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ppt/activeX/activeX3.xml" ContentType="application/vnd.ms-office.activeX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1" r:id="rId3"/>
    <p:sldId id="392" r:id="rId4"/>
    <p:sldId id="837" r:id="rId5"/>
    <p:sldId id="756" r:id="rId6"/>
    <p:sldId id="838" r:id="rId7"/>
    <p:sldId id="762" r:id="rId8"/>
    <p:sldId id="750" r:id="rId9"/>
    <p:sldId id="763" r:id="rId10"/>
    <p:sldId id="753" r:id="rId11"/>
    <p:sldId id="743" r:id="rId12"/>
    <p:sldId id="717" r:id="rId13"/>
    <p:sldId id="846" r:id="rId14"/>
    <p:sldId id="727" r:id="rId15"/>
    <p:sldId id="847" r:id="rId16"/>
    <p:sldId id="845" r:id="rId17"/>
    <p:sldId id="850" r:id="rId18"/>
    <p:sldId id="852" r:id="rId19"/>
    <p:sldId id="853" r:id="rId20"/>
    <p:sldId id="854" r:id="rId21"/>
    <p:sldId id="728" r:id="rId22"/>
    <p:sldId id="848" r:id="rId23"/>
    <p:sldId id="849" r:id="rId24"/>
    <p:sldId id="751" r:id="rId25"/>
    <p:sldId id="723" r:id="rId26"/>
    <p:sldId id="731" r:id="rId27"/>
    <p:sldId id="752" r:id="rId28"/>
    <p:sldId id="732" r:id="rId29"/>
    <p:sldId id="761" r:id="rId30"/>
    <p:sldId id="645" r:id="rId31"/>
    <p:sldId id="820" r:id="rId32"/>
    <p:sldId id="821" r:id="rId33"/>
    <p:sldId id="822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19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E50F7-BB98-428D-8DE3-F73E73193CE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DF778-DF64-4A9C-BF61-04E4C754C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41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91A149D4-286B-1537-BFCE-B142CFE2D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B6A83990-B99A-762D-0225-67A36B5F9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F549DCEE-D3BA-632A-2AAC-A9FC33E07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5E2FF-655F-488C-9EFA-AA579A638C5C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545CA-69BA-C556-85AB-F3E42791E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7EAFCFB-2B56-D7DD-97A2-630AE4727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A48D5F8-47E9-FCCA-A311-C4CA81BBC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Hodnota pH  v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systémech je určena poměrem koncentrací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konjuganých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bazí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slabých kyselin: H2CO3/HCO3,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HBuf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Buf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-. Proto se při zředění pufrů in vitro se snižuje jeho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kapacita, ale nemění se jeho pH - koncentrace konjugované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baze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slabé kyseliny se při ředění snižují stejnoměrně. V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systémech plazmy a krve in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vivo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však neplatí - tam je koncentrace CO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H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arteriální krvi řízena ventilací - je udržována na stále hodnotě, závislé na alveolární ventilace (VA) a proto při zředění se rovnováha v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systémech posouvá a vede k vzestupu koncentrace H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F3FA61-EF96-6DC9-EB1D-24748334E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13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Patogenetické příčiny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diluční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acidózy. Hodnota pH  v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systémech je určena poměrem koncentrací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konjuoganých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bazí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slabých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kyelin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Proto se při zředění pufrů in vitro se snižuje jeho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kapacita, ale nemění se jeho pH - koncentrace konjugované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baze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slabé kyseliny se při ředění snižují stejnoměrně. V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systémech plazmy a krve in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vivo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však neplatí - tam je koncentrace CO</a:t>
            </a:r>
            <a:r>
              <a:rPr lang="cs-CZ" sz="1800" i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H</a:t>
            </a:r>
            <a:r>
              <a:rPr lang="cs-CZ" sz="1800" i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cs-CZ" sz="1800" i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arteriální krvi řízena ventilací - je udržována na stále hodnotě, závislé na alveolární ventilace (VA) a proto při zředění se rovnováha v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systémech posouvá a vede k vzestupu koncentrace H</a:t>
            </a:r>
            <a:r>
              <a:rPr lang="cs-CZ" sz="18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To je názorné kauzální vysvětlení příčin změn koncentrace HCO</a:t>
            </a:r>
            <a:r>
              <a:rPr lang="cs-CZ" sz="1800" i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cs-CZ" sz="18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H</a:t>
            </a:r>
            <a:r>
              <a:rPr lang="cs-CZ" sz="1800" i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který Stewartova koncepce vysvětluje pouze jako důsledek snížením SID a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Atot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(při nezměněné hodnotě pCO</a:t>
            </a:r>
            <a:r>
              <a:rPr lang="cs-CZ" sz="1800" i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 Podstata je stejná, v rovnicích, které odvozují výslednou rovnici závislosti pH na pCO2, SID a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Atot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lze ukázat, že kdyby se změnila hodnota pCO2 stejným způsobem ředění, jako zředění SID a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Atot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pH by se nezměnilo.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98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76428-A1E9-E4AF-BEC4-3688552A4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DB94489-F41F-449B-E517-1E8CD030F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BCC2219-5BCC-BF70-C08D-68B6D6AAB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2AE598-CB1F-8BCE-5864-034A27ACF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05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6EFBA-F783-7103-EE87-33D63D22B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E83E8BA-F2A6-1AB6-D26F-C73FEFD0F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6EC7A0A-72AC-0035-3AEE-15285B772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AAB79D-723C-5AD5-9826-F20D7514B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71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04410-3D1F-6D7C-043A-FA422C923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9F4DFDF-CF0E-AB98-4E22-920B44B4E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134D476-2126-F7B4-4394-DFA8B9109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Kontrakční alkalóza – formální příčina vzestup SID a vzestup koncentrace chloridů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A38FCA-0D08-D12B-7A78-B3921CBE3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65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D809B-3A60-DF79-2992-523CA8EBB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45D50A0-9C0E-00F9-67C9-5B01568AB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0BA511-6B34-D257-907D-CE26D2FDF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B45822-72B9-CB90-3602-253AB3CD46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96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59349-43DF-7926-20C0-BBC207FCF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DEDBAD3-C2F4-ED0B-C1E8-D8C425ADA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A9FDC5-6897-A776-2226-FE526BB77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41BAE5-3DA5-DD92-6DA6-F81E0B444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51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1ECF0-D50A-91CC-8214-F1D1F0C97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D65BE97-F9B8-0417-A804-7133C5FBA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B9EAC3C-DADD-801C-B232-F77AEDC4F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AFA85C-93AB-5A8E-80E3-0B2B6B02E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7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Patogenetické příčiny kontrakční alkalózy. Příčinou je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zakoncentrování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složek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systémů s výjimkou koncentrace CO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H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jejichž koncentraci v arteriální krvi určuje alveolární ventilace. Obdobně jako u patogeneze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diluční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alkalózy, 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zakoncentrování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nezávislá hladina CO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H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způsobuje posun chemické rovnováhy, která vede k snížení koncentrace H</a:t>
            </a:r>
            <a:r>
              <a:rPr lang="cs-CZ" sz="18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Stewartova koncepce kontrakční alkalózu bez podrobnějšího vysvětlení příčin interpretuje změnu pH a koncentrace HCO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cs-CZ" sz="18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vzestupem SID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Atot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86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4BF0B-2F13-69F6-5E5A-C9000C09E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3ECAE2E-E31C-F479-B845-D2CA1680F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B49DD91-9BE0-BE20-426E-9C5109078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Kontrakční alkalóza – formální příčina vzestup SID a vzestup koncentrace chloridů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001020-EFD4-A41A-CC9C-65357F81F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6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0C4B5-092D-49B0-5502-7A48A7C63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FA04323-0A19-8635-FB44-007CB9A4B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6C98556-BF7B-0971-70B3-057EB5926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Hyperchloremická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acidóza – pokles SID a vzestup chloridů.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F2F137-03C5-AEE2-CB73-E24448E6D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61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20DB-8544-914D-EC07-973F1635C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BFC4182-E47B-4D18-4E27-9D9AC9130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AD53DC4-3C10-8C10-F36E-1F4598AE5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Kontrakční alkalóza – formální příčina vzestup SID a vzestup koncentrace chloridů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DB3E61-F5CC-BD45-2667-AF709C910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8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Hypoalbuminemická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acidóza – formální příčina: pokles albuminu při nezměněné hodnotě SID.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48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Negativně nabitý albumin se tvoří i vstřebává spolu s vodíkovým iontem (přitom se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utilizují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nebo generují bikarbonáty) - pokud jsou tvorba a zánik albuminu vyrovnané, k poruchám bilance nedochází, pokud rychlost odbourávání převáží nad rychlostí tvorby albuminu (a rychlost tvorby bikarbonátů převáží nad rychlostí jejich utilizace) hladina albuminu se sníží a bikarbonáty se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retinují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což vede k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hypoalbuminemické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alkalóze.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46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Patogenetické příčiny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hypoalbuminemické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alkalózy. Příčinou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hypoalbuminemické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alkalózy je negativní bilance tvorby a odbourávání albuminu. Albumin, jako negativně nabitá bílkovina, je při syntéze doprovázen tvorbou vodíkových iontů (a odpovídající spotřebou bikarbonátů)  a při katabolismu spotřebou vodíkových iontů (a odpovídající tvorbou bikarbonátů). Negativní bilance albuminu, kdy spotřeba je menší než tvorba, je provázena negativní bilancí bikarbonátů - pokles albuminu odpovídá ekvivalentnímu přísunu bikarbonátů. Důsledkem je posun pH při nezměněné hodnotě SID a pokles hladiny albuminu. Tím se liší od Stewartova přístupu, kde je pokles hladiny albuminu při neměnné hodnotě SID vyvolávající příčinou.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Hyperfosfatemická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acidóza – formální příčina: vzestup fosfátů při nezměněné hodnotě SID.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06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58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Patogenetické příčiny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hyperfosfatemické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acidózy.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Hyperfosfatemická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acidóza je způsobená akumulací vodíkových iontů provázejících akumulaci fosfátů při rozvinutém renálním selhání. Akumulované vodíkové ionty vyvazují bikarbonáty a proto vzestup fosfátů je provázen ekvivalentní spotřebou bikarbonátů při nezměněné hodnotě SID. Výsledkem je posun v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systémech který vede ke vzestupu koncentrace H</a:t>
            </a:r>
            <a:r>
              <a:rPr lang="cs-CZ" sz="18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Tím se liší od Stewartova přístupu, kde vzestup fosfátů při neměnné hodnotě SID je vyvolávající příčinou.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1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C32C8081-B42C-4221-8BEA-91D402F10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778705-40B9-498D-9359-FB7319BBA0C3}" type="slidenum">
              <a:rPr lang="cs-CZ" altLang="cs-CZ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0BE4893E-B8F3-4F8B-A1D7-1FBFA9D5FC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83783DD1-F43E-4036-A639-9B67B78FC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Stewartův přístup, díky tomu, že umožňuje přesněji popsat některé patofyziologické stavy (vliv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hypo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a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hyperalbuminémie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na acidobazickou rovnováhu,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diluční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acidózu a koncentrační alkalózu) na první pohled dává klinikům lepšího vhledu do příčin acidobazické poruchy pacienta. K určení "nezávislých proměnných" z nichž se vypočítávají další acidobazické parametry, je totiž třeba explicitně změřit koncentrace fosfátů, Na</a:t>
            </a:r>
            <a:r>
              <a:rPr lang="cs-CZ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Cl</a:t>
            </a:r>
            <a:r>
              <a:rPr lang="cs-CZ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HCO</a:t>
            </a:r>
            <a:r>
              <a:rPr lang="cs-CZ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cs-CZ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jiných iontů, se kterými klinik pracuje ve své diagnostické rozvaze.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Naproti tomu, k nevýhodám Stewartovy teorie patří to, že pracuje pouze s krevní plazmou.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Rozdělení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metabolických acidobazických poruch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je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fenomenologické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podle plazmatických hodnot SID, hladin chloridů, sodíku, fosfátu a albuminu, mezi nimiž se příčinné souvislosti bez dalších vysvětlení hledají obtížně. Ve snaze najít logické příčinné souvislosti někteří následovníci Stewarta, fascinování tím, že acidobazické parametry - pH (a příslušné koncentrace bikarbonátů, karbonátů,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nebikarbonátových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kyselin) lze vypočítat z nezávislých proměnných (pCO</a:t>
            </a:r>
            <a:r>
              <a:rPr lang="cs-CZ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SID, [</a:t>
            </a: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Alb</a:t>
            </a:r>
            <a:r>
              <a:rPr lang="cs-CZ" sz="180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TOT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], [P</a:t>
            </a:r>
            <a:r>
              <a:rPr lang="cs-CZ" sz="1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TOT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]) nezřídka docházejí v jejich interpretaci k věcně nesprávným názorům.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cs-CZ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Nezávislost výchozích proměnných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pro výpočet pH, především SID je totiž při výpočtu míněna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nikoli v kauzálním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ale ve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striktně matematickém slova smyslu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Z možnosti výpočtu pH ze tří na sobě nezávisejících proměnných neznamená, že organismus řídí pH regulací hodnot těchto proměnných. Ovšem v klinicko-fyziologické praxi se na to zapomíná, což často vede k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nesprávnému výkladu kauzálního řetězce příčin acidobazických poruc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h. Kauzalita matematického výpočtu (kdy se ze závislých proměnných počítají nezávislé proměnné) se zaměňuje s kauzalitou patofyziologických vztahů. Z věcně správných matematických vztahů se pak vyvozují nesprávné kauzální příčiny.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672205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Dle Stewartovy koncepce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regulaci acidobazické rovnováhy zajišťují ledviny řízením hodnoty SID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játra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řízením hodnoty celkové koncentrace </a:t>
            </a:r>
            <a:r>
              <a:rPr lang="cs-CZ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nebikarbonátových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pufr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ů [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cs-CZ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], tedy zejména albuminu.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 hlediska struktury regulačního systému by regulace acidobazické rovnováhy prostřednictvím řízení koncentrace silných iontů a hladiny albuminu byla neefektivní a velmi citlivá na přesnost - malé regulační odchylky by se hned projevily acidobazickou poruchou. Tak se regulační systémy živých organismů nechovají. To by bylo v rozporu s běžně pozorovanou stabilitou biologických regulací, získanou díky dlouhé evoluční selekci.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 skutečnosti je regulace acidobazické rovnováhy zajišťována přes regulaci toků CO</a:t>
            </a:r>
            <a:r>
              <a:rPr lang="cs-CZ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(respirační regulace) a toků H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/HCO</a:t>
            </a:r>
            <a:r>
              <a:rPr lang="cs-CZ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baseline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(renální regulace) propojených přes </a:t>
            </a:r>
            <a:r>
              <a:rPr lang="cs-CZ" sz="1800" baseline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bikarbonátový</a:t>
            </a:r>
            <a:r>
              <a:rPr lang="cs-CZ" sz="1800" baseline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aseline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pufrační</a:t>
            </a:r>
            <a:r>
              <a:rPr lang="cs-CZ" sz="1800" baseline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systém.</a:t>
            </a:r>
            <a:endParaRPr lang="cs-CZ" sz="180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27D64CF8-FE72-4BA2-981E-5693DEC3F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3E9590-3512-4573-8D71-65A5C51492F5}" type="slidenum">
              <a:rPr lang="cs-CZ" altLang="cs-CZ" smtClean="0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D797B9FC-6ABF-4E65-9668-C6E1AAC7F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62431146-AE02-423B-BC17-925B50DFC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Ze vzrušených debat, které vedou příznivci klasického přístupu dánské školy a Stewartova přístupu ve světovém odborném tisku, např. by se na první pohled mohlo zdát, že obě teorie jsou naprosto odlišné. </a:t>
            </a:r>
          </a:p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 skutečnosti se obě teorie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doplňují  a </a:t>
            </a:r>
            <a:r>
              <a:rPr lang="en-US" sz="1800" i="1" dirty="0" err="1"/>
              <a:t>popisují</a:t>
            </a:r>
            <a:r>
              <a:rPr lang="en-US" sz="1800" i="1" dirty="0"/>
              <a:t> v </a:t>
            </a:r>
            <a:r>
              <a:rPr lang="en-US" sz="1800" i="1" dirty="0" err="1"/>
              <a:t>zásadě</a:t>
            </a:r>
            <a:r>
              <a:rPr lang="en-US" sz="1800" i="1" dirty="0"/>
              <a:t> </a:t>
            </a:r>
            <a:r>
              <a:rPr lang="en-US" sz="1800" i="1" dirty="0" err="1"/>
              <a:t>stejnou</a:t>
            </a:r>
            <a:r>
              <a:rPr lang="en-US" sz="1800" i="1" dirty="0"/>
              <a:t> </a:t>
            </a:r>
            <a:r>
              <a:rPr lang="en-US" sz="1800" i="1" dirty="0" err="1"/>
              <a:t>problematiku</a:t>
            </a:r>
            <a:r>
              <a:rPr lang="en-US" sz="1800" i="1" dirty="0"/>
              <a:t> </a:t>
            </a:r>
            <a:r>
              <a:rPr lang="en-US" sz="1800" i="1" dirty="0" err="1"/>
              <a:t>pouze</a:t>
            </a:r>
            <a:r>
              <a:rPr lang="en-US" sz="1800" i="1" dirty="0"/>
              <a:t> z </a:t>
            </a:r>
            <a:r>
              <a:rPr lang="en-US" sz="1800" i="1" dirty="0" err="1"/>
              <a:t>různých</a:t>
            </a:r>
            <a:r>
              <a:rPr lang="cs-CZ" sz="1800" i="1" dirty="0"/>
              <a:t> </a:t>
            </a:r>
            <a:r>
              <a:rPr lang="en-US" sz="1800" i="1" dirty="0" err="1"/>
              <a:t>aspektů</a:t>
            </a:r>
            <a:r>
              <a:rPr lang="cs-CZ" sz="1800" i="1" dirty="0"/>
              <a:t>. </a:t>
            </a:r>
          </a:p>
          <a:p>
            <a:pPr algn="just">
              <a:lnSpc>
                <a:spcPct val="115000"/>
              </a:lnSpc>
              <a:spcAft>
                <a:spcPts val="500"/>
              </a:spcAft>
            </a:pPr>
            <a:endParaRPr lang="cs-CZ" sz="1800" i="1" dirty="0"/>
          </a:p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Klíčem k pochopení patofyziologických souvislostí acidobazické rovnováhy je pojetí homeostázy vnitřního prostředí jako výslednice regulace bilancí toků látek.</a:t>
            </a:r>
          </a:p>
          <a:p>
            <a:pPr algn="just">
              <a:lnSpc>
                <a:spcPct val="115000"/>
              </a:lnSpc>
              <a:spcAft>
                <a:spcPts val="500"/>
              </a:spcAft>
            </a:pPr>
            <a:endParaRPr lang="en-US" sz="18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500"/>
              </a:spcAft>
            </a:pPr>
            <a:endParaRPr lang="en-US" sz="180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12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Fenomenologický postup – je jednoduchý a nabízí v praxi použitelný, ale patofyziologicky neúplný.</a:t>
            </a:r>
          </a:p>
          <a:p>
            <a:r>
              <a:rPr lang="cs-CZ" i="1" dirty="0"/>
              <a:t>Bilanční přístup – dává kauzální vysvětlení propojení acidobazických iontových a objemových poruch.</a:t>
            </a:r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8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DA8B7-B2BE-AF2E-6BFE-FDDAB0A3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9F4BD1-95D1-EF90-89E3-8F118107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AB1BBE-915F-EC08-2C65-48B034155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06756D-FF69-EF3D-FEEE-19F4607D2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7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D4775-451A-360D-CC20-CD346E6EC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98856FE-51B7-E16C-1AC3-EA319A590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4A92D2-6F98-DA41-293C-B55AE2A2D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Hypochloremická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alkalóze – kauzální příčina: ztráta chloridů při zvracení, vodíkové ionty jsou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secernované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žaludku parietálními buňkami, které do vnitřního prostředí vrací bikarbonát. Ve ztracené žaludeční šťávě při zvracení mizí z organismu chloridy a vodíkové ionty. Za fyziologických okolností by přísun bikarbonátů parietálními buňkami žaludku byl kompenzován jejich sekrecí v duodenu a v pankreatu, a chloridy by se též neabsorbovaly, bilance by nebyla narušena. Při zvracení se akumulují bikarbonáty výměnou za chloridy ztrácené z organismu.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1AAF12-2D42-7EC0-9F8E-D9A7A9DF8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2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B640D-4B7F-23C8-529A-A95F1835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10B26B-ABBB-0DF4-2F9E-390A82424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ED308E-FEA8-9879-CBB5-BC4A43D6D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Acidóza při retenci silných kyselin – acidóza ze zvýšení silných neměřených aniontů – formální příčina: pokles SID a vzestup UA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ED1546-50C8-7C31-8D87-08EA93D8E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1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BD60B-1F70-5C04-96D7-946D523E9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E178B7F-1157-D5F3-4434-7EA8586DF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9C36D82-9F53-B502-9618-D870067CD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Kauzální patogenetické příčiny acidózy ze zvýšení neměřených aniontů, kam patří anionty silných kyselin - SO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cs-CZ" sz="18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2-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také anionty organických kyselin (laktát,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ketokátky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aj.) nebo anionty kyselin vznikajících v důsledku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metabolizace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exogenních látek). Základní příčinou poruchy je retence silných disociovaných kyselin v ECT. Vodíkové ionty se okamžitě vážou na bikarbonát, a tím snižují jeho koncentraci. Retence aniontů silných kyselin je proto provázená ekvimolární ztrátou bikarbonátů, které vyvazují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vodikové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ionty z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retinovaných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kyselin. Příčinou může mimo jiné být retence endogenních aniontů, zejména sulfátů při renální insuficienci, kdy ledviny netvoří v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acidifikačních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procesech dostatek bikarbonátů vyvazujících vodíkové ionty. Ztráta bikarbonátů vede k posunu rovnováhy v acidobazických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systémech vedoucí k v poklesu pH a k poklesu koncentrací všech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bazí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a tedy i k poklesu SID.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D6FBB1-94A4-5F28-A245-2EF3158F7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7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Možné varianty vztahů plazmatické koncentrace sodíku a chloridů při poruchách objemové a acidobazické homeostázy.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2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CA257-D130-9155-3665-4F2712CE9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2FF134-5BE1-92C9-61E4-AB7A506B5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BE47AEF-1237-A864-5B2C-EEEA837EC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EE836C-F5BD-4482-7E60-6F47F598F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Hodnota pH  v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systémech je určena poměrem koncentrací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konjuganých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bazí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slabých kyselin: H2CO3/HCO3,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HBuf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Buf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-. Proto se při zředění pufrů in vitro se snižuje jeho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kapacita, ale nemění se jeho pH - koncentrace konjugované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baze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slabé kyseliny se při ředění snižují stejnoměrně. V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systémech plazmy a krve in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vivo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však neplatí - tam je koncentrace CO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H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cs-CZ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arteriální krvi řízena ventilací - je udržována na stále hodnotě, závislé na alveolární ventilace (VA) a proto při zředění se rovnováha v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pufračních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systémech posouvá a vede k vzestupu koncentrace H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3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5A9A4-36D3-1023-858B-3FA04D3BB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16DBF3-2774-3A3D-BCA0-1ADF6F905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C86AB9-CE40-07AF-FC47-A031D758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8FE7C2-5E6A-1B5D-292E-A954B593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FA8A85-159F-B9C7-3D82-7FB5C4A1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9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386F1-B629-D01F-5C9B-7CB13B13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8AC8C9-7DF2-4F40-B3F9-D7483D914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E8DE7A-988D-82DB-8680-266F1D1F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91AF82-7587-50F4-7DE2-213533A4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BD026-5455-D185-0B76-63CEAA3B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8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B90A60-E2F6-E70F-45F9-777BE1E67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F46799-1BB0-F761-5CD5-E0BDA2D5D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29BA5-EB30-6BC8-7293-8D090EB1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91E45C-FBE5-1940-7FAA-0432110F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09FF77-AA21-5F2E-7C09-5A1945F9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15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96B01-8178-09E9-9916-78F2A859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1EF297-3AA5-5E1E-A200-6B10672F6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BC3F2D-319D-F434-F7B8-DD7D9192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DC6055-991B-17A0-4394-1AA3CCEE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7419F9-8A4B-5A65-E468-0141E9D4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83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90283-FBBD-F0D1-33E0-595324DA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E39364-1D61-B187-0854-E98FB6A11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89D6CF-7961-8455-A090-BFD1A162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CBFCFD-9DD5-7519-E792-052A9CF3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99FBC1-48B0-3AF3-A017-82461471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79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C3125-D1B8-B43F-9983-20D65F81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35E546-E626-270C-76E0-025DB9A65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2A6A75-C77D-0F50-5475-87768F16F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DEB06F-2DBD-3C04-DC68-6724F346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A4C5B6-3AA8-1F90-ADD3-11BAE24A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BCDACC-67FD-E1CE-9032-A2C3EE2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2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26A20-14C9-FD5E-1CEB-F211873C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F75C3C-DA94-1E45-3E4B-4CA0C0250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4E43F4-832C-D0D3-0D8E-081E25C1E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954D7F-F22C-4B9E-05D1-A675CAA71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6429F33-9F72-3A67-0A1B-85CFE4CF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3DE4F4C-53C3-E76D-CA09-F6758E5E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3CCD4AC-0FA4-6E98-2363-462479D2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9EB84F-9722-8079-E041-A54FA842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18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D17C3-4DFA-8D7B-3B6C-5C4CCDB5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83BBBB-F221-A6A3-F544-13D05BE4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DEC4E4-0787-5B74-C5DF-678A7FA2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7239B7-3D60-2FF9-211C-02644413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02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D2BA22-54BD-29A4-529A-4CE29042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B3F59-B2D3-1BEA-BB99-73EBA025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C4E881-24A1-E27F-1B57-E3936458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29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E9205-234A-3A5D-3462-52DFE16F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99806-FFAE-E120-93F7-CCB90E1BF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B19166-B4AB-81B0-27C5-1B9246EF1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7D8B7B-554B-8F7A-A998-F41CCEC0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EC52C5-BBEA-7A5B-A5FB-8DF630E1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0D6296-62F7-4191-A7FD-3446BC82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0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25584-909C-FE6F-8383-D2A1BD2C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F9D4FD-4DE2-1F1F-0F06-A4F17097D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CBD0A8-78EE-2515-65C9-FC10419D1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A89553-DF1D-C9EE-E19E-148C4A37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42CB8D-776E-2CBB-74F8-D22CF195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4097DD-0283-7FC2-D9B2-295F3272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60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000975-3D26-7B4F-D409-87926C88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065FF7-0253-F6AB-EBA7-3DEEABEDA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7E98A4-945E-A00A-621C-469570551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D192-2913-4671-B683-010B5C800533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99F0CC-CC45-05D4-DBB7-5594C471F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F408F8-3B8E-F3DD-E895-D109AA926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017E5-055A-46D9-BD18-5EAC70F10E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13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13" Type="http://schemas.openxmlformats.org/officeDocument/2006/relationships/image" Target="../media/image21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jpeg"/><Relationship Id="rId2" Type="http://schemas.openxmlformats.org/officeDocument/2006/relationships/tags" Target="../tags/tag1.xml"/><Relationship Id="rId1" Type="http://schemas.openxmlformats.org/officeDocument/2006/relationships/control" Target="../activeX/activeX1.xml"/><Relationship Id="rId6" Type="http://schemas.openxmlformats.org/officeDocument/2006/relationships/tags" Target="../tags/tag3.xml"/><Relationship Id="rId11" Type="http://schemas.openxmlformats.org/officeDocument/2006/relationships/image" Target="../media/image19.jpeg"/><Relationship Id="rId5" Type="http://schemas.openxmlformats.org/officeDocument/2006/relationships/control" Target="../activeX/activeX3.xml"/><Relationship Id="rId10" Type="http://schemas.openxmlformats.org/officeDocument/2006/relationships/image" Target="../media/image18.jpeg"/><Relationship Id="rId4" Type="http://schemas.openxmlformats.org/officeDocument/2006/relationships/tags" Target="../tags/tag2.xml"/><Relationship Id="rId9" Type="http://schemas.openxmlformats.org/officeDocument/2006/relationships/image" Target="../media/image13.jpeg"/><Relationship Id="rId1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6FDFA-0183-64C0-59F5-BA8B532EC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Poruchy </a:t>
            </a:r>
            <a:r>
              <a:rPr lang="cs-CZ"/>
              <a:t>acidobazické rovnováhy - bilanční </a:t>
            </a:r>
            <a:r>
              <a:rPr lang="cs-CZ" dirty="0"/>
              <a:t>přístup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C497D3-F819-C1A6-DEC2-A7791F09F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49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D51EC4E-D73A-4E21-AB27-0B88BB6E4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22873" r="5407" b="5455"/>
          <a:stretch/>
        </p:blipFill>
        <p:spPr>
          <a:xfrm>
            <a:off x="575417" y="115368"/>
            <a:ext cx="11041166" cy="6627264"/>
          </a:xfrm>
        </p:spPr>
      </p:pic>
    </p:spTree>
    <p:extLst>
      <p:ext uri="{BB962C8B-B14F-4D97-AF65-F5344CB8AC3E}">
        <p14:creationId xmlns:p14="http://schemas.microsoft.com/office/powerpoint/2010/main" val="104663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FBAC2-DD3A-D031-928B-CF19D5018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5BE3D7F-9384-BD69-0BC2-16937AFB213B}"/>
              </a:ext>
            </a:extLst>
          </p:cNvPr>
          <p:cNvSpPr/>
          <p:nvPr/>
        </p:nvSpPr>
        <p:spPr>
          <a:xfrm>
            <a:off x="298813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52AAEC0-57EE-5B07-E085-E3DC03B14A36}"/>
              </a:ext>
            </a:extLst>
          </p:cNvPr>
          <p:cNvSpPr/>
          <p:nvPr/>
        </p:nvSpPr>
        <p:spPr>
          <a:xfrm>
            <a:off x="298813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27C2808-6595-55B1-7D51-6260A8198450}"/>
              </a:ext>
            </a:extLst>
          </p:cNvPr>
          <p:cNvSpPr/>
          <p:nvPr/>
        </p:nvSpPr>
        <p:spPr>
          <a:xfrm>
            <a:off x="298813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3A1E627-763E-A170-1D13-E07C37AE8081}"/>
              </a:ext>
            </a:extLst>
          </p:cNvPr>
          <p:cNvSpPr/>
          <p:nvPr/>
        </p:nvSpPr>
        <p:spPr>
          <a:xfrm>
            <a:off x="298813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3BFABDA-AB4E-A69B-9F04-6C3B80276C6A}"/>
              </a:ext>
            </a:extLst>
          </p:cNvPr>
          <p:cNvSpPr/>
          <p:nvPr/>
        </p:nvSpPr>
        <p:spPr>
          <a:xfrm>
            <a:off x="2052035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AD36C06-ED2E-C2F3-640D-133053EE050B}"/>
              </a:ext>
            </a:extLst>
          </p:cNvPr>
          <p:cNvSpPr/>
          <p:nvPr/>
        </p:nvSpPr>
        <p:spPr>
          <a:xfrm>
            <a:off x="2052035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59E1818-608A-F039-896C-DECAC7AA413C}"/>
              </a:ext>
            </a:extLst>
          </p:cNvPr>
          <p:cNvSpPr txBox="1"/>
          <p:nvPr/>
        </p:nvSpPr>
        <p:spPr>
          <a:xfrm>
            <a:off x="2753813" y="-200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18874E-1278-1D59-86CC-1C7304262DF8}"/>
              </a:ext>
            </a:extLst>
          </p:cNvPr>
          <p:cNvSpPr txBox="1"/>
          <p:nvPr/>
        </p:nvSpPr>
        <p:spPr>
          <a:xfrm>
            <a:off x="418158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A1FF3C1-B10B-2D99-8256-6C8FA156F166}"/>
              </a:ext>
            </a:extLst>
          </p:cNvPr>
          <p:cNvSpPr txBox="1"/>
          <p:nvPr/>
        </p:nvSpPr>
        <p:spPr>
          <a:xfrm>
            <a:off x="435535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F0C40D3-7028-6931-0D0D-CC5CA043135B}"/>
              </a:ext>
            </a:extLst>
          </p:cNvPr>
          <p:cNvSpPr txBox="1"/>
          <p:nvPr/>
        </p:nvSpPr>
        <p:spPr>
          <a:xfrm>
            <a:off x="483982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A9B13E3-FAA8-3FC6-217A-FD42639A28C8}"/>
              </a:ext>
            </a:extLst>
          </p:cNvPr>
          <p:cNvSpPr txBox="1"/>
          <p:nvPr/>
        </p:nvSpPr>
        <p:spPr>
          <a:xfrm>
            <a:off x="313215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AA0D3A9-DBD6-C575-F8EA-E1D3AE03B67A}"/>
              </a:ext>
            </a:extLst>
          </p:cNvPr>
          <p:cNvSpPr txBox="1"/>
          <p:nvPr/>
        </p:nvSpPr>
        <p:spPr>
          <a:xfrm>
            <a:off x="227109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846D2F3-A67E-48F2-80F1-CCAEA54F0019}"/>
              </a:ext>
            </a:extLst>
          </p:cNvPr>
          <p:cNvGrpSpPr/>
          <p:nvPr/>
        </p:nvGrpSpPr>
        <p:grpSpPr>
          <a:xfrm>
            <a:off x="2049825" y="2103238"/>
            <a:ext cx="936104" cy="462123"/>
            <a:chOff x="2339752" y="2192728"/>
            <a:chExt cx="936104" cy="372176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E00483BE-BCE3-8D93-E9D0-31A23C5FC41B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3B7881DF-1704-1563-C8C6-80D11287EE2F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B9325021-3F08-A1EC-2E45-59A20647C9D4}"/>
              </a:ext>
            </a:extLst>
          </p:cNvPr>
          <p:cNvGrpSpPr/>
          <p:nvPr/>
        </p:nvGrpSpPr>
        <p:grpSpPr>
          <a:xfrm>
            <a:off x="2049825" y="1311152"/>
            <a:ext cx="1008114" cy="821705"/>
            <a:chOff x="2339752" y="1340768"/>
            <a:chExt cx="1005909" cy="864096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E2E0C428-1416-0B5E-322B-4F97456B9E8C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228BEA00-DEA6-E1F6-DFBB-3DE7B1956BF6}"/>
                </a:ext>
              </a:extLst>
            </p:cNvPr>
            <p:cNvSpPr txBox="1"/>
            <p:nvPr/>
          </p:nvSpPr>
          <p:spPr>
            <a:xfrm>
              <a:off x="2340857" y="1541983"/>
              <a:ext cx="1004804" cy="48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A54D721D-E132-4E4D-A2F1-66B347ED9DFC}"/>
              </a:ext>
            </a:extLst>
          </p:cNvPr>
          <p:cNvGrpSpPr/>
          <p:nvPr/>
        </p:nvGrpSpPr>
        <p:grpSpPr>
          <a:xfrm>
            <a:off x="2042855" y="856185"/>
            <a:ext cx="943074" cy="461665"/>
            <a:chOff x="2332782" y="885801"/>
            <a:chExt cx="943074" cy="461665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50C2E301-1977-A994-7DE7-BF69B04DADF6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EBB32E83-AC56-3561-543A-E08E80B70A3C}"/>
                </a:ext>
              </a:extLst>
            </p:cNvPr>
            <p:cNvSpPr txBox="1"/>
            <p:nvPr/>
          </p:nvSpPr>
          <p:spPr>
            <a:xfrm>
              <a:off x="2332782" y="88580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A4986670-A45F-D5EA-B35A-201A66D91675}"/>
              </a:ext>
            </a:extLst>
          </p:cNvPr>
          <p:cNvCxnSpPr>
            <a:cxnSpLocks/>
          </p:cNvCxnSpPr>
          <p:nvPr/>
        </p:nvCxnSpPr>
        <p:spPr>
          <a:xfrm flipH="1">
            <a:off x="379131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3C5D2A12-DA8C-F032-6FAE-CCE101CA35B8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flipH="1">
            <a:off x="392424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7F097553-5A01-F1E5-8CD7-E8238DA0CA66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flipH="1">
            <a:off x="392424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FA6177F-FE6B-01BB-65B5-7A75E33B8AB6}"/>
              </a:ext>
            </a:extLst>
          </p:cNvPr>
          <p:cNvCxnSpPr>
            <a:cxnSpLocks/>
          </p:cNvCxnSpPr>
          <p:nvPr/>
        </p:nvCxnSpPr>
        <p:spPr>
          <a:xfrm flipV="1">
            <a:off x="241085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884E6711-86F7-E618-A4AD-C324B3CFEC21}"/>
              </a:ext>
            </a:extLst>
          </p:cNvPr>
          <p:cNvCxnSpPr/>
          <p:nvPr/>
        </p:nvCxnSpPr>
        <p:spPr>
          <a:xfrm flipH="1">
            <a:off x="971915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069E2B35-22EE-FD82-FDDD-89544DCBBA18}"/>
              </a:ext>
            </a:extLst>
          </p:cNvPr>
          <p:cNvCxnSpPr/>
          <p:nvPr/>
        </p:nvCxnSpPr>
        <p:spPr>
          <a:xfrm flipH="1">
            <a:off x="104936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0B97E088-CB16-7089-E7D1-E5961DA34C2D}"/>
              </a:ext>
            </a:extLst>
          </p:cNvPr>
          <p:cNvCxnSpPr/>
          <p:nvPr/>
        </p:nvCxnSpPr>
        <p:spPr>
          <a:xfrm flipH="1">
            <a:off x="971915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676F2EF0-AD68-2DBC-BFDA-73999D268C30}"/>
              </a:ext>
            </a:extLst>
          </p:cNvPr>
          <p:cNvCxnSpPr>
            <a:cxnSpLocks/>
          </p:cNvCxnSpPr>
          <p:nvPr/>
        </p:nvCxnSpPr>
        <p:spPr>
          <a:xfrm>
            <a:off x="1417502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C02FFCE-03C3-6C99-6245-567E7843614B}"/>
              </a:ext>
            </a:extLst>
          </p:cNvPr>
          <p:cNvSpPr txBox="1"/>
          <p:nvPr/>
        </p:nvSpPr>
        <p:spPr>
          <a:xfrm>
            <a:off x="69078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ECD2034E-903B-9305-C478-C0DBDA5A06DD}"/>
              </a:ext>
            </a:extLst>
          </p:cNvPr>
          <p:cNvCxnSpPr>
            <a:cxnSpLocks/>
          </p:cNvCxnSpPr>
          <p:nvPr/>
        </p:nvCxnSpPr>
        <p:spPr>
          <a:xfrm>
            <a:off x="1417503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401818E-1BB5-9BBB-0976-55667CF61297}"/>
              </a:ext>
            </a:extLst>
          </p:cNvPr>
          <p:cNvSpPr txBox="1"/>
          <p:nvPr/>
        </p:nvSpPr>
        <p:spPr>
          <a:xfrm>
            <a:off x="690784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A743784C-A759-8E39-12F2-8AE69DDFCF6F}"/>
              </a:ext>
            </a:extLst>
          </p:cNvPr>
          <p:cNvSpPr txBox="1"/>
          <p:nvPr/>
        </p:nvSpPr>
        <p:spPr>
          <a:xfrm>
            <a:off x="9553020" y="66570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71DF7420-FE32-273F-9586-B9221DEDB196}"/>
              </a:ext>
            </a:extLst>
          </p:cNvPr>
          <p:cNvSpPr txBox="1"/>
          <p:nvPr/>
        </p:nvSpPr>
        <p:spPr>
          <a:xfrm>
            <a:off x="10785350" y="782664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06" name="TextovéPole 105">
            <a:extLst>
              <a:ext uri="{FF2B5EF4-FFF2-40B4-BE49-F238E27FC236}">
                <a16:creationId xmlns:a16="http://schemas.microsoft.com/office/drawing/2014/main" id="{C88B7943-2C0C-BD3A-DF9D-FE723A5F1E75}"/>
              </a:ext>
            </a:extLst>
          </p:cNvPr>
          <p:cNvSpPr txBox="1"/>
          <p:nvPr/>
        </p:nvSpPr>
        <p:spPr>
          <a:xfrm>
            <a:off x="10864007" y="115018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823CC342-9F47-BBAF-BFD5-0831B8763B0A}"/>
              </a:ext>
            </a:extLst>
          </p:cNvPr>
          <p:cNvSpPr txBox="1"/>
          <p:nvPr/>
        </p:nvSpPr>
        <p:spPr>
          <a:xfrm>
            <a:off x="11071736" y="1453045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5673F851-1710-7B7C-63F2-C93BBFE7B923}"/>
              </a:ext>
            </a:extLst>
          </p:cNvPr>
          <p:cNvSpPr txBox="1"/>
          <p:nvPr/>
        </p:nvSpPr>
        <p:spPr>
          <a:xfrm>
            <a:off x="9644061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F5856584-F2A1-A0D7-F090-00C76CA87D62}"/>
              </a:ext>
            </a:extLst>
          </p:cNvPr>
          <p:cNvSpPr txBox="1"/>
          <p:nvPr/>
        </p:nvSpPr>
        <p:spPr>
          <a:xfrm>
            <a:off x="8782999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3B935909-4FDC-2371-E673-6C93E34C4B71}"/>
              </a:ext>
            </a:extLst>
          </p:cNvPr>
          <p:cNvGrpSpPr/>
          <p:nvPr/>
        </p:nvGrpSpPr>
        <p:grpSpPr>
          <a:xfrm>
            <a:off x="8561730" y="1412786"/>
            <a:ext cx="1874418" cy="4896534"/>
            <a:chOff x="2337542" y="818993"/>
            <a:chExt cx="1874418" cy="5490327"/>
          </a:xfrm>
        </p:grpSpPr>
        <p:sp>
          <p:nvSpPr>
            <p:cNvPr id="111" name="Obdélník 110">
              <a:extLst>
                <a:ext uri="{FF2B5EF4-FFF2-40B4-BE49-F238E27FC236}">
                  <a16:creationId xmlns:a16="http://schemas.microsoft.com/office/drawing/2014/main" id="{74A60FC9-D892-1C6D-85FA-A63AA7BA84B5}"/>
                </a:ext>
              </a:extLst>
            </p:cNvPr>
            <p:cNvSpPr/>
            <p:nvPr/>
          </p:nvSpPr>
          <p:spPr>
            <a:xfrm>
              <a:off x="3275856" y="1216870"/>
              <a:ext cx="936104" cy="50924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bdélník 111">
              <a:extLst>
                <a:ext uri="{FF2B5EF4-FFF2-40B4-BE49-F238E27FC236}">
                  <a16:creationId xmlns:a16="http://schemas.microsoft.com/office/drawing/2014/main" id="{4B349EC7-DA50-40BC-20AA-03AFA11C7597}"/>
                </a:ext>
              </a:extLst>
            </p:cNvPr>
            <p:cNvSpPr/>
            <p:nvPr/>
          </p:nvSpPr>
          <p:spPr>
            <a:xfrm>
              <a:off x="3275856" y="989112"/>
              <a:ext cx="936104" cy="2277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bdélník 112">
              <a:extLst>
                <a:ext uri="{FF2B5EF4-FFF2-40B4-BE49-F238E27FC236}">
                  <a16:creationId xmlns:a16="http://schemas.microsoft.com/office/drawing/2014/main" id="{36B47448-B2EB-35C7-3DED-B4D9C103F83D}"/>
                </a:ext>
              </a:extLst>
            </p:cNvPr>
            <p:cNvSpPr/>
            <p:nvPr/>
          </p:nvSpPr>
          <p:spPr>
            <a:xfrm>
              <a:off x="3275856" y="881761"/>
              <a:ext cx="936104" cy="996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bdélník 113">
              <a:extLst>
                <a:ext uri="{FF2B5EF4-FFF2-40B4-BE49-F238E27FC236}">
                  <a16:creationId xmlns:a16="http://schemas.microsoft.com/office/drawing/2014/main" id="{CA735AE4-A87D-BC41-4B77-61F3772DC427}"/>
                </a:ext>
              </a:extLst>
            </p:cNvPr>
            <p:cNvSpPr/>
            <p:nvPr/>
          </p:nvSpPr>
          <p:spPr>
            <a:xfrm>
              <a:off x="3275856" y="823951"/>
              <a:ext cx="936104" cy="6928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2902D362-A41F-7C3A-83DA-A94496FDF9E0}"/>
                </a:ext>
              </a:extLst>
            </p:cNvPr>
            <p:cNvSpPr/>
            <p:nvPr/>
          </p:nvSpPr>
          <p:spPr>
            <a:xfrm>
              <a:off x="2339752" y="2564904"/>
              <a:ext cx="936104" cy="374441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6111B1BE-32CB-7ACE-C3E0-06133718023D}"/>
                </a:ext>
              </a:extLst>
            </p:cNvPr>
            <p:cNvSpPr/>
            <p:nvPr/>
          </p:nvSpPr>
          <p:spPr>
            <a:xfrm>
              <a:off x="2339752" y="818993"/>
              <a:ext cx="936104" cy="897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7" name="Skupina 116">
              <a:extLst>
                <a:ext uri="{FF2B5EF4-FFF2-40B4-BE49-F238E27FC236}">
                  <a16:creationId xmlns:a16="http://schemas.microsoft.com/office/drawing/2014/main" id="{A36F703A-BC08-D510-3682-69F7D80B033B}"/>
                </a:ext>
              </a:extLst>
            </p:cNvPr>
            <p:cNvGrpSpPr/>
            <p:nvPr/>
          </p:nvGrpSpPr>
          <p:grpSpPr>
            <a:xfrm>
              <a:off x="2337542" y="2103239"/>
              <a:ext cx="936104" cy="517650"/>
              <a:chOff x="2339752" y="2192728"/>
              <a:chExt cx="936104" cy="416895"/>
            </a:xfrm>
          </p:grpSpPr>
          <p:sp>
            <p:nvSpPr>
              <p:cNvPr id="124" name="Obdélník 123">
                <a:extLst>
                  <a:ext uri="{FF2B5EF4-FFF2-40B4-BE49-F238E27FC236}">
                    <a16:creationId xmlns:a16="http://schemas.microsoft.com/office/drawing/2014/main" id="{9F4E767B-BF19-EFCC-A58F-448900316100}"/>
                  </a:ext>
                </a:extLst>
              </p:cNvPr>
              <p:cNvSpPr/>
              <p:nvPr/>
            </p:nvSpPr>
            <p:spPr>
              <a:xfrm>
                <a:off x="2339752" y="2210649"/>
                <a:ext cx="936104" cy="354255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5" name="TextovéPole 124">
                <a:extLst>
                  <a:ext uri="{FF2B5EF4-FFF2-40B4-BE49-F238E27FC236}">
                    <a16:creationId xmlns:a16="http://schemas.microsoft.com/office/drawing/2014/main" id="{41744D4D-28F9-FFC4-42F9-D6E3445CEA7A}"/>
                  </a:ext>
                </a:extLst>
              </p:cNvPr>
              <p:cNvSpPr txBox="1"/>
              <p:nvPr/>
            </p:nvSpPr>
            <p:spPr>
              <a:xfrm>
                <a:off x="2417204" y="2192728"/>
                <a:ext cx="699230" cy="416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UA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118" name="Skupina 117">
              <a:extLst>
                <a:ext uri="{FF2B5EF4-FFF2-40B4-BE49-F238E27FC236}">
                  <a16:creationId xmlns:a16="http://schemas.microsoft.com/office/drawing/2014/main" id="{440E1D5E-E94A-39D8-0EA2-08F45824D19D}"/>
                </a:ext>
              </a:extLst>
            </p:cNvPr>
            <p:cNvGrpSpPr/>
            <p:nvPr/>
          </p:nvGrpSpPr>
          <p:grpSpPr>
            <a:xfrm>
              <a:off x="2337542" y="1311151"/>
              <a:ext cx="1008114" cy="821705"/>
              <a:chOff x="2339752" y="1340768"/>
              <a:chExt cx="1005909" cy="864096"/>
            </a:xfrm>
          </p:grpSpPr>
          <p:sp>
            <p:nvSpPr>
              <p:cNvPr id="122" name="Obdélník 121">
                <a:extLst>
                  <a:ext uri="{FF2B5EF4-FFF2-40B4-BE49-F238E27FC236}">
                    <a16:creationId xmlns:a16="http://schemas.microsoft.com/office/drawing/2014/main" id="{45689BAE-F1E6-2DE4-914B-076E0D3030C7}"/>
                  </a:ext>
                </a:extLst>
              </p:cNvPr>
              <p:cNvSpPr/>
              <p:nvPr/>
            </p:nvSpPr>
            <p:spPr>
              <a:xfrm>
                <a:off x="2339752" y="1340768"/>
                <a:ext cx="936104" cy="8640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3" name="TextovéPole 122">
                <a:extLst>
                  <a:ext uri="{FF2B5EF4-FFF2-40B4-BE49-F238E27FC236}">
                    <a16:creationId xmlns:a16="http://schemas.microsoft.com/office/drawing/2014/main" id="{5B2EFF36-1DB0-ECD8-3380-AA97E96619BD}"/>
                  </a:ext>
                </a:extLst>
              </p:cNvPr>
              <p:cNvSpPr txBox="1"/>
              <p:nvPr/>
            </p:nvSpPr>
            <p:spPr>
              <a:xfrm>
                <a:off x="2340857" y="1541983"/>
                <a:ext cx="1004804" cy="544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119" name="Skupina 118">
              <a:extLst>
                <a:ext uri="{FF2B5EF4-FFF2-40B4-BE49-F238E27FC236}">
                  <a16:creationId xmlns:a16="http://schemas.microsoft.com/office/drawing/2014/main" id="{FD080B64-E50C-B011-28C6-65703E59FA4F}"/>
                </a:ext>
              </a:extLst>
            </p:cNvPr>
            <p:cNvGrpSpPr/>
            <p:nvPr/>
          </p:nvGrpSpPr>
          <p:grpSpPr>
            <a:xfrm>
              <a:off x="2337542" y="856849"/>
              <a:ext cx="936104" cy="517650"/>
              <a:chOff x="2339752" y="886466"/>
              <a:chExt cx="936104" cy="517650"/>
            </a:xfrm>
          </p:grpSpPr>
          <p:sp>
            <p:nvSpPr>
              <p:cNvPr id="120" name="Obdélník 119">
                <a:extLst>
                  <a:ext uri="{FF2B5EF4-FFF2-40B4-BE49-F238E27FC236}">
                    <a16:creationId xmlns:a16="http://schemas.microsoft.com/office/drawing/2014/main" id="{24DC9413-7E48-062F-3D52-A514237C674A}"/>
                  </a:ext>
                </a:extLst>
              </p:cNvPr>
              <p:cNvSpPr/>
              <p:nvPr/>
            </p:nvSpPr>
            <p:spPr>
              <a:xfrm>
                <a:off x="2339752" y="927109"/>
                <a:ext cx="936104" cy="41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DA2DDE42-2485-7414-CE87-B72F690BC0D9}"/>
                  </a:ext>
                </a:extLst>
              </p:cNvPr>
              <p:cNvSpPr txBox="1"/>
              <p:nvPr/>
            </p:nvSpPr>
            <p:spPr>
              <a:xfrm>
                <a:off x="2389499" y="886466"/>
                <a:ext cx="715260" cy="517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Alb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</p:grp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F6C6A48D-A41C-F562-BF18-DC2698286D29}"/>
              </a:ext>
            </a:extLst>
          </p:cNvPr>
          <p:cNvCxnSpPr>
            <a:cxnSpLocks/>
          </p:cNvCxnSpPr>
          <p:nvPr/>
        </p:nvCxnSpPr>
        <p:spPr>
          <a:xfrm flipH="1">
            <a:off x="10421400" y="1073685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E827E2B4-88CF-9BFC-92C3-8741A60B640F}"/>
              </a:ext>
            </a:extLst>
          </p:cNvPr>
          <p:cNvCxnSpPr>
            <a:cxnSpLocks/>
            <a:stCxn id="106" idx="1"/>
            <a:endCxn id="113" idx="3"/>
          </p:cNvCxnSpPr>
          <p:nvPr/>
        </p:nvCxnSpPr>
        <p:spPr>
          <a:xfrm flipH="1">
            <a:off x="10436149" y="1381016"/>
            <a:ext cx="427859" cy="1321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61AB33FE-79E6-5E78-78D8-8AEFDBBA32AC}"/>
              </a:ext>
            </a:extLst>
          </p:cNvPr>
          <p:cNvCxnSpPr>
            <a:cxnSpLocks/>
            <a:stCxn id="107" idx="1"/>
            <a:endCxn id="112" idx="3"/>
          </p:cNvCxnSpPr>
          <p:nvPr/>
        </p:nvCxnSpPr>
        <p:spPr>
          <a:xfrm flipH="1" flipV="1">
            <a:off x="10436148" y="1666069"/>
            <a:ext cx="635588" cy="17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20FF3DA2-5F7B-972F-396D-41DF82B3C9CF}"/>
              </a:ext>
            </a:extLst>
          </p:cNvPr>
          <p:cNvCxnSpPr>
            <a:cxnSpLocks/>
          </p:cNvCxnSpPr>
          <p:nvPr/>
        </p:nvCxnSpPr>
        <p:spPr>
          <a:xfrm flipV="1">
            <a:off x="9167792" y="961753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344BE875-A9A9-8B79-B5F4-CC412726BB48}"/>
              </a:ext>
            </a:extLst>
          </p:cNvPr>
          <p:cNvCxnSpPr/>
          <p:nvPr/>
        </p:nvCxnSpPr>
        <p:spPr>
          <a:xfrm flipH="1">
            <a:off x="7483820" y="2589539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F278F69B-1733-EA23-609F-3C1C6EC3457F}"/>
              </a:ext>
            </a:extLst>
          </p:cNvPr>
          <p:cNvCxnSpPr/>
          <p:nvPr/>
        </p:nvCxnSpPr>
        <p:spPr>
          <a:xfrm flipH="1">
            <a:off x="7485257" y="1405633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se šipkou 131">
            <a:extLst>
              <a:ext uri="{FF2B5EF4-FFF2-40B4-BE49-F238E27FC236}">
                <a16:creationId xmlns:a16="http://schemas.microsoft.com/office/drawing/2014/main" id="{6E0B65B0-A7DF-47EE-9824-1878E42373AB}"/>
              </a:ext>
            </a:extLst>
          </p:cNvPr>
          <p:cNvCxnSpPr>
            <a:cxnSpLocks/>
          </p:cNvCxnSpPr>
          <p:nvPr/>
        </p:nvCxnSpPr>
        <p:spPr>
          <a:xfrm flipH="1">
            <a:off x="7911928" y="1427595"/>
            <a:ext cx="3940" cy="113054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0482C9A2-628D-65C9-23BC-36E969AF3497}"/>
              </a:ext>
            </a:extLst>
          </p:cNvPr>
          <p:cNvSpPr txBox="1"/>
          <p:nvPr/>
        </p:nvSpPr>
        <p:spPr>
          <a:xfrm>
            <a:off x="7230332" y="178131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sp>
        <p:nvSpPr>
          <p:cNvPr id="134" name="TextovéPole 133">
            <a:extLst>
              <a:ext uri="{FF2B5EF4-FFF2-40B4-BE49-F238E27FC236}">
                <a16:creationId xmlns:a16="http://schemas.microsoft.com/office/drawing/2014/main" id="{0A4E69D5-FF44-D1A1-0907-1FB5121A3577}"/>
              </a:ext>
            </a:extLst>
          </p:cNvPr>
          <p:cNvSpPr txBox="1"/>
          <p:nvPr/>
        </p:nvSpPr>
        <p:spPr>
          <a:xfrm>
            <a:off x="6384020" y="3235114"/>
            <a:ext cx="16401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800" dirty="0" err="1"/>
              <a:t>Diluční</a:t>
            </a:r>
            <a:r>
              <a:rPr lang="cs-CZ" sz="1800" dirty="0"/>
              <a:t> acidóza</a:t>
            </a:r>
          </a:p>
          <a:p>
            <a:pPr algn="ctr"/>
            <a:r>
              <a:rPr lang="cs-CZ" sz="1800" dirty="0"/>
              <a:t>(</a:t>
            </a:r>
            <a:r>
              <a:rPr lang="cs-CZ" sz="1800" dirty="0" err="1"/>
              <a:t>převodnění</a:t>
            </a:r>
            <a:r>
              <a:rPr lang="cs-CZ" sz="1800" dirty="0"/>
              <a:t>)</a:t>
            </a:r>
            <a:endParaRPr lang="en-US" sz="1800" dirty="0"/>
          </a:p>
        </p:txBody>
      </p:sp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B2E029C0-40BF-D2F5-4DE2-FB1288756D7D}"/>
              </a:ext>
            </a:extLst>
          </p:cNvPr>
          <p:cNvSpPr txBox="1"/>
          <p:nvPr/>
        </p:nvSpPr>
        <p:spPr>
          <a:xfrm>
            <a:off x="9676292" y="420128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36" name="TextovéPole 135">
            <a:extLst>
              <a:ext uri="{FF2B5EF4-FFF2-40B4-BE49-F238E27FC236}">
                <a16:creationId xmlns:a16="http://schemas.microsoft.com/office/drawing/2014/main" id="{951452F1-AD89-4F6C-09DB-2DC7B8B597F2}"/>
              </a:ext>
            </a:extLst>
          </p:cNvPr>
          <p:cNvSpPr txBox="1"/>
          <p:nvPr/>
        </p:nvSpPr>
        <p:spPr>
          <a:xfrm>
            <a:off x="8732956" y="417813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46FA3F8D-B462-ACBD-9CB0-6FE1988F8861}"/>
              </a:ext>
            </a:extLst>
          </p:cNvPr>
          <p:cNvSpPr txBox="1"/>
          <p:nvPr/>
        </p:nvSpPr>
        <p:spPr>
          <a:xfrm>
            <a:off x="6384019" y="2527227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Pokles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Pokles [Na</a:t>
            </a:r>
            <a:r>
              <a:rPr lang="cs-CZ" sz="2000" baseline="30000" dirty="0">
                <a:solidFill>
                  <a:srgbClr val="FF0000"/>
                </a:solidFill>
              </a:rPr>
              <a:t>+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8" name="Šipka: dolů 137">
            <a:extLst>
              <a:ext uri="{FF2B5EF4-FFF2-40B4-BE49-F238E27FC236}">
                <a16:creationId xmlns:a16="http://schemas.microsoft.com/office/drawing/2014/main" id="{CDF30FC5-F0F6-CFB5-4323-DDCB2E1ED340}"/>
              </a:ext>
            </a:extLst>
          </p:cNvPr>
          <p:cNvSpPr/>
          <p:nvPr/>
        </p:nvSpPr>
        <p:spPr>
          <a:xfrm>
            <a:off x="7122011" y="1876247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Šipka: dolů 138">
            <a:extLst>
              <a:ext uri="{FF2B5EF4-FFF2-40B4-BE49-F238E27FC236}">
                <a16:creationId xmlns:a16="http://schemas.microsoft.com/office/drawing/2014/main" id="{1F294478-F712-EB27-3B81-75F680623214}"/>
              </a:ext>
            </a:extLst>
          </p:cNvPr>
          <p:cNvSpPr/>
          <p:nvPr/>
        </p:nvSpPr>
        <p:spPr>
          <a:xfrm>
            <a:off x="9556925" y="4304454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4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B77F59F-FE2F-424A-BAC1-15EFE037D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8E2F5"/>
              </a:clrFrom>
              <a:clrTo>
                <a:srgbClr val="B8E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9" b="68011"/>
          <a:stretch/>
        </p:blipFill>
        <p:spPr>
          <a:xfrm>
            <a:off x="2379457" y="117037"/>
            <a:ext cx="6035028" cy="31652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6EEE357-8722-40B1-9922-296E01BDDB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8E2F5"/>
              </a:clrFrom>
              <a:clrTo>
                <a:srgbClr val="B8E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2"/>
          <a:stretch/>
        </p:blipFill>
        <p:spPr>
          <a:xfrm>
            <a:off x="5746347" y="3171670"/>
            <a:ext cx="6548651" cy="37228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2688B9-406A-4DCC-884E-7325A3DFBA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8E2F5"/>
              </a:clrFrom>
              <a:clrTo>
                <a:srgbClr val="B8E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32830" r="723" b="35181"/>
          <a:stretch/>
        </p:blipFill>
        <p:spPr>
          <a:xfrm>
            <a:off x="118196" y="3429000"/>
            <a:ext cx="5582517" cy="349822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B50D097-DB14-484C-B7C9-F0403DDA5A18}"/>
              </a:ext>
            </a:extLst>
          </p:cNvPr>
          <p:cNvSpPr/>
          <p:nvPr/>
        </p:nvSpPr>
        <p:spPr>
          <a:xfrm>
            <a:off x="5483932" y="3252998"/>
            <a:ext cx="6481720" cy="364154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2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B8396-8237-B72D-27E3-00ADBD890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8E81F8C-F605-9972-A4CC-9551EFEA3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8E2F5"/>
              </a:clrFrom>
              <a:clrTo>
                <a:srgbClr val="B8E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9" b="68011"/>
          <a:stretch/>
        </p:blipFill>
        <p:spPr>
          <a:xfrm>
            <a:off x="2379457" y="117037"/>
            <a:ext cx="6035028" cy="31652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8822871-F1CC-9804-7A93-8236A2C3F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8E2F5"/>
              </a:clrFrom>
              <a:clrTo>
                <a:srgbClr val="B8E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2"/>
          <a:stretch/>
        </p:blipFill>
        <p:spPr>
          <a:xfrm>
            <a:off x="5746347" y="3171670"/>
            <a:ext cx="6548651" cy="37228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A41644-98BE-EB80-D4B8-6BAFFCB9E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8E2F5"/>
              </a:clrFrom>
              <a:clrTo>
                <a:srgbClr val="B8E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32830" r="723" b="35181"/>
          <a:stretch/>
        </p:blipFill>
        <p:spPr>
          <a:xfrm>
            <a:off x="118196" y="3429000"/>
            <a:ext cx="5582517" cy="34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2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399325A-7030-40E7-ADA4-778219B2D4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693" y="-8620"/>
            <a:ext cx="11007915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27308A4-AF43-493A-A6F6-E10D026A6B55}"/>
              </a:ext>
            </a:extLst>
          </p:cNvPr>
          <p:cNvSpPr txBox="1"/>
          <p:nvPr/>
        </p:nvSpPr>
        <p:spPr>
          <a:xfrm>
            <a:off x="838200" y="6434052"/>
            <a:ext cx="5985164" cy="369332"/>
          </a:xfrm>
          <a:prstGeom prst="rect">
            <a:avLst/>
          </a:prstGeom>
          <a:solidFill>
            <a:srgbClr val="E0E7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Diluční</a:t>
            </a:r>
            <a:r>
              <a:rPr lang="cs-CZ" dirty="0"/>
              <a:t> acidóza podle bilančního přístupu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CBAEF2-E5AC-4E62-99ED-C37F4804D82C}"/>
              </a:ext>
            </a:extLst>
          </p:cNvPr>
          <p:cNvSpPr txBox="1"/>
          <p:nvPr/>
        </p:nvSpPr>
        <p:spPr>
          <a:xfrm>
            <a:off x="7818119" y="6371471"/>
            <a:ext cx="3656215" cy="369332"/>
          </a:xfrm>
          <a:prstGeom prst="rect">
            <a:avLst/>
          </a:prstGeom>
          <a:solidFill>
            <a:srgbClr val="D5EC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Diluční</a:t>
            </a:r>
            <a:r>
              <a:rPr lang="cs-CZ" dirty="0"/>
              <a:t> acidóza Stewarta</a:t>
            </a:r>
            <a:endParaRPr lang="en-US" dirty="0"/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11675745-7030-4170-9E86-213480D89817}"/>
              </a:ext>
            </a:extLst>
          </p:cNvPr>
          <p:cNvSpPr/>
          <p:nvPr/>
        </p:nvSpPr>
        <p:spPr>
          <a:xfrm>
            <a:off x="8036000" y="2183641"/>
            <a:ext cx="1733267" cy="818866"/>
          </a:xfrm>
          <a:prstGeom prst="wedgeRoundRectCallout">
            <a:avLst>
              <a:gd name="adj1" fmla="val 16667"/>
              <a:gd name="adj2" fmla="val -113500"/>
              <a:gd name="adj3" fmla="val 16667"/>
            </a:avLst>
          </a:prstGeom>
          <a:solidFill>
            <a:srgbClr val="FFF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1. Pokles pCO2 při zředění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FEB19DF1-18F7-4530-B301-59F166FDAF57}"/>
              </a:ext>
            </a:extLst>
          </p:cNvPr>
          <p:cNvSpPr/>
          <p:nvPr/>
        </p:nvSpPr>
        <p:spPr>
          <a:xfrm>
            <a:off x="5797770" y="95374"/>
            <a:ext cx="3104864" cy="361826"/>
          </a:xfrm>
          <a:prstGeom prst="wedgeRoundRectCallout">
            <a:avLst>
              <a:gd name="adj1" fmla="val 21245"/>
              <a:gd name="adj2" fmla="val 242968"/>
              <a:gd name="adj3" fmla="val 16667"/>
            </a:avLst>
          </a:prstGeom>
          <a:solidFill>
            <a:srgbClr val="FFF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2. Ventilace zvedne pCO2 zpět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5591ECE7-1533-4E7E-89E6-50BE734ADB7E}"/>
              </a:ext>
            </a:extLst>
          </p:cNvPr>
          <p:cNvSpPr/>
          <p:nvPr/>
        </p:nvSpPr>
        <p:spPr>
          <a:xfrm>
            <a:off x="4439816" y="2110429"/>
            <a:ext cx="2845557" cy="510600"/>
          </a:xfrm>
          <a:prstGeom prst="wedgeRoundRectCallout">
            <a:avLst>
              <a:gd name="adj1" fmla="val -26560"/>
              <a:gd name="adj2" fmla="val -104467"/>
              <a:gd name="adj3" fmla="val 16667"/>
            </a:avLst>
          </a:prstGeom>
          <a:solidFill>
            <a:srgbClr val="FFF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3.   CO2 posune rovnováhu na kyselou stranu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4588343F-847A-4C1D-834E-8F10F30C0956}"/>
              </a:ext>
            </a:extLst>
          </p:cNvPr>
          <p:cNvCxnSpPr>
            <a:cxnSpLocks/>
          </p:cNvCxnSpPr>
          <p:nvPr/>
        </p:nvCxnSpPr>
        <p:spPr>
          <a:xfrm flipV="1">
            <a:off x="4926847" y="2110429"/>
            <a:ext cx="0" cy="255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80421-674D-F52F-DC86-248E8AD4D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véPole 47">
            <a:extLst>
              <a:ext uri="{FF2B5EF4-FFF2-40B4-BE49-F238E27FC236}">
                <a16:creationId xmlns:a16="http://schemas.microsoft.com/office/drawing/2014/main" id="{81802AB7-6CB5-E59B-9DF6-55FB805CFF3A}"/>
              </a:ext>
            </a:extLst>
          </p:cNvPr>
          <p:cNvSpPr txBox="1"/>
          <p:nvPr/>
        </p:nvSpPr>
        <p:spPr>
          <a:xfrm>
            <a:off x="3971764" y="5085184"/>
            <a:ext cx="466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In vitro:</a:t>
            </a:r>
            <a:r>
              <a:rPr lang="cs-CZ" dirty="0"/>
              <a:t> protože  [H</a:t>
            </a:r>
            <a:r>
              <a:rPr lang="cs-CZ" baseline="38000" dirty="0"/>
              <a:t>+</a:t>
            </a:r>
            <a:r>
              <a:rPr lang="cs-CZ" dirty="0"/>
              <a:t>]= K * [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]/[ HCO</a:t>
            </a:r>
            <a:r>
              <a:rPr lang="cs-CZ" baseline="-25000" dirty="0"/>
              <a:t>3</a:t>
            </a:r>
            <a:r>
              <a:rPr lang="cs-CZ" baseline="40000" dirty="0"/>
              <a:t>-</a:t>
            </a:r>
            <a:r>
              <a:rPr lang="cs-CZ" dirty="0"/>
              <a:t>] a při </a:t>
            </a:r>
            <a:r>
              <a:rPr lang="cs-CZ" dirty="0" err="1"/>
              <a:t>diluci</a:t>
            </a:r>
            <a:r>
              <a:rPr lang="cs-CZ" dirty="0"/>
              <a:t> se poměr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[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]/[ HCO</a:t>
            </a:r>
            <a:r>
              <a:rPr lang="cs-CZ" baseline="-25000" dirty="0"/>
              <a:t>3</a:t>
            </a:r>
            <a:r>
              <a:rPr lang="cs-CZ" baseline="40000" dirty="0"/>
              <a:t>-</a:t>
            </a:r>
            <a:r>
              <a:rPr lang="cs-CZ" dirty="0"/>
              <a:t>] nemění a tedy i [H</a:t>
            </a:r>
            <a:r>
              <a:rPr lang="cs-CZ" baseline="30000" dirty="0"/>
              <a:t>+</a:t>
            </a:r>
            <a:r>
              <a:rPr lang="cs-CZ" dirty="0"/>
              <a:t>] se nemění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7F82956-60E2-85E1-52A3-83CAD41E60BC}"/>
              </a:ext>
            </a:extLst>
          </p:cNvPr>
          <p:cNvSpPr/>
          <p:nvPr/>
        </p:nvSpPr>
        <p:spPr>
          <a:xfrm>
            <a:off x="298813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CA6D970-E562-2977-35FC-A7DBB20B9473}"/>
              </a:ext>
            </a:extLst>
          </p:cNvPr>
          <p:cNvSpPr/>
          <p:nvPr/>
        </p:nvSpPr>
        <p:spPr>
          <a:xfrm>
            <a:off x="298813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FDE792A-E14F-C79E-2A40-67437FF132B8}"/>
              </a:ext>
            </a:extLst>
          </p:cNvPr>
          <p:cNvSpPr/>
          <p:nvPr/>
        </p:nvSpPr>
        <p:spPr>
          <a:xfrm>
            <a:off x="298813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67A0A15-A153-E501-00E5-2FFE39AF4CB8}"/>
              </a:ext>
            </a:extLst>
          </p:cNvPr>
          <p:cNvSpPr/>
          <p:nvPr/>
        </p:nvSpPr>
        <p:spPr>
          <a:xfrm>
            <a:off x="298813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70CB2E9-FCD7-7A95-CAEB-0D20D738FE4E}"/>
              </a:ext>
            </a:extLst>
          </p:cNvPr>
          <p:cNvSpPr/>
          <p:nvPr/>
        </p:nvSpPr>
        <p:spPr>
          <a:xfrm>
            <a:off x="2052035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9E0B221-C634-12A3-41EF-CD410830954F}"/>
              </a:ext>
            </a:extLst>
          </p:cNvPr>
          <p:cNvSpPr/>
          <p:nvPr/>
        </p:nvSpPr>
        <p:spPr>
          <a:xfrm>
            <a:off x="2052035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377D72-DA71-2033-96F7-50E4E9B51AF4}"/>
              </a:ext>
            </a:extLst>
          </p:cNvPr>
          <p:cNvSpPr txBox="1"/>
          <p:nvPr/>
        </p:nvSpPr>
        <p:spPr>
          <a:xfrm>
            <a:off x="2753813" y="-200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F9D4F1-5BD2-E872-45EF-5A4D485F705B}"/>
              </a:ext>
            </a:extLst>
          </p:cNvPr>
          <p:cNvSpPr txBox="1"/>
          <p:nvPr/>
        </p:nvSpPr>
        <p:spPr>
          <a:xfrm>
            <a:off x="418158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F8D73C-81C7-2A10-D35B-E792AAA680BB}"/>
              </a:ext>
            </a:extLst>
          </p:cNvPr>
          <p:cNvSpPr txBox="1"/>
          <p:nvPr/>
        </p:nvSpPr>
        <p:spPr>
          <a:xfrm>
            <a:off x="435535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4B33EC2-3074-6ACE-A17D-C150E8F6DB93}"/>
              </a:ext>
            </a:extLst>
          </p:cNvPr>
          <p:cNvSpPr txBox="1"/>
          <p:nvPr/>
        </p:nvSpPr>
        <p:spPr>
          <a:xfrm>
            <a:off x="483982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D6D4002-0206-E029-2081-69473057DE6D}"/>
              </a:ext>
            </a:extLst>
          </p:cNvPr>
          <p:cNvSpPr txBox="1"/>
          <p:nvPr/>
        </p:nvSpPr>
        <p:spPr>
          <a:xfrm>
            <a:off x="313215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425D95A-60B6-18C8-B624-8CA73474DA69}"/>
              </a:ext>
            </a:extLst>
          </p:cNvPr>
          <p:cNvSpPr txBox="1"/>
          <p:nvPr/>
        </p:nvSpPr>
        <p:spPr>
          <a:xfrm>
            <a:off x="227109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845297A-92C5-3933-7011-F870116169EB}"/>
              </a:ext>
            </a:extLst>
          </p:cNvPr>
          <p:cNvGrpSpPr/>
          <p:nvPr/>
        </p:nvGrpSpPr>
        <p:grpSpPr>
          <a:xfrm>
            <a:off x="2049825" y="2103238"/>
            <a:ext cx="936104" cy="462123"/>
            <a:chOff x="2339752" y="2192728"/>
            <a:chExt cx="936104" cy="372176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87A4C96D-4636-1E93-AF6F-585E6ECB20BB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421E70A6-89C9-DF73-F1A8-80B31F3BEB8B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0D1D5FBC-2DBE-50A8-BBB4-BC07AFFF24C3}"/>
              </a:ext>
            </a:extLst>
          </p:cNvPr>
          <p:cNvGrpSpPr/>
          <p:nvPr/>
        </p:nvGrpSpPr>
        <p:grpSpPr>
          <a:xfrm>
            <a:off x="2049825" y="1311152"/>
            <a:ext cx="1008114" cy="821705"/>
            <a:chOff x="2339752" y="1340768"/>
            <a:chExt cx="1005909" cy="864096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2A982B16-78E7-BC97-5A85-9CDB9C3BF5EE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39C8F940-1A7A-4F4D-9EF9-6FE9C9A7EDE4}"/>
                </a:ext>
              </a:extLst>
            </p:cNvPr>
            <p:cNvSpPr txBox="1"/>
            <p:nvPr/>
          </p:nvSpPr>
          <p:spPr>
            <a:xfrm>
              <a:off x="2340857" y="1541983"/>
              <a:ext cx="1004804" cy="48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71D3A6D5-BCF9-A8DA-0728-6CE0255F8C51}"/>
              </a:ext>
            </a:extLst>
          </p:cNvPr>
          <p:cNvGrpSpPr/>
          <p:nvPr/>
        </p:nvGrpSpPr>
        <p:grpSpPr>
          <a:xfrm>
            <a:off x="2042855" y="856185"/>
            <a:ext cx="943074" cy="461665"/>
            <a:chOff x="2332782" y="885801"/>
            <a:chExt cx="943074" cy="461665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770AFEB-2F28-A7FF-EC74-AC3F1EA60611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9D8D5F53-A122-7483-C02B-706B1F4A3E85}"/>
                </a:ext>
              </a:extLst>
            </p:cNvPr>
            <p:cNvSpPr txBox="1"/>
            <p:nvPr/>
          </p:nvSpPr>
          <p:spPr>
            <a:xfrm>
              <a:off x="2332782" y="88580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7CA2FD1C-33F8-5AED-542A-63CBF4E216E6}"/>
              </a:ext>
            </a:extLst>
          </p:cNvPr>
          <p:cNvCxnSpPr>
            <a:cxnSpLocks/>
          </p:cNvCxnSpPr>
          <p:nvPr/>
        </p:nvCxnSpPr>
        <p:spPr>
          <a:xfrm flipH="1">
            <a:off x="379131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893520E2-B0F0-1F3B-B4C5-742EFE94CC67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flipH="1">
            <a:off x="392424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02B66257-71F3-F215-289E-EC6AD8182089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flipH="1">
            <a:off x="392424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F4EF6494-A441-3D43-44B8-3ADEA7FB35BB}"/>
              </a:ext>
            </a:extLst>
          </p:cNvPr>
          <p:cNvCxnSpPr>
            <a:cxnSpLocks/>
          </p:cNvCxnSpPr>
          <p:nvPr/>
        </p:nvCxnSpPr>
        <p:spPr>
          <a:xfrm flipV="1">
            <a:off x="241085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59EE1F90-2641-8882-D700-416DC17E094C}"/>
              </a:ext>
            </a:extLst>
          </p:cNvPr>
          <p:cNvCxnSpPr/>
          <p:nvPr/>
        </p:nvCxnSpPr>
        <p:spPr>
          <a:xfrm flipH="1">
            <a:off x="971915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B0A37CB8-A5FC-4F5C-4334-7CD4974D769C}"/>
              </a:ext>
            </a:extLst>
          </p:cNvPr>
          <p:cNvCxnSpPr/>
          <p:nvPr/>
        </p:nvCxnSpPr>
        <p:spPr>
          <a:xfrm flipH="1">
            <a:off x="104936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954EB1EB-FFA1-30FA-69D5-95D180E671F0}"/>
              </a:ext>
            </a:extLst>
          </p:cNvPr>
          <p:cNvCxnSpPr/>
          <p:nvPr/>
        </p:nvCxnSpPr>
        <p:spPr>
          <a:xfrm flipH="1">
            <a:off x="971915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C3040472-7233-DC08-93C8-3D18FE22375C}"/>
              </a:ext>
            </a:extLst>
          </p:cNvPr>
          <p:cNvCxnSpPr>
            <a:cxnSpLocks/>
          </p:cNvCxnSpPr>
          <p:nvPr/>
        </p:nvCxnSpPr>
        <p:spPr>
          <a:xfrm>
            <a:off x="1417502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C39428A-AD44-C038-15F5-4CB7AD51B477}"/>
              </a:ext>
            </a:extLst>
          </p:cNvPr>
          <p:cNvSpPr txBox="1"/>
          <p:nvPr/>
        </p:nvSpPr>
        <p:spPr>
          <a:xfrm>
            <a:off x="69078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54C22B0A-7DE7-1AB7-CF8E-8814CF303667}"/>
              </a:ext>
            </a:extLst>
          </p:cNvPr>
          <p:cNvCxnSpPr>
            <a:cxnSpLocks/>
          </p:cNvCxnSpPr>
          <p:nvPr/>
        </p:nvCxnSpPr>
        <p:spPr>
          <a:xfrm>
            <a:off x="1417503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52FC8FC-4BDF-429B-0118-89FC6022CB92}"/>
              </a:ext>
            </a:extLst>
          </p:cNvPr>
          <p:cNvSpPr txBox="1"/>
          <p:nvPr/>
        </p:nvSpPr>
        <p:spPr>
          <a:xfrm>
            <a:off x="690784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BF7A7ADB-08FF-4152-03EE-A2CD7DEE15BE}"/>
              </a:ext>
            </a:extLst>
          </p:cNvPr>
          <p:cNvSpPr txBox="1"/>
          <p:nvPr/>
        </p:nvSpPr>
        <p:spPr>
          <a:xfrm>
            <a:off x="9553020" y="66570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4D4F4AE1-7CA4-FBF7-A219-286C26DC415F}"/>
              </a:ext>
            </a:extLst>
          </p:cNvPr>
          <p:cNvSpPr txBox="1"/>
          <p:nvPr/>
        </p:nvSpPr>
        <p:spPr>
          <a:xfrm>
            <a:off x="10785350" y="782664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06" name="TextovéPole 105">
            <a:extLst>
              <a:ext uri="{FF2B5EF4-FFF2-40B4-BE49-F238E27FC236}">
                <a16:creationId xmlns:a16="http://schemas.microsoft.com/office/drawing/2014/main" id="{BB2A3478-44D3-2C83-92D7-10ECFFEA4991}"/>
              </a:ext>
            </a:extLst>
          </p:cNvPr>
          <p:cNvSpPr txBox="1"/>
          <p:nvPr/>
        </p:nvSpPr>
        <p:spPr>
          <a:xfrm>
            <a:off x="10864007" y="115018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87222A7F-B172-4DE9-FC96-B7DAB89DBBEE}"/>
              </a:ext>
            </a:extLst>
          </p:cNvPr>
          <p:cNvSpPr txBox="1"/>
          <p:nvPr/>
        </p:nvSpPr>
        <p:spPr>
          <a:xfrm>
            <a:off x="11071736" y="1453045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3DDC8750-9523-01D1-4294-CC5B8A6183AC}"/>
              </a:ext>
            </a:extLst>
          </p:cNvPr>
          <p:cNvSpPr txBox="1"/>
          <p:nvPr/>
        </p:nvSpPr>
        <p:spPr>
          <a:xfrm>
            <a:off x="9644061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43D4413A-2F1E-3192-DF4B-89052DC66569}"/>
              </a:ext>
            </a:extLst>
          </p:cNvPr>
          <p:cNvSpPr txBox="1"/>
          <p:nvPr/>
        </p:nvSpPr>
        <p:spPr>
          <a:xfrm>
            <a:off x="8782999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E9BD60CF-937B-8ABC-B73B-8C2121A25FCE}"/>
              </a:ext>
            </a:extLst>
          </p:cNvPr>
          <p:cNvGrpSpPr/>
          <p:nvPr/>
        </p:nvGrpSpPr>
        <p:grpSpPr>
          <a:xfrm>
            <a:off x="8561730" y="1412786"/>
            <a:ext cx="1874418" cy="4896534"/>
            <a:chOff x="2337542" y="818993"/>
            <a:chExt cx="1874418" cy="5490327"/>
          </a:xfrm>
        </p:grpSpPr>
        <p:sp>
          <p:nvSpPr>
            <p:cNvPr id="111" name="Obdélník 110">
              <a:extLst>
                <a:ext uri="{FF2B5EF4-FFF2-40B4-BE49-F238E27FC236}">
                  <a16:creationId xmlns:a16="http://schemas.microsoft.com/office/drawing/2014/main" id="{A284B338-6CFF-EAC0-983C-8DED5F8AFB1F}"/>
                </a:ext>
              </a:extLst>
            </p:cNvPr>
            <p:cNvSpPr/>
            <p:nvPr/>
          </p:nvSpPr>
          <p:spPr>
            <a:xfrm>
              <a:off x="3275856" y="1216870"/>
              <a:ext cx="936104" cy="50924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bdélník 111">
              <a:extLst>
                <a:ext uri="{FF2B5EF4-FFF2-40B4-BE49-F238E27FC236}">
                  <a16:creationId xmlns:a16="http://schemas.microsoft.com/office/drawing/2014/main" id="{AC967DF4-D57C-B39A-B392-EBF0CD372AE2}"/>
                </a:ext>
              </a:extLst>
            </p:cNvPr>
            <p:cNvSpPr/>
            <p:nvPr/>
          </p:nvSpPr>
          <p:spPr>
            <a:xfrm>
              <a:off x="3275856" y="989112"/>
              <a:ext cx="936104" cy="2277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bdélník 112">
              <a:extLst>
                <a:ext uri="{FF2B5EF4-FFF2-40B4-BE49-F238E27FC236}">
                  <a16:creationId xmlns:a16="http://schemas.microsoft.com/office/drawing/2014/main" id="{0BB9CF36-4A42-51A2-5E34-2E0BEE68F702}"/>
                </a:ext>
              </a:extLst>
            </p:cNvPr>
            <p:cNvSpPr/>
            <p:nvPr/>
          </p:nvSpPr>
          <p:spPr>
            <a:xfrm>
              <a:off x="3275856" y="881761"/>
              <a:ext cx="936104" cy="996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bdélník 113">
              <a:extLst>
                <a:ext uri="{FF2B5EF4-FFF2-40B4-BE49-F238E27FC236}">
                  <a16:creationId xmlns:a16="http://schemas.microsoft.com/office/drawing/2014/main" id="{AD6513EC-211D-1686-3CF8-F1CFE295FB86}"/>
                </a:ext>
              </a:extLst>
            </p:cNvPr>
            <p:cNvSpPr/>
            <p:nvPr/>
          </p:nvSpPr>
          <p:spPr>
            <a:xfrm>
              <a:off x="3275856" y="823951"/>
              <a:ext cx="936104" cy="6928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5925CB73-D181-A143-C716-83FD6F19FD34}"/>
                </a:ext>
              </a:extLst>
            </p:cNvPr>
            <p:cNvSpPr/>
            <p:nvPr/>
          </p:nvSpPr>
          <p:spPr>
            <a:xfrm>
              <a:off x="2339752" y="2564904"/>
              <a:ext cx="936104" cy="374441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F99702DA-766F-306D-4A3A-AED78F24CD72}"/>
                </a:ext>
              </a:extLst>
            </p:cNvPr>
            <p:cNvSpPr/>
            <p:nvPr/>
          </p:nvSpPr>
          <p:spPr>
            <a:xfrm>
              <a:off x="2339752" y="818993"/>
              <a:ext cx="936104" cy="897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7" name="Skupina 116">
              <a:extLst>
                <a:ext uri="{FF2B5EF4-FFF2-40B4-BE49-F238E27FC236}">
                  <a16:creationId xmlns:a16="http://schemas.microsoft.com/office/drawing/2014/main" id="{5CE1A6EB-3CDF-1C12-BC20-BBEED85F5FB0}"/>
                </a:ext>
              </a:extLst>
            </p:cNvPr>
            <p:cNvGrpSpPr/>
            <p:nvPr/>
          </p:nvGrpSpPr>
          <p:grpSpPr>
            <a:xfrm>
              <a:off x="2337542" y="2103239"/>
              <a:ext cx="936104" cy="517650"/>
              <a:chOff x="2339752" y="2192728"/>
              <a:chExt cx="936104" cy="416895"/>
            </a:xfrm>
          </p:grpSpPr>
          <p:sp>
            <p:nvSpPr>
              <p:cNvPr id="124" name="Obdélník 123">
                <a:extLst>
                  <a:ext uri="{FF2B5EF4-FFF2-40B4-BE49-F238E27FC236}">
                    <a16:creationId xmlns:a16="http://schemas.microsoft.com/office/drawing/2014/main" id="{CC2A8985-FE82-02BE-10DB-6D7CC251F057}"/>
                  </a:ext>
                </a:extLst>
              </p:cNvPr>
              <p:cNvSpPr/>
              <p:nvPr/>
            </p:nvSpPr>
            <p:spPr>
              <a:xfrm>
                <a:off x="2339752" y="2210649"/>
                <a:ext cx="936104" cy="354255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5" name="TextovéPole 124">
                <a:extLst>
                  <a:ext uri="{FF2B5EF4-FFF2-40B4-BE49-F238E27FC236}">
                    <a16:creationId xmlns:a16="http://schemas.microsoft.com/office/drawing/2014/main" id="{358D2695-EAB5-7DE2-8CB0-6EC475C951FB}"/>
                  </a:ext>
                </a:extLst>
              </p:cNvPr>
              <p:cNvSpPr txBox="1"/>
              <p:nvPr/>
            </p:nvSpPr>
            <p:spPr>
              <a:xfrm>
                <a:off x="2417204" y="2192728"/>
                <a:ext cx="699230" cy="416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UA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118" name="Skupina 117">
              <a:extLst>
                <a:ext uri="{FF2B5EF4-FFF2-40B4-BE49-F238E27FC236}">
                  <a16:creationId xmlns:a16="http://schemas.microsoft.com/office/drawing/2014/main" id="{6FDF7D92-FD22-9AB4-F027-58453A755B65}"/>
                </a:ext>
              </a:extLst>
            </p:cNvPr>
            <p:cNvGrpSpPr/>
            <p:nvPr/>
          </p:nvGrpSpPr>
          <p:grpSpPr>
            <a:xfrm>
              <a:off x="2337542" y="1311151"/>
              <a:ext cx="1008114" cy="821705"/>
              <a:chOff x="2339752" y="1340768"/>
              <a:chExt cx="1005909" cy="864096"/>
            </a:xfrm>
          </p:grpSpPr>
          <p:sp>
            <p:nvSpPr>
              <p:cNvPr id="122" name="Obdélník 121">
                <a:extLst>
                  <a:ext uri="{FF2B5EF4-FFF2-40B4-BE49-F238E27FC236}">
                    <a16:creationId xmlns:a16="http://schemas.microsoft.com/office/drawing/2014/main" id="{F5743482-EF3E-A2CF-C8C6-14A393555DA4}"/>
                  </a:ext>
                </a:extLst>
              </p:cNvPr>
              <p:cNvSpPr/>
              <p:nvPr/>
            </p:nvSpPr>
            <p:spPr>
              <a:xfrm>
                <a:off x="2339752" y="1340768"/>
                <a:ext cx="936104" cy="8640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3" name="TextovéPole 122">
                <a:extLst>
                  <a:ext uri="{FF2B5EF4-FFF2-40B4-BE49-F238E27FC236}">
                    <a16:creationId xmlns:a16="http://schemas.microsoft.com/office/drawing/2014/main" id="{1A85A68E-F87A-FE94-2CE2-0B91828C79C2}"/>
                  </a:ext>
                </a:extLst>
              </p:cNvPr>
              <p:cNvSpPr txBox="1"/>
              <p:nvPr/>
            </p:nvSpPr>
            <p:spPr>
              <a:xfrm>
                <a:off x="2340857" y="1541983"/>
                <a:ext cx="1004804" cy="544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119" name="Skupina 118">
              <a:extLst>
                <a:ext uri="{FF2B5EF4-FFF2-40B4-BE49-F238E27FC236}">
                  <a16:creationId xmlns:a16="http://schemas.microsoft.com/office/drawing/2014/main" id="{7F34CE4A-C33E-72D3-A67E-F0A0E2F2A2EB}"/>
                </a:ext>
              </a:extLst>
            </p:cNvPr>
            <p:cNvGrpSpPr/>
            <p:nvPr/>
          </p:nvGrpSpPr>
          <p:grpSpPr>
            <a:xfrm>
              <a:off x="2337542" y="856849"/>
              <a:ext cx="936104" cy="517650"/>
              <a:chOff x="2339752" y="886466"/>
              <a:chExt cx="936104" cy="517650"/>
            </a:xfrm>
          </p:grpSpPr>
          <p:sp>
            <p:nvSpPr>
              <p:cNvPr id="120" name="Obdélník 119">
                <a:extLst>
                  <a:ext uri="{FF2B5EF4-FFF2-40B4-BE49-F238E27FC236}">
                    <a16:creationId xmlns:a16="http://schemas.microsoft.com/office/drawing/2014/main" id="{0BA6C8EE-140A-C874-EEE6-C242EF5427C3}"/>
                  </a:ext>
                </a:extLst>
              </p:cNvPr>
              <p:cNvSpPr/>
              <p:nvPr/>
            </p:nvSpPr>
            <p:spPr>
              <a:xfrm>
                <a:off x="2339752" y="927109"/>
                <a:ext cx="936104" cy="41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D7B66805-AE36-E01E-074B-1C58F878873A}"/>
                  </a:ext>
                </a:extLst>
              </p:cNvPr>
              <p:cNvSpPr txBox="1"/>
              <p:nvPr/>
            </p:nvSpPr>
            <p:spPr>
              <a:xfrm>
                <a:off x="2389499" y="886466"/>
                <a:ext cx="715260" cy="517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Alb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</p:grp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B6AB2B2F-BD37-4A59-DD88-40B1AED62FD5}"/>
              </a:ext>
            </a:extLst>
          </p:cNvPr>
          <p:cNvCxnSpPr>
            <a:cxnSpLocks/>
          </p:cNvCxnSpPr>
          <p:nvPr/>
        </p:nvCxnSpPr>
        <p:spPr>
          <a:xfrm flipH="1">
            <a:off x="10421400" y="1073685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DA2A6DC3-3D9C-7DAF-027C-2870853092C3}"/>
              </a:ext>
            </a:extLst>
          </p:cNvPr>
          <p:cNvCxnSpPr>
            <a:cxnSpLocks/>
            <a:stCxn id="106" idx="1"/>
            <a:endCxn id="113" idx="3"/>
          </p:cNvCxnSpPr>
          <p:nvPr/>
        </p:nvCxnSpPr>
        <p:spPr>
          <a:xfrm flipH="1">
            <a:off x="10436149" y="1381016"/>
            <a:ext cx="427859" cy="1321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7DBFBDF0-D5D2-631E-2BC6-A0626B6817FA}"/>
              </a:ext>
            </a:extLst>
          </p:cNvPr>
          <p:cNvCxnSpPr>
            <a:cxnSpLocks/>
            <a:stCxn id="107" idx="1"/>
            <a:endCxn id="112" idx="3"/>
          </p:cNvCxnSpPr>
          <p:nvPr/>
        </p:nvCxnSpPr>
        <p:spPr>
          <a:xfrm flipH="1" flipV="1">
            <a:off x="10436148" y="1666069"/>
            <a:ext cx="635588" cy="17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4BBF4E4B-A9C7-43D9-A6F9-1E7125E30D68}"/>
              </a:ext>
            </a:extLst>
          </p:cNvPr>
          <p:cNvCxnSpPr>
            <a:cxnSpLocks/>
          </p:cNvCxnSpPr>
          <p:nvPr/>
        </p:nvCxnSpPr>
        <p:spPr>
          <a:xfrm flipV="1">
            <a:off x="9167792" y="961753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991A413D-37EC-4AAF-B66A-5A093FEB08FD}"/>
              </a:ext>
            </a:extLst>
          </p:cNvPr>
          <p:cNvCxnSpPr/>
          <p:nvPr/>
        </p:nvCxnSpPr>
        <p:spPr>
          <a:xfrm flipH="1">
            <a:off x="7483820" y="2589539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1D9F3551-0D17-1F3B-B25D-3D67692D0DD2}"/>
              </a:ext>
            </a:extLst>
          </p:cNvPr>
          <p:cNvCxnSpPr/>
          <p:nvPr/>
        </p:nvCxnSpPr>
        <p:spPr>
          <a:xfrm flipH="1">
            <a:off x="7485257" y="1405633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se šipkou 131">
            <a:extLst>
              <a:ext uri="{FF2B5EF4-FFF2-40B4-BE49-F238E27FC236}">
                <a16:creationId xmlns:a16="http://schemas.microsoft.com/office/drawing/2014/main" id="{032A6E39-FEE6-CE17-1034-C1A2D4730C1F}"/>
              </a:ext>
            </a:extLst>
          </p:cNvPr>
          <p:cNvCxnSpPr>
            <a:cxnSpLocks/>
          </p:cNvCxnSpPr>
          <p:nvPr/>
        </p:nvCxnSpPr>
        <p:spPr>
          <a:xfrm flipH="1">
            <a:off x="7911928" y="1427595"/>
            <a:ext cx="3940" cy="113054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2236C3DB-4997-DAD7-4066-15ECC9722BCE}"/>
              </a:ext>
            </a:extLst>
          </p:cNvPr>
          <p:cNvSpPr txBox="1"/>
          <p:nvPr/>
        </p:nvSpPr>
        <p:spPr>
          <a:xfrm>
            <a:off x="7230332" y="178131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sp>
        <p:nvSpPr>
          <p:cNvPr id="134" name="TextovéPole 133">
            <a:extLst>
              <a:ext uri="{FF2B5EF4-FFF2-40B4-BE49-F238E27FC236}">
                <a16:creationId xmlns:a16="http://schemas.microsoft.com/office/drawing/2014/main" id="{AF2DAD91-D376-3EFF-1922-E2B349046827}"/>
              </a:ext>
            </a:extLst>
          </p:cNvPr>
          <p:cNvSpPr txBox="1"/>
          <p:nvPr/>
        </p:nvSpPr>
        <p:spPr>
          <a:xfrm>
            <a:off x="6384020" y="3235114"/>
            <a:ext cx="16401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800" dirty="0" err="1"/>
              <a:t>Diluční</a:t>
            </a:r>
            <a:r>
              <a:rPr lang="cs-CZ" sz="1800" dirty="0"/>
              <a:t> acidóza</a:t>
            </a:r>
          </a:p>
          <a:p>
            <a:pPr algn="ctr"/>
            <a:r>
              <a:rPr lang="cs-CZ" sz="1800" dirty="0"/>
              <a:t>(</a:t>
            </a:r>
            <a:r>
              <a:rPr lang="cs-CZ" sz="1800" dirty="0" err="1"/>
              <a:t>převodnění</a:t>
            </a:r>
            <a:r>
              <a:rPr lang="cs-CZ" sz="1800" dirty="0"/>
              <a:t>)</a:t>
            </a:r>
            <a:endParaRPr lang="en-US" sz="1800" dirty="0"/>
          </a:p>
        </p:txBody>
      </p:sp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E7EB23CA-5530-0D66-0369-BE3F402F30F0}"/>
              </a:ext>
            </a:extLst>
          </p:cNvPr>
          <p:cNvSpPr txBox="1"/>
          <p:nvPr/>
        </p:nvSpPr>
        <p:spPr>
          <a:xfrm>
            <a:off x="9676292" y="420128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36" name="TextovéPole 135">
            <a:extLst>
              <a:ext uri="{FF2B5EF4-FFF2-40B4-BE49-F238E27FC236}">
                <a16:creationId xmlns:a16="http://schemas.microsoft.com/office/drawing/2014/main" id="{17EBA43F-AB92-E4A0-2DA5-8B0FC9C345E3}"/>
              </a:ext>
            </a:extLst>
          </p:cNvPr>
          <p:cNvSpPr txBox="1"/>
          <p:nvPr/>
        </p:nvSpPr>
        <p:spPr>
          <a:xfrm>
            <a:off x="8732956" y="417813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98940708-8947-4A6A-60F9-BCC0EF4998FA}"/>
              </a:ext>
            </a:extLst>
          </p:cNvPr>
          <p:cNvSpPr txBox="1"/>
          <p:nvPr/>
        </p:nvSpPr>
        <p:spPr>
          <a:xfrm>
            <a:off x="6384019" y="2527227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Pokles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Pokles [Na</a:t>
            </a:r>
            <a:r>
              <a:rPr lang="cs-CZ" sz="2000" baseline="30000" dirty="0">
                <a:solidFill>
                  <a:srgbClr val="FF0000"/>
                </a:solidFill>
              </a:rPr>
              <a:t>+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8" name="Šipka: dolů 137">
            <a:extLst>
              <a:ext uri="{FF2B5EF4-FFF2-40B4-BE49-F238E27FC236}">
                <a16:creationId xmlns:a16="http://schemas.microsoft.com/office/drawing/2014/main" id="{D3E647FF-91D4-C4BE-0882-52D16BA981DE}"/>
              </a:ext>
            </a:extLst>
          </p:cNvPr>
          <p:cNvSpPr/>
          <p:nvPr/>
        </p:nvSpPr>
        <p:spPr>
          <a:xfrm>
            <a:off x="7122011" y="1876247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Šipka: dolů 138">
            <a:extLst>
              <a:ext uri="{FF2B5EF4-FFF2-40B4-BE49-F238E27FC236}">
                <a16:creationId xmlns:a16="http://schemas.microsoft.com/office/drawing/2014/main" id="{67BE12AC-4F17-7F86-D198-65D6EE45A5F0}"/>
              </a:ext>
            </a:extLst>
          </p:cNvPr>
          <p:cNvSpPr/>
          <p:nvPr/>
        </p:nvSpPr>
        <p:spPr>
          <a:xfrm>
            <a:off x="9556925" y="4304454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0AD19B-66C9-34BF-A469-87E61D65A414}"/>
              </a:ext>
            </a:extLst>
          </p:cNvPr>
          <p:cNvSpPr txBox="1"/>
          <p:nvPr/>
        </p:nvSpPr>
        <p:spPr>
          <a:xfrm>
            <a:off x="5895297" y="1758153"/>
            <a:ext cx="80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</a:t>
            </a:r>
            <a:r>
              <a:rPr lang="cs-CZ" baseline="-25000" dirty="0"/>
              <a:t>2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B0A9C872-EBE9-B797-1009-36B76E57BA8A}"/>
              </a:ext>
            </a:extLst>
          </p:cNvPr>
          <p:cNvSpPr/>
          <p:nvPr/>
        </p:nvSpPr>
        <p:spPr>
          <a:xfrm>
            <a:off x="5771964" y="1844824"/>
            <a:ext cx="236570" cy="273774"/>
          </a:xfrm>
          <a:prstGeom prst="downArrow">
            <a:avLst>
              <a:gd name="adj1" fmla="val 3989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: dolů 44">
            <a:extLst>
              <a:ext uri="{FF2B5EF4-FFF2-40B4-BE49-F238E27FC236}">
                <a16:creationId xmlns:a16="http://schemas.microsoft.com/office/drawing/2014/main" id="{B2178A32-B5B8-584A-04AC-2268A30879A4}"/>
              </a:ext>
            </a:extLst>
          </p:cNvPr>
          <p:cNvSpPr/>
          <p:nvPr/>
        </p:nvSpPr>
        <p:spPr>
          <a:xfrm>
            <a:off x="4079776" y="5760109"/>
            <a:ext cx="118285" cy="189171"/>
          </a:xfrm>
          <a:prstGeom prst="downArrow">
            <a:avLst>
              <a:gd name="adj1" fmla="val 3989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: dolů 48">
            <a:extLst>
              <a:ext uri="{FF2B5EF4-FFF2-40B4-BE49-F238E27FC236}">
                <a16:creationId xmlns:a16="http://schemas.microsoft.com/office/drawing/2014/main" id="{5E0D291B-A7B0-F67E-8C38-725D6C8037A6}"/>
              </a:ext>
            </a:extLst>
          </p:cNvPr>
          <p:cNvSpPr/>
          <p:nvPr/>
        </p:nvSpPr>
        <p:spPr>
          <a:xfrm>
            <a:off x="5041611" y="5760109"/>
            <a:ext cx="118285" cy="189171"/>
          </a:xfrm>
          <a:prstGeom prst="downArrow">
            <a:avLst>
              <a:gd name="adj1" fmla="val 3989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19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53711-BB4B-F6D8-0D03-237EBA585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5612872-3DAC-0EF1-F2E9-0ED767B569F0}"/>
              </a:ext>
            </a:extLst>
          </p:cNvPr>
          <p:cNvSpPr/>
          <p:nvPr/>
        </p:nvSpPr>
        <p:spPr>
          <a:xfrm>
            <a:off x="298813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43921B8-4019-BA09-0910-F7E9179AA8AA}"/>
              </a:ext>
            </a:extLst>
          </p:cNvPr>
          <p:cNvSpPr/>
          <p:nvPr/>
        </p:nvSpPr>
        <p:spPr>
          <a:xfrm>
            <a:off x="298813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AA85129-0884-12C8-27C0-598763E52A52}"/>
              </a:ext>
            </a:extLst>
          </p:cNvPr>
          <p:cNvSpPr/>
          <p:nvPr/>
        </p:nvSpPr>
        <p:spPr>
          <a:xfrm>
            <a:off x="298813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52BCA3-48AD-252E-5585-719449BE2B1D}"/>
              </a:ext>
            </a:extLst>
          </p:cNvPr>
          <p:cNvSpPr/>
          <p:nvPr/>
        </p:nvSpPr>
        <p:spPr>
          <a:xfrm>
            <a:off x="298813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DC998C8-E9F9-0084-1F64-F45915DD3289}"/>
              </a:ext>
            </a:extLst>
          </p:cNvPr>
          <p:cNvSpPr/>
          <p:nvPr/>
        </p:nvSpPr>
        <p:spPr>
          <a:xfrm>
            <a:off x="2052035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7A37901-A80C-0F6D-E654-64DEE1F3FDE9}"/>
              </a:ext>
            </a:extLst>
          </p:cNvPr>
          <p:cNvSpPr/>
          <p:nvPr/>
        </p:nvSpPr>
        <p:spPr>
          <a:xfrm>
            <a:off x="2052035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53786C8-5EF7-6B2B-E3B1-CAA55EFF913F}"/>
              </a:ext>
            </a:extLst>
          </p:cNvPr>
          <p:cNvSpPr txBox="1"/>
          <p:nvPr/>
        </p:nvSpPr>
        <p:spPr>
          <a:xfrm>
            <a:off x="2753813" y="-200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82443E-E819-E083-E45B-CB0FF3D81C21}"/>
              </a:ext>
            </a:extLst>
          </p:cNvPr>
          <p:cNvSpPr txBox="1"/>
          <p:nvPr/>
        </p:nvSpPr>
        <p:spPr>
          <a:xfrm>
            <a:off x="418158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0CAF590-A3A6-C974-44E4-77D9D1A4A186}"/>
              </a:ext>
            </a:extLst>
          </p:cNvPr>
          <p:cNvSpPr txBox="1"/>
          <p:nvPr/>
        </p:nvSpPr>
        <p:spPr>
          <a:xfrm>
            <a:off x="435535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A2D1E6A-611E-EC41-2909-57C73A6FF7D0}"/>
              </a:ext>
            </a:extLst>
          </p:cNvPr>
          <p:cNvSpPr txBox="1"/>
          <p:nvPr/>
        </p:nvSpPr>
        <p:spPr>
          <a:xfrm>
            <a:off x="483982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06A630C-46E1-8733-5E4C-B29B6A214593}"/>
              </a:ext>
            </a:extLst>
          </p:cNvPr>
          <p:cNvSpPr txBox="1"/>
          <p:nvPr/>
        </p:nvSpPr>
        <p:spPr>
          <a:xfrm>
            <a:off x="313215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DCCF55F-EBF6-D560-92C9-1B8A77EEA735}"/>
              </a:ext>
            </a:extLst>
          </p:cNvPr>
          <p:cNvSpPr txBox="1"/>
          <p:nvPr/>
        </p:nvSpPr>
        <p:spPr>
          <a:xfrm>
            <a:off x="227109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7AA91121-E392-630D-20C5-D8A3EB95502B}"/>
              </a:ext>
            </a:extLst>
          </p:cNvPr>
          <p:cNvGrpSpPr/>
          <p:nvPr/>
        </p:nvGrpSpPr>
        <p:grpSpPr>
          <a:xfrm>
            <a:off x="2049825" y="2103238"/>
            <a:ext cx="936104" cy="462123"/>
            <a:chOff x="2339752" y="2192728"/>
            <a:chExt cx="936104" cy="372176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A26746AD-A482-53C4-F63D-1947EDE35173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BA644112-5D25-D78E-59AC-CDE28B27A712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8378DE1-879B-7456-5D9D-00C9EA45F2E5}"/>
              </a:ext>
            </a:extLst>
          </p:cNvPr>
          <p:cNvGrpSpPr/>
          <p:nvPr/>
        </p:nvGrpSpPr>
        <p:grpSpPr>
          <a:xfrm>
            <a:off x="2049825" y="1311152"/>
            <a:ext cx="1008114" cy="821705"/>
            <a:chOff x="2339752" y="1340768"/>
            <a:chExt cx="1005909" cy="864096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201F62F3-2EC2-991C-C440-FC763C76B328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AEEB111B-F60B-3B60-4DFC-42AEA9F4D209}"/>
                </a:ext>
              </a:extLst>
            </p:cNvPr>
            <p:cNvSpPr txBox="1"/>
            <p:nvPr/>
          </p:nvSpPr>
          <p:spPr>
            <a:xfrm>
              <a:off x="2340857" y="1541983"/>
              <a:ext cx="1004804" cy="48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71ECF9D5-6AB1-31E6-2BC7-D29677DDD2A0}"/>
              </a:ext>
            </a:extLst>
          </p:cNvPr>
          <p:cNvGrpSpPr/>
          <p:nvPr/>
        </p:nvGrpSpPr>
        <p:grpSpPr>
          <a:xfrm>
            <a:off x="2042855" y="856185"/>
            <a:ext cx="943074" cy="461665"/>
            <a:chOff x="2332782" y="885801"/>
            <a:chExt cx="943074" cy="461665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8D81C370-5DCB-2D04-14FF-6760EF8DF4E1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5F27F4B4-06B5-71BA-B7C4-86C53943EBFC}"/>
                </a:ext>
              </a:extLst>
            </p:cNvPr>
            <p:cNvSpPr txBox="1"/>
            <p:nvPr/>
          </p:nvSpPr>
          <p:spPr>
            <a:xfrm>
              <a:off x="2332782" y="88580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3A279E4-7FC0-BA9D-6E64-C896F234B020}"/>
              </a:ext>
            </a:extLst>
          </p:cNvPr>
          <p:cNvCxnSpPr>
            <a:cxnSpLocks/>
          </p:cNvCxnSpPr>
          <p:nvPr/>
        </p:nvCxnSpPr>
        <p:spPr>
          <a:xfrm flipH="1">
            <a:off x="379131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A0D288F-3069-2FDB-E0EB-AE6C18FF9D6C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flipH="1">
            <a:off x="392424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A228F69F-211C-D21C-6C42-E2F606F194EC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flipH="1">
            <a:off x="392424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C81BE42-D448-B64F-08F0-6BE43F513DF7}"/>
              </a:ext>
            </a:extLst>
          </p:cNvPr>
          <p:cNvCxnSpPr>
            <a:cxnSpLocks/>
          </p:cNvCxnSpPr>
          <p:nvPr/>
        </p:nvCxnSpPr>
        <p:spPr>
          <a:xfrm flipV="1">
            <a:off x="241085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08750652-CB1A-1383-0976-045490B80BD3}"/>
              </a:ext>
            </a:extLst>
          </p:cNvPr>
          <p:cNvCxnSpPr/>
          <p:nvPr/>
        </p:nvCxnSpPr>
        <p:spPr>
          <a:xfrm flipH="1">
            <a:off x="971915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BF0CFA2C-BB2B-E24F-F23A-D70B91D8ACE9}"/>
              </a:ext>
            </a:extLst>
          </p:cNvPr>
          <p:cNvCxnSpPr/>
          <p:nvPr/>
        </p:nvCxnSpPr>
        <p:spPr>
          <a:xfrm flipH="1">
            <a:off x="104936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3F1B887C-F7B1-149D-177D-A995C58CDAB4}"/>
              </a:ext>
            </a:extLst>
          </p:cNvPr>
          <p:cNvCxnSpPr/>
          <p:nvPr/>
        </p:nvCxnSpPr>
        <p:spPr>
          <a:xfrm flipH="1">
            <a:off x="971915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BF842236-CC65-FE23-EE79-91B5430419A3}"/>
              </a:ext>
            </a:extLst>
          </p:cNvPr>
          <p:cNvCxnSpPr>
            <a:cxnSpLocks/>
          </p:cNvCxnSpPr>
          <p:nvPr/>
        </p:nvCxnSpPr>
        <p:spPr>
          <a:xfrm>
            <a:off x="1417502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5046335-A821-5BA9-D6F9-1634B781AE3B}"/>
              </a:ext>
            </a:extLst>
          </p:cNvPr>
          <p:cNvSpPr txBox="1"/>
          <p:nvPr/>
        </p:nvSpPr>
        <p:spPr>
          <a:xfrm>
            <a:off x="69078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7683A312-D669-5CBE-339D-D2FE40C47A78}"/>
              </a:ext>
            </a:extLst>
          </p:cNvPr>
          <p:cNvCxnSpPr>
            <a:cxnSpLocks/>
          </p:cNvCxnSpPr>
          <p:nvPr/>
        </p:nvCxnSpPr>
        <p:spPr>
          <a:xfrm>
            <a:off x="1417503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5A1AB5AD-9B24-8D57-02E9-6681EC068566}"/>
              </a:ext>
            </a:extLst>
          </p:cNvPr>
          <p:cNvSpPr txBox="1"/>
          <p:nvPr/>
        </p:nvSpPr>
        <p:spPr>
          <a:xfrm>
            <a:off x="690784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B5803B7D-4D28-38D1-3D2E-CC5FF43AF459}"/>
              </a:ext>
            </a:extLst>
          </p:cNvPr>
          <p:cNvSpPr txBox="1"/>
          <p:nvPr/>
        </p:nvSpPr>
        <p:spPr>
          <a:xfrm>
            <a:off x="9553020" y="66570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1F5BC6C7-8376-25E9-0E3D-FEE9568E4604}"/>
              </a:ext>
            </a:extLst>
          </p:cNvPr>
          <p:cNvSpPr txBox="1"/>
          <p:nvPr/>
        </p:nvSpPr>
        <p:spPr>
          <a:xfrm>
            <a:off x="10785350" y="782664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06" name="TextovéPole 105">
            <a:extLst>
              <a:ext uri="{FF2B5EF4-FFF2-40B4-BE49-F238E27FC236}">
                <a16:creationId xmlns:a16="http://schemas.microsoft.com/office/drawing/2014/main" id="{F0D24AD7-AC27-394E-00A9-B7850DE5A3EB}"/>
              </a:ext>
            </a:extLst>
          </p:cNvPr>
          <p:cNvSpPr txBox="1"/>
          <p:nvPr/>
        </p:nvSpPr>
        <p:spPr>
          <a:xfrm>
            <a:off x="10864007" y="115018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E80C0737-34D2-3E9B-64C8-8A7705CF3DBE}"/>
              </a:ext>
            </a:extLst>
          </p:cNvPr>
          <p:cNvSpPr txBox="1"/>
          <p:nvPr/>
        </p:nvSpPr>
        <p:spPr>
          <a:xfrm>
            <a:off x="11071736" y="1453045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8A225FF9-89D0-3370-E6FF-AA251E888268}"/>
              </a:ext>
            </a:extLst>
          </p:cNvPr>
          <p:cNvSpPr txBox="1"/>
          <p:nvPr/>
        </p:nvSpPr>
        <p:spPr>
          <a:xfrm>
            <a:off x="9644061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00B0FD05-D340-11CB-592B-0F89F8BD19CB}"/>
              </a:ext>
            </a:extLst>
          </p:cNvPr>
          <p:cNvSpPr txBox="1"/>
          <p:nvPr/>
        </p:nvSpPr>
        <p:spPr>
          <a:xfrm>
            <a:off x="8782999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E1F2F5DA-0F29-CB00-269F-F51D2373B406}"/>
              </a:ext>
            </a:extLst>
          </p:cNvPr>
          <p:cNvGrpSpPr/>
          <p:nvPr/>
        </p:nvGrpSpPr>
        <p:grpSpPr>
          <a:xfrm>
            <a:off x="8561730" y="1412786"/>
            <a:ext cx="1874418" cy="4896534"/>
            <a:chOff x="2337542" y="818993"/>
            <a:chExt cx="1874418" cy="5490327"/>
          </a:xfrm>
        </p:grpSpPr>
        <p:sp>
          <p:nvSpPr>
            <p:cNvPr id="111" name="Obdélník 110">
              <a:extLst>
                <a:ext uri="{FF2B5EF4-FFF2-40B4-BE49-F238E27FC236}">
                  <a16:creationId xmlns:a16="http://schemas.microsoft.com/office/drawing/2014/main" id="{7ABC9680-110E-0D33-28E2-B42AF929C965}"/>
                </a:ext>
              </a:extLst>
            </p:cNvPr>
            <p:cNvSpPr/>
            <p:nvPr/>
          </p:nvSpPr>
          <p:spPr>
            <a:xfrm>
              <a:off x="3275856" y="1216870"/>
              <a:ext cx="936104" cy="50924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bdélník 111">
              <a:extLst>
                <a:ext uri="{FF2B5EF4-FFF2-40B4-BE49-F238E27FC236}">
                  <a16:creationId xmlns:a16="http://schemas.microsoft.com/office/drawing/2014/main" id="{C6F02C25-084B-7675-7692-4BEB0E17E059}"/>
                </a:ext>
              </a:extLst>
            </p:cNvPr>
            <p:cNvSpPr/>
            <p:nvPr/>
          </p:nvSpPr>
          <p:spPr>
            <a:xfrm>
              <a:off x="3275856" y="989112"/>
              <a:ext cx="936104" cy="2277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bdélník 112">
              <a:extLst>
                <a:ext uri="{FF2B5EF4-FFF2-40B4-BE49-F238E27FC236}">
                  <a16:creationId xmlns:a16="http://schemas.microsoft.com/office/drawing/2014/main" id="{6C99C1BE-D07B-52BF-CEC2-6448BA0977C7}"/>
                </a:ext>
              </a:extLst>
            </p:cNvPr>
            <p:cNvSpPr/>
            <p:nvPr/>
          </p:nvSpPr>
          <p:spPr>
            <a:xfrm>
              <a:off x="3275856" y="881761"/>
              <a:ext cx="936104" cy="996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bdélník 113">
              <a:extLst>
                <a:ext uri="{FF2B5EF4-FFF2-40B4-BE49-F238E27FC236}">
                  <a16:creationId xmlns:a16="http://schemas.microsoft.com/office/drawing/2014/main" id="{7D8615F9-9B5D-0F40-3EAF-65E879A34C44}"/>
                </a:ext>
              </a:extLst>
            </p:cNvPr>
            <p:cNvSpPr/>
            <p:nvPr/>
          </p:nvSpPr>
          <p:spPr>
            <a:xfrm>
              <a:off x="3275856" y="823951"/>
              <a:ext cx="936104" cy="6928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5732C339-3112-4E48-A09A-61AD228E0954}"/>
                </a:ext>
              </a:extLst>
            </p:cNvPr>
            <p:cNvSpPr/>
            <p:nvPr/>
          </p:nvSpPr>
          <p:spPr>
            <a:xfrm>
              <a:off x="2339752" y="2564904"/>
              <a:ext cx="936104" cy="374441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12E83824-232A-F1F8-2CA9-6B17B894A532}"/>
                </a:ext>
              </a:extLst>
            </p:cNvPr>
            <p:cNvSpPr/>
            <p:nvPr/>
          </p:nvSpPr>
          <p:spPr>
            <a:xfrm>
              <a:off x="2339752" y="818993"/>
              <a:ext cx="936104" cy="897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7" name="Skupina 116">
              <a:extLst>
                <a:ext uri="{FF2B5EF4-FFF2-40B4-BE49-F238E27FC236}">
                  <a16:creationId xmlns:a16="http://schemas.microsoft.com/office/drawing/2014/main" id="{0514032E-EE66-A002-C508-9FF650A9367C}"/>
                </a:ext>
              </a:extLst>
            </p:cNvPr>
            <p:cNvGrpSpPr/>
            <p:nvPr/>
          </p:nvGrpSpPr>
          <p:grpSpPr>
            <a:xfrm>
              <a:off x="2337542" y="2103239"/>
              <a:ext cx="936104" cy="517650"/>
              <a:chOff x="2339752" y="2192728"/>
              <a:chExt cx="936104" cy="416895"/>
            </a:xfrm>
          </p:grpSpPr>
          <p:sp>
            <p:nvSpPr>
              <p:cNvPr id="124" name="Obdélník 123">
                <a:extLst>
                  <a:ext uri="{FF2B5EF4-FFF2-40B4-BE49-F238E27FC236}">
                    <a16:creationId xmlns:a16="http://schemas.microsoft.com/office/drawing/2014/main" id="{D53FC4F1-8F40-7ED7-DC16-1473FA564D7B}"/>
                  </a:ext>
                </a:extLst>
              </p:cNvPr>
              <p:cNvSpPr/>
              <p:nvPr/>
            </p:nvSpPr>
            <p:spPr>
              <a:xfrm>
                <a:off x="2339752" y="2210649"/>
                <a:ext cx="936104" cy="354255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5" name="TextovéPole 124">
                <a:extLst>
                  <a:ext uri="{FF2B5EF4-FFF2-40B4-BE49-F238E27FC236}">
                    <a16:creationId xmlns:a16="http://schemas.microsoft.com/office/drawing/2014/main" id="{00F5AB58-650F-9C9C-6AB3-4110BE926722}"/>
                  </a:ext>
                </a:extLst>
              </p:cNvPr>
              <p:cNvSpPr txBox="1"/>
              <p:nvPr/>
            </p:nvSpPr>
            <p:spPr>
              <a:xfrm>
                <a:off x="2417204" y="2192728"/>
                <a:ext cx="699230" cy="416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UA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118" name="Skupina 117">
              <a:extLst>
                <a:ext uri="{FF2B5EF4-FFF2-40B4-BE49-F238E27FC236}">
                  <a16:creationId xmlns:a16="http://schemas.microsoft.com/office/drawing/2014/main" id="{0EFDEEDB-9CD8-8D8F-4049-C177A7CCB6A4}"/>
                </a:ext>
              </a:extLst>
            </p:cNvPr>
            <p:cNvGrpSpPr/>
            <p:nvPr/>
          </p:nvGrpSpPr>
          <p:grpSpPr>
            <a:xfrm>
              <a:off x="2337542" y="1311151"/>
              <a:ext cx="1008114" cy="821705"/>
              <a:chOff x="2339752" y="1340768"/>
              <a:chExt cx="1005909" cy="864096"/>
            </a:xfrm>
          </p:grpSpPr>
          <p:sp>
            <p:nvSpPr>
              <p:cNvPr id="122" name="Obdélník 121">
                <a:extLst>
                  <a:ext uri="{FF2B5EF4-FFF2-40B4-BE49-F238E27FC236}">
                    <a16:creationId xmlns:a16="http://schemas.microsoft.com/office/drawing/2014/main" id="{BF35E964-31DC-4F7C-D623-D6AFF9F9C0BD}"/>
                  </a:ext>
                </a:extLst>
              </p:cNvPr>
              <p:cNvSpPr/>
              <p:nvPr/>
            </p:nvSpPr>
            <p:spPr>
              <a:xfrm>
                <a:off x="2339752" y="1340768"/>
                <a:ext cx="936104" cy="8640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3" name="TextovéPole 122">
                <a:extLst>
                  <a:ext uri="{FF2B5EF4-FFF2-40B4-BE49-F238E27FC236}">
                    <a16:creationId xmlns:a16="http://schemas.microsoft.com/office/drawing/2014/main" id="{6A83532E-8B34-1185-3248-6D7115C0A732}"/>
                  </a:ext>
                </a:extLst>
              </p:cNvPr>
              <p:cNvSpPr txBox="1"/>
              <p:nvPr/>
            </p:nvSpPr>
            <p:spPr>
              <a:xfrm>
                <a:off x="2340857" y="1541983"/>
                <a:ext cx="1004804" cy="544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119" name="Skupina 118">
              <a:extLst>
                <a:ext uri="{FF2B5EF4-FFF2-40B4-BE49-F238E27FC236}">
                  <a16:creationId xmlns:a16="http://schemas.microsoft.com/office/drawing/2014/main" id="{722DEA28-BD84-A3DB-A963-D852B473EA37}"/>
                </a:ext>
              </a:extLst>
            </p:cNvPr>
            <p:cNvGrpSpPr/>
            <p:nvPr/>
          </p:nvGrpSpPr>
          <p:grpSpPr>
            <a:xfrm>
              <a:off x="2337542" y="856849"/>
              <a:ext cx="936104" cy="517650"/>
              <a:chOff x="2339752" y="886466"/>
              <a:chExt cx="936104" cy="517650"/>
            </a:xfrm>
          </p:grpSpPr>
          <p:sp>
            <p:nvSpPr>
              <p:cNvPr id="120" name="Obdélník 119">
                <a:extLst>
                  <a:ext uri="{FF2B5EF4-FFF2-40B4-BE49-F238E27FC236}">
                    <a16:creationId xmlns:a16="http://schemas.microsoft.com/office/drawing/2014/main" id="{47742855-EB21-6567-3285-647CA7754194}"/>
                  </a:ext>
                </a:extLst>
              </p:cNvPr>
              <p:cNvSpPr/>
              <p:nvPr/>
            </p:nvSpPr>
            <p:spPr>
              <a:xfrm>
                <a:off x="2339752" y="927109"/>
                <a:ext cx="936104" cy="41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1" name="TextovéPole 120">
                <a:extLst>
                  <a:ext uri="{FF2B5EF4-FFF2-40B4-BE49-F238E27FC236}">
                    <a16:creationId xmlns:a16="http://schemas.microsoft.com/office/drawing/2014/main" id="{84461C38-9DC6-7A21-564E-E273CEF12CB0}"/>
                  </a:ext>
                </a:extLst>
              </p:cNvPr>
              <p:cNvSpPr txBox="1"/>
              <p:nvPr/>
            </p:nvSpPr>
            <p:spPr>
              <a:xfrm>
                <a:off x="2389499" y="886466"/>
                <a:ext cx="715260" cy="517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Alb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</p:grp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ADD13A36-A4A3-F778-075B-394CA0EDC4E5}"/>
              </a:ext>
            </a:extLst>
          </p:cNvPr>
          <p:cNvCxnSpPr>
            <a:cxnSpLocks/>
          </p:cNvCxnSpPr>
          <p:nvPr/>
        </p:nvCxnSpPr>
        <p:spPr>
          <a:xfrm flipH="1">
            <a:off x="10421400" y="1073685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20B59673-0073-CBD0-061E-4C7A4192771F}"/>
              </a:ext>
            </a:extLst>
          </p:cNvPr>
          <p:cNvCxnSpPr>
            <a:cxnSpLocks/>
            <a:stCxn id="106" idx="1"/>
            <a:endCxn id="113" idx="3"/>
          </p:cNvCxnSpPr>
          <p:nvPr/>
        </p:nvCxnSpPr>
        <p:spPr>
          <a:xfrm flipH="1">
            <a:off x="10436149" y="1381016"/>
            <a:ext cx="427859" cy="1321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8B934C54-FD1A-7E90-239D-22FB85F26FEA}"/>
              </a:ext>
            </a:extLst>
          </p:cNvPr>
          <p:cNvCxnSpPr>
            <a:cxnSpLocks/>
            <a:stCxn id="107" idx="1"/>
            <a:endCxn id="112" idx="3"/>
          </p:cNvCxnSpPr>
          <p:nvPr/>
        </p:nvCxnSpPr>
        <p:spPr>
          <a:xfrm flipH="1" flipV="1">
            <a:off x="10436148" y="1666069"/>
            <a:ext cx="635588" cy="17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550C9D37-3CBE-FED4-98C4-9AAAAFBD84E3}"/>
              </a:ext>
            </a:extLst>
          </p:cNvPr>
          <p:cNvCxnSpPr>
            <a:cxnSpLocks/>
          </p:cNvCxnSpPr>
          <p:nvPr/>
        </p:nvCxnSpPr>
        <p:spPr>
          <a:xfrm flipV="1">
            <a:off x="9167792" y="961753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926CF2BE-2569-7ABE-2317-A739964899E5}"/>
              </a:ext>
            </a:extLst>
          </p:cNvPr>
          <p:cNvCxnSpPr/>
          <p:nvPr/>
        </p:nvCxnSpPr>
        <p:spPr>
          <a:xfrm flipH="1">
            <a:off x="7483820" y="2589539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A5F6373F-4A93-6B90-D072-9CB8DDB8BE41}"/>
              </a:ext>
            </a:extLst>
          </p:cNvPr>
          <p:cNvCxnSpPr/>
          <p:nvPr/>
        </p:nvCxnSpPr>
        <p:spPr>
          <a:xfrm flipH="1">
            <a:off x="7485257" y="1405633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se šipkou 131">
            <a:extLst>
              <a:ext uri="{FF2B5EF4-FFF2-40B4-BE49-F238E27FC236}">
                <a16:creationId xmlns:a16="http://schemas.microsoft.com/office/drawing/2014/main" id="{79A14F99-705B-F960-75D3-CD219F17A3B2}"/>
              </a:ext>
            </a:extLst>
          </p:cNvPr>
          <p:cNvCxnSpPr>
            <a:cxnSpLocks/>
          </p:cNvCxnSpPr>
          <p:nvPr/>
        </p:nvCxnSpPr>
        <p:spPr>
          <a:xfrm flipH="1">
            <a:off x="7911928" y="1427595"/>
            <a:ext cx="3940" cy="113054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7726C6B4-D13D-E53D-3D17-79D51A4C4E41}"/>
              </a:ext>
            </a:extLst>
          </p:cNvPr>
          <p:cNvSpPr txBox="1"/>
          <p:nvPr/>
        </p:nvSpPr>
        <p:spPr>
          <a:xfrm>
            <a:off x="7230332" y="178131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sp>
        <p:nvSpPr>
          <p:cNvPr id="134" name="TextovéPole 133">
            <a:extLst>
              <a:ext uri="{FF2B5EF4-FFF2-40B4-BE49-F238E27FC236}">
                <a16:creationId xmlns:a16="http://schemas.microsoft.com/office/drawing/2014/main" id="{D0C499D3-8CC2-F933-2042-7EECD54C18DB}"/>
              </a:ext>
            </a:extLst>
          </p:cNvPr>
          <p:cNvSpPr txBox="1"/>
          <p:nvPr/>
        </p:nvSpPr>
        <p:spPr>
          <a:xfrm>
            <a:off x="6384020" y="3235114"/>
            <a:ext cx="16401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800" dirty="0" err="1"/>
              <a:t>Diluční</a:t>
            </a:r>
            <a:r>
              <a:rPr lang="cs-CZ" sz="1800" dirty="0"/>
              <a:t> acidóza</a:t>
            </a:r>
          </a:p>
          <a:p>
            <a:pPr algn="ctr"/>
            <a:r>
              <a:rPr lang="cs-CZ" sz="1800" dirty="0"/>
              <a:t>(</a:t>
            </a:r>
            <a:r>
              <a:rPr lang="cs-CZ" sz="1800" dirty="0" err="1"/>
              <a:t>převodnění</a:t>
            </a:r>
            <a:r>
              <a:rPr lang="cs-CZ" sz="1800" dirty="0"/>
              <a:t>)</a:t>
            </a:r>
            <a:endParaRPr lang="en-US" sz="1800" dirty="0"/>
          </a:p>
        </p:txBody>
      </p:sp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F59C82AD-913B-BE60-B700-7F1F8021795F}"/>
              </a:ext>
            </a:extLst>
          </p:cNvPr>
          <p:cNvSpPr txBox="1"/>
          <p:nvPr/>
        </p:nvSpPr>
        <p:spPr>
          <a:xfrm>
            <a:off x="9676292" y="420128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36" name="TextovéPole 135">
            <a:extLst>
              <a:ext uri="{FF2B5EF4-FFF2-40B4-BE49-F238E27FC236}">
                <a16:creationId xmlns:a16="http://schemas.microsoft.com/office/drawing/2014/main" id="{F095F3D4-4AA1-DEEB-2A67-75C1ECEE0D65}"/>
              </a:ext>
            </a:extLst>
          </p:cNvPr>
          <p:cNvSpPr txBox="1"/>
          <p:nvPr/>
        </p:nvSpPr>
        <p:spPr>
          <a:xfrm>
            <a:off x="8732956" y="417813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89FE3CCC-2927-EF17-A10B-454CCF5C3382}"/>
              </a:ext>
            </a:extLst>
          </p:cNvPr>
          <p:cNvSpPr txBox="1"/>
          <p:nvPr/>
        </p:nvSpPr>
        <p:spPr>
          <a:xfrm>
            <a:off x="6384019" y="2527227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Pokles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Pokles [Na</a:t>
            </a:r>
            <a:r>
              <a:rPr lang="cs-CZ" sz="2000" baseline="30000" dirty="0">
                <a:solidFill>
                  <a:srgbClr val="FF0000"/>
                </a:solidFill>
              </a:rPr>
              <a:t>+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8" name="Šipka: dolů 137">
            <a:extLst>
              <a:ext uri="{FF2B5EF4-FFF2-40B4-BE49-F238E27FC236}">
                <a16:creationId xmlns:a16="http://schemas.microsoft.com/office/drawing/2014/main" id="{5B115059-5D32-76E5-31D2-A93EB1EFD2B9}"/>
              </a:ext>
            </a:extLst>
          </p:cNvPr>
          <p:cNvSpPr/>
          <p:nvPr/>
        </p:nvSpPr>
        <p:spPr>
          <a:xfrm>
            <a:off x="7122011" y="1876247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Šipka: dolů 138">
            <a:extLst>
              <a:ext uri="{FF2B5EF4-FFF2-40B4-BE49-F238E27FC236}">
                <a16:creationId xmlns:a16="http://schemas.microsoft.com/office/drawing/2014/main" id="{853E818C-FEA1-E0C6-964D-DBF23999657C}"/>
              </a:ext>
            </a:extLst>
          </p:cNvPr>
          <p:cNvSpPr/>
          <p:nvPr/>
        </p:nvSpPr>
        <p:spPr>
          <a:xfrm>
            <a:off x="9556925" y="4304454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972B01-B956-385B-CEBB-D0C605E393EC}"/>
              </a:ext>
            </a:extLst>
          </p:cNvPr>
          <p:cNvSpPr txBox="1"/>
          <p:nvPr/>
        </p:nvSpPr>
        <p:spPr>
          <a:xfrm>
            <a:off x="4174253" y="2012718"/>
            <a:ext cx="80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</a:t>
            </a:r>
            <a:r>
              <a:rPr lang="cs-CZ" baseline="-25000" dirty="0"/>
              <a:t>2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780E666-0655-30C0-DAC5-3BEC0990203A}"/>
              </a:ext>
            </a:extLst>
          </p:cNvPr>
          <p:cNvSpPr txBox="1"/>
          <p:nvPr/>
        </p:nvSpPr>
        <p:spPr>
          <a:xfrm>
            <a:off x="5958094" y="2087560"/>
            <a:ext cx="8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42000" dirty="0"/>
              <a:t>-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343DA15B-12D4-3839-87AB-9E1C6744B042}"/>
              </a:ext>
            </a:extLst>
          </p:cNvPr>
          <p:cNvSpPr txBox="1"/>
          <p:nvPr/>
        </p:nvSpPr>
        <p:spPr>
          <a:xfrm>
            <a:off x="5930968" y="1799528"/>
            <a:ext cx="91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baseline="42000" dirty="0"/>
              <a:t>+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8DE49DA6-02B3-1E3A-46BC-303071422C86}"/>
              </a:ext>
            </a:extLst>
          </p:cNvPr>
          <p:cNvSpPr txBox="1"/>
          <p:nvPr/>
        </p:nvSpPr>
        <p:spPr>
          <a:xfrm>
            <a:off x="5912828" y="1511496"/>
            <a:ext cx="91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Alb</a:t>
            </a:r>
            <a:r>
              <a:rPr lang="cs-CZ" baseline="42000" dirty="0"/>
              <a:t>-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6BCC92D2-0633-FE3A-6BCC-321DC0471E87}"/>
              </a:ext>
            </a:extLst>
          </p:cNvPr>
          <p:cNvSpPr txBox="1"/>
          <p:nvPr/>
        </p:nvSpPr>
        <p:spPr>
          <a:xfrm>
            <a:off x="4860347" y="1571163"/>
            <a:ext cx="74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HAlb</a:t>
            </a:r>
            <a:endParaRPr lang="cs-CZ" baseline="42000" dirty="0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9F956159-A766-08C4-8AB2-36E5307AF1BD}"/>
              </a:ext>
            </a:extLst>
          </p:cNvPr>
          <p:cNvSpPr txBox="1"/>
          <p:nvPr/>
        </p:nvSpPr>
        <p:spPr>
          <a:xfrm>
            <a:off x="4906095" y="1977893"/>
            <a:ext cx="91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endParaRPr lang="cs-CZ" baseline="42000" dirty="0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1E136101-BE35-9457-5423-89AD9FF3AB54}"/>
              </a:ext>
            </a:extLst>
          </p:cNvPr>
          <p:cNvSpPr/>
          <p:nvPr/>
        </p:nvSpPr>
        <p:spPr>
          <a:xfrm rot="10800000">
            <a:off x="4008363" y="2028866"/>
            <a:ext cx="236570" cy="273774"/>
          </a:xfrm>
          <a:prstGeom prst="downArrow">
            <a:avLst>
              <a:gd name="adj1" fmla="val 3989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9B0C1AF0-21BC-F2BF-14D2-9C80316151C5}"/>
              </a:ext>
            </a:extLst>
          </p:cNvPr>
          <p:cNvCxnSpPr>
            <a:cxnSpLocks/>
            <a:stCxn id="40" idx="3"/>
            <a:endCxn id="37" idx="1"/>
          </p:cNvCxnSpPr>
          <p:nvPr/>
        </p:nvCxnSpPr>
        <p:spPr>
          <a:xfrm flipV="1">
            <a:off x="5824910" y="1984194"/>
            <a:ext cx="106058" cy="1783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255B5496-2E66-AF31-CB82-65CE260A2CDC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5824910" y="2162559"/>
            <a:ext cx="184727" cy="1451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6B132451-9F4B-2843-DDC6-76EF8D1C346F}"/>
              </a:ext>
            </a:extLst>
          </p:cNvPr>
          <p:cNvCxnSpPr>
            <a:cxnSpLocks/>
            <a:stCxn id="38" idx="1"/>
            <a:endCxn id="39" idx="3"/>
          </p:cNvCxnSpPr>
          <p:nvPr/>
        </p:nvCxnSpPr>
        <p:spPr>
          <a:xfrm flipH="1">
            <a:off x="5608305" y="1696162"/>
            <a:ext cx="304523" cy="59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35D84DF5-9C25-219B-202A-C30C5D05B4D2}"/>
              </a:ext>
            </a:extLst>
          </p:cNvPr>
          <p:cNvCxnSpPr>
            <a:cxnSpLocks/>
            <a:endCxn id="39" idx="3"/>
          </p:cNvCxnSpPr>
          <p:nvPr/>
        </p:nvCxnSpPr>
        <p:spPr>
          <a:xfrm flipH="1" flipV="1">
            <a:off x="5608305" y="1755829"/>
            <a:ext cx="285318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F1DCDC3A-BFF7-F084-F1C5-CD3164409F7E}"/>
              </a:ext>
            </a:extLst>
          </p:cNvPr>
          <p:cNvCxnSpPr>
            <a:cxnSpLocks/>
            <a:stCxn id="120" idx="1"/>
          </p:cNvCxnSpPr>
          <p:nvPr/>
        </p:nvCxnSpPr>
        <p:spPr>
          <a:xfrm flipH="1">
            <a:off x="6456040" y="1667256"/>
            <a:ext cx="2105690" cy="2602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EEBFC645-07F6-652F-63BE-2F79202E816E}"/>
              </a:ext>
            </a:extLst>
          </p:cNvPr>
          <p:cNvCxnSpPr>
            <a:cxnSpLocks/>
            <a:stCxn id="123" idx="1"/>
          </p:cNvCxnSpPr>
          <p:nvPr/>
        </p:nvCxnSpPr>
        <p:spPr>
          <a:xfrm flipH="1">
            <a:off x="6665524" y="2253198"/>
            <a:ext cx="1897313" cy="21186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>
            <a:extLst>
              <a:ext uri="{FF2B5EF4-FFF2-40B4-BE49-F238E27FC236}">
                <a16:creationId xmlns:a16="http://schemas.microsoft.com/office/drawing/2014/main" id="{B7F1CD22-C054-7099-62B6-8F0F48D499AF}"/>
              </a:ext>
            </a:extLst>
          </p:cNvPr>
          <p:cNvCxnSpPr>
            <a:cxnSpLocks/>
          </p:cNvCxnSpPr>
          <p:nvPr/>
        </p:nvCxnSpPr>
        <p:spPr>
          <a:xfrm>
            <a:off x="4655625" y="2182129"/>
            <a:ext cx="2882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62E7F80C-34D2-8297-A061-67649CA807CC}"/>
              </a:ext>
            </a:extLst>
          </p:cNvPr>
          <p:cNvSpPr txBox="1"/>
          <p:nvPr/>
        </p:nvSpPr>
        <p:spPr>
          <a:xfrm>
            <a:off x="4109556" y="4622498"/>
            <a:ext cx="456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In </a:t>
            </a:r>
            <a:r>
              <a:rPr lang="cs-CZ" dirty="0" err="1">
                <a:solidFill>
                  <a:srgbClr val="FF0000"/>
                </a:solidFill>
              </a:rPr>
              <a:t>vivo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/>
              <a:t>respirace udržuje [CO</a:t>
            </a:r>
            <a:r>
              <a:rPr lang="cs-CZ" baseline="-25000" dirty="0"/>
              <a:t>2</a:t>
            </a:r>
            <a:r>
              <a:rPr lang="cs-CZ" dirty="0"/>
              <a:t>] na stálé hladině – dojde k relativnímu zvýšení [CO</a:t>
            </a:r>
            <a:r>
              <a:rPr lang="cs-CZ" baseline="-25000" dirty="0"/>
              <a:t>2</a:t>
            </a:r>
            <a:r>
              <a:rPr lang="cs-CZ" dirty="0"/>
              <a:t>] a [H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], což vede ke zvýšení [H</a:t>
            </a:r>
            <a:r>
              <a:rPr lang="cs-CZ" baseline="30000" dirty="0"/>
              <a:t>+</a:t>
            </a:r>
            <a:r>
              <a:rPr lang="cs-CZ" dirty="0"/>
              <a:t>]</a:t>
            </a:r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756AA5D7-9135-B08C-E1F6-012009C74805}"/>
              </a:ext>
            </a:extLst>
          </p:cNvPr>
          <p:cNvSpPr txBox="1"/>
          <p:nvPr/>
        </p:nvSpPr>
        <p:spPr>
          <a:xfrm>
            <a:off x="4139800" y="5756262"/>
            <a:ext cx="422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vzestup [HCO</a:t>
            </a:r>
            <a:r>
              <a:rPr lang="cs-CZ" baseline="-25000" dirty="0"/>
              <a:t>3</a:t>
            </a:r>
            <a:r>
              <a:rPr lang="cs-CZ" baseline="40000" dirty="0"/>
              <a:t>-</a:t>
            </a:r>
            <a:r>
              <a:rPr lang="cs-CZ" dirty="0"/>
              <a:t>] = poklesu [Alb</a:t>
            </a:r>
            <a:r>
              <a:rPr lang="cs-CZ" baseline="30000" dirty="0"/>
              <a:t>-</a:t>
            </a:r>
            <a:r>
              <a:rPr lang="cs-CZ" dirty="0"/>
              <a:t>]</a:t>
            </a:r>
          </a:p>
          <a:p>
            <a:r>
              <a:rPr lang="cs-CZ" dirty="0"/>
              <a:t>snížené SID se nezmění</a:t>
            </a:r>
          </a:p>
        </p:txBody>
      </p:sp>
    </p:spTree>
    <p:extLst>
      <p:ext uri="{BB962C8B-B14F-4D97-AF65-F5344CB8AC3E}">
        <p14:creationId xmlns:p14="http://schemas.microsoft.com/office/powerpoint/2010/main" val="219395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E5FB0-7879-C28E-BCE2-459C7D96E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6C8032F-D47A-DE4B-45BF-B9AC5B5315F3}"/>
              </a:ext>
            </a:extLst>
          </p:cNvPr>
          <p:cNvSpPr/>
          <p:nvPr/>
        </p:nvSpPr>
        <p:spPr>
          <a:xfrm>
            <a:off x="298813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00AABB5-5078-3C83-E633-B660B87CDD31}"/>
              </a:ext>
            </a:extLst>
          </p:cNvPr>
          <p:cNvSpPr/>
          <p:nvPr/>
        </p:nvSpPr>
        <p:spPr>
          <a:xfrm>
            <a:off x="298813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86A10AF-C1F8-F3FB-1353-60CD4A276D84}"/>
              </a:ext>
            </a:extLst>
          </p:cNvPr>
          <p:cNvSpPr/>
          <p:nvPr/>
        </p:nvSpPr>
        <p:spPr>
          <a:xfrm>
            <a:off x="298813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9A99B47-5D31-AF47-3830-CF3D2C784465}"/>
              </a:ext>
            </a:extLst>
          </p:cNvPr>
          <p:cNvSpPr/>
          <p:nvPr/>
        </p:nvSpPr>
        <p:spPr>
          <a:xfrm>
            <a:off x="298813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6FFC1C8-3E70-8890-A3E1-EA0763AD85C7}"/>
              </a:ext>
            </a:extLst>
          </p:cNvPr>
          <p:cNvSpPr/>
          <p:nvPr/>
        </p:nvSpPr>
        <p:spPr>
          <a:xfrm>
            <a:off x="2052035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3EA980D-0D1D-11FC-4B78-71BCF22D9BDF}"/>
              </a:ext>
            </a:extLst>
          </p:cNvPr>
          <p:cNvSpPr/>
          <p:nvPr/>
        </p:nvSpPr>
        <p:spPr>
          <a:xfrm>
            <a:off x="2052035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0739DC-BF69-9CB3-445F-FA65294C8C5B}"/>
              </a:ext>
            </a:extLst>
          </p:cNvPr>
          <p:cNvSpPr txBox="1"/>
          <p:nvPr/>
        </p:nvSpPr>
        <p:spPr>
          <a:xfrm>
            <a:off x="2753813" y="-200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5540059-FFC7-DDB2-4D6D-5699AA16E419}"/>
              </a:ext>
            </a:extLst>
          </p:cNvPr>
          <p:cNvSpPr txBox="1"/>
          <p:nvPr/>
        </p:nvSpPr>
        <p:spPr>
          <a:xfrm>
            <a:off x="418158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223B071-EB1D-761E-B9C3-FEF3DAB49D0B}"/>
              </a:ext>
            </a:extLst>
          </p:cNvPr>
          <p:cNvSpPr txBox="1"/>
          <p:nvPr/>
        </p:nvSpPr>
        <p:spPr>
          <a:xfrm>
            <a:off x="435535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08A69BD-5CE7-4D6D-B4B7-481DBECCC40A}"/>
              </a:ext>
            </a:extLst>
          </p:cNvPr>
          <p:cNvSpPr txBox="1"/>
          <p:nvPr/>
        </p:nvSpPr>
        <p:spPr>
          <a:xfrm>
            <a:off x="483982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A13C7B9-FD7C-8C7E-A24B-4AED8BD96E0E}"/>
              </a:ext>
            </a:extLst>
          </p:cNvPr>
          <p:cNvSpPr txBox="1"/>
          <p:nvPr/>
        </p:nvSpPr>
        <p:spPr>
          <a:xfrm>
            <a:off x="313215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D1DAC70-7C4A-48F9-1052-A231A84470E5}"/>
              </a:ext>
            </a:extLst>
          </p:cNvPr>
          <p:cNvSpPr txBox="1"/>
          <p:nvPr/>
        </p:nvSpPr>
        <p:spPr>
          <a:xfrm>
            <a:off x="227109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AF51BA1F-6F6E-0B66-E2B1-01478B2A1EA7}"/>
              </a:ext>
            </a:extLst>
          </p:cNvPr>
          <p:cNvGrpSpPr/>
          <p:nvPr/>
        </p:nvGrpSpPr>
        <p:grpSpPr>
          <a:xfrm>
            <a:off x="2049825" y="2103238"/>
            <a:ext cx="936104" cy="462123"/>
            <a:chOff x="2339752" y="2192728"/>
            <a:chExt cx="936104" cy="372176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CEAF7F3-8D49-27C4-4DA8-78B0F73B0583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955A961E-B927-9D1E-6479-1908DBD46BFE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2E5BE419-F1BD-A687-B942-47766EC3887B}"/>
              </a:ext>
            </a:extLst>
          </p:cNvPr>
          <p:cNvGrpSpPr/>
          <p:nvPr/>
        </p:nvGrpSpPr>
        <p:grpSpPr>
          <a:xfrm>
            <a:off x="2049825" y="1311152"/>
            <a:ext cx="1008114" cy="821705"/>
            <a:chOff x="2339752" y="1340768"/>
            <a:chExt cx="1005909" cy="864096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5AF8BE28-2BC1-BD31-AD7E-5F1D81E67024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0B4B663C-B983-686E-034E-B7315C4E186D}"/>
                </a:ext>
              </a:extLst>
            </p:cNvPr>
            <p:cNvSpPr txBox="1"/>
            <p:nvPr/>
          </p:nvSpPr>
          <p:spPr>
            <a:xfrm>
              <a:off x="2340857" y="1541983"/>
              <a:ext cx="1004804" cy="48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81E2EADD-EDB8-8C5E-0EE0-5B7DDEFDD7A0}"/>
              </a:ext>
            </a:extLst>
          </p:cNvPr>
          <p:cNvGrpSpPr/>
          <p:nvPr/>
        </p:nvGrpSpPr>
        <p:grpSpPr>
          <a:xfrm>
            <a:off x="2042855" y="856185"/>
            <a:ext cx="943074" cy="461665"/>
            <a:chOff x="2332782" y="885801"/>
            <a:chExt cx="943074" cy="461665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AEF0C4CE-05C5-02DC-E46B-746CF8714EB0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87391555-BF3B-8C5B-4697-3A0B77FB15C9}"/>
                </a:ext>
              </a:extLst>
            </p:cNvPr>
            <p:cNvSpPr txBox="1"/>
            <p:nvPr/>
          </p:nvSpPr>
          <p:spPr>
            <a:xfrm>
              <a:off x="2332782" y="88580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B32D0F2B-C504-FAFD-0B39-B2A920F9973E}"/>
              </a:ext>
            </a:extLst>
          </p:cNvPr>
          <p:cNvCxnSpPr>
            <a:cxnSpLocks/>
          </p:cNvCxnSpPr>
          <p:nvPr/>
        </p:nvCxnSpPr>
        <p:spPr>
          <a:xfrm flipH="1">
            <a:off x="379131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D5878CAF-22F5-6FEF-EEFC-BD8DC8AEE876}"/>
              </a:ext>
            </a:extLst>
          </p:cNvPr>
          <p:cNvCxnSpPr>
            <a:cxnSpLocks/>
            <a:stCxn id="15" idx="1"/>
            <a:endCxn id="6" idx="3"/>
          </p:cNvCxnSpPr>
          <p:nvPr/>
        </p:nvCxnSpPr>
        <p:spPr>
          <a:xfrm flipH="1">
            <a:off x="392424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737831BA-545B-7D02-CB71-8538DCD67600}"/>
              </a:ext>
            </a:extLst>
          </p:cNvPr>
          <p:cNvCxnSpPr>
            <a:cxnSpLocks/>
            <a:stCxn id="16" idx="1"/>
            <a:endCxn id="5" idx="3"/>
          </p:cNvCxnSpPr>
          <p:nvPr/>
        </p:nvCxnSpPr>
        <p:spPr>
          <a:xfrm flipH="1">
            <a:off x="392424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25973692-84C3-9B9F-2228-973488940D45}"/>
              </a:ext>
            </a:extLst>
          </p:cNvPr>
          <p:cNvCxnSpPr>
            <a:cxnSpLocks/>
          </p:cNvCxnSpPr>
          <p:nvPr/>
        </p:nvCxnSpPr>
        <p:spPr>
          <a:xfrm flipV="1">
            <a:off x="241085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AB54DD34-3AA6-2996-968B-F7F647281D17}"/>
              </a:ext>
            </a:extLst>
          </p:cNvPr>
          <p:cNvCxnSpPr/>
          <p:nvPr/>
        </p:nvCxnSpPr>
        <p:spPr>
          <a:xfrm flipH="1">
            <a:off x="971915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1A022A16-0D61-456D-2C17-DC6F8E1A12B4}"/>
              </a:ext>
            </a:extLst>
          </p:cNvPr>
          <p:cNvCxnSpPr/>
          <p:nvPr/>
        </p:nvCxnSpPr>
        <p:spPr>
          <a:xfrm flipH="1">
            <a:off x="104936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AC47D8B7-5EAC-5F60-D94C-AD3F47D14777}"/>
              </a:ext>
            </a:extLst>
          </p:cNvPr>
          <p:cNvCxnSpPr/>
          <p:nvPr/>
        </p:nvCxnSpPr>
        <p:spPr>
          <a:xfrm flipH="1">
            <a:off x="971915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E54DA247-2115-2A97-D68B-79DBCFC59E5D}"/>
              </a:ext>
            </a:extLst>
          </p:cNvPr>
          <p:cNvCxnSpPr>
            <a:cxnSpLocks/>
          </p:cNvCxnSpPr>
          <p:nvPr/>
        </p:nvCxnSpPr>
        <p:spPr>
          <a:xfrm>
            <a:off x="1417502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8233BD0-CA7C-8F9B-C96D-29359385072B}"/>
              </a:ext>
            </a:extLst>
          </p:cNvPr>
          <p:cNvSpPr txBox="1"/>
          <p:nvPr/>
        </p:nvSpPr>
        <p:spPr>
          <a:xfrm>
            <a:off x="69078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7DA791F9-55F0-84E8-2225-D52159B63DD3}"/>
              </a:ext>
            </a:extLst>
          </p:cNvPr>
          <p:cNvCxnSpPr>
            <a:cxnSpLocks/>
          </p:cNvCxnSpPr>
          <p:nvPr/>
        </p:nvCxnSpPr>
        <p:spPr>
          <a:xfrm>
            <a:off x="1417503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F863A52-0A3E-2D8D-F3B9-C2AB3304E6C6}"/>
              </a:ext>
            </a:extLst>
          </p:cNvPr>
          <p:cNvSpPr txBox="1"/>
          <p:nvPr/>
        </p:nvSpPr>
        <p:spPr>
          <a:xfrm>
            <a:off x="690784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C21045F-1EDB-6C4F-B95B-28DE99BA529E}"/>
              </a:ext>
            </a:extLst>
          </p:cNvPr>
          <p:cNvSpPr txBox="1"/>
          <p:nvPr/>
        </p:nvSpPr>
        <p:spPr>
          <a:xfrm>
            <a:off x="9257182" y="-456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BE5CEAF6-44D3-D269-B10D-1BFE2163E8DD}"/>
              </a:ext>
            </a:extLst>
          </p:cNvPr>
          <p:cNvSpPr txBox="1"/>
          <p:nvPr/>
        </p:nvSpPr>
        <p:spPr>
          <a:xfrm>
            <a:off x="10892146" y="-6258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53433221-1661-5E11-B9F4-685371739560}"/>
              </a:ext>
            </a:extLst>
          </p:cNvPr>
          <p:cNvSpPr txBox="1"/>
          <p:nvPr/>
        </p:nvSpPr>
        <p:spPr>
          <a:xfrm>
            <a:off x="11263099" y="224575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09478BD3-29CA-E6B1-8FCF-6DC88EE60731}"/>
              </a:ext>
            </a:extLst>
          </p:cNvPr>
          <p:cNvSpPr txBox="1"/>
          <p:nvPr/>
        </p:nvSpPr>
        <p:spPr>
          <a:xfrm>
            <a:off x="11247494" y="56119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F2D679AD-2FA0-F5F1-15A4-1D05282AB324}"/>
              </a:ext>
            </a:extLst>
          </p:cNvPr>
          <p:cNvGrpSpPr/>
          <p:nvPr/>
        </p:nvGrpSpPr>
        <p:grpSpPr>
          <a:xfrm>
            <a:off x="8549548" y="78715"/>
            <a:ext cx="1878064" cy="6230606"/>
            <a:chOff x="2333896" y="818993"/>
            <a:chExt cx="1878064" cy="5490327"/>
          </a:xfrm>
        </p:grpSpPr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F4DE5DB6-EB94-590B-FC5B-09F18621493E}"/>
                </a:ext>
              </a:extLst>
            </p:cNvPr>
            <p:cNvSpPr/>
            <p:nvPr/>
          </p:nvSpPr>
          <p:spPr>
            <a:xfrm>
              <a:off x="3275856" y="1216870"/>
              <a:ext cx="936104" cy="50924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A4917A0D-7049-C866-929F-779E4DBF378B}"/>
                </a:ext>
              </a:extLst>
            </p:cNvPr>
            <p:cNvSpPr/>
            <p:nvPr/>
          </p:nvSpPr>
          <p:spPr>
            <a:xfrm>
              <a:off x="3275856" y="989112"/>
              <a:ext cx="936104" cy="2277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668101A2-FCEE-0AC4-306F-4FEDB503FC4D}"/>
                </a:ext>
              </a:extLst>
            </p:cNvPr>
            <p:cNvSpPr/>
            <p:nvPr/>
          </p:nvSpPr>
          <p:spPr>
            <a:xfrm>
              <a:off x="3275856" y="881761"/>
              <a:ext cx="936104" cy="996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89297E99-63E3-6F18-397A-9586D23AE16F}"/>
                </a:ext>
              </a:extLst>
            </p:cNvPr>
            <p:cNvSpPr/>
            <p:nvPr/>
          </p:nvSpPr>
          <p:spPr>
            <a:xfrm>
              <a:off x="3275856" y="823951"/>
              <a:ext cx="936104" cy="6928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30DD8ACA-5510-8622-230F-68BEF873D264}"/>
                </a:ext>
              </a:extLst>
            </p:cNvPr>
            <p:cNvSpPr/>
            <p:nvPr/>
          </p:nvSpPr>
          <p:spPr>
            <a:xfrm>
              <a:off x="2339752" y="2564904"/>
              <a:ext cx="936104" cy="374441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FAE9BCFE-412C-D6C3-CF3F-0BC0FBECFC66}"/>
                </a:ext>
              </a:extLst>
            </p:cNvPr>
            <p:cNvSpPr/>
            <p:nvPr/>
          </p:nvSpPr>
          <p:spPr>
            <a:xfrm>
              <a:off x="2339752" y="818993"/>
              <a:ext cx="936104" cy="897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35DB44B6-9928-691C-0C1B-1749E5F5D7D7}"/>
                </a:ext>
              </a:extLst>
            </p:cNvPr>
            <p:cNvSpPr txBox="1"/>
            <p:nvPr/>
          </p:nvSpPr>
          <p:spPr>
            <a:xfrm>
              <a:off x="3419872" y="4005064"/>
              <a:ext cx="659155" cy="40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Na</a:t>
              </a:r>
              <a:r>
                <a:rPr lang="cs-CZ" baseline="50000" dirty="0"/>
                <a:t>+</a:t>
              </a:r>
              <a:endParaRPr lang="en-US" baseline="50000" dirty="0"/>
            </a:p>
          </p:txBody>
        </p: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0E6C74C9-4ADC-569A-518B-B4D32A16A8DA}"/>
                </a:ext>
              </a:extLst>
            </p:cNvPr>
            <p:cNvSpPr txBox="1"/>
            <p:nvPr/>
          </p:nvSpPr>
          <p:spPr>
            <a:xfrm>
              <a:off x="2558810" y="4005064"/>
              <a:ext cx="543739" cy="40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Cl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FBE19AA7-7477-0CFC-27AA-B32D8D7BAD1B}"/>
                </a:ext>
              </a:extLst>
            </p:cNvPr>
            <p:cNvGrpSpPr/>
            <p:nvPr/>
          </p:nvGrpSpPr>
          <p:grpSpPr>
            <a:xfrm>
              <a:off x="2337542" y="2103237"/>
              <a:ext cx="936104" cy="462123"/>
              <a:chOff x="2339752" y="2192728"/>
              <a:chExt cx="936104" cy="372176"/>
            </a:xfrm>
          </p:grpSpPr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AFCEEBC0-01BA-5877-233F-60260DF23F9D}"/>
                  </a:ext>
                </a:extLst>
              </p:cNvPr>
              <p:cNvSpPr/>
              <p:nvPr/>
            </p:nvSpPr>
            <p:spPr>
              <a:xfrm>
                <a:off x="2339752" y="2210649"/>
                <a:ext cx="936104" cy="354255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30B66FF9-D86D-D6DE-5C22-A6AB79526A84}"/>
                  </a:ext>
                </a:extLst>
              </p:cNvPr>
              <p:cNvSpPr txBox="1"/>
              <p:nvPr/>
            </p:nvSpPr>
            <p:spPr>
              <a:xfrm>
                <a:off x="2417204" y="2192728"/>
                <a:ext cx="699230" cy="327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UA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84E74D0C-3D3E-D73A-75C7-7CDF9E3F6710}"/>
                </a:ext>
              </a:extLst>
            </p:cNvPr>
            <p:cNvGrpSpPr/>
            <p:nvPr/>
          </p:nvGrpSpPr>
          <p:grpSpPr>
            <a:xfrm>
              <a:off x="2337542" y="1311151"/>
              <a:ext cx="1008114" cy="821705"/>
              <a:chOff x="2339752" y="1340768"/>
              <a:chExt cx="1005909" cy="864096"/>
            </a:xfrm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AA898F50-88A7-3DAF-C467-C5E6B602796C}"/>
                  </a:ext>
                </a:extLst>
              </p:cNvPr>
              <p:cNvSpPr/>
              <p:nvPr/>
            </p:nvSpPr>
            <p:spPr>
              <a:xfrm>
                <a:off x="2339752" y="1340768"/>
                <a:ext cx="936104" cy="8640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F8DC3B0-6898-51CF-18EC-B43C7A1839E1}"/>
                  </a:ext>
                </a:extLst>
              </p:cNvPr>
              <p:cNvSpPr txBox="1"/>
              <p:nvPr/>
            </p:nvSpPr>
            <p:spPr>
              <a:xfrm>
                <a:off x="2340857" y="1541983"/>
                <a:ext cx="1004804" cy="427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8C661E29-9BDC-81DC-6E47-6F1316526ADB}"/>
                </a:ext>
              </a:extLst>
            </p:cNvPr>
            <p:cNvGrpSpPr/>
            <p:nvPr/>
          </p:nvGrpSpPr>
          <p:grpSpPr>
            <a:xfrm>
              <a:off x="2333896" y="886468"/>
              <a:ext cx="939750" cy="424683"/>
              <a:chOff x="2336106" y="916085"/>
              <a:chExt cx="939750" cy="424683"/>
            </a:xfrm>
          </p:grpSpPr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FE157145-CD75-D77A-1D01-2DB39156AF1E}"/>
                  </a:ext>
                </a:extLst>
              </p:cNvPr>
              <p:cNvSpPr/>
              <p:nvPr/>
            </p:nvSpPr>
            <p:spPr>
              <a:xfrm>
                <a:off x="2339752" y="927109"/>
                <a:ext cx="936104" cy="41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6AA790B3-36A7-7845-BC78-FD25F8F011D8}"/>
                  </a:ext>
                </a:extLst>
              </p:cNvPr>
              <p:cNvSpPr txBox="1"/>
              <p:nvPr/>
            </p:nvSpPr>
            <p:spPr>
              <a:xfrm>
                <a:off x="2336106" y="916085"/>
                <a:ext cx="715260" cy="406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Alb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</p:grp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06F26B54-54E9-5FDB-2913-937598BE290E}"/>
              </a:ext>
            </a:extLst>
          </p:cNvPr>
          <p:cNvCxnSpPr>
            <a:cxnSpLocks/>
            <a:stCxn id="43" idx="1"/>
            <a:endCxn id="49" idx="3"/>
          </p:cNvCxnSpPr>
          <p:nvPr/>
        </p:nvCxnSpPr>
        <p:spPr>
          <a:xfrm flipH="1" flipV="1">
            <a:off x="10427613" y="206483"/>
            <a:ext cx="835487" cy="24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B9042BE-FA73-26A1-835F-CCB296130FB2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10420871" y="133347"/>
            <a:ext cx="471274" cy="91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ACC821F5-17D8-9C78-6748-F133513DE3D0}"/>
              </a:ext>
            </a:extLst>
          </p:cNvPr>
          <p:cNvCxnSpPr>
            <a:cxnSpLocks/>
            <a:stCxn id="45" idx="1"/>
            <a:endCxn id="48" idx="3"/>
          </p:cNvCxnSpPr>
          <p:nvPr/>
        </p:nvCxnSpPr>
        <p:spPr>
          <a:xfrm flipH="1" flipV="1">
            <a:off x="10427612" y="401006"/>
            <a:ext cx="819882" cy="3910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0F9EDD63-2F3A-4809-E041-6C42053265AF}"/>
              </a:ext>
            </a:extLst>
          </p:cNvPr>
          <p:cNvCxnSpPr>
            <a:cxnSpLocks/>
          </p:cNvCxnSpPr>
          <p:nvPr/>
        </p:nvCxnSpPr>
        <p:spPr>
          <a:xfrm flipV="1">
            <a:off x="8292550" y="136953"/>
            <a:ext cx="266988" cy="106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7CFA59D5-0320-2D85-A296-1ECDE52BBF43}"/>
              </a:ext>
            </a:extLst>
          </p:cNvPr>
          <p:cNvCxnSpPr/>
          <p:nvPr/>
        </p:nvCxnSpPr>
        <p:spPr>
          <a:xfrm flipH="1">
            <a:off x="7475284" y="156973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50DA4034-BD7C-0E38-AC06-938FE642C0D9}"/>
              </a:ext>
            </a:extLst>
          </p:cNvPr>
          <p:cNvCxnSpPr/>
          <p:nvPr/>
        </p:nvCxnSpPr>
        <p:spPr>
          <a:xfrm flipH="1">
            <a:off x="7552736" y="78715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E21698F4-669A-CCB2-216C-894DBA492FDA}"/>
              </a:ext>
            </a:extLst>
          </p:cNvPr>
          <p:cNvCxnSpPr>
            <a:cxnSpLocks/>
          </p:cNvCxnSpPr>
          <p:nvPr/>
        </p:nvCxnSpPr>
        <p:spPr>
          <a:xfrm>
            <a:off x="7920871" y="101698"/>
            <a:ext cx="0" cy="146803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ED497F55-367B-9471-898F-44D5C54AE267}"/>
              </a:ext>
            </a:extLst>
          </p:cNvPr>
          <p:cNvSpPr txBox="1"/>
          <p:nvPr/>
        </p:nvSpPr>
        <p:spPr>
          <a:xfrm>
            <a:off x="7392797" y="49294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A0268A99-C225-C7D7-6F93-571447529A5A}"/>
              </a:ext>
            </a:extLst>
          </p:cNvPr>
          <p:cNvSpPr txBox="1"/>
          <p:nvPr/>
        </p:nvSpPr>
        <p:spPr>
          <a:xfrm>
            <a:off x="7958056" y="409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73" name="Šipka: dolů 72">
            <a:extLst>
              <a:ext uri="{FF2B5EF4-FFF2-40B4-BE49-F238E27FC236}">
                <a16:creationId xmlns:a16="http://schemas.microsoft.com/office/drawing/2014/main" id="{B83290F6-72F3-EC49-11E6-3FB40AF44A46}"/>
              </a:ext>
            </a:extLst>
          </p:cNvPr>
          <p:cNvSpPr/>
          <p:nvPr/>
        </p:nvSpPr>
        <p:spPr>
          <a:xfrm rot="10800000">
            <a:off x="7281743" y="541580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Šipka: dolů 73">
            <a:extLst>
              <a:ext uri="{FF2B5EF4-FFF2-40B4-BE49-F238E27FC236}">
                <a16:creationId xmlns:a16="http://schemas.microsoft.com/office/drawing/2014/main" id="{34DF7D67-EB8E-A8B3-30F3-41AE40BC535A}"/>
              </a:ext>
            </a:extLst>
          </p:cNvPr>
          <p:cNvSpPr/>
          <p:nvPr/>
        </p:nvSpPr>
        <p:spPr>
          <a:xfrm rot="10800000">
            <a:off x="9522293" y="3729891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80E073D4-6896-04D1-1915-E29D68E52C76}"/>
              </a:ext>
            </a:extLst>
          </p:cNvPr>
          <p:cNvSpPr txBox="1"/>
          <p:nvPr/>
        </p:nvSpPr>
        <p:spPr>
          <a:xfrm>
            <a:off x="6467172" y="2359660"/>
            <a:ext cx="1654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Vzestup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Vzestup [Na</a:t>
            </a:r>
            <a:r>
              <a:rPr lang="cs-CZ" sz="2000" baseline="30000" dirty="0">
                <a:solidFill>
                  <a:srgbClr val="FF0000"/>
                </a:solidFill>
              </a:rPr>
              <a:t>+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80F94BAA-1A28-11EC-239D-4194C83D8781}"/>
              </a:ext>
            </a:extLst>
          </p:cNvPr>
          <p:cNvSpPr txBox="1"/>
          <p:nvPr/>
        </p:nvSpPr>
        <p:spPr>
          <a:xfrm>
            <a:off x="6375484" y="3235114"/>
            <a:ext cx="205056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800" dirty="0"/>
              <a:t>Kontrakční alkalóza</a:t>
            </a:r>
          </a:p>
          <a:p>
            <a:pPr algn="ctr"/>
            <a:r>
              <a:rPr lang="cs-CZ" sz="1800" dirty="0"/>
              <a:t>(ztráta vody)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636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39A48-9A60-F3C6-7FDD-FF09BA338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A6B4A0E3-709A-7476-5572-45A70A51B3AF}"/>
              </a:ext>
            </a:extLst>
          </p:cNvPr>
          <p:cNvSpPr/>
          <p:nvPr/>
        </p:nvSpPr>
        <p:spPr>
          <a:xfrm>
            <a:off x="142926" y="2321104"/>
            <a:ext cx="877130" cy="58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H</a:t>
            </a:r>
            <a:r>
              <a:rPr lang="cs-CZ" sz="2800" baseline="-250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O</a:t>
            </a:r>
            <a:endParaRPr lang="cs-CZ" sz="2800" baseline="-25000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310751D-FC15-68EE-69ED-68ECC5A9226A}"/>
              </a:ext>
            </a:extLst>
          </p:cNvPr>
          <p:cNvSpPr/>
          <p:nvPr/>
        </p:nvSpPr>
        <p:spPr>
          <a:xfrm>
            <a:off x="3305863" y="2151274"/>
            <a:ext cx="970585" cy="641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4E35DB9-F3E8-625A-E969-73F282B94538}"/>
              </a:ext>
            </a:extLst>
          </p:cNvPr>
          <p:cNvSpPr/>
          <p:nvPr/>
        </p:nvSpPr>
        <p:spPr>
          <a:xfrm>
            <a:off x="3251844" y="16107"/>
            <a:ext cx="863202" cy="5634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Alb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EC9F7BC-6353-F98B-E938-D13A2DFC8E77}"/>
              </a:ext>
            </a:extLst>
          </p:cNvPr>
          <p:cNvSpPr/>
          <p:nvPr/>
        </p:nvSpPr>
        <p:spPr>
          <a:xfrm>
            <a:off x="1518359" y="401975"/>
            <a:ext cx="879532" cy="5634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HAlb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F76B1EB-EA84-32C4-D47D-69A02696D506}"/>
              </a:ext>
            </a:extLst>
          </p:cNvPr>
          <p:cNvSpPr/>
          <p:nvPr/>
        </p:nvSpPr>
        <p:spPr>
          <a:xfrm>
            <a:off x="1658608" y="1686257"/>
            <a:ext cx="874831" cy="5749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7420F9C-2ED7-44AE-E5DE-EEF011E5FEDA}"/>
              </a:ext>
            </a:extLst>
          </p:cNvPr>
          <p:cNvSpPr/>
          <p:nvPr/>
        </p:nvSpPr>
        <p:spPr>
          <a:xfrm>
            <a:off x="90186" y="1285292"/>
            <a:ext cx="911829" cy="6303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Šipka: obousměrná vodorovná 11">
            <a:extLst>
              <a:ext uri="{FF2B5EF4-FFF2-40B4-BE49-F238E27FC236}">
                <a16:creationId xmlns:a16="http://schemas.microsoft.com/office/drawing/2014/main" id="{6592BA03-FBC9-4BA5-0976-4739597E3FCA}"/>
              </a:ext>
            </a:extLst>
          </p:cNvPr>
          <p:cNvSpPr/>
          <p:nvPr/>
        </p:nvSpPr>
        <p:spPr>
          <a:xfrm rot="1766122">
            <a:off x="977064" y="1669672"/>
            <a:ext cx="714071" cy="26705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obousměrná vodorovná 12">
            <a:extLst>
              <a:ext uri="{FF2B5EF4-FFF2-40B4-BE49-F238E27FC236}">
                <a16:creationId xmlns:a16="http://schemas.microsoft.com/office/drawing/2014/main" id="{3A8915F3-7D9D-532E-09E3-4F9628FADDBD}"/>
              </a:ext>
            </a:extLst>
          </p:cNvPr>
          <p:cNvSpPr/>
          <p:nvPr/>
        </p:nvSpPr>
        <p:spPr>
          <a:xfrm rot="19756185">
            <a:off x="911166" y="2171757"/>
            <a:ext cx="823151" cy="25721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obousměrná vodorovná 13">
            <a:extLst>
              <a:ext uri="{FF2B5EF4-FFF2-40B4-BE49-F238E27FC236}">
                <a16:creationId xmlns:a16="http://schemas.microsoft.com/office/drawing/2014/main" id="{DA6B4E63-513A-1827-1899-074A1E6960D6}"/>
              </a:ext>
            </a:extLst>
          </p:cNvPr>
          <p:cNvSpPr/>
          <p:nvPr/>
        </p:nvSpPr>
        <p:spPr>
          <a:xfrm rot="1972492">
            <a:off x="2484114" y="2147804"/>
            <a:ext cx="852051" cy="25515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obousměrná vodorovná 14">
            <a:extLst>
              <a:ext uri="{FF2B5EF4-FFF2-40B4-BE49-F238E27FC236}">
                <a16:creationId xmlns:a16="http://schemas.microsoft.com/office/drawing/2014/main" id="{892CEEE4-F249-4328-14BB-AE5E9EA22AF7}"/>
              </a:ext>
            </a:extLst>
          </p:cNvPr>
          <p:cNvSpPr/>
          <p:nvPr/>
        </p:nvSpPr>
        <p:spPr>
          <a:xfrm rot="19660397">
            <a:off x="2441092" y="1544873"/>
            <a:ext cx="1040664" cy="24086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obousměrná vodorovná 15">
            <a:extLst>
              <a:ext uri="{FF2B5EF4-FFF2-40B4-BE49-F238E27FC236}">
                <a16:creationId xmlns:a16="http://schemas.microsoft.com/office/drawing/2014/main" id="{E5551391-C5A8-93AA-917C-E6385F9CB374}"/>
              </a:ext>
            </a:extLst>
          </p:cNvPr>
          <p:cNvSpPr/>
          <p:nvPr/>
        </p:nvSpPr>
        <p:spPr>
          <a:xfrm rot="1587704">
            <a:off x="2351561" y="860180"/>
            <a:ext cx="1115477" cy="26952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obousměrná vodorovná 16">
            <a:extLst>
              <a:ext uri="{FF2B5EF4-FFF2-40B4-BE49-F238E27FC236}">
                <a16:creationId xmlns:a16="http://schemas.microsoft.com/office/drawing/2014/main" id="{D080B127-D163-1664-B284-8F72D9D65696}"/>
              </a:ext>
            </a:extLst>
          </p:cNvPr>
          <p:cNvSpPr/>
          <p:nvPr/>
        </p:nvSpPr>
        <p:spPr>
          <a:xfrm rot="19945150">
            <a:off x="2348413" y="267191"/>
            <a:ext cx="941988" cy="25883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63FF921-DE07-886C-AE8F-39868281DC72}"/>
              </a:ext>
            </a:extLst>
          </p:cNvPr>
          <p:cNvSpPr txBox="1"/>
          <p:nvPr/>
        </p:nvSpPr>
        <p:spPr>
          <a:xfrm>
            <a:off x="3429395" y="1109420"/>
            <a:ext cx="4411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412C706F-8F12-7038-0CD4-FBEDE87E8FE8}"/>
              </a:ext>
            </a:extLst>
          </p:cNvPr>
          <p:cNvSpPr txBox="1"/>
          <p:nvPr/>
        </p:nvSpPr>
        <p:spPr>
          <a:xfrm>
            <a:off x="7629620" y="683700"/>
            <a:ext cx="3378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Koncentrace H</a:t>
            </a:r>
            <a:r>
              <a:rPr lang="cs-CZ" baseline="40000" dirty="0"/>
              <a:t>+</a:t>
            </a:r>
            <a:r>
              <a:rPr lang="cs-CZ" dirty="0"/>
              <a:t> závisí </a:t>
            </a:r>
          </a:p>
          <a:p>
            <a:r>
              <a:rPr lang="cs-CZ" dirty="0"/>
              <a:t>na poměru koncentrací </a:t>
            </a:r>
          </a:p>
          <a:p>
            <a:r>
              <a:rPr lang="cs-CZ" dirty="0">
                <a:solidFill>
                  <a:schemeClr val="tx1"/>
                </a:solidFill>
              </a:rPr>
              <a:t>[H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]</a:t>
            </a:r>
            <a:r>
              <a:rPr lang="cs-CZ" dirty="0"/>
              <a:t>/[</a:t>
            </a:r>
            <a:r>
              <a:rPr lang="cs-CZ" dirty="0">
                <a:solidFill>
                  <a:schemeClr val="tx1"/>
                </a:solidFill>
              </a:rPr>
              <a:t>HCO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] </a:t>
            </a:r>
            <a:r>
              <a:rPr lang="cs-CZ" dirty="0"/>
              <a:t>a [</a:t>
            </a:r>
            <a:r>
              <a:rPr lang="cs-CZ" dirty="0" err="1"/>
              <a:t>Halb</a:t>
            </a:r>
            <a:r>
              <a:rPr lang="cs-CZ" dirty="0"/>
              <a:t>]/[Alb</a:t>
            </a:r>
            <a:r>
              <a:rPr lang="cs-CZ" baseline="40000" dirty="0"/>
              <a:t>-</a:t>
            </a:r>
            <a:r>
              <a:rPr lang="cs-CZ" dirty="0"/>
              <a:t>]</a:t>
            </a:r>
          </a:p>
        </p:txBody>
      </p:sp>
      <p:grpSp>
        <p:nvGrpSpPr>
          <p:cNvPr id="100" name="Skupina 99">
            <a:extLst>
              <a:ext uri="{FF2B5EF4-FFF2-40B4-BE49-F238E27FC236}">
                <a16:creationId xmlns:a16="http://schemas.microsoft.com/office/drawing/2014/main" id="{729C689A-E3EE-6357-ACF2-4C01B3504D2B}"/>
              </a:ext>
            </a:extLst>
          </p:cNvPr>
          <p:cNvGrpSpPr/>
          <p:nvPr/>
        </p:nvGrpSpPr>
        <p:grpSpPr>
          <a:xfrm>
            <a:off x="3883553" y="852607"/>
            <a:ext cx="3261664" cy="840565"/>
            <a:chOff x="8790394" y="86833"/>
            <a:chExt cx="3261664" cy="840565"/>
          </a:xfrm>
        </p:grpSpPr>
        <p:grpSp>
          <p:nvGrpSpPr>
            <p:cNvPr id="99" name="Skupina 98">
              <a:extLst>
                <a:ext uri="{FF2B5EF4-FFF2-40B4-BE49-F238E27FC236}">
                  <a16:creationId xmlns:a16="http://schemas.microsoft.com/office/drawing/2014/main" id="{3F2199B5-71A5-F17C-AC84-7F22FCCC6349}"/>
                </a:ext>
              </a:extLst>
            </p:cNvPr>
            <p:cNvGrpSpPr/>
            <p:nvPr/>
          </p:nvGrpSpPr>
          <p:grpSpPr>
            <a:xfrm>
              <a:off x="9498777" y="99409"/>
              <a:ext cx="1393290" cy="775080"/>
              <a:chOff x="8874647" y="99409"/>
              <a:chExt cx="1393290" cy="775080"/>
            </a:xfrm>
          </p:grpSpPr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90641806-F069-EAB4-C017-5CF125C42326}"/>
                  </a:ext>
                </a:extLst>
              </p:cNvPr>
              <p:cNvSpPr txBox="1"/>
              <p:nvPr/>
            </p:nvSpPr>
            <p:spPr>
              <a:xfrm>
                <a:off x="8874647" y="505157"/>
                <a:ext cx="13932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/>
                  <a:t>[</a:t>
                </a:r>
                <a:r>
                  <a:rPr lang="cs-CZ" dirty="0">
                    <a:solidFill>
                      <a:schemeClr val="tx1"/>
                    </a:solidFill>
                  </a:rPr>
                  <a:t>HCO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cs-CZ" baseline="40000" dirty="0">
                    <a:solidFill>
                      <a:schemeClr val="tx1"/>
                    </a:solidFill>
                  </a:rPr>
                  <a:t>-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E4F4BF1B-77DF-7F5F-8CE8-374B61079C67}"/>
                  </a:ext>
                </a:extLst>
              </p:cNvPr>
              <p:cNvSpPr txBox="1"/>
              <p:nvPr/>
            </p:nvSpPr>
            <p:spPr>
              <a:xfrm>
                <a:off x="9088335" y="99409"/>
                <a:ext cx="995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[H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dirty="0">
                    <a:solidFill>
                      <a:schemeClr val="tx1"/>
                    </a:solidFill>
                  </a:rPr>
                  <a:t>CO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cxnSp>
            <p:nvCxnSpPr>
              <p:cNvPr id="90" name="Přímá spojnice 89">
                <a:extLst>
                  <a:ext uri="{FF2B5EF4-FFF2-40B4-BE49-F238E27FC236}">
                    <a16:creationId xmlns:a16="http://schemas.microsoft.com/office/drawing/2014/main" id="{75EED321-4D7A-CDDE-E033-058A1558F1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2341" y="512939"/>
                <a:ext cx="745993" cy="37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Přímá spojnice 93">
              <a:extLst>
                <a:ext uri="{FF2B5EF4-FFF2-40B4-BE49-F238E27FC236}">
                  <a16:creationId xmlns:a16="http://schemas.microsoft.com/office/drawing/2014/main" id="{E773361C-02F4-3EF8-8E30-3E1E71D969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7682" y="509188"/>
              <a:ext cx="745993" cy="3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BF33DB12-0B12-22EC-E284-516EB8A4CA79}"/>
                </a:ext>
              </a:extLst>
            </p:cNvPr>
            <p:cNvSpPr txBox="1"/>
            <p:nvPr/>
          </p:nvSpPr>
          <p:spPr>
            <a:xfrm>
              <a:off x="11239015" y="8683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tx1"/>
                  </a:solidFill>
                </a:rPr>
                <a:t>[</a:t>
              </a:r>
              <a:r>
                <a:rPr lang="cs-CZ" dirty="0" err="1">
                  <a:solidFill>
                    <a:schemeClr val="tx1"/>
                  </a:solidFill>
                </a:rPr>
                <a:t>HAlb</a:t>
              </a:r>
              <a:r>
                <a:rPr lang="cs-CZ" dirty="0">
                  <a:solidFill>
                    <a:schemeClr val="tx1"/>
                  </a:solidFill>
                </a:rPr>
                <a:t>]</a:t>
              </a:r>
              <a:endParaRPr lang="cs-CZ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B77B91CC-0D58-52E6-CA7F-1F29C7FA9182}"/>
                </a:ext>
              </a:extLst>
            </p:cNvPr>
            <p:cNvSpPr txBox="1"/>
            <p:nvPr/>
          </p:nvSpPr>
          <p:spPr>
            <a:xfrm>
              <a:off x="11236720" y="55806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tx1"/>
                  </a:solidFill>
                </a:rPr>
                <a:t>[Alb</a:t>
              </a:r>
              <a:r>
                <a:rPr lang="cs-CZ" baseline="40000" dirty="0">
                  <a:solidFill>
                    <a:schemeClr val="tx1"/>
                  </a:solidFill>
                </a:rPr>
                <a:t>-</a:t>
              </a:r>
              <a:r>
                <a:rPr lang="cs-CZ" dirty="0">
                  <a:solidFill>
                    <a:schemeClr val="tx1"/>
                  </a:solidFill>
                </a:rPr>
                <a:t>]</a:t>
              </a: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839F3E50-96B4-8FD2-771C-B41AC7265A67}"/>
                </a:ext>
              </a:extLst>
            </p:cNvPr>
            <p:cNvSpPr txBox="1"/>
            <p:nvPr/>
          </p:nvSpPr>
          <p:spPr>
            <a:xfrm>
              <a:off x="8790394" y="321366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[H</a:t>
              </a:r>
              <a:r>
                <a:rPr lang="cs-CZ" baseline="40000" dirty="0"/>
                <a:t>+</a:t>
              </a:r>
              <a:r>
                <a:rPr lang="cs-CZ" dirty="0"/>
                <a:t>] = K</a:t>
              </a:r>
              <a:r>
                <a:rPr lang="cs-CZ" baseline="-25000" dirty="0"/>
                <a:t>1</a:t>
              </a: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4D82B53F-0684-A4A2-1334-64754EDD578C}"/>
                </a:ext>
              </a:extLst>
            </p:cNvPr>
            <p:cNvSpPr txBox="1"/>
            <p:nvPr/>
          </p:nvSpPr>
          <p:spPr>
            <a:xfrm>
              <a:off x="10649097" y="302283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=  K</a:t>
              </a:r>
              <a:r>
                <a:rPr lang="cs-CZ" baseline="-25000" dirty="0"/>
                <a:t>2</a:t>
              </a:r>
            </a:p>
          </p:txBody>
        </p:sp>
      </p:grp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ECB3318B-A237-C406-8AEF-5AC55CDC1F55}"/>
              </a:ext>
            </a:extLst>
          </p:cNvPr>
          <p:cNvSpPr txBox="1"/>
          <p:nvPr/>
        </p:nvSpPr>
        <p:spPr>
          <a:xfrm>
            <a:off x="30062" y="-24795"/>
            <a:ext cx="198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Normální stav</a:t>
            </a:r>
          </a:p>
        </p:txBody>
      </p:sp>
    </p:spTree>
    <p:extLst>
      <p:ext uri="{BB962C8B-B14F-4D97-AF65-F5344CB8AC3E}">
        <p14:creationId xmlns:p14="http://schemas.microsoft.com/office/powerpoint/2010/main" val="291966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BCBA7-5230-B711-37EB-167A02EB7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délník 47">
            <a:extLst>
              <a:ext uri="{FF2B5EF4-FFF2-40B4-BE49-F238E27FC236}">
                <a16:creationId xmlns:a16="http://schemas.microsoft.com/office/drawing/2014/main" id="{778C63B5-1BCD-262B-E134-8BFBB7B216C0}"/>
              </a:ext>
            </a:extLst>
          </p:cNvPr>
          <p:cNvSpPr/>
          <p:nvPr/>
        </p:nvSpPr>
        <p:spPr>
          <a:xfrm>
            <a:off x="3228669" y="5201264"/>
            <a:ext cx="970585" cy="56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F8558B7A-2995-29AB-DA51-2C5B2CA00D99}"/>
              </a:ext>
            </a:extLst>
          </p:cNvPr>
          <p:cNvSpPr/>
          <p:nvPr/>
        </p:nvSpPr>
        <p:spPr>
          <a:xfrm>
            <a:off x="9849" y="4333272"/>
            <a:ext cx="923494" cy="56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205E7AA5-CDAC-67F5-A994-76C9573F35E2}"/>
              </a:ext>
            </a:extLst>
          </p:cNvPr>
          <p:cNvSpPr/>
          <p:nvPr/>
        </p:nvSpPr>
        <p:spPr>
          <a:xfrm>
            <a:off x="1581026" y="4748010"/>
            <a:ext cx="879534" cy="56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1FEC419B-F644-99F3-BF47-ECAF0B428D1F}"/>
              </a:ext>
            </a:extLst>
          </p:cNvPr>
          <p:cNvSpPr/>
          <p:nvPr/>
        </p:nvSpPr>
        <p:spPr>
          <a:xfrm>
            <a:off x="1439556" y="3458472"/>
            <a:ext cx="879534" cy="56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3C0D9010-A882-1A1F-9A33-F2485CCC78D2}"/>
              </a:ext>
            </a:extLst>
          </p:cNvPr>
          <p:cNvSpPr/>
          <p:nvPr/>
        </p:nvSpPr>
        <p:spPr>
          <a:xfrm>
            <a:off x="3174649" y="3044442"/>
            <a:ext cx="863202" cy="56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Alb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AAAD97-D054-E4CC-978A-C6AD8756173A}"/>
              </a:ext>
            </a:extLst>
          </p:cNvPr>
          <p:cNvSpPr/>
          <p:nvPr/>
        </p:nvSpPr>
        <p:spPr>
          <a:xfrm>
            <a:off x="142926" y="2321104"/>
            <a:ext cx="877130" cy="58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H</a:t>
            </a:r>
            <a:r>
              <a:rPr lang="cs-CZ" sz="2800" baseline="-250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O</a:t>
            </a:r>
            <a:endParaRPr lang="cs-CZ" sz="2800" baseline="-25000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D488484-D0E2-1709-8F9E-D06DE0E66A8A}"/>
              </a:ext>
            </a:extLst>
          </p:cNvPr>
          <p:cNvSpPr/>
          <p:nvPr/>
        </p:nvSpPr>
        <p:spPr>
          <a:xfrm>
            <a:off x="3305863" y="2151274"/>
            <a:ext cx="970585" cy="641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4156FE-2B5B-37FB-33F7-558BF033C37F}"/>
              </a:ext>
            </a:extLst>
          </p:cNvPr>
          <p:cNvSpPr/>
          <p:nvPr/>
        </p:nvSpPr>
        <p:spPr>
          <a:xfrm>
            <a:off x="3251844" y="16107"/>
            <a:ext cx="863202" cy="5634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Alb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C3A8881-073E-E046-92B1-6665416FA198}"/>
              </a:ext>
            </a:extLst>
          </p:cNvPr>
          <p:cNvSpPr/>
          <p:nvPr/>
        </p:nvSpPr>
        <p:spPr>
          <a:xfrm>
            <a:off x="1518359" y="401975"/>
            <a:ext cx="879532" cy="5634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HAlb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68A4D4-4B48-9D8A-DFBE-65384ADCD40B}"/>
              </a:ext>
            </a:extLst>
          </p:cNvPr>
          <p:cNvSpPr/>
          <p:nvPr/>
        </p:nvSpPr>
        <p:spPr>
          <a:xfrm>
            <a:off x="1658608" y="1686257"/>
            <a:ext cx="874831" cy="5749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54E1224-355A-EE45-FD25-7AC8443179EC}"/>
              </a:ext>
            </a:extLst>
          </p:cNvPr>
          <p:cNvSpPr/>
          <p:nvPr/>
        </p:nvSpPr>
        <p:spPr>
          <a:xfrm>
            <a:off x="90186" y="1285292"/>
            <a:ext cx="911829" cy="6303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Šipka: obousměrná vodorovná 11">
            <a:extLst>
              <a:ext uri="{FF2B5EF4-FFF2-40B4-BE49-F238E27FC236}">
                <a16:creationId xmlns:a16="http://schemas.microsoft.com/office/drawing/2014/main" id="{DEBF9D31-3CA9-3784-2C00-BC968EAAD764}"/>
              </a:ext>
            </a:extLst>
          </p:cNvPr>
          <p:cNvSpPr/>
          <p:nvPr/>
        </p:nvSpPr>
        <p:spPr>
          <a:xfrm rot="1766122">
            <a:off x="977064" y="1669672"/>
            <a:ext cx="714071" cy="26705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obousměrná vodorovná 12">
            <a:extLst>
              <a:ext uri="{FF2B5EF4-FFF2-40B4-BE49-F238E27FC236}">
                <a16:creationId xmlns:a16="http://schemas.microsoft.com/office/drawing/2014/main" id="{FD7FA463-53FD-F0F9-11C0-FB596F2F4C76}"/>
              </a:ext>
            </a:extLst>
          </p:cNvPr>
          <p:cNvSpPr/>
          <p:nvPr/>
        </p:nvSpPr>
        <p:spPr>
          <a:xfrm rot="19756185">
            <a:off x="911166" y="2171757"/>
            <a:ext cx="823151" cy="25721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obousměrná vodorovná 13">
            <a:extLst>
              <a:ext uri="{FF2B5EF4-FFF2-40B4-BE49-F238E27FC236}">
                <a16:creationId xmlns:a16="http://schemas.microsoft.com/office/drawing/2014/main" id="{3F06C506-725A-CE66-2C7F-A0325C97177C}"/>
              </a:ext>
            </a:extLst>
          </p:cNvPr>
          <p:cNvSpPr/>
          <p:nvPr/>
        </p:nvSpPr>
        <p:spPr>
          <a:xfrm rot="1972492">
            <a:off x="2484114" y="2147804"/>
            <a:ext cx="852051" cy="25515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obousměrná vodorovná 14">
            <a:extLst>
              <a:ext uri="{FF2B5EF4-FFF2-40B4-BE49-F238E27FC236}">
                <a16:creationId xmlns:a16="http://schemas.microsoft.com/office/drawing/2014/main" id="{C7C69F1E-A61A-28E4-CF46-B726CE0CF087}"/>
              </a:ext>
            </a:extLst>
          </p:cNvPr>
          <p:cNvSpPr/>
          <p:nvPr/>
        </p:nvSpPr>
        <p:spPr>
          <a:xfrm rot="19660397">
            <a:off x="2441092" y="1544873"/>
            <a:ext cx="1040664" cy="24086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obousměrná vodorovná 15">
            <a:extLst>
              <a:ext uri="{FF2B5EF4-FFF2-40B4-BE49-F238E27FC236}">
                <a16:creationId xmlns:a16="http://schemas.microsoft.com/office/drawing/2014/main" id="{41CC4905-AA1C-8540-56DA-0B40BD8D23D1}"/>
              </a:ext>
            </a:extLst>
          </p:cNvPr>
          <p:cNvSpPr/>
          <p:nvPr/>
        </p:nvSpPr>
        <p:spPr>
          <a:xfrm rot="1587704">
            <a:off x="2351561" y="860180"/>
            <a:ext cx="1115477" cy="26952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obousměrná vodorovná 16">
            <a:extLst>
              <a:ext uri="{FF2B5EF4-FFF2-40B4-BE49-F238E27FC236}">
                <a16:creationId xmlns:a16="http://schemas.microsoft.com/office/drawing/2014/main" id="{89DCDE97-A005-A5C1-C0B0-583BA7D3ABB4}"/>
              </a:ext>
            </a:extLst>
          </p:cNvPr>
          <p:cNvSpPr/>
          <p:nvPr/>
        </p:nvSpPr>
        <p:spPr>
          <a:xfrm rot="19945150">
            <a:off x="2348413" y="267191"/>
            <a:ext cx="941988" cy="25883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7BF90A5-2300-980B-7F15-E8EF54B396F6}"/>
              </a:ext>
            </a:extLst>
          </p:cNvPr>
          <p:cNvSpPr/>
          <p:nvPr/>
        </p:nvSpPr>
        <p:spPr>
          <a:xfrm>
            <a:off x="3228669" y="5378778"/>
            <a:ext cx="970585" cy="641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CF982887-B4FB-EBC5-07E9-7BAEECE77DA6}"/>
              </a:ext>
            </a:extLst>
          </p:cNvPr>
          <p:cNvSpPr/>
          <p:nvPr/>
        </p:nvSpPr>
        <p:spPr>
          <a:xfrm>
            <a:off x="3174650" y="3243611"/>
            <a:ext cx="863202" cy="5634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Alb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1ACCF69-9F9D-26B2-3FAD-488D5DC152EE}"/>
              </a:ext>
            </a:extLst>
          </p:cNvPr>
          <p:cNvSpPr/>
          <p:nvPr/>
        </p:nvSpPr>
        <p:spPr>
          <a:xfrm>
            <a:off x="1441165" y="3629479"/>
            <a:ext cx="879532" cy="5634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HAlb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F0F5BD2D-0E28-5BC5-CB1A-04547D7201B8}"/>
              </a:ext>
            </a:extLst>
          </p:cNvPr>
          <p:cNvSpPr/>
          <p:nvPr/>
        </p:nvSpPr>
        <p:spPr>
          <a:xfrm>
            <a:off x="1581414" y="4913761"/>
            <a:ext cx="874831" cy="5749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F4CDE52F-4BD8-4BEF-875D-AD67B6C88863}"/>
              </a:ext>
            </a:extLst>
          </p:cNvPr>
          <p:cNvSpPr/>
          <p:nvPr/>
        </p:nvSpPr>
        <p:spPr>
          <a:xfrm>
            <a:off x="12992" y="4512796"/>
            <a:ext cx="911829" cy="6303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Šipka: obousměrná vodorovná 36">
            <a:extLst>
              <a:ext uri="{FF2B5EF4-FFF2-40B4-BE49-F238E27FC236}">
                <a16:creationId xmlns:a16="http://schemas.microsoft.com/office/drawing/2014/main" id="{2B1B4855-EDD7-A484-B271-05BDA2F1CDE0}"/>
              </a:ext>
            </a:extLst>
          </p:cNvPr>
          <p:cNvSpPr/>
          <p:nvPr/>
        </p:nvSpPr>
        <p:spPr>
          <a:xfrm rot="1766122">
            <a:off x="899870" y="4897176"/>
            <a:ext cx="714071" cy="26705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: obousměrná vodorovná 37">
            <a:extLst>
              <a:ext uri="{FF2B5EF4-FFF2-40B4-BE49-F238E27FC236}">
                <a16:creationId xmlns:a16="http://schemas.microsoft.com/office/drawing/2014/main" id="{2F91A2F3-41B8-C09B-8BB7-40925B6D5F1F}"/>
              </a:ext>
            </a:extLst>
          </p:cNvPr>
          <p:cNvSpPr/>
          <p:nvPr/>
        </p:nvSpPr>
        <p:spPr>
          <a:xfrm rot="19756185">
            <a:off x="833972" y="5399261"/>
            <a:ext cx="823151" cy="25721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: obousměrná vodorovná 38">
            <a:extLst>
              <a:ext uri="{FF2B5EF4-FFF2-40B4-BE49-F238E27FC236}">
                <a16:creationId xmlns:a16="http://schemas.microsoft.com/office/drawing/2014/main" id="{335C8925-FDB8-CCE1-E8B7-603B93FF1F7F}"/>
              </a:ext>
            </a:extLst>
          </p:cNvPr>
          <p:cNvSpPr/>
          <p:nvPr/>
        </p:nvSpPr>
        <p:spPr>
          <a:xfrm rot="1972492">
            <a:off x="2406920" y="5375308"/>
            <a:ext cx="852051" cy="25515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: obousměrná vodorovná 39">
            <a:extLst>
              <a:ext uri="{FF2B5EF4-FFF2-40B4-BE49-F238E27FC236}">
                <a16:creationId xmlns:a16="http://schemas.microsoft.com/office/drawing/2014/main" id="{A40D61C9-3140-A743-10EE-4CF8385C8552}"/>
              </a:ext>
            </a:extLst>
          </p:cNvPr>
          <p:cNvSpPr/>
          <p:nvPr/>
        </p:nvSpPr>
        <p:spPr>
          <a:xfrm rot="19660397">
            <a:off x="2363898" y="4772377"/>
            <a:ext cx="1040664" cy="24086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: obousměrná vodorovná 40">
            <a:extLst>
              <a:ext uri="{FF2B5EF4-FFF2-40B4-BE49-F238E27FC236}">
                <a16:creationId xmlns:a16="http://schemas.microsoft.com/office/drawing/2014/main" id="{BB54B3B3-A748-57DD-EFC3-E31EB2541D5F}"/>
              </a:ext>
            </a:extLst>
          </p:cNvPr>
          <p:cNvSpPr/>
          <p:nvPr/>
        </p:nvSpPr>
        <p:spPr>
          <a:xfrm rot="1587704">
            <a:off x="2274367" y="4087684"/>
            <a:ext cx="1115477" cy="26952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: obousměrná vodorovná 41">
            <a:extLst>
              <a:ext uri="{FF2B5EF4-FFF2-40B4-BE49-F238E27FC236}">
                <a16:creationId xmlns:a16="http://schemas.microsoft.com/office/drawing/2014/main" id="{2904D91C-17AB-8A1E-E25B-83CBB3CD32B3}"/>
              </a:ext>
            </a:extLst>
          </p:cNvPr>
          <p:cNvSpPr/>
          <p:nvPr/>
        </p:nvSpPr>
        <p:spPr>
          <a:xfrm rot="19945150">
            <a:off x="2271219" y="3494695"/>
            <a:ext cx="941988" cy="25883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05C7A9C-F41A-1A8E-B769-F67E0FB2AC43}"/>
              </a:ext>
            </a:extLst>
          </p:cNvPr>
          <p:cNvSpPr txBox="1"/>
          <p:nvPr/>
        </p:nvSpPr>
        <p:spPr>
          <a:xfrm>
            <a:off x="3429395" y="1109420"/>
            <a:ext cx="4411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0926844-C639-489B-2DA3-FFBF4D7619D3}"/>
              </a:ext>
            </a:extLst>
          </p:cNvPr>
          <p:cNvSpPr txBox="1"/>
          <p:nvPr/>
        </p:nvSpPr>
        <p:spPr>
          <a:xfrm>
            <a:off x="3352201" y="4341402"/>
            <a:ext cx="4411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06BB214C-B551-5875-AB23-63BD4E274320}"/>
              </a:ext>
            </a:extLst>
          </p:cNvPr>
          <p:cNvSpPr/>
          <p:nvPr/>
        </p:nvSpPr>
        <p:spPr>
          <a:xfrm>
            <a:off x="69246" y="5453379"/>
            <a:ext cx="877130" cy="58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H</a:t>
            </a:r>
            <a:r>
              <a:rPr lang="cs-CZ" sz="2800" baseline="-250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O</a:t>
            </a:r>
            <a:endParaRPr lang="cs-CZ" sz="2800" baseline="-25000" dirty="0">
              <a:solidFill>
                <a:schemeClr val="tx1"/>
              </a:solidFill>
            </a:endParaRP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08281296-A4CB-7642-E6A5-FF5A11ECB091}"/>
              </a:ext>
            </a:extLst>
          </p:cNvPr>
          <p:cNvSpPr txBox="1"/>
          <p:nvPr/>
        </p:nvSpPr>
        <p:spPr>
          <a:xfrm>
            <a:off x="7629620" y="683700"/>
            <a:ext cx="3378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Koncentrace H</a:t>
            </a:r>
            <a:r>
              <a:rPr lang="cs-CZ" baseline="40000" dirty="0"/>
              <a:t>+</a:t>
            </a:r>
            <a:r>
              <a:rPr lang="cs-CZ" dirty="0"/>
              <a:t> závisí </a:t>
            </a:r>
          </a:p>
          <a:p>
            <a:r>
              <a:rPr lang="cs-CZ" dirty="0"/>
              <a:t>na poměru koncentrací </a:t>
            </a:r>
          </a:p>
          <a:p>
            <a:r>
              <a:rPr lang="cs-CZ" dirty="0">
                <a:solidFill>
                  <a:schemeClr val="tx1"/>
                </a:solidFill>
              </a:rPr>
              <a:t>[H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]</a:t>
            </a:r>
            <a:r>
              <a:rPr lang="cs-CZ" dirty="0"/>
              <a:t>/[</a:t>
            </a:r>
            <a:r>
              <a:rPr lang="cs-CZ" dirty="0">
                <a:solidFill>
                  <a:schemeClr val="tx1"/>
                </a:solidFill>
              </a:rPr>
              <a:t>HCO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] </a:t>
            </a:r>
            <a:r>
              <a:rPr lang="cs-CZ" dirty="0"/>
              <a:t>a [</a:t>
            </a:r>
            <a:r>
              <a:rPr lang="cs-CZ" dirty="0" err="1"/>
              <a:t>Halb</a:t>
            </a:r>
            <a:r>
              <a:rPr lang="cs-CZ" dirty="0"/>
              <a:t>]/[Alb</a:t>
            </a:r>
            <a:r>
              <a:rPr lang="cs-CZ" baseline="40000" dirty="0"/>
              <a:t>-</a:t>
            </a:r>
            <a:r>
              <a:rPr lang="cs-CZ" dirty="0"/>
              <a:t>]</a:t>
            </a:r>
          </a:p>
        </p:txBody>
      </p:sp>
      <p:grpSp>
        <p:nvGrpSpPr>
          <p:cNvPr id="100" name="Skupina 99">
            <a:extLst>
              <a:ext uri="{FF2B5EF4-FFF2-40B4-BE49-F238E27FC236}">
                <a16:creationId xmlns:a16="http://schemas.microsoft.com/office/drawing/2014/main" id="{515FD036-92BF-DA1D-BFDE-1F85ABE0AF24}"/>
              </a:ext>
            </a:extLst>
          </p:cNvPr>
          <p:cNvGrpSpPr/>
          <p:nvPr/>
        </p:nvGrpSpPr>
        <p:grpSpPr>
          <a:xfrm>
            <a:off x="3883553" y="852607"/>
            <a:ext cx="3261664" cy="840565"/>
            <a:chOff x="8790394" y="86833"/>
            <a:chExt cx="3261664" cy="840565"/>
          </a:xfrm>
        </p:grpSpPr>
        <p:grpSp>
          <p:nvGrpSpPr>
            <p:cNvPr id="99" name="Skupina 98">
              <a:extLst>
                <a:ext uri="{FF2B5EF4-FFF2-40B4-BE49-F238E27FC236}">
                  <a16:creationId xmlns:a16="http://schemas.microsoft.com/office/drawing/2014/main" id="{3989B87A-41D6-BE70-9ACA-C8AC1CEB10EE}"/>
                </a:ext>
              </a:extLst>
            </p:cNvPr>
            <p:cNvGrpSpPr/>
            <p:nvPr/>
          </p:nvGrpSpPr>
          <p:grpSpPr>
            <a:xfrm>
              <a:off x="9498777" y="99409"/>
              <a:ext cx="1393290" cy="775080"/>
              <a:chOff x="8874647" y="99409"/>
              <a:chExt cx="1393290" cy="775080"/>
            </a:xfrm>
          </p:grpSpPr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7662D7B0-E2FB-56A7-EF0D-3BB90FEDF50A}"/>
                  </a:ext>
                </a:extLst>
              </p:cNvPr>
              <p:cNvSpPr txBox="1"/>
              <p:nvPr/>
            </p:nvSpPr>
            <p:spPr>
              <a:xfrm>
                <a:off x="8874647" y="505157"/>
                <a:ext cx="13932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/>
                  <a:t>[</a:t>
                </a:r>
                <a:r>
                  <a:rPr lang="cs-CZ" dirty="0">
                    <a:solidFill>
                      <a:schemeClr val="tx1"/>
                    </a:solidFill>
                  </a:rPr>
                  <a:t>HCO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cs-CZ" baseline="40000" dirty="0">
                    <a:solidFill>
                      <a:schemeClr val="tx1"/>
                    </a:solidFill>
                  </a:rPr>
                  <a:t>-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256BF5F7-E749-282D-B15B-2AA0AF6FC620}"/>
                  </a:ext>
                </a:extLst>
              </p:cNvPr>
              <p:cNvSpPr txBox="1"/>
              <p:nvPr/>
            </p:nvSpPr>
            <p:spPr>
              <a:xfrm>
                <a:off x="9088335" y="99409"/>
                <a:ext cx="995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[H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dirty="0">
                    <a:solidFill>
                      <a:schemeClr val="tx1"/>
                    </a:solidFill>
                  </a:rPr>
                  <a:t>CO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cxnSp>
            <p:nvCxnSpPr>
              <p:cNvPr id="90" name="Přímá spojnice 89">
                <a:extLst>
                  <a:ext uri="{FF2B5EF4-FFF2-40B4-BE49-F238E27FC236}">
                    <a16:creationId xmlns:a16="http://schemas.microsoft.com/office/drawing/2014/main" id="{2352246C-1431-B966-A6C6-1A26254333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2341" y="512939"/>
                <a:ext cx="745993" cy="37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Přímá spojnice 93">
              <a:extLst>
                <a:ext uri="{FF2B5EF4-FFF2-40B4-BE49-F238E27FC236}">
                  <a16:creationId xmlns:a16="http://schemas.microsoft.com/office/drawing/2014/main" id="{071DDF5B-4A5A-830D-8B00-4EBB1341A9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7682" y="509188"/>
              <a:ext cx="745993" cy="3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52ABAC90-A013-BFE9-46CD-22859BC4EAB9}"/>
                </a:ext>
              </a:extLst>
            </p:cNvPr>
            <p:cNvSpPr txBox="1"/>
            <p:nvPr/>
          </p:nvSpPr>
          <p:spPr>
            <a:xfrm>
              <a:off x="11239015" y="8683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tx1"/>
                  </a:solidFill>
                </a:rPr>
                <a:t>[</a:t>
              </a:r>
              <a:r>
                <a:rPr lang="cs-CZ" dirty="0" err="1">
                  <a:solidFill>
                    <a:schemeClr val="tx1"/>
                  </a:solidFill>
                </a:rPr>
                <a:t>HAlb</a:t>
              </a:r>
              <a:r>
                <a:rPr lang="cs-CZ" dirty="0">
                  <a:solidFill>
                    <a:schemeClr val="tx1"/>
                  </a:solidFill>
                </a:rPr>
                <a:t>]</a:t>
              </a:r>
              <a:endParaRPr lang="cs-CZ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62940E5E-9C97-C383-135A-94682815BF28}"/>
                </a:ext>
              </a:extLst>
            </p:cNvPr>
            <p:cNvSpPr txBox="1"/>
            <p:nvPr/>
          </p:nvSpPr>
          <p:spPr>
            <a:xfrm>
              <a:off x="11236720" y="55806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tx1"/>
                  </a:solidFill>
                </a:rPr>
                <a:t>[Alb</a:t>
              </a:r>
              <a:r>
                <a:rPr lang="cs-CZ" baseline="40000" dirty="0">
                  <a:solidFill>
                    <a:schemeClr val="tx1"/>
                  </a:solidFill>
                </a:rPr>
                <a:t>-</a:t>
              </a:r>
              <a:r>
                <a:rPr lang="cs-CZ" dirty="0">
                  <a:solidFill>
                    <a:schemeClr val="tx1"/>
                  </a:solidFill>
                </a:rPr>
                <a:t>]</a:t>
              </a: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87E4FB06-F7DC-28DB-35F1-5B3E0A3E0D95}"/>
                </a:ext>
              </a:extLst>
            </p:cNvPr>
            <p:cNvSpPr txBox="1"/>
            <p:nvPr/>
          </p:nvSpPr>
          <p:spPr>
            <a:xfrm>
              <a:off x="8790394" y="321366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[H</a:t>
              </a:r>
              <a:r>
                <a:rPr lang="cs-CZ" baseline="40000" dirty="0"/>
                <a:t>+</a:t>
              </a:r>
              <a:r>
                <a:rPr lang="cs-CZ" dirty="0"/>
                <a:t>] = K</a:t>
              </a:r>
              <a:r>
                <a:rPr lang="cs-CZ" baseline="-25000" dirty="0"/>
                <a:t>1</a:t>
              </a: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39E0D47B-B1F5-E572-567D-0261319782D0}"/>
                </a:ext>
              </a:extLst>
            </p:cNvPr>
            <p:cNvSpPr txBox="1"/>
            <p:nvPr/>
          </p:nvSpPr>
          <p:spPr>
            <a:xfrm>
              <a:off x="10649097" y="302283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=  K</a:t>
              </a:r>
              <a:r>
                <a:rPr lang="cs-CZ" baseline="-25000" dirty="0"/>
                <a:t>2</a:t>
              </a:r>
            </a:p>
          </p:txBody>
        </p:sp>
      </p:grpSp>
      <p:grpSp>
        <p:nvGrpSpPr>
          <p:cNvPr id="111" name="Skupina 110">
            <a:extLst>
              <a:ext uri="{FF2B5EF4-FFF2-40B4-BE49-F238E27FC236}">
                <a16:creationId xmlns:a16="http://schemas.microsoft.com/office/drawing/2014/main" id="{95DA357A-E01C-A9F6-E71A-B216F2DA8F42}"/>
              </a:ext>
            </a:extLst>
          </p:cNvPr>
          <p:cNvGrpSpPr/>
          <p:nvPr/>
        </p:nvGrpSpPr>
        <p:grpSpPr>
          <a:xfrm>
            <a:off x="3756407" y="4074199"/>
            <a:ext cx="3325784" cy="840565"/>
            <a:chOff x="8790394" y="86833"/>
            <a:chExt cx="3325784" cy="840565"/>
          </a:xfrm>
        </p:grpSpPr>
        <p:grpSp>
          <p:nvGrpSpPr>
            <p:cNvPr id="112" name="Skupina 111">
              <a:extLst>
                <a:ext uri="{FF2B5EF4-FFF2-40B4-BE49-F238E27FC236}">
                  <a16:creationId xmlns:a16="http://schemas.microsoft.com/office/drawing/2014/main" id="{AC95C1E2-5F0A-5E4D-D534-2AD661543E10}"/>
                </a:ext>
              </a:extLst>
            </p:cNvPr>
            <p:cNvGrpSpPr/>
            <p:nvPr/>
          </p:nvGrpSpPr>
          <p:grpSpPr>
            <a:xfrm>
              <a:off x="9491242" y="99409"/>
              <a:ext cx="1393290" cy="827989"/>
              <a:chOff x="8867112" y="99409"/>
              <a:chExt cx="1393290" cy="827989"/>
            </a:xfrm>
          </p:grpSpPr>
          <p:sp>
            <p:nvSpPr>
              <p:cNvPr id="118" name="TextovéPole 117">
                <a:extLst>
                  <a:ext uri="{FF2B5EF4-FFF2-40B4-BE49-F238E27FC236}">
                    <a16:creationId xmlns:a16="http://schemas.microsoft.com/office/drawing/2014/main" id="{DC7FD99C-4335-93BF-95B8-BC55026A6FD2}"/>
                  </a:ext>
                </a:extLst>
              </p:cNvPr>
              <p:cNvSpPr txBox="1"/>
              <p:nvPr/>
            </p:nvSpPr>
            <p:spPr>
              <a:xfrm>
                <a:off x="8867112" y="558066"/>
                <a:ext cx="13932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/>
                  <a:t>[ </a:t>
                </a:r>
                <a:r>
                  <a:rPr lang="cs-CZ" dirty="0">
                    <a:solidFill>
                      <a:schemeClr val="tx1"/>
                    </a:solidFill>
                  </a:rPr>
                  <a:t>HCO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cs-CZ" baseline="40000" dirty="0">
                    <a:solidFill>
                      <a:schemeClr val="tx1"/>
                    </a:solidFill>
                  </a:rPr>
                  <a:t>-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sp>
            <p:nvSpPr>
              <p:cNvPr id="119" name="TextovéPole 118">
                <a:extLst>
                  <a:ext uri="{FF2B5EF4-FFF2-40B4-BE49-F238E27FC236}">
                    <a16:creationId xmlns:a16="http://schemas.microsoft.com/office/drawing/2014/main" id="{73578206-D6DC-23C1-9DB4-7E8809A9B8A6}"/>
                  </a:ext>
                </a:extLst>
              </p:cNvPr>
              <p:cNvSpPr txBox="1"/>
              <p:nvPr/>
            </p:nvSpPr>
            <p:spPr>
              <a:xfrm>
                <a:off x="9088335" y="99409"/>
                <a:ext cx="1059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[ H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dirty="0">
                    <a:solidFill>
                      <a:schemeClr val="tx1"/>
                    </a:solidFill>
                  </a:rPr>
                  <a:t>CO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cxnSp>
            <p:nvCxnSpPr>
              <p:cNvPr id="120" name="Přímá spojnice 119">
                <a:extLst>
                  <a:ext uri="{FF2B5EF4-FFF2-40B4-BE49-F238E27FC236}">
                    <a16:creationId xmlns:a16="http://schemas.microsoft.com/office/drawing/2014/main" id="{8F4BDBA3-D504-6248-9331-3EDB2A62A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2341" y="512939"/>
                <a:ext cx="745993" cy="37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FEBA2CA9-F29B-D04B-F164-8B1C77AA61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7682" y="509188"/>
              <a:ext cx="745993" cy="3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ovéPole 113">
              <a:extLst>
                <a:ext uri="{FF2B5EF4-FFF2-40B4-BE49-F238E27FC236}">
                  <a16:creationId xmlns:a16="http://schemas.microsoft.com/office/drawing/2014/main" id="{3EFBA706-5B79-D8B4-CB33-215680398886}"/>
                </a:ext>
              </a:extLst>
            </p:cNvPr>
            <p:cNvSpPr txBox="1"/>
            <p:nvPr/>
          </p:nvSpPr>
          <p:spPr>
            <a:xfrm>
              <a:off x="11239015" y="8683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tx1"/>
                  </a:solidFill>
                </a:rPr>
                <a:t>[ </a:t>
              </a:r>
              <a:r>
                <a:rPr lang="cs-CZ" dirty="0" err="1">
                  <a:solidFill>
                    <a:schemeClr val="tx1"/>
                  </a:solidFill>
                </a:rPr>
                <a:t>HAlb</a:t>
              </a:r>
              <a:r>
                <a:rPr lang="cs-CZ" dirty="0">
                  <a:solidFill>
                    <a:schemeClr val="tx1"/>
                  </a:solidFill>
                </a:rPr>
                <a:t>]</a:t>
              </a:r>
              <a:endParaRPr lang="cs-CZ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ovéPole 114">
              <a:extLst>
                <a:ext uri="{FF2B5EF4-FFF2-40B4-BE49-F238E27FC236}">
                  <a16:creationId xmlns:a16="http://schemas.microsoft.com/office/drawing/2014/main" id="{1DDA171B-0154-FAE1-046E-08C13C940FC9}"/>
                </a:ext>
              </a:extLst>
            </p:cNvPr>
            <p:cNvSpPr txBox="1"/>
            <p:nvPr/>
          </p:nvSpPr>
          <p:spPr>
            <a:xfrm>
              <a:off x="11236720" y="558066"/>
              <a:ext cx="748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tx1"/>
                  </a:solidFill>
                </a:rPr>
                <a:t>[ Alb</a:t>
              </a:r>
              <a:r>
                <a:rPr lang="cs-CZ" baseline="40000" dirty="0">
                  <a:solidFill>
                    <a:schemeClr val="tx1"/>
                  </a:solidFill>
                </a:rPr>
                <a:t>-</a:t>
              </a:r>
              <a:r>
                <a:rPr lang="cs-CZ" dirty="0">
                  <a:solidFill>
                    <a:schemeClr val="tx1"/>
                  </a:solidFill>
                </a:rPr>
                <a:t>]</a:t>
              </a:r>
            </a:p>
          </p:txBody>
        </p: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FF0E5233-4F21-0FBD-E5E1-0A17D693D5B6}"/>
                </a:ext>
              </a:extLst>
            </p:cNvPr>
            <p:cNvSpPr txBox="1"/>
            <p:nvPr/>
          </p:nvSpPr>
          <p:spPr>
            <a:xfrm>
              <a:off x="8790394" y="321366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[H</a:t>
              </a:r>
              <a:r>
                <a:rPr lang="cs-CZ" baseline="40000" dirty="0"/>
                <a:t>+</a:t>
              </a:r>
              <a:r>
                <a:rPr lang="cs-CZ" dirty="0"/>
                <a:t>] = K</a:t>
              </a:r>
              <a:r>
                <a:rPr lang="cs-CZ" baseline="-25000" dirty="0"/>
                <a:t>1</a:t>
              </a:r>
            </a:p>
          </p:txBody>
        </p:sp>
        <p:sp>
          <p:nvSpPr>
            <p:cNvPr id="117" name="TextovéPole 116">
              <a:extLst>
                <a:ext uri="{FF2B5EF4-FFF2-40B4-BE49-F238E27FC236}">
                  <a16:creationId xmlns:a16="http://schemas.microsoft.com/office/drawing/2014/main" id="{DAB770A2-75A5-1089-8579-3450820A6F0D}"/>
                </a:ext>
              </a:extLst>
            </p:cNvPr>
            <p:cNvSpPr txBox="1"/>
            <p:nvPr/>
          </p:nvSpPr>
          <p:spPr>
            <a:xfrm>
              <a:off x="10649097" y="302283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=  K</a:t>
              </a:r>
              <a:r>
                <a:rPr lang="cs-CZ" baseline="-25000" dirty="0"/>
                <a:t>2</a:t>
              </a:r>
            </a:p>
          </p:txBody>
        </p:sp>
      </p:grpSp>
      <p:sp>
        <p:nvSpPr>
          <p:cNvPr id="127" name="Šipka: dolů 126">
            <a:extLst>
              <a:ext uri="{FF2B5EF4-FFF2-40B4-BE49-F238E27FC236}">
                <a16:creationId xmlns:a16="http://schemas.microsoft.com/office/drawing/2014/main" id="{7E6F9175-A761-7EE4-5C25-DBBDB41ABD3B}"/>
              </a:ext>
            </a:extLst>
          </p:cNvPr>
          <p:cNvSpPr/>
          <p:nvPr/>
        </p:nvSpPr>
        <p:spPr>
          <a:xfrm rot="10800000">
            <a:off x="4779193" y="4143488"/>
            <a:ext cx="147257" cy="25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Šipka: dolů 127">
            <a:extLst>
              <a:ext uri="{FF2B5EF4-FFF2-40B4-BE49-F238E27FC236}">
                <a16:creationId xmlns:a16="http://schemas.microsoft.com/office/drawing/2014/main" id="{0CE8A932-3F72-8BBF-ED45-65F5657C0387}"/>
              </a:ext>
            </a:extLst>
          </p:cNvPr>
          <p:cNvSpPr/>
          <p:nvPr/>
        </p:nvSpPr>
        <p:spPr>
          <a:xfrm rot="10800000">
            <a:off x="4755767" y="4587116"/>
            <a:ext cx="147257" cy="25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Šipka: dolů 128">
            <a:extLst>
              <a:ext uri="{FF2B5EF4-FFF2-40B4-BE49-F238E27FC236}">
                <a16:creationId xmlns:a16="http://schemas.microsoft.com/office/drawing/2014/main" id="{2F9EF5E5-7358-EA38-8712-BE2238968AA4}"/>
              </a:ext>
            </a:extLst>
          </p:cNvPr>
          <p:cNvSpPr/>
          <p:nvPr/>
        </p:nvSpPr>
        <p:spPr>
          <a:xfrm rot="10800000">
            <a:off x="6309067" y="4625895"/>
            <a:ext cx="147257" cy="25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Šipka: dolů 129">
            <a:extLst>
              <a:ext uri="{FF2B5EF4-FFF2-40B4-BE49-F238E27FC236}">
                <a16:creationId xmlns:a16="http://schemas.microsoft.com/office/drawing/2014/main" id="{A27BE322-ECA0-0A27-B8A5-96D6A2FF7C60}"/>
              </a:ext>
            </a:extLst>
          </p:cNvPr>
          <p:cNvSpPr/>
          <p:nvPr/>
        </p:nvSpPr>
        <p:spPr>
          <a:xfrm rot="10800000">
            <a:off x="6304412" y="4130377"/>
            <a:ext cx="147257" cy="25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896C0CCA-7C06-C0BB-32BF-92634974FD7B}"/>
              </a:ext>
            </a:extLst>
          </p:cNvPr>
          <p:cNvSpPr txBox="1"/>
          <p:nvPr/>
        </p:nvSpPr>
        <p:spPr>
          <a:xfrm>
            <a:off x="30062" y="-24795"/>
            <a:ext cx="198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Normální stav</a:t>
            </a:r>
          </a:p>
        </p:txBody>
      </p:sp>
      <p:sp>
        <p:nvSpPr>
          <p:cNvPr id="132" name="TextovéPole 131">
            <a:extLst>
              <a:ext uri="{FF2B5EF4-FFF2-40B4-BE49-F238E27FC236}">
                <a16:creationId xmlns:a16="http://schemas.microsoft.com/office/drawing/2014/main" id="{6EADC31B-A969-B4C6-5669-3339D4FC41FB}"/>
              </a:ext>
            </a:extLst>
          </p:cNvPr>
          <p:cNvSpPr txBox="1"/>
          <p:nvPr/>
        </p:nvSpPr>
        <p:spPr>
          <a:xfrm>
            <a:off x="155993" y="2996457"/>
            <a:ext cx="339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Zakoncentrování</a:t>
            </a:r>
            <a:r>
              <a:rPr lang="cs-CZ" b="1" dirty="0">
                <a:solidFill>
                  <a:srgbClr val="FF0000"/>
                </a:solidFill>
              </a:rPr>
              <a:t> in vitro</a:t>
            </a:r>
          </a:p>
        </p:txBody>
      </p:sp>
    </p:spTree>
    <p:extLst>
      <p:ext uri="{BB962C8B-B14F-4D97-AF65-F5344CB8AC3E}">
        <p14:creationId xmlns:p14="http://schemas.microsoft.com/office/powerpoint/2010/main" val="175358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44D6F95C-B0EE-9587-3CF4-06670AEF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-54769"/>
            <a:ext cx="7283450" cy="1223963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Jak je to doopravdy?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9D0929-FDDC-39B6-116D-B35A8AFB0DE9}"/>
              </a:ext>
            </a:extLst>
          </p:cNvPr>
          <p:cNvSpPr txBox="1"/>
          <p:nvPr/>
        </p:nvSpPr>
        <p:spPr>
          <a:xfrm>
            <a:off x="2595563" y="1143000"/>
            <a:ext cx="714375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/>
              <a:t>Regulace ABR probíhá na třech úrovních</a:t>
            </a:r>
          </a:p>
          <a:p>
            <a:pPr>
              <a:defRPr/>
            </a:pPr>
            <a:r>
              <a:rPr lang="cs-CZ" dirty="0"/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cs-CZ" dirty="0"/>
              <a:t>– na úrovni </a:t>
            </a:r>
            <a:r>
              <a:rPr lang="cs-CZ" b="1" dirty="0" err="1"/>
              <a:t>pufračních</a:t>
            </a:r>
            <a:r>
              <a:rPr lang="cs-CZ" b="1" dirty="0"/>
              <a:t> systémů</a:t>
            </a:r>
            <a:r>
              <a:rPr lang="cs-CZ" dirty="0"/>
              <a:t>,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cs-CZ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cs-CZ" dirty="0"/>
              <a:t>- na úrovni </a:t>
            </a:r>
            <a:r>
              <a:rPr lang="cs-CZ" b="1" dirty="0"/>
              <a:t>regulace bilance CO</a:t>
            </a:r>
            <a:r>
              <a:rPr lang="cs-CZ" b="1" baseline="-25000" dirty="0"/>
              <a:t>2</a:t>
            </a:r>
            <a:r>
              <a:rPr lang="cs-CZ" b="1" dirty="0"/>
              <a:t> </a:t>
            </a:r>
            <a:r>
              <a:rPr lang="cs-CZ" dirty="0"/>
              <a:t>zajišťované respirací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cs-CZ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cs-CZ" dirty="0"/>
              <a:t>- pomocí regulace </a:t>
            </a:r>
            <a:r>
              <a:rPr lang="cs-CZ" b="1" dirty="0"/>
              <a:t>bilance mezi tvorbou a vylučováním silných kyselin </a:t>
            </a:r>
            <a:r>
              <a:rPr lang="cs-CZ" dirty="0"/>
              <a:t>zajišťované ledvinami.</a:t>
            </a:r>
          </a:p>
        </p:txBody>
      </p:sp>
      <p:sp>
        <p:nvSpPr>
          <p:cNvPr id="19460" name="TextovéPole 4">
            <a:extLst>
              <a:ext uri="{FF2B5EF4-FFF2-40B4-BE49-F238E27FC236}">
                <a16:creationId xmlns:a16="http://schemas.microsoft.com/office/drawing/2014/main" id="{7D3BD0D9-63C8-E3DC-E281-426ACE5E5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9" y="4714875"/>
            <a:ext cx="700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latin typeface="Georgia" panose="02040502050405020303" pitchFamily="18" charset="0"/>
              </a:rPr>
              <a:t>Pufrační reakce nemění elektroneutralitu </a:t>
            </a:r>
            <a:r>
              <a:rPr lang="cs-CZ" altLang="cs-CZ" sz="2400">
                <a:latin typeface="Georgia" panose="02040502050405020303" pitchFamily="18" charset="0"/>
              </a:rPr>
              <a:t>a pasivní </a:t>
            </a:r>
            <a:r>
              <a:rPr lang="cs-CZ" altLang="cs-CZ" sz="2400" b="1">
                <a:latin typeface="Georgia" panose="02040502050405020303" pitchFamily="18" charset="0"/>
              </a:rPr>
              <a:t>přesun</a:t>
            </a:r>
            <a:r>
              <a:rPr lang="cs-CZ" altLang="cs-CZ" sz="2400">
                <a:latin typeface="Georgia" panose="02040502050405020303" pitchFamily="18" charset="0"/>
              </a:rPr>
              <a:t> </a:t>
            </a:r>
            <a:r>
              <a:rPr lang="cs-CZ" altLang="cs-CZ" sz="2400" b="1">
                <a:latin typeface="Georgia" panose="02040502050405020303" pitchFamily="18" charset="0"/>
              </a:rPr>
              <a:t>iontů </a:t>
            </a:r>
            <a:r>
              <a:rPr lang="cs-CZ" altLang="cs-CZ" sz="2400">
                <a:latin typeface="Georgia" panose="02040502050405020303" pitchFamily="18" charset="0"/>
              </a:rPr>
              <a:t>mezi kompartmenty tělních tekutin je vždy </a:t>
            </a:r>
            <a:r>
              <a:rPr lang="cs-CZ" altLang="cs-CZ" sz="2400" b="1">
                <a:latin typeface="Georgia" panose="02040502050405020303" pitchFamily="18" charset="0"/>
              </a:rPr>
              <a:t>elektroneutrální</a:t>
            </a:r>
            <a:r>
              <a:rPr lang="cs-CZ" altLang="cs-CZ" sz="2400">
                <a:latin typeface="Georgia" panose="02040502050405020303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F08F2-87B1-A7D4-EA78-922A27CE4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Šipka: doprava 73">
            <a:extLst>
              <a:ext uri="{FF2B5EF4-FFF2-40B4-BE49-F238E27FC236}">
                <a16:creationId xmlns:a16="http://schemas.microsoft.com/office/drawing/2014/main" id="{B9140975-8ADC-BA1B-54A6-2B063055A292}"/>
              </a:ext>
            </a:extLst>
          </p:cNvPr>
          <p:cNvSpPr/>
          <p:nvPr/>
        </p:nvSpPr>
        <p:spPr>
          <a:xfrm rot="9065787">
            <a:off x="8674267" y="5235022"/>
            <a:ext cx="779185" cy="2713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Šipka: doprava 81">
            <a:extLst>
              <a:ext uri="{FF2B5EF4-FFF2-40B4-BE49-F238E27FC236}">
                <a16:creationId xmlns:a16="http://schemas.microsoft.com/office/drawing/2014/main" id="{F1E7D470-A7BD-29B8-3A1F-6A2410FB8A8A}"/>
              </a:ext>
            </a:extLst>
          </p:cNvPr>
          <p:cNvSpPr/>
          <p:nvPr/>
        </p:nvSpPr>
        <p:spPr>
          <a:xfrm rot="16200000">
            <a:off x="7805146" y="4224235"/>
            <a:ext cx="779185" cy="2573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 80">
            <a:extLst>
              <a:ext uri="{FF2B5EF4-FFF2-40B4-BE49-F238E27FC236}">
                <a16:creationId xmlns:a16="http://schemas.microsoft.com/office/drawing/2014/main" id="{BB2ED24C-5159-B7CB-8687-2A3920E25A1F}"/>
              </a:ext>
            </a:extLst>
          </p:cNvPr>
          <p:cNvSpPr/>
          <p:nvPr/>
        </p:nvSpPr>
        <p:spPr>
          <a:xfrm>
            <a:off x="9209275" y="3224840"/>
            <a:ext cx="879534" cy="563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78" name="Šipka: doprava 77">
            <a:extLst>
              <a:ext uri="{FF2B5EF4-FFF2-40B4-BE49-F238E27FC236}">
                <a16:creationId xmlns:a16="http://schemas.microsoft.com/office/drawing/2014/main" id="{A978EE87-A0AE-8B2D-CE01-A0D4F5D69EA0}"/>
              </a:ext>
            </a:extLst>
          </p:cNvPr>
          <p:cNvSpPr/>
          <p:nvPr/>
        </p:nvSpPr>
        <p:spPr>
          <a:xfrm rot="19938425">
            <a:off x="9838215" y="3308010"/>
            <a:ext cx="1161416" cy="2206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45ECC1BB-F466-8F46-E72D-ECF085F26AE8}"/>
              </a:ext>
            </a:extLst>
          </p:cNvPr>
          <p:cNvSpPr/>
          <p:nvPr/>
        </p:nvSpPr>
        <p:spPr>
          <a:xfrm>
            <a:off x="10944367" y="2784333"/>
            <a:ext cx="863202" cy="56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Alb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0" name="Obdélník 79">
            <a:extLst>
              <a:ext uri="{FF2B5EF4-FFF2-40B4-BE49-F238E27FC236}">
                <a16:creationId xmlns:a16="http://schemas.microsoft.com/office/drawing/2014/main" id="{6E6E4122-B0F5-C6F3-D1E7-25DE19A49D9B}"/>
              </a:ext>
            </a:extLst>
          </p:cNvPr>
          <p:cNvSpPr/>
          <p:nvPr/>
        </p:nvSpPr>
        <p:spPr>
          <a:xfrm>
            <a:off x="10944367" y="2880413"/>
            <a:ext cx="863202" cy="6791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Alb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9" name="Obdélník 78">
            <a:extLst>
              <a:ext uri="{FF2B5EF4-FFF2-40B4-BE49-F238E27FC236}">
                <a16:creationId xmlns:a16="http://schemas.microsoft.com/office/drawing/2014/main" id="{2C0C4EAB-A7D5-544E-7B4A-7C0DA7304506}"/>
              </a:ext>
            </a:extLst>
          </p:cNvPr>
          <p:cNvSpPr/>
          <p:nvPr/>
        </p:nvSpPr>
        <p:spPr>
          <a:xfrm>
            <a:off x="10996839" y="5000202"/>
            <a:ext cx="970584" cy="4614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77" name="Šipka: doprava 76">
            <a:extLst>
              <a:ext uri="{FF2B5EF4-FFF2-40B4-BE49-F238E27FC236}">
                <a16:creationId xmlns:a16="http://schemas.microsoft.com/office/drawing/2014/main" id="{78DEC724-DBCD-82DA-A503-42774B520448}"/>
              </a:ext>
            </a:extLst>
          </p:cNvPr>
          <p:cNvSpPr/>
          <p:nvPr/>
        </p:nvSpPr>
        <p:spPr>
          <a:xfrm rot="1722831">
            <a:off x="9933487" y="3871747"/>
            <a:ext cx="1266916" cy="2456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Šipka: doprava 75">
            <a:extLst>
              <a:ext uri="{FF2B5EF4-FFF2-40B4-BE49-F238E27FC236}">
                <a16:creationId xmlns:a16="http://schemas.microsoft.com/office/drawing/2014/main" id="{875A0C2A-3DC9-4EF1-CF7A-83B406E3C505}"/>
              </a:ext>
            </a:extLst>
          </p:cNvPr>
          <p:cNvSpPr/>
          <p:nvPr/>
        </p:nvSpPr>
        <p:spPr>
          <a:xfrm rot="8891960">
            <a:off x="10145751" y="4487684"/>
            <a:ext cx="1223945" cy="2764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Šipka: doprava 74">
            <a:extLst>
              <a:ext uri="{FF2B5EF4-FFF2-40B4-BE49-F238E27FC236}">
                <a16:creationId xmlns:a16="http://schemas.microsoft.com/office/drawing/2014/main" id="{F18CC8AF-5D27-823B-64E7-79CF5F54187A}"/>
              </a:ext>
            </a:extLst>
          </p:cNvPr>
          <p:cNvSpPr/>
          <p:nvPr/>
        </p:nvSpPr>
        <p:spPr>
          <a:xfrm rot="12218421">
            <a:off x="10176826" y="5225260"/>
            <a:ext cx="965921" cy="2382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Šipka: doprava 72">
            <a:extLst>
              <a:ext uri="{FF2B5EF4-FFF2-40B4-BE49-F238E27FC236}">
                <a16:creationId xmlns:a16="http://schemas.microsoft.com/office/drawing/2014/main" id="{8CC26EB1-B571-B422-ECE2-AE8C2DB71115}"/>
              </a:ext>
            </a:extLst>
          </p:cNvPr>
          <p:cNvSpPr/>
          <p:nvPr/>
        </p:nvSpPr>
        <p:spPr>
          <a:xfrm rot="12443257">
            <a:off x="8639222" y="4698037"/>
            <a:ext cx="779185" cy="2573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73F8AC7E-8DE4-5ED7-2F71-AF1A2ECC3F83}"/>
              </a:ext>
            </a:extLst>
          </p:cNvPr>
          <p:cNvSpPr/>
          <p:nvPr/>
        </p:nvSpPr>
        <p:spPr>
          <a:xfrm>
            <a:off x="3228669" y="5201264"/>
            <a:ext cx="970585" cy="56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20840AA1-E62F-533F-2C75-EA6CE91CC2D1}"/>
              </a:ext>
            </a:extLst>
          </p:cNvPr>
          <p:cNvSpPr/>
          <p:nvPr/>
        </p:nvSpPr>
        <p:spPr>
          <a:xfrm>
            <a:off x="9849" y="4333272"/>
            <a:ext cx="923494" cy="56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B4E9DE9-79F4-C8B1-B7C7-67DED45E2E6F}"/>
              </a:ext>
            </a:extLst>
          </p:cNvPr>
          <p:cNvSpPr/>
          <p:nvPr/>
        </p:nvSpPr>
        <p:spPr>
          <a:xfrm>
            <a:off x="1581026" y="4748010"/>
            <a:ext cx="879534" cy="56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FAFFB0A1-A981-295F-B3FF-D179FEA0DA3B}"/>
              </a:ext>
            </a:extLst>
          </p:cNvPr>
          <p:cNvSpPr/>
          <p:nvPr/>
        </p:nvSpPr>
        <p:spPr>
          <a:xfrm>
            <a:off x="1439556" y="3458472"/>
            <a:ext cx="879534" cy="56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AB445908-AB93-08E4-A8E1-B68A281610C0}"/>
              </a:ext>
            </a:extLst>
          </p:cNvPr>
          <p:cNvSpPr/>
          <p:nvPr/>
        </p:nvSpPr>
        <p:spPr>
          <a:xfrm>
            <a:off x="3174649" y="3044442"/>
            <a:ext cx="863202" cy="56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Alb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A42DAC0-96FF-92AD-97EC-41029391483B}"/>
              </a:ext>
            </a:extLst>
          </p:cNvPr>
          <p:cNvSpPr/>
          <p:nvPr/>
        </p:nvSpPr>
        <p:spPr>
          <a:xfrm>
            <a:off x="507811" y="2361425"/>
            <a:ext cx="877130" cy="58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H</a:t>
            </a:r>
            <a:r>
              <a:rPr lang="cs-CZ" sz="2800" baseline="-250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O</a:t>
            </a:r>
            <a:endParaRPr lang="cs-CZ" sz="2800" baseline="-25000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D15B8C-1241-0A53-614A-D476CDCF0A54}"/>
              </a:ext>
            </a:extLst>
          </p:cNvPr>
          <p:cNvSpPr/>
          <p:nvPr/>
        </p:nvSpPr>
        <p:spPr>
          <a:xfrm>
            <a:off x="3305863" y="2151274"/>
            <a:ext cx="970585" cy="641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CB30CA1-8DA7-42D2-8D0D-C1676445E369}"/>
              </a:ext>
            </a:extLst>
          </p:cNvPr>
          <p:cNvSpPr/>
          <p:nvPr/>
        </p:nvSpPr>
        <p:spPr>
          <a:xfrm>
            <a:off x="3251844" y="16107"/>
            <a:ext cx="863202" cy="5634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Alb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A7778FA-667B-512E-0041-5B68B3E3B4BB}"/>
              </a:ext>
            </a:extLst>
          </p:cNvPr>
          <p:cNvSpPr/>
          <p:nvPr/>
        </p:nvSpPr>
        <p:spPr>
          <a:xfrm>
            <a:off x="1518359" y="401975"/>
            <a:ext cx="879532" cy="5634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HAlb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DF195F0-DD7F-D2FC-A236-6BB35E40A473}"/>
              </a:ext>
            </a:extLst>
          </p:cNvPr>
          <p:cNvSpPr/>
          <p:nvPr/>
        </p:nvSpPr>
        <p:spPr>
          <a:xfrm>
            <a:off x="1658608" y="1686257"/>
            <a:ext cx="874831" cy="5749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9DF4736-74FE-EABB-5DE9-35DFE0CF8843}"/>
              </a:ext>
            </a:extLst>
          </p:cNvPr>
          <p:cNvSpPr/>
          <p:nvPr/>
        </p:nvSpPr>
        <p:spPr>
          <a:xfrm>
            <a:off x="90186" y="1285292"/>
            <a:ext cx="911829" cy="6303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Šipka: obousměrná vodorovná 11">
            <a:extLst>
              <a:ext uri="{FF2B5EF4-FFF2-40B4-BE49-F238E27FC236}">
                <a16:creationId xmlns:a16="http://schemas.microsoft.com/office/drawing/2014/main" id="{9BB1F82D-D27A-61D8-B540-75A9767DB620}"/>
              </a:ext>
            </a:extLst>
          </p:cNvPr>
          <p:cNvSpPr/>
          <p:nvPr/>
        </p:nvSpPr>
        <p:spPr>
          <a:xfrm rot="1766122">
            <a:off x="977064" y="1669672"/>
            <a:ext cx="714071" cy="26705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obousměrná vodorovná 12">
            <a:extLst>
              <a:ext uri="{FF2B5EF4-FFF2-40B4-BE49-F238E27FC236}">
                <a16:creationId xmlns:a16="http://schemas.microsoft.com/office/drawing/2014/main" id="{22809E0B-24B0-4032-FD94-908C4D88A331}"/>
              </a:ext>
            </a:extLst>
          </p:cNvPr>
          <p:cNvSpPr/>
          <p:nvPr/>
        </p:nvSpPr>
        <p:spPr>
          <a:xfrm rot="19756185">
            <a:off x="911166" y="2171757"/>
            <a:ext cx="823151" cy="25721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obousměrná vodorovná 13">
            <a:extLst>
              <a:ext uri="{FF2B5EF4-FFF2-40B4-BE49-F238E27FC236}">
                <a16:creationId xmlns:a16="http://schemas.microsoft.com/office/drawing/2014/main" id="{C99F328F-3D46-95D3-CBDF-EEE70C417A72}"/>
              </a:ext>
            </a:extLst>
          </p:cNvPr>
          <p:cNvSpPr/>
          <p:nvPr/>
        </p:nvSpPr>
        <p:spPr>
          <a:xfrm rot="1972492">
            <a:off x="2484114" y="2147804"/>
            <a:ext cx="852051" cy="25515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obousměrná vodorovná 14">
            <a:extLst>
              <a:ext uri="{FF2B5EF4-FFF2-40B4-BE49-F238E27FC236}">
                <a16:creationId xmlns:a16="http://schemas.microsoft.com/office/drawing/2014/main" id="{5DBD9652-D196-6305-7994-D2176B22EB43}"/>
              </a:ext>
            </a:extLst>
          </p:cNvPr>
          <p:cNvSpPr/>
          <p:nvPr/>
        </p:nvSpPr>
        <p:spPr>
          <a:xfrm rot="19660397">
            <a:off x="2441092" y="1544873"/>
            <a:ext cx="1040664" cy="24086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obousměrná vodorovná 15">
            <a:extLst>
              <a:ext uri="{FF2B5EF4-FFF2-40B4-BE49-F238E27FC236}">
                <a16:creationId xmlns:a16="http://schemas.microsoft.com/office/drawing/2014/main" id="{8EDECD26-42DF-C40D-BC34-9808260DD2D2}"/>
              </a:ext>
            </a:extLst>
          </p:cNvPr>
          <p:cNvSpPr/>
          <p:nvPr/>
        </p:nvSpPr>
        <p:spPr>
          <a:xfrm rot="1587704">
            <a:off x="2351561" y="860180"/>
            <a:ext cx="1115477" cy="26952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obousměrná vodorovná 16">
            <a:extLst>
              <a:ext uri="{FF2B5EF4-FFF2-40B4-BE49-F238E27FC236}">
                <a16:creationId xmlns:a16="http://schemas.microsoft.com/office/drawing/2014/main" id="{A9A90E4E-B344-AB65-E127-628024517205}"/>
              </a:ext>
            </a:extLst>
          </p:cNvPr>
          <p:cNvSpPr/>
          <p:nvPr/>
        </p:nvSpPr>
        <p:spPr>
          <a:xfrm rot="19945150">
            <a:off x="2348413" y="267191"/>
            <a:ext cx="941988" cy="25883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82912680-C2BA-EF96-7EB9-72EB9E2BEB55}"/>
              </a:ext>
            </a:extLst>
          </p:cNvPr>
          <p:cNvSpPr/>
          <p:nvPr/>
        </p:nvSpPr>
        <p:spPr>
          <a:xfrm>
            <a:off x="3228669" y="5378778"/>
            <a:ext cx="970585" cy="641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869774FD-4481-3AD4-D7B7-638B51EF831D}"/>
              </a:ext>
            </a:extLst>
          </p:cNvPr>
          <p:cNvSpPr/>
          <p:nvPr/>
        </p:nvSpPr>
        <p:spPr>
          <a:xfrm>
            <a:off x="3174650" y="3243611"/>
            <a:ext cx="863202" cy="5634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Alb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7B7FEA5B-A0E0-0171-6BE2-3C33925DCAD8}"/>
              </a:ext>
            </a:extLst>
          </p:cNvPr>
          <p:cNvSpPr/>
          <p:nvPr/>
        </p:nvSpPr>
        <p:spPr>
          <a:xfrm>
            <a:off x="1441165" y="3629479"/>
            <a:ext cx="879532" cy="5634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HAlb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BAA23658-66EB-9D36-D51B-BAAF013829C1}"/>
              </a:ext>
            </a:extLst>
          </p:cNvPr>
          <p:cNvSpPr/>
          <p:nvPr/>
        </p:nvSpPr>
        <p:spPr>
          <a:xfrm>
            <a:off x="1581414" y="4913761"/>
            <a:ext cx="874831" cy="5749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F8B52668-587F-47BE-C39D-FA38FA1736AF}"/>
              </a:ext>
            </a:extLst>
          </p:cNvPr>
          <p:cNvSpPr/>
          <p:nvPr/>
        </p:nvSpPr>
        <p:spPr>
          <a:xfrm>
            <a:off x="12992" y="4512796"/>
            <a:ext cx="911829" cy="6303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Šipka: obousměrná vodorovná 36">
            <a:extLst>
              <a:ext uri="{FF2B5EF4-FFF2-40B4-BE49-F238E27FC236}">
                <a16:creationId xmlns:a16="http://schemas.microsoft.com/office/drawing/2014/main" id="{CF160288-FFAC-C1D3-A145-7C3CE5B6216D}"/>
              </a:ext>
            </a:extLst>
          </p:cNvPr>
          <p:cNvSpPr/>
          <p:nvPr/>
        </p:nvSpPr>
        <p:spPr>
          <a:xfrm rot="1766122">
            <a:off x="899870" y="4897176"/>
            <a:ext cx="714071" cy="26705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: obousměrná vodorovná 37">
            <a:extLst>
              <a:ext uri="{FF2B5EF4-FFF2-40B4-BE49-F238E27FC236}">
                <a16:creationId xmlns:a16="http://schemas.microsoft.com/office/drawing/2014/main" id="{EF667A6B-4194-E6B7-F768-E94DC72227B7}"/>
              </a:ext>
            </a:extLst>
          </p:cNvPr>
          <p:cNvSpPr/>
          <p:nvPr/>
        </p:nvSpPr>
        <p:spPr>
          <a:xfrm rot="19756185">
            <a:off x="833972" y="5399261"/>
            <a:ext cx="823151" cy="25721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: obousměrná vodorovná 38">
            <a:extLst>
              <a:ext uri="{FF2B5EF4-FFF2-40B4-BE49-F238E27FC236}">
                <a16:creationId xmlns:a16="http://schemas.microsoft.com/office/drawing/2014/main" id="{C5D9CBFF-1255-F97E-279A-AC400BBBA706}"/>
              </a:ext>
            </a:extLst>
          </p:cNvPr>
          <p:cNvSpPr/>
          <p:nvPr/>
        </p:nvSpPr>
        <p:spPr>
          <a:xfrm rot="1972492">
            <a:off x="2406920" y="5375308"/>
            <a:ext cx="852051" cy="25515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: obousměrná vodorovná 39">
            <a:extLst>
              <a:ext uri="{FF2B5EF4-FFF2-40B4-BE49-F238E27FC236}">
                <a16:creationId xmlns:a16="http://schemas.microsoft.com/office/drawing/2014/main" id="{09CAE763-A971-8E05-9F87-E68BFB9E4D2E}"/>
              </a:ext>
            </a:extLst>
          </p:cNvPr>
          <p:cNvSpPr/>
          <p:nvPr/>
        </p:nvSpPr>
        <p:spPr>
          <a:xfrm rot="19660397">
            <a:off x="2363898" y="4772377"/>
            <a:ext cx="1040664" cy="24086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: obousměrná vodorovná 40">
            <a:extLst>
              <a:ext uri="{FF2B5EF4-FFF2-40B4-BE49-F238E27FC236}">
                <a16:creationId xmlns:a16="http://schemas.microsoft.com/office/drawing/2014/main" id="{B795478E-ED8A-D0D5-3B4F-099A957E7CD4}"/>
              </a:ext>
            </a:extLst>
          </p:cNvPr>
          <p:cNvSpPr/>
          <p:nvPr/>
        </p:nvSpPr>
        <p:spPr>
          <a:xfrm rot="1587704">
            <a:off x="2274367" y="4087684"/>
            <a:ext cx="1115477" cy="26952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: obousměrná vodorovná 41">
            <a:extLst>
              <a:ext uri="{FF2B5EF4-FFF2-40B4-BE49-F238E27FC236}">
                <a16:creationId xmlns:a16="http://schemas.microsoft.com/office/drawing/2014/main" id="{B7CD209D-9A93-E8F4-05FD-FDC573F783F5}"/>
              </a:ext>
            </a:extLst>
          </p:cNvPr>
          <p:cNvSpPr/>
          <p:nvPr/>
        </p:nvSpPr>
        <p:spPr>
          <a:xfrm rot="19945150">
            <a:off x="2271219" y="3494695"/>
            <a:ext cx="941988" cy="25883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9B3CE201-CC35-A5D0-A984-729816BA4E1C}"/>
              </a:ext>
            </a:extLst>
          </p:cNvPr>
          <p:cNvSpPr txBox="1"/>
          <p:nvPr/>
        </p:nvSpPr>
        <p:spPr>
          <a:xfrm>
            <a:off x="3429395" y="1109420"/>
            <a:ext cx="4411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B08EE3DC-3A9D-E61F-88D2-6332FD747272}"/>
              </a:ext>
            </a:extLst>
          </p:cNvPr>
          <p:cNvSpPr txBox="1"/>
          <p:nvPr/>
        </p:nvSpPr>
        <p:spPr>
          <a:xfrm>
            <a:off x="3352201" y="4341402"/>
            <a:ext cx="4411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5EC3C4D5-41AF-8D20-E7BB-18D13D9E8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8E2F5"/>
              </a:clrFrom>
              <a:clrTo>
                <a:srgbClr val="B8E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63682" r="80344" b="23926"/>
          <a:stretch/>
        </p:blipFill>
        <p:spPr>
          <a:xfrm>
            <a:off x="7629620" y="2790503"/>
            <a:ext cx="1014564" cy="1270266"/>
          </a:xfrm>
          <a:prstGeom prst="rect">
            <a:avLst/>
          </a:prstGeom>
        </p:spPr>
      </p:pic>
      <p:sp>
        <p:nvSpPr>
          <p:cNvPr id="52" name="Obdélník 51">
            <a:extLst>
              <a:ext uri="{FF2B5EF4-FFF2-40B4-BE49-F238E27FC236}">
                <a16:creationId xmlns:a16="http://schemas.microsoft.com/office/drawing/2014/main" id="{B9619DF5-9CBD-02F4-11CB-7AABCDFCF579}"/>
              </a:ext>
            </a:extLst>
          </p:cNvPr>
          <p:cNvSpPr/>
          <p:nvPr/>
        </p:nvSpPr>
        <p:spPr>
          <a:xfrm>
            <a:off x="11007778" y="5085730"/>
            <a:ext cx="959645" cy="5013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5FAD614-05EE-E607-302C-02044F683005}"/>
              </a:ext>
            </a:extLst>
          </p:cNvPr>
          <p:cNvSpPr/>
          <p:nvPr/>
        </p:nvSpPr>
        <p:spPr>
          <a:xfrm>
            <a:off x="7779567" y="4349765"/>
            <a:ext cx="911829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6767F1BB-C3FF-0967-96F8-0785232629D0}"/>
              </a:ext>
            </a:extLst>
          </p:cNvPr>
          <p:cNvSpPr/>
          <p:nvPr/>
        </p:nvSpPr>
        <p:spPr>
          <a:xfrm>
            <a:off x="9350744" y="4726529"/>
            <a:ext cx="879534" cy="4073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28660637-99F6-67F4-07CD-560585034758}"/>
              </a:ext>
            </a:extLst>
          </p:cNvPr>
          <p:cNvSpPr/>
          <p:nvPr/>
        </p:nvSpPr>
        <p:spPr>
          <a:xfrm>
            <a:off x="9209274" y="3347784"/>
            <a:ext cx="879534" cy="4965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  <a:p>
            <a:pPr algn="ctr"/>
            <a:endParaRPr lang="cs-CZ" baseline="40000" dirty="0">
              <a:solidFill>
                <a:schemeClr val="tx1"/>
              </a:solidFill>
            </a:endParaRPr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A7ABA769-0B8C-42EC-78D5-B315FEDEE03C}"/>
              </a:ext>
            </a:extLst>
          </p:cNvPr>
          <p:cNvSpPr/>
          <p:nvPr/>
        </p:nvSpPr>
        <p:spPr>
          <a:xfrm>
            <a:off x="10998387" y="5201152"/>
            <a:ext cx="970585" cy="641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0" name="Obdélník 59">
            <a:extLst>
              <a:ext uri="{FF2B5EF4-FFF2-40B4-BE49-F238E27FC236}">
                <a16:creationId xmlns:a16="http://schemas.microsoft.com/office/drawing/2014/main" id="{3D3B12A1-899B-29F3-DE7C-1666DA42B6AD}"/>
              </a:ext>
            </a:extLst>
          </p:cNvPr>
          <p:cNvSpPr/>
          <p:nvPr/>
        </p:nvSpPr>
        <p:spPr>
          <a:xfrm>
            <a:off x="10944368" y="3065985"/>
            <a:ext cx="863202" cy="5634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Alb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2F5F74C8-5BEC-50D7-5A93-6A68D9DE3838}"/>
              </a:ext>
            </a:extLst>
          </p:cNvPr>
          <p:cNvSpPr/>
          <p:nvPr/>
        </p:nvSpPr>
        <p:spPr>
          <a:xfrm>
            <a:off x="9210883" y="3451853"/>
            <a:ext cx="879532" cy="5634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HAlb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2" name="Obdélník 61">
            <a:extLst>
              <a:ext uri="{FF2B5EF4-FFF2-40B4-BE49-F238E27FC236}">
                <a16:creationId xmlns:a16="http://schemas.microsoft.com/office/drawing/2014/main" id="{DA279E20-7D2E-AFCF-2EAF-F7AC374B1E9D}"/>
              </a:ext>
            </a:extLst>
          </p:cNvPr>
          <p:cNvSpPr/>
          <p:nvPr/>
        </p:nvSpPr>
        <p:spPr>
          <a:xfrm>
            <a:off x="9351132" y="4735211"/>
            <a:ext cx="874831" cy="5758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bdélník 62">
            <a:extLst>
              <a:ext uri="{FF2B5EF4-FFF2-40B4-BE49-F238E27FC236}">
                <a16:creationId xmlns:a16="http://schemas.microsoft.com/office/drawing/2014/main" id="{2940B615-274C-CAC3-9051-1402C7AA2BEB}"/>
              </a:ext>
            </a:extLst>
          </p:cNvPr>
          <p:cNvSpPr/>
          <p:nvPr/>
        </p:nvSpPr>
        <p:spPr>
          <a:xfrm>
            <a:off x="7782710" y="4335170"/>
            <a:ext cx="911829" cy="6303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22BF7641-F4F3-3C82-C1D3-2224B155D70B}"/>
              </a:ext>
            </a:extLst>
          </p:cNvPr>
          <p:cNvSpPr txBox="1"/>
          <p:nvPr/>
        </p:nvSpPr>
        <p:spPr>
          <a:xfrm>
            <a:off x="11121919" y="4163776"/>
            <a:ext cx="4411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F110FA0A-E27E-B136-7DF2-F0A7F3CD4943}"/>
              </a:ext>
            </a:extLst>
          </p:cNvPr>
          <p:cNvSpPr/>
          <p:nvPr/>
        </p:nvSpPr>
        <p:spPr>
          <a:xfrm>
            <a:off x="69246" y="5453379"/>
            <a:ext cx="877130" cy="583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H</a:t>
            </a:r>
            <a:r>
              <a:rPr lang="cs-CZ" sz="2800" baseline="-250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O</a:t>
            </a:r>
            <a:endParaRPr lang="cs-CZ" sz="2800" baseline="-25000" dirty="0">
              <a:solidFill>
                <a:schemeClr val="tx1"/>
              </a:solidFill>
            </a:endParaRP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EA5FE363-B84D-01CA-BA44-BADE3A8701F2}"/>
              </a:ext>
            </a:extLst>
          </p:cNvPr>
          <p:cNvSpPr/>
          <p:nvPr/>
        </p:nvSpPr>
        <p:spPr>
          <a:xfrm>
            <a:off x="7796916" y="5274829"/>
            <a:ext cx="877130" cy="711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H</a:t>
            </a:r>
            <a:r>
              <a:rPr lang="cs-CZ" sz="2800" baseline="-250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O</a:t>
            </a:r>
            <a:endParaRPr lang="cs-CZ" sz="2800" baseline="-25000" dirty="0">
              <a:solidFill>
                <a:schemeClr val="tx1"/>
              </a:solidFill>
            </a:endParaRPr>
          </a:p>
        </p:txBody>
      </p:sp>
      <p:sp>
        <p:nvSpPr>
          <p:cNvPr id="83" name="Šipka: doprava 82">
            <a:extLst>
              <a:ext uri="{FF2B5EF4-FFF2-40B4-BE49-F238E27FC236}">
                <a16:creationId xmlns:a16="http://schemas.microsoft.com/office/drawing/2014/main" id="{E52AE414-359A-E913-3DA6-EDB5C7FE9AF8}"/>
              </a:ext>
            </a:extLst>
          </p:cNvPr>
          <p:cNvSpPr/>
          <p:nvPr/>
        </p:nvSpPr>
        <p:spPr>
          <a:xfrm rot="16200000">
            <a:off x="7982793" y="2655288"/>
            <a:ext cx="388641" cy="257319"/>
          </a:xfrm>
          <a:prstGeom prst="rightArrow">
            <a:avLst>
              <a:gd name="adj1" fmla="val 4082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6AD63914-AFA0-4B0C-C945-D18F1A355402}"/>
              </a:ext>
            </a:extLst>
          </p:cNvPr>
          <p:cNvSpPr txBox="1"/>
          <p:nvPr/>
        </p:nvSpPr>
        <p:spPr>
          <a:xfrm>
            <a:off x="7629620" y="683700"/>
            <a:ext cx="3378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Koncentrace H</a:t>
            </a:r>
            <a:r>
              <a:rPr lang="cs-CZ" baseline="40000" dirty="0"/>
              <a:t>+</a:t>
            </a:r>
            <a:r>
              <a:rPr lang="cs-CZ" dirty="0"/>
              <a:t> závisí </a:t>
            </a:r>
          </a:p>
          <a:p>
            <a:r>
              <a:rPr lang="cs-CZ" dirty="0"/>
              <a:t>na poměru koncentrací </a:t>
            </a:r>
          </a:p>
          <a:p>
            <a:r>
              <a:rPr lang="cs-CZ" dirty="0">
                <a:solidFill>
                  <a:schemeClr val="tx1"/>
                </a:solidFill>
              </a:rPr>
              <a:t>[H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]</a:t>
            </a:r>
            <a:r>
              <a:rPr lang="cs-CZ" dirty="0"/>
              <a:t>/[</a:t>
            </a:r>
            <a:r>
              <a:rPr lang="cs-CZ" dirty="0">
                <a:solidFill>
                  <a:schemeClr val="tx1"/>
                </a:solidFill>
              </a:rPr>
              <a:t>HCO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baseline="40000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] </a:t>
            </a:r>
            <a:r>
              <a:rPr lang="cs-CZ" dirty="0"/>
              <a:t>a [</a:t>
            </a:r>
            <a:r>
              <a:rPr lang="cs-CZ" dirty="0" err="1"/>
              <a:t>Halb</a:t>
            </a:r>
            <a:r>
              <a:rPr lang="cs-CZ" dirty="0"/>
              <a:t>]/[Alb</a:t>
            </a:r>
            <a:r>
              <a:rPr lang="cs-CZ" baseline="40000" dirty="0"/>
              <a:t>-</a:t>
            </a:r>
            <a:r>
              <a:rPr lang="cs-CZ" dirty="0"/>
              <a:t>]</a:t>
            </a:r>
          </a:p>
        </p:txBody>
      </p:sp>
      <p:grpSp>
        <p:nvGrpSpPr>
          <p:cNvPr id="100" name="Skupina 99">
            <a:extLst>
              <a:ext uri="{FF2B5EF4-FFF2-40B4-BE49-F238E27FC236}">
                <a16:creationId xmlns:a16="http://schemas.microsoft.com/office/drawing/2014/main" id="{8C2579CE-802D-93CB-8DD5-72D9DC5EFACA}"/>
              </a:ext>
            </a:extLst>
          </p:cNvPr>
          <p:cNvGrpSpPr/>
          <p:nvPr/>
        </p:nvGrpSpPr>
        <p:grpSpPr>
          <a:xfrm>
            <a:off x="3883553" y="852607"/>
            <a:ext cx="3261664" cy="840565"/>
            <a:chOff x="8790394" y="86833"/>
            <a:chExt cx="3261664" cy="840565"/>
          </a:xfrm>
        </p:grpSpPr>
        <p:grpSp>
          <p:nvGrpSpPr>
            <p:cNvPr id="99" name="Skupina 98">
              <a:extLst>
                <a:ext uri="{FF2B5EF4-FFF2-40B4-BE49-F238E27FC236}">
                  <a16:creationId xmlns:a16="http://schemas.microsoft.com/office/drawing/2014/main" id="{40A574CA-48A8-CEAE-86A2-428A79E14844}"/>
                </a:ext>
              </a:extLst>
            </p:cNvPr>
            <p:cNvGrpSpPr/>
            <p:nvPr/>
          </p:nvGrpSpPr>
          <p:grpSpPr>
            <a:xfrm>
              <a:off x="9498777" y="99409"/>
              <a:ext cx="1393290" cy="775080"/>
              <a:chOff x="8874647" y="99409"/>
              <a:chExt cx="1393290" cy="775080"/>
            </a:xfrm>
          </p:grpSpPr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6757825E-3960-678A-C3CE-A6CCC2E48333}"/>
                  </a:ext>
                </a:extLst>
              </p:cNvPr>
              <p:cNvSpPr txBox="1"/>
              <p:nvPr/>
            </p:nvSpPr>
            <p:spPr>
              <a:xfrm>
                <a:off x="8874647" y="505157"/>
                <a:ext cx="13932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/>
                  <a:t>[</a:t>
                </a:r>
                <a:r>
                  <a:rPr lang="cs-CZ" dirty="0">
                    <a:solidFill>
                      <a:schemeClr val="tx1"/>
                    </a:solidFill>
                  </a:rPr>
                  <a:t>HCO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cs-CZ" baseline="40000" dirty="0">
                    <a:solidFill>
                      <a:schemeClr val="tx1"/>
                    </a:solidFill>
                  </a:rPr>
                  <a:t>-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30C43249-CF2D-8A49-7EEB-ADAE7AD9FEA7}"/>
                  </a:ext>
                </a:extLst>
              </p:cNvPr>
              <p:cNvSpPr txBox="1"/>
              <p:nvPr/>
            </p:nvSpPr>
            <p:spPr>
              <a:xfrm>
                <a:off x="9088335" y="99409"/>
                <a:ext cx="995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[H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dirty="0">
                    <a:solidFill>
                      <a:schemeClr val="tx1"/>
                    </a:solidFill>
                  </a:rPr>
                  <a:t>CO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cxnSp>
            <p:nvCxnSpPr>
              <p:cNvPr id="90" name="Přímá spojnice 89">
                <a:extLst>
                  <a:ext uri="{FF2B5EF4-FFF2-40B4-BE49-F238E27FC236}">
                    <a16:creationId xmlns:a16="http://schemas.microsoft.com/office/drawing/2014/main" id="{3BA22317-C5CD-E3CB-8612-B58549F8FA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2341" y="512939"/>
                <a:ext cx="745993" cy="37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Přímá spojnice 93">
              <a:extLst>
                <a:ext uri="{FF2B5EF4-FFF2-40B4-BE49-F238E27FC236}">
                  <a16:creationId xmlns:a16="http://schemas.microsoft.com/office/drawing/2014/main" id="{B8242ED7-3F8F-8F47-58D2-2E8D1A78A9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7682" y="509188"/>
              <a:ext cx="745993" cy="3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DAE32A06-195C-BB2F-9F80-C41B751A67C4}"/>
                </a:ext>
              </a:extLst>
            </p:cNvPr>
            <p:cNvSpPr txBox="1"/>
            <p:nvPr/>
          </p:nvSpPr>
          <p:spPr>
            <a:xfrm>
              <a:off x="11239015" y="8683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tx1"/>
                  </a:solidFill>
                </a:rPr>
                <a:t>[</a:t>
              </a:r>
              <a:r>
                <a:rPr lang="cs-CZ" dirty="0" err="1">
                  <a:solidFill>
                    <a:schemeClr val="tx1"/>
                  </a:solidFill>
                </a:rPr>
                <a:t>HAlb</a:t>
              </a:r>
              <a:r>
                <a:rPr lang="cs-CZ" dirty="0">
                  <a:solidFill>
                    <a:schemeClr val="tx1"/>
                  </a:solidFill>
                </a:rPr>
                <a:t>]</a:t>
              </a:r>
              <a:endParaRPr lang="cs-CZ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5F123272-FAA9-F3A9-38BA-4048763CDBEC}"/>
                </a:ext>
              </a:extLst>
            </p:cNvPr>
            <p:cNvSpPr txBox="1"/>
            <p:nvPr/>
          </p:nvSpPr>
          <p:spPr>
            <a:xfrm>
              <a:off x="11236720" y="55806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tx1"/>
                  </a:solidFill>
                </a:rPr>
                <a:t>[Alb</a:t>
              </a:r>
              <a:r>
                <a:rPr lang="cs-CZ" baseline="40000" dirty="0">
                  <a:solidFill>
                    <a:schemeClr val="tx1"/>
                  </a:solidFill>
                </a:rPr>
                <a:t>-</a:t>
              </a:r>
              <a:r>
                <a:rPr lang="cs-CZ" dirty="0">
                  <a:solidFill>
                    <a:schemeClr val="tx1"/>
                  </a:solidFill>
                </a:rPr>
                <a:t>]</a:t>
              </a: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0305E94C-53EA-503F-C274-5E4E7DE4B628}"/>
                </a:ext>
              </a:extLst>
            </p:cNvPr>
            <p:cNvSpPr txBox="1"/>
            <p:nvPr/>
          </p:nvSpPr>
          <p:spPr>
            <a:xfrm>
              <a:off x="8790394" y="321366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[H</a:t>
              </a:r>
              <a:r>
                <a:rPr lang="cs-CZ" baseline="40000" dirty="0"/>
                <a:t>+</a:t>
              </a:r>
              <a:r>
                <a:rPr lang="cs-CZ" dirty="0"/>
                <a:t>] = K</a:t>
              </a:r>
              <a:r>
                <a:rPr lang="cs-CZ" baseline="-25000" dirty="0"/>
                <a:t>1</a:t>
              </a: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F9CEA9A5-F74B-3016-DB72-F96E3B90FEEB}"/>
                </a:ext>
              </a:extLst>
            </p:cNvPr>
            <p:cNvSpPr txBox="1"/>
            <p:nvPr/>
          </p:nvSpPr>
          <p:spPr>
            <a:xfrm>
              <a:off x="10649097" y="302283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=  K</a:t>
              </a:r>
              <a:r>
                <a:rPr lang="cs-CZ" baseline="-25000" dirty="0"/>
                <a:t>2</a:t>
              </a:r>
            </a:p>
          </p:txBody>
        </p:sp>
      </p:grpSp>
      <p:grpSp>
        <p:nvGrpSpPr>
          <p:cNvPr id="111" name="Skupina 110">
            <a:extLst>
              <a:ext uri="{FF2B5EF4-FFF2-40B4-BE49-F238E27FC236}">
                <a16:creationId xmlns:a16="http://schemas.microsoft.com/office/drawing/2014/main" id="{48D23BFC-583A-AD30-5112-21781CC2811F}"/>
              </a:ext>
            </a:extLst>
          </p:cNvPr>
          <p:cNvGrpSpPr/>
          <p:nvPr/>
        </p:nvGrpSpPr>
        <p:grpSpPr>
          <a:xfrm>
            <a:off x="3756407" y="4074199"/>
            <a:ext cx="3325784" cy="840565"/>
            <a:chOff x="8790394" y="86833"/>
            <a:chExt cx="3325784" cy="840565"/>
          </a:xfrm>
        </p:grpSpPr>
        <p:grpSp>
          <p:nvGrpSpPr>
            <p:cNvPr id="112" name="Skupina 111">
              <a:extLst>
                <a:ext uri="{FF2B5EF4-FFF2-40B4-BE49-F238E27FC236}">
                  <a16:creationId xmlns:a16="http://schemas.microsoft.com/office/drawing/2014/main" id="{14622C84-5CE8-EDFA-DD1D-6F82EF5B0B3B}"/>
                </a:ext>
              </a:extLst>
            </p:cNvPr>
            <p:cNvGrpSpPr/>
            <p:nvPr/>
          </p:nvGrpSpPr>
          <p:grpSpPr>
            <a:xfrm>
              <a:off x="9491242" y="99409"/>
              <a:ext cx="1393290" cy="827989"/>
              <a:chOff x="8867112" y="99409"/>
              <a:chExt cx="1393290" cy="827989"/>
            </a:xfrm>
          </p:grpSpPr>
          <p:sp>
            <p:nvSpPr>
              <p:cNvPr id="118" name="TextovéPole 117">
                <a:extLst>
                  <a:ext uri="{FF2B5EF4-FFF2-40B4-BE49-F238E27FC236}">
                    <a16:creationId xmlns:a16="http://schemas.microsoft.com/office/drawing/2014/main" id="{A47C6E7E-69DA-B4C0-7ABC-B75A5095F29E}"/>
                  </a:ext>
                </a:extLst>
              </p:cNvPr>
              <p:cNvSpPr txBox="1"/>
              <p:nvPr/>
            </p:nvSpPr>
            <p:spPr>
              <a:xfrm>
                <a:off x="8867112" y="558066"/>
                <a:ext cx="13932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/>
                  <a:t>[ </a:t>
                </a:r>
                <a:r>
                  <a:rPr lang="cs-CZ" dirty="0">
                    <a:solidFill>
                      <a:schemeClr val="tx1"/>
                    </a:solidFill>
                  </a:rPr>
                  <a:t>HCO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cs-CZ" baseline="40000" dirty="0">
                    <a:solidFill>
                      <a:schemeClr val="tx1"/>
                    </a:solidFill>
                  </a:rPr>
                  <a:t>-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sp>
            <p:nvSpPr>
              <p:cNvPr id="119" name="TextovéPole 118">
                <a:extLst>
                  <a:ext uri="{FF2B5EF4-FFF2-40B4-BE49-F238E27FC236}">
                    <a16:creationId xmlns:a16="http://schemas.microsoft.com/office/drawing/2014/main" id="{2DB6C460-F46E-05E0-2FC1-AB64281D7BB9}"/>
                  </a:ext>
                </a:extLst>
              </p:cNvPr>
              <p:cNvSpPr txBox="1"/>
              <p:nvPr/>
            </p:nvSpPr>
            <p:spPr>
              <a:xfrm>
                <a:off x="9088335" y="99409"/>
                <a:ext cx="1059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[ H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dirty="0">
                    <a:solidFill>
                      <a:schemeClr val="tx1"/>
                    </a:solidFill>
                  </a:rPr>
                  <a:t>CO</a:t>
                </a:r>
                <a:r>
                  <a:rPr lang="cs-CZ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cxnSp>
            <p:nvCxnSpPr>
              <p:cNvPr id="120" name="Přímá spojnice 119">
                <a:extLst>
                  <a:ext uri="{FF2B5EF4-FFF2-40B4-BE49-F238E27FC236}">
                    <a16:creationId xmlns:a16="http://schemas.microsoft.com/office/drawing/2014/main" id="{9E703499-13F0-2A4A-CA80-906488E1AC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2341" y="512939"/>
                <a:ext cx="745993" cy="37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93F2BAB7-639D-932D-8D5F-227E50C2AD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7682" y="509188"/>
              <a:ext cx="745993" cy="3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ovéPole 113">
              <a:extLst>
                <a:ext uri="{FF2B5EF4-FFF2-40B4-BE49-F238E27FC236}">
                  <a16:creationId xmlns:a16="http://schemas.microsoft.com/office/drawing/2014/main" id="{5A5FBB03-D09A-2B37-8819-C67A43820879}"/>
                </a:ext>
              </a:extLst>
            </p:cNvPr>
            <p:cNvSpPr txBox="1"/>
            <p:nvPr/>
          </p:nvSpPr>
          <p:spPr>
            <a:xfrm>
              <a:off x="11239015" y="8683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tx1"/>
                  </a:solidFill>
                </a:rPr>
                <a:t>[ </a:t>
              </a:r>
              <a:r>
                <a:rPr lang="cs-CZ" dirty="0" err="1">
                  <a:solidFill>
                    <a:schemeClr val="tx1"/>
                  </a:solidFill>
                </a:rPr>
                <a:t>HAlb</a:t>
              </a:r>
              <a:r>
                <a:rPr lang="cs-CZ" dirty="0">
                  <a:solidFill>
                    <a:schemeClr val="tx1"/>
                  </a:solidFill>
                </a:rPr>
                <a:t>]</a:t>
              </a:r>
              <a:endParaRPr lang="cs-CZ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ovéPole 114">
              <a:extLst>
                <a:ext uri="{FF2B5EF4-FFF2-40B4-BE49-F238E27FC236}">
                  <a16:creationId xmlns:a16="http://schemas.microsoft.com/office/drawing/2014/main" id="{D4192AC2-3C14-8B82-1780-1393EC8D1BB4}"/>
                </a:ext>
              </a:extLst>
            </p:cNvPr>
            <p:cNvSpPr txBox="1"/>
            <p:nvPr/>
          </p:nvSpPr>
          <p:spPr>
            <a:xfrm>
              <a:off x="11236720" y="558066"/>
              <a:ext cx="748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tx1"/>
                  </a:solidFill>
                </a:rPr>
                <a:t>[ Alb</a:t>
              </a:r>
              <a:r>
                <a:rPr lang="cs-CZ" baseline="40000" dirty="0">
                  <a:solidFill>
                    <a:schemeClr val="tx1"/>
                  </a:solidFill>
                </a:rPr>
                <a:t>-</a:t>
              </a:r>
              <a:r>
                <a:rPr lang="cs-CZ" dirty="0">
                  <a:solidFill>
                    <a:schemeClr val="tx1"/>
                  </a:solidFill>
                </a:rPr>
                <a:t>]</a:t>
              </a:r>
            </a:p>
          </p:txBody>
        </p: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BD71F3C6-3899-A749-B3AF-2121AFAB822B}"/>
                </a:ext>
              </a:extLst>
            </p:cNvPr>
            <p:cNvSpPr txBox="1"/>
            <p:nvPr/>
          </p:nvSpPr>
          <p:spPr>
            <a:xfrm>
              <a:off x="8790394" y="321366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[H</a:t>
              </a:r>
              <a:r>
                <a:rPr lang="cs-CZ" baseline="40000" dirty="0"/>
                <a:t>+</a:t>
              </a:r>
              <a:r>
                <a:rPr lang="cs-CZ" dirty="0"/>
                <a:t>] = K</a:t>
              </a:r>
              <a:r>
                <a:rPr lang="cs-CZ" baseline="-25000" dirty="0"/>
                <a:t>1</a:t>
              </a:r>
            </a:p>
          </p:txBody>
        </p:sp>
        <p:sp>
          <p:nvSpPr>
            <p:cNvPr id="117" name="TextovéPole 116">
              <a:extLst>
                <a:ext uri="{FF2B5EF4-FFF2-40B4-BE49-F238E27FC236}">
                  <a16:creationId xmlns:a16="http://schemas.microsoft.com/office/drawing/2014/main" id="{6C9772AF-1B92-3821-9DD6-37CE1C55DB6D}"/>
                </a:ext>
              </a:extLst>
            </p:cNvPr>
            <p:cNvSpPr txBox="1"/>
            <p:nvPr/>
          </p:nvSpPr>
          <p:spPr>
            <a:xfrm>
              <a:off x="10649097" y="302283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=  K</a:t>
              </a:r>
              <a:r>
                <a:rPr lang="cs-CZ" baseline="-25000" dirty="0"/>
                <a:t>2</a:t>
              </a:r>
            </a:p>
          </p:txBody>
        </p:sp>
      </p:grpSp>
      <p:grpSp>
        <p:nvGrpSpPr>
          <p:cNvPr id="126" name="Skupina 125">
            <a:extLst>
              <a:ext uri="{FF2B5EF4-FFF2-40B4-BE49-F238E27FC236}">
                <a16:creationId xmlns:a16="http://schemas.microsoft.com/office/drawing/2014/main" id="{D7F0608D-8952-F493-DEAE-FA1CBE4D47F0}"/>
              </a:ext>
            </a:extLst>
          </p:cNvPr>
          <p:cNvGrpSpPr/>
          <p:nvPr/>
        </p:nvGrpSpPr>
        <p:grpSpPr>
          <a:xfrm>
            <a:off x="8076220" y="5914544"/>
            <a:ext cx="3541782" cy="840565"/>
            <a:chOff x="8366925" y="2289688"/>
            <a:chExt cx="3541782" cy="840565"/>
          </a:xfrm>
        </p:grpSpPr>
        <p:grpSp>
          <p:nvGrpSpPr>
            <p:cNvPr id="101" name="Skupina 100">
              <a:extLst>
                <a:ext uri="{FF2B5EF4-FFF2-40B4-BE49-F238E27FC236}">
                  <a16:creationId xmlns:a16="http://schemas.microsoft.com/office/drawing/2014/main" id="{EBF87884-1D05-978C-D29B-C460D135842D}"/>
                </a:ext>
              </a:extLst>
            </p:cNvPr>
            <p:cNvGrpSpPr/>
            <p:nvPr/>
          </p:nvGrpSpPr>
          <p:grpSpPr>
            <a:xfrm>
              <a:off x="8366925" y="2289688"/>
              <a:ext cx="3541782" cy="840565"/>
              <a:chOff x="8638516" y="86833"/>
              <a:chExt cx="3541782" cy="840565"/>
            </a:xfrm>
          </p:grpSpPr>
          <p:grpSp>
            <p:nvGrpSpPr>
              <p:cNvPr id="102" name="Skupina 101">
                <a:extLst>
                  <a:ext uri="{FF2B5EF4-FFF2-40B4-BE49-F238E27FC236}">
                    <a16:creationId xmlns:a16="http://schemas.microsoft.com/office/drawing/2014/main" id="{B1A73221-DA92-3A35-8967-389A85956B86}"/>
                  </a:ext>
                </a:extLst>
              </p:cNvPr>
              <p:cNvGrpSpPr/>
              <p:nvPr/>
            </p:nvGrpSpPr>
            <p:grpSpPr>
              <a:xfrm>
                <a:off x="9491242" y="99409"/>
                <a:ext cx="1393290" cy="827989"/>
                <a:chOff x="8867112" y="99409"/>
                <a:chExt cx="1393290" cy="827989"/>
              </a:xfrm>
            </p:grpSpPr>
            <p:sp>
              <p:nvSpPr>
                <p:cNvPr id="108" name="TextovéPole 107">
                  <a:extLst>
                    <a:ext uri="{FF2B5EF4-FFF2-40B4-BE49-F238E27FC236}">
                      <a16:creationId xmlns:a16="http://schemas.microsoft.com/office/drawing/2014/main" id="{BDC939DF-DB8B-6626-7FC5-1C61B77ED605}"/>
                    </a:ext>
                  </a:extLst>
                </p:cNvPr>
                <p:cNvSpPr txBox="1"/>
                <p:nvPr/>
              </p:nvSpPr>
              <p:spPr>
                <a:xfrm>
                  <a:off x="8867112" y="558066"/>
                  <a:ext cx="13932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cs-CZ" dirty="0"/>
                    <a:t>[  </a:t>
                  </a:r>
                  <a:r>
                    <a:rPr lang="cs-CZ" dirty="0">
                      <a:solidFill>
                        <a:schemeClr val="tx1"/>
                      </a:solidFill>
                    </a:rPr>
                    <a:t>HCO</a:t>
                  </a:r>
                  <a:r>
                    <a:rPr lang="cs-CZ" baseline="-25000" dirty="0">
                      <a:solidFill>
                        <a:schemeClr val="tx1"/>
                      </a:solidFill>
                    </a:rPr>
                    <a:t>3</a:t>
                  </a:r>
                  <a:r>
                    <a:rPr lang="cs-CZ" baseline="40000" dirty="0">
                      <a:solidFill>
                        <a:schemeClr val="tx1"/>
                      </a:solidFill>
                    </a:rPr>
                    <a:t>-</a:t>
                  </a:r>
                  <a:r>
                    <a:rPr lang="cs-CZ" dirty="0">
                      <a:solidFill>
                        <a:schemeClr val="tx1"/>
                      </a:solidFill>
                    </a:rPr>
                    <a:t>]</a:t>
                  </a:r>
                </a:p>
              </p:txBody>
            </p:sp>
            <p:sp>
              <p:nvSpPr>
                <p:cNvPr id="109" name="TextovéPole 108">
                  <a:extLst>
                    <a:ext uri="{FF2B5EF4-FFF2-40B4-BE49-F238E27FC236}">
                      <a16:creationId xmlns:a16="http://schemas.microsoft.com/office/drawing/2014/main" id="{3A0FD8DD-012E-E2DC-130C-0107C4A694BE}"/>
                    </a:ext>
                  </a:extLst>
                </p:cNvPr>
                <p:cNvSpPr txBox="1"/>
                <p:nvPr/>
              </p:nvSpPr>
              <p:spPr>
                <a:xfrm>
                  <a:off x="9088335" y="99409"/>
                  <a:ext cx="9957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>
                      <a:solidFill>
                        <a:schemeClr val="tx1"/>
                      </a:solidFill>
                    </a:rPr>
                    <a:t>[H</a:t>
                  </a:r>
                  <a:r>
                    <a:rPr lang="cs-CZ" baseline="-25000" dirty="0">
                      <a:solidFill>
                        <a:schemeClr val="tx1"/>
                      </a:solidFill>
                    </a:rPr>
                    <a:t>2</a:t>
                  </a:r>
                  <a:r>
                    <a:rPr lang="cs-CZ" dirty="0">
                      <a:solidFill>
                        <a:schemeClr val="tx1"/>
                      </a:solidFill>
                    </a:rPr>
                    <a:t>CO</a:t>
                  </a:r>
                  <a:r>
                    <a:rPr lang="cs-CZ" baseline="-25000" dirty="0">
                      <a:solidFill>
                        <a:schemeClr val="tx1"/>
                      </a:solidFill>
                    </a:rPr>
                    <a:t>3</a:t>
                  </a:r>
                  <a:r>
                    <a:rPr lang="cs-CZ" dirty="0">
                      <a:solidFill>
                        <a:schemeClr val="tx1"/>
                      </a:solidFill>
                    </a:rPr>
                    <a:t>]</a:t>
                  </a:r>
                </a:p>
              </p:txBody>
            </p:sp>
            <p:cxnSp>
              <p:nvCxnSpPr>
                <p:cNvPr id="110" name="Přímá spojnice 109">
                  <a:extLst>
                    <a:ext uri="{FF2B5EF4-FFF2-40B4-BE49-F238E27FC236}">
                      <a16:creationId xmlns:a16="http://schemas.microsoft.com/office/drawing/2014/main" id="{39BCF70A-BC5C-E245-0EF0-FCD2C3C4E7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132341" y="512939"/>
                  <a:ext cx="745993" cy="375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3" name="Přímá spojnice 102">
                <a:extLst>
                  <a:ext uri="{FF2B5EF4-FFF2-40B4-BE49-F238E27FC236}">
                    <a16:creationId xmlns:a16="http://schemas.microsoft.com/office/drawing/2014/main" id="{F657CD6D-806C-A81B-5950-FA846582B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57682" y="509188"/>
                <a:ext cx="745993" cy="37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3C7A287F-7355-60BF-D273-4DA18E37348B}"/>
                  </a:ext>
                </a:extLst>
              </p:cNvPr>
              <p:cNvSpPr txBox="1"/>
              <p:nvPr/>
            </p:nvSpPr>
            <p:spPr>
              <a:xfrm>
                <a:off x="11239015" y="8683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[  </a:t>
                </a:r>
                <a:r>
                  <a:rPr lang="cs-CZ" dirty="0" err="1">
                    <a:solidFill>
                      <a:schemeClr val="tx1"/>
                    </a:solidFill>
                  </a:rPr>
                  <a:t>HAlb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  <a:endParaRPr lang="cs-CZ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2307944C-3ED2-1BA3-0D26-7AFBD680D84E}"/>
                  </a:ext>
                </a:extLst>
              </p:cNvPr>
              <p:cNvSpPr txBox="1"/>
              <p:nvPr/>
            </p:nvSpPr>
            <p:spPr>
              <a:xfrm>
                <a:off x="11236720" y="558066"/>
                <a:ext cx="813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[  Alb</a:t>
                </a:r>
                <a:r>
                  <a:rPr lang="cs-CZ" baseline="40000" dirty="0">
                    <a:solidFill>
                      <a:schemeClr val="tx1"/>
                    </a:solidFill>
                  </a:rPr>
                  <a:t>-</a:t>
                </a:r>
                <a:r>
                  <a:rPr lang="cs-CZ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90F20CCB-E413-124D-6C7D-ED3F6BBCC075}"/>
                  </a:ext>
                </a:extLst>
              </p:cNvPr>
              <p:cNvSpPr txBox="1"/>
              <p:nvPr/>
            </p:nvSpPr>
            <p:spPr>
              <a:xfrm>
                <a:off x="8638516" y="316343"/>
                <a:ext cx="1199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[  H</a:t>
                </a:r>
                <a:r>
                  <a:rPr lang="cs-CZ" baseline="40000" dirty="0"/>
                  <a:t>+</a:t>
                </a:r>
                <a:r>
                  <a:rPr lang="cs-CZ" dirty="0"/>
                  <a:t>] = K</a:t>
                </a:r>
                <a:r>
                  <a:rPr lang="cs-CZ" baseline="-25000" dirty="0"/>
                  <a:t>1</a:t>
                </a:r>
              </a:p>
            </p:txBody>
          </p:sp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D986A4DB-417A-5B98-2E11-BF983229AA91}"/>
                  </a:ext>
                </a:extLst>
              </p:cNvPr>
              <p:cNvSpPr txBox="1"/>
              <p:nvPr/>
            </p:nvSpPr>
            <p:spPr>
              <a:xfrm>
                <a:off x="10649097" y="302283"/>
                <a:ext cx="686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=  K</a:t>
                </a:r>
                <a:r>
                  <a:rPr lang="cs-CZ" baseline="-25000" dirty="0"/>
                  <a:t>2</a:t>
                </a:r>
              </a:p>
            </p:txBody>
          </p:sp>
        </p:grpSp>
        <p:sp>
          <p:nvSpPr>
            <p:cNvPr id="121" name="Šipka: dolů 120">
              <a:extLst>
                <a:ext uri="{FF2B5EF4-FFF2-40B4-BE49-F238E27FC236}">
                  <a16:creationId xmlns:a16="http://schemas.microsoft.com/office/drawing/2014/main" id="{D628F3D3-C579-81B1-A0BB-11C1EAFDBF4A}"/>
                </a:ext>
              </a:extLst>
            </p:cNvPr>
            <p:cNvSpPr/>
            <p:nvPr/>
          </p:nvSpPr>
          <p:spPr>
            <a:xfrm>
              <a:off x="9521897" y="2846635"/>
              <a:ext cx="152826" cy="2367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Šipka: dolů 121">
              <a:extLst>
                <a:ext uri="{FF2B5EF4-FFF2-40B4-BE49-F238E27FC236}">
                  <a16:creationId xmlns:a16="http://schemas.microsoft.com/office/drawing/2014/main" id="{BE122971-F496-E646-B64A-4EAF1D6B72B6}"/>
                </a:ext>
              </a:extLst>
            </p:cNvPr>
            <p:cNvSpPr/>
            <p:nvPr/>
          </p:nvSpPr>
          <p:spPr>
            <a:xfrm rot="10800000">
              <a:off x="11094419" y="2846635"/>
              <a:ext cx="152826" cy="2367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Šipka: dolů 122">
              <a:extLst>
                <a:ext uri="{FF2B5EF4-FFF2-40B4-BE49-F238E27FC236}">
                  <a16:creationId xmlns:a16="http://schemas.microsoft.com/office/drawing/2014/main" id="{B19CBFB2-9B34-A0D8-41EC-EE88183AD463}"/>
                </a:ext>
              </a:extLst>
            </p:cNvPr>
            <p:cNvSpPr/>
            <p:nvPr/>
          </p:nvSpPr>
          <p:spPr>
            <a:xfrm>
              <a:off x="11130423" y="2367618"/>
              <a:ext cx="152826" cy="2367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Šipka: dolů 124">
              <a:extLst>
                <a:ext uri="{FF2B5EF4-FFF2-40B4-BE49-F238E27FC236}">
                  <a16:creationId xmlns:a16="http://schemas.microsoft.com/office/drawing/2014/main" id="{4704A44D-4152-B026-4F68-E3BA7FA53AF9}"/>
                </a:ext>
              </a:extLst>
            </p:cNvPr>
            <p:cNvSpPr/>
            <p:nvPr/>
          </p:nvSpPr>
          <p:spPr>
            <a:xfrm>
              <a:off x="8510941" y="2612610"/>
              <a:ext cx="152826" cy="2367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27" name="Šipka: dolů 126">
            <a:extLst>
              <a:ext uri="{FF2B5EF4-FFF2-40B4-BE49-F238E27FC236}">
                <a16:creationId xmlns:a16="http://schemas.microsoft.com/office/drawing/2014/main" id="{224EA854-A601-D59D-4C2C-D058AE530B1E}"/>
              </a:ext>
            </a:extLst>
          </p:cNvPr>
          <p:cNvSpPr/>
          <p:nvPr/>
        </p:nvSpPr>
        <p:spPr>
          <a:xfrm rot="10800000">
            <a:off x="4779193" y="4143488"/>
            <a:ext cx="147257" cy="25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Šipka: dolů 127">
            <a:extLst>
              <a:ext uri="{FF2B5EF4-FFF2-40B4-BE49-F238E27FC236}">
                <a16:creationId xmlns:a16="http://schemas.microsoft.com/office/drawing/2014/main" id="{481C3175-B6A9-9FF6-3BF0-BD9B42A6CB16}"/>
              </a:ext>
            </a:extLst>
          </p:cNvPr>
          <p:cNvSpPr/>
          <p:nvPr/>
        </p:nvSpPr>
        <p:spPr>
          <a:xfrm rot="10800000">
            <a:off x="4755767" y="4587116"/>
            <a:ext cx="147257" cy="25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Šipka: dolů 128">
            <a:extLst>
              <a:ext uri="{FF2B5EF4-FFF2-40B4-BE49-F238E27FC236}">
                <a16:creationId xmlns:a16="http://schemas.microsoft.com/office/drawing/2014/main" id="{0B90ACF0-0279-95EE-BE54-6C7C2B2A3E8B}"/>
              </a:ext>
            </a:extLst>
          </p:cNvPr>
          <p:cNvSpPr/>
          <p:nvPr/>
        </p:nvSpPr>
        <p:spPr>
          <a:xfrm rot="10800000">
            <a:off x="6309067" y="4625895"/>
            <a:ext cx="147257" cy="25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Šipka: dolů 129">
            <a:extLst>
              <a:ext uri="{FF2B5EF4-FFF2-40B4-BE49-F238E27FC236}">
                <a16:creationId xmlns:a16="http://schemas.microsoft.com/office/drawing/2014/main" id="{5B6CEB11-ADCC-575C-EA43-9983D8080058}"/>
              </a:ext>
            </a:extLst>
          </p:cNvPr>
          <p:cNvSpPr/>
          <p:nvPr/>
        </p:nvSpPr>
        <p:spPr>
          <a:xfrm rot="10800000">
            <a:off x="6304412" y="4130377"/>
            <a:ext cx="147257" cy="25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2A7D4984-8815-434D-F391-7CA69931834F}"/>
              </a:ext>
            </a:extLst>
          </p:cNvPr>
          <p:cNvSpPr txBox="1"/>
          <p:nvPr/>
        </p:nvSpPr>
        <p:spPr>
          <a:xfrm>
            <a:off x="30062" y="-24795"/>
            <a:ext cx="198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Normální stav</a:t>
            </a:r>
          </a:p>
        </p:txBody>
      </p:sp>
      <p:sp>
        <p:nvSpPr>
          <p:cNvPr id="132" name="TextovéPole 131">
            <a:extLst>
              <a:ext uri="{FF2B5EF4-FFF2-40B4-BE49-F238E27FC236}">
                <a16:creationId xmlns:a16="http://schemas.microsoft.com/office/drawing/2014/main" id="{D786DB59-4076-2B51-E8E7-85A59ADF4D03}"/>
              </a:ext>
            </a:extLst>
          </p:cNvPr>
          <p:cNvSpPr txBox="1"/>
          <p:nvPr/>
        </p:nvSpPr>
        <p:spPr>
          <a:xfrm>
            <a:off x="155993" y="2996457"/>
            <a:ext cx="339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Zakoncentrování</a:t>
            </a:r>
            <a:r>
              <a:rPr lang="cs-CZ" b="1" dirty="0">
                <a:solidFill>
                  <a:srgbClr val="FF0000"/>
                </a:solidFill>
              </a:rPr>
              <a:t> in vitro</a:t>
            </a:r>
          </a:p>
        </p:txBody>
      </p: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F924D64F-1F3A-5F5C-017B-53F4D69C37A9}"/>
              </a:ext>
            </a:extLst>
          </p:cNvPr>
          <p:cNvSpPr txBox="1"/>
          <p:nvPr/>
        </p:nvSpPr>
        <p:spPr>
          <a:xfrm>
            <a:off x="8568705" y="2336425"/>
            <a:ext cx="339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Zakoncentrování</a:t>
            </a:r>
            <a:r>
              <a:rPr lang="cs-CZ" b="1" dirty="0">
                <a:solidFill>
                  <a:srgbClr val="FF0000"/>
                </a:solidFill>
              </a:rPr>
              <a:t> in </a:t>
            </a:r>
            <a:r>
              <a:rPr lang="cs-CZ" b="1" dirty="0" err="1">
                <a:solidFill>
                  <a:srgbClr val="FF0000"/>
                </a:solidFill>
              </a:rPr>
              <a:t>vivo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7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5E7F08C-C82E-4D14-8DA7-CED35B8093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663" y="0"/>
            <a:ext cx="10068674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DC4428-DED4-4128-971D-CC8A28E33B71}"/>
              </a:ext>
            </a:extLst>
          </p:cNvPr>
          <p:cNvSpPr txBox="1"/>
          <p:nvPr/>
        </p:nvSpPr>
        <p:spPr>
          <a:xfrm>
            <a:off x="838200" y="6525491"/>
            <a:ext cx="6065520" cy="369332"/>
          </a:xfrm>
          <a:prstGeom prst="rect">
            <a:avLst/>
          </a:prstGeom>
          <a:solidFill>
            <a:srgbClr val="E0E7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Kontrakční alkalóza podle bilančního přístupu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AE667BF-42C5-449A-A1FE-C3D7464A3609}"/>
              </a:ext>
            </a:extLst>
          </p:cNvPr>
          <p:cNvSpPr txBox="1"/>
          <p:nvPr/>
        </p:nvSpPr>
        <p:spPr>
          <a:xfrm>
            <a:off x="7506393" y="6471228"/>
            <a:ext cx="3520437" cy="369332"/>
          </a:xfrm>
          <a:prstGeom prst="rect">
            <a:avLst/>
          </a:prstGeom>
          <a:solidFill>
            <a:srgbClr val="D5EC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Kontrakční alkalóza Stewarta</a:t>
            </a:r>
            <a:endParaRPr lang="en-US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97ADAAEF-5983-489C-9D62-5E1E6C66F878}"/>
              </a:ext>
            </a:extLst>
          </p:cNvPr>
          <p:cNvSpPr/>
          <p:nvPr/>
        </p:nvSpPr>
        <p:spPr>
          <a:xfrm>
            <a:off x="8058783" y="2062662"/>
            <a:ext cx="2088326" cy="743804"/>
          </a:xfrm>
          <a:prstGeom prst="wedgeRoundRectCallout">
            <a:avLst>
              <a:gd name="adj1" fmla="val -22908"/>
              <a:gd name="adj2" fmla="val -113500"/>
              <a:gd name="adj3" fmla="val 16667"/>
            </a:avLst>
          </a:prstGeom>
          <a:solidFill>
            <a:srgbClr val="FFF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1. Vzestup pCO2 při </a:t>
            </a:r>
            <a:r>
              <a:rPr lang="cs-CZ" sz="1600" dirty="0" err="1">
                <a:solidFill>
                  <a:schemeClr val="tx1"/>
                </a:solidFill>
              </a:rPr>
              <a:t>zakoncentrování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39B93C7B-10A0-4831-95AD-ACED39211988}"/>
              </a:ext>
            </a:extLst>
          </p:cNvPr>
          <p:cNvSpPr/>
          <p:nvPr/>
        </p:nvSpPr>
        <p:spPr>
          <a:xfrm>
            <a:off x="7067495" y="35759"/>
            <a:ext cx="2843056" cy="369332"/>
          </a:xfrm>
          <a:prstGeom prst="wedgeRoundRectCallout">
            <a:avLst>
              <a:gd name="adj1" fmla="val -23549"/>
              <a:gd name="adj2" fmla="val 251267"/>
              <a:gd name="adj3" fmla="val 16667"/>
            </a:avLst>
          </a:prstGeom>
          <a:solidFill>
            <a:srgbClr val="FFF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2. Ventilace sníží pCO</a:t>
            </a:r>
            <a:r>
              <a:rPr lang="cs-CZ" sz="1600" baseline="-25000" dirty="0">
                <a:solidFill>
                  <a:schemeClr val="tx1"/>
                </a:solidFill>
              </a:rPr>
              <a:t>2</a:t>
            </a:r>
            <a:r>
              <a:rPr lang="cs-CZ" sz="1600" dirty="0">
                <a:solidFill>
                  <a:schemeClr val="tx1"/>
                </a:solidFill>
              </a:rPr>
              <a:t> zpět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C954525A-F369-47BA-BD79-0191B0CF831A}"/>
              </a:ext>
            </a:extLst>
          </p:cNvPr>
          <p:cNvSpPr/>
          <p:nvPr/>
        </p:nvSpPr>
        <p:spPr>
          <a:xfrm>
            <a:off x="4861105" y="2110429"/>
            <a:ext cx="2843056" cy="468998"/>
          </a:xfrm>
          <a:prstGeom prst="wedgeRoundRectCallout">
            <a:avLst>
              <a:gd name="adj1" fmla="val -30426"/>
              <a:gd name="adj2" fmla="val -116107"/>
              <a:gd name="adj3" fmla="val 16667"/>
            </a:avLst>
          </a:prstGeom>
          <a:solidFill>
            <a:srgbClr val="FFF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3.   CO2 posune rovnováhu na alkalickou stranu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F5ABC37-CDBB-4FAC-BEE4-AAB36D4E3922}"/>
              </a:ext>
            </a:extLst>
          </p:cNvPr>
          <p:cNvCxnSpPr>
            <a:cxnSpLocks/>
          </p:cNvCxnSpPr>
          <p:nvPr/>
        </p:nvCxnSpPr>
        <p:spPr>
          <a:xfrm flipV="1">
            <a:off x="5295336" y="2110429"/>
            <a:ext cx="0" cy="2553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E1F11-CC10-793D-4168-102EC27D8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2A80F7F-8AAA-4A8D-540A-529EC5B2DF9D}"/>
              </a:ext>
            </a:extLst>
          </p:cNvPr>
          <p:cNvSpPr/>
          <p:nvPr/>
        </p:nvSpPr>
        <p:spPr>
          <a:xfrm>
            <a:off x="298813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A854E37-B79D-42C7-0322-4109F2F50543}"/>
              </a:ext>
            </a:extLst>
          </p:cNvPr>
          <p:cNvSpPr/>
          <p:nvPr/>
        </p:nvSpPr>
        <p:spPr>
          <a:xfrm>
            <a:off x="298813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8CB134F-1815-D8D8-4E76-2ED2CDA73C09}"/>
              </a:ext>
            </a:extLst>
          </p:cNvPr>
          <p:cNvSpPr/>
          <p:nvPr/>
        </p:nvSpPr>
        <p:spPr>
          <a:xfrm>
            <a:off x="298813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B9DDCA0-39C3-65A5-D8EA-E2A8F66F90A0}"/>
              </a:ext>
            </a:extLst>
          </p:cNvPr>
          <p:cNvSpPr/>
          <p:nvPr/>
        </p:nvSpPr>
        <p:spPr>
          <a:xfrm>
            <a:off x="298813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ABBC648-C637-D4FF-CFA6-C26E6516DA9A}"/>
              </a:ext>
            </a:extLst>
          </p:cNvPr>
          <p:cNvSpPr/>
          <p:nvPr/>
        </p:nvSpPr>
        <p:spPr>
          <a:xfrm>
            <a:off x="2052035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EDC7C8B-14E1-BBAE-38FC-5DA1CB11FFAB}"/>
              </a:ext>
            </a:extLst>
          </p:cNvPr>
          <p:cNvSpPr/>
          <p:nvPr/>
        </p:nvSpPr>
        <p:spPr>
          <a:xfrm>
            <a:off x="2052035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A8F3826-FDB1-E522-0798-BC30D84683C7}"/>
              </a:ext>
            </a:extLst>
          </p:cNvPr>
          <p:cNvSpPr txBox="1"/>
          <p:nvPr/>
        </p:nvSpPr>
        <p:spPr>
          <a:xfrm>
            <a:off x="2753813" y="-200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9E15FCC-FB3E-1C1F-55B2-33D51AA13DA4}"/>
              </a:ext>
            </a:extLst>
          </p:cNvPr>
          <p:cNvSpPr txBox="1"/>
          <p:nvPr/>
        </p:nvSpPr>
        <p:spPr>
          <a:xfrm>
            <a:off x="418158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3581A4C-D8D8-DF17-091F-770117DB36A1}"/>
              </a:ext>
            </a:extLst>
          </p:cNvPr>
          <p:cNvSpPr txBox="1"/>
          <p:nvPr/>
        </p:nvSpPr>
        <p:spPr>
          <a:xfrm>
            <a:off x="435535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7B00492-AC7A-8C8B-75B6-6075D59F7257}"/>
              </a:ext>
            </a:extLst>
          </p:cNvPr>
          <p:cNvSpPr txBox="1"/>
          <p:nvPr/>
        </p:nvSpPr>
        <p:spPr>
          <a:xfrm>
            <a:off x="483982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2A52F06-B602-8A0A-565A-72B515B05C31}"/>
              </a:ext>
            </a:extLst>
          </p:cNvPr>
          <p:cNvSpPr txBox="1"/>
          <p:nvPr/>
        </p:nvSpPr>
        <p:spPr>
          <a:xfrm>
            <a:off x="313215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D37E30D-021F-D6C2-D381-61E49C2BD0FD}"/>
              </a:ext>
            </a:extLst>
          </p:cNvPr>
          <p:cNvSpPr txBox="1"/>
          <p:nvPr/>
        </p:nvSpPr>
        <p:spPr>
          <a:xfrm>
            <a:off x="227109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31EEF776-E7B6-DA26-3FDB-405332F2FAF3}"/>
              </a:ext>
            </a:extLst>
          </p:cNvPr>
          <p:cNvGrpSpPr/>
          <p:nvPr/>
        </p:nvGrpSpPr>
        <p:grpSpPr>
          <a:xfrm>
            <a:off x="2049825" y="2103238"/>
            <a:ext cx="936104" cy="462123"/>
            <a:chOff x="2339752" y="2192728"/>
            <a:chExt cx="936104" cy="372176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767F2DE-C735-BFA6-A866-5DB75B8DD46D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EC61C0DD-D0D0-4870-F543-299D04B7647E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FDA8D664-3227-1903-6FF0-3AE7EED83D35}"/>
              </a:ext>
            </a:extLst>
          </p:cNvPr>
          <p:cNvGrpSpPr/>
          <p:nvPr/>
        </p:nvGrpSpPr>
        <p:grpSpPr>
          <a:xfrm>
            <a:off x="2049825" y="1311152"/>
            <a:ext cx="1008114" cy="821705"/>
            <a:chOff x="2339752" y="1340768"/>
            <a:chExt cx="1005909" cy="864096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A273081B-A240-3582-A4CC-524CBB115B5C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406370D4-C569-5DCF-C0D1-F3D9D58D2483}"/>
                </a:ext>
              </a:extLst>
            </p:cNvPr>
            <p:cNvSpPr txBox="1"/>
            <p:nvPr/>
          </p:nvSpPr>
          <p:spPr>
            <a:xfrm>
              <a:off x="2340857" y="1541983"/>
              <a:ext cx="1004804" cy="48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1CB0EA59-F523-8A84-4076-C6CF4E17823B}"/>
              </a:ext>
            </a:extLst>
          </p:cNvPr>
          <p:cNvGrpSpPr/>
          <p:nvPr/>
        </p:nvGrpSpPr>
        <p:grpSpPr>
          <a:xfrm>
            <a:off x="2042855" y="856185"/>
            <a:ext cx="943074" cy="461665"/>
            <a:chOff x="2332782" y="885801"/>
            <a:chExt cx="943074" cy="461665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582A2739-5D9B-FFD0-DCC2-DCD0958AB267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A3C5B955-C711-34CF-8E90-8BA9C79F83C2}"/>
                </a:ext>
              </a:extLst>
            </p:cNvPr>
            <p:cNvSpPr txBox="1"/>
            <p:nvPr/>
          </p:nvSpPr>
          <p:spPr>
            <a:xfrm>
              <a:off x="2332782" y="88580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0FBED90-8600-D3A6-DD64-8B424AA6CFDE}"/>
              </a:ext>
            </a:extLst>
          </p:cNvPr>
          <p:cNvCxnSpPr>
            <a:cxnSpLocks/>
          </p:cNvCxnSpPr>
          <p:nvPr/>
        </p:nvCxnSpPr>
        <p:spPr>
          <a:xfrm flipH="1">
            <a:off x="379131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2280929E-A89E-74D6-126B-E5759BBB0686}"/>
              </a:ext>
            </a:extLst>
          </p:cNvPr>
          <p:cNvCxnSpPr>
            <a:cxnSpLocks/>
            <a:stCxn id="15" idx="1"/>
            <a:endCxn id="6" idx="3"/>
          </p:cNvCxnSpPr>
          <p:nvPr/>
        </p:nvCxnSpPr>
        <p:spPr>
          <a:xfrm flipH="1">
            <a:off x="392424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AE7ACAB0-2D63-637F-CAE0-4AC3821AC42F}"/>
              </a:ext>
            </a:extLst>
          </p:cNvPr>
          <p:cNvCxnSpPr>
            <a:cxnSpLocks/>
            <a:stCxn id="16" idx="1"/>
            <a:endCxn id="5" idx="3"/>
          </p:cNvCxnSpPr>
          <p:nvPr/>
        </p:nvCxnSpPr>
        <p:spPr>
          <a:xfrm flipH="1">
            <a:off x="392424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86F1A53B-E04C-DB12-88F1-EBD28DBA9CAB}"/>
              </a:ext>
            </a:extLst>
          </p:cNvPr>
          <p:cNvCxnSpPr>
            <a:cxnSpLocks/>
          </p:cNvCxnSpPr>
          <p:nvPr/>
        </p:nvCxnSpPr>
        <p:spPr>
          <a:xfrm flipV="1">
            <a:off x="241085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C65A6104-6708-B6A5-11E8-73067F949CCD}"/>
              </a:ext>
            </a:extLst>
          </p:cNvPr>
          <p:cNvCxnSpPr/>
          <p:nvPr/>
        </p:nvCxnSpPr>
        <p:spPr>
          <a:xfrm flipH="1">
            <a:off x="971915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954DFACD-0B3F-6A51-DEB0-5539F5DC77F1}"/>
              </a:ext>
            </a:extLst>
          </p:cNvPr>
          <p:cNvCxnSpPr/>
          <p:nvPr/>
        </p:nvCxnSpPr>
        <p:spPr>
          <a:xfrm flipH="1">
            <a:off x="104936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E8FD9E49-4041-6757-DCDC-9AF2C2675E3B}"/>
              </a:ext>
            </a:extLst>
          </p:cNvPr>
          <p:cNvCxnSpPr/>
          <p:nvPr/>
        </p:nvCxnSpPr>
        <p:spPr>
          <a:xfrm flipH="1">
            <a:off x="971915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6DE69196-2FB7-1AA0-FC5B-76F675C94979}"/>
              </a:ext>
            </a:extLst>
          </p:cNvPr>
          <p:cNvCxnSpPr>
            <a:cxnSpLocks/>
          </p:cNvCxnSpPr>
          <p:nvPr/>
        </p:nvCxnSpPr>
        <p:spPr>
          <a:xfrm>
            <a:off x="1417502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EA8A148-34F4-79E8-9074-A948C42E60AB}"/>
              </a:ext>
            </a:extLst>
          </p:cNvPr>
          <p:cNvSpPr txBox="1"/>
          <p:nvPr/>
        </p:nvSpPr>
        <p:spPr>
          <a:xfrm>
            <a:off x="69078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8F942E90-2A47-23BF-55ED-DFE54B9A5C6D}"/>
              </a:ext>
            </a:extLst>
          </p:cNvPr>
          <p:cNvCxnSpPr>
            <a:cxnSpLocks/>
          </p:cNvCxnSpPr>
          <p:nvPr/>
        </p:nvCxnSpPr>
        <p:spPr>
          <a:xfrm>
            <a:off x="1417503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91F22C1-6DE2-C024-6EF9-C88FC39593C7}"/>
              </a:ext>
            </a:extLst>
          </p:cNvPr>
          <p:cNvSpPr txBox="1"/>
          <p:nvPr/>
        </p:nvSpPr>
        <p:spPr>
          <a:xfrm>
            <a:off x="690784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333C1A7-067A-AE54-3B4D-5CB131E632EE}"/>
              </a:ext>
            </a:extLst>
          </p:cNvPr>
          <p:cNvSpPr txBox="1"/>
          <p:nvPr/>
        </p:nvSpPr>
        <p:spPr>
          <a:xfrm>
            <a:off x="9257182" y="-456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C2699DF-5D73-7EC8-9ABC-18F2E5C9B500}"/>
              </a:ext>
            </a:extLst>
          </p:cNvPr>
          <p:cNvSpPr txBox="1"/>
          <p:nvPr/>
        </p:nvSpPr>
        <p:spPr>
          <a:xfrm>
            <a:off x="10892146" y="-6258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53BEE8CF-62F9-52D6-F0FF-727AF8FC6F66}"/>
              </a:ext>
            </a:extLst>
          </p:cNvPr>
          <p:cNvSpPr txBox="1"/>
          <p:nvPr/>
        </p:nvSpPr>
        <p:spPr>
          <a:xfrm>
            <a:off x="11263099" y="224575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6A89B03A-F0CA-4276-FA49-C1CBA79883FD}"/>
              </a:ext>
            </a:extLst>
          </p:cNvPr>
          <p:cNvSpPr txBox="1"/>
          <p:nvPr/>
        </p:nvSpPr>
        <p:spPr>
          <a:xfrm>
            <a:off x="11247494" y="56119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E9D3BAB1-4921-33DB-B097-89B59427208D}"/>
              </a:ext>
            </a:extLst>
          </p:cNvPr>
          <p:cNvGrpSpPr/>
          <p:nvPr/>
        </p:nvGrpSpPr>
        <p:grpSpPr>
          <a:xfrm>
            <a:off x="8549548" y="78715"/>
            <a:ext cx="1878064" cy="6230606"/>
            <a:chOff x="2333896" y="818993"/>
            <a:chExt cx="1878064" cy="5490327"/>
          </a:xfrm>
        </p:grpSpPr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30AE3811-BD0C-FBE4-496A-2C4A472F1608}"/>
                </a:ext>
              </a:extLst>
            </p:cNvPr>
            <p:cNvSpPr/>
            <p:nvPr/>
          </p:nvSpPr>
          <p:spPr>
            <a:xfrm>
              <a:off x="3275856" y="1216870"/>
              <a:ext cx="936104" cy="50924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780276FE-061A-652F-0FC5-130667ACC897}"/>
                </a:ext>
              </a:extLst>
            </p:cNvPr>
            <p:cNvSpPr/>
            <p:nvPr/>
          </p:nvSpPr>
          <p:spPr>
            <a:xfrm>
              <a:off x="3275856" y="989112"/>
              <a:ext cx="936104" cy="2277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58DE5253-9242-E0A4-72B1-58239E97C8F0}"/>
                </a:ext>
              </a:extLst>
            </p:cNvPr>
            <p:cNvSpPr/>
            <p:nvPr/>
          </p:nvSpPr>
          <p:spPr>
            <a:xfrm>
              <a:off x="3275856" y="881761"/>
              <a:ext cx="936104" cy="996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E966E1E0-1321-3C4E-951E-8BE539F28B20}"/>
                </a:ext>
              </a:extLst>
            </p:cNvPr>
            <p:cNvSpPr/>
            <p:nvPr/>
          </p:nvSpPr>
          <p:spPr>
            <a:xfrm>
              <a:off x="3275856" y="823951"/>
              <a:ext cx="936104" cy="6928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E05B4AB2-F0B6-8D01-0244-23472A31263F}"/>
                </a:ext>
              </a:extLst>
            </p:cNvPr>
            <p:cNvSpPr/>
            <p:nvPr/>
          </p:nvSpPr>
          <p:spPr>
            <a:xfrm>
              <a:off x="2339752" y="2564904"/>
              <a:ext cx="936104" cy="374441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BF8A6508-296A-A008-97C9-97541C6B1BC8}"/>
                </a:ext>
              </a:extLst>
            </p:cNvPr>
            <p:cNvSpPr/>
            <p:nvPr/>
          </p:nvSpPr>
          <p:spPr>
            <a:xfrm>
              <a:off x="2339752" y="818993"/>
              <a:ext cx="936104" cy="897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EAA8CCC8-B802-784E-CAFC-951261AE5D70}"/>
                </a:ext>
              </a:extLst>
            </p:cNvPr>
            <p:cNvSpPr txBox="1"/>
            <p:nvPr/>
          </p:nvSpPr>
          <p:spPr>
            <a:xfrm>
              <a:off x="3419872" y="4005064"/>
              <a:ext cx="659155" cy="40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Na</a:t>
              </a:r>
              <a:r>
                <a:rPr lang="cs-CZ" baseline="50000" dirty="0"/>
                <a:t>+</a:t>
              </a:r>
              <a:endParaRPr lang="en-US" baseline="50000" dirty="0"/>
            </a:p>
          </p:txBody>
        </p: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F374FE2E-AD10-3447-F945-03B6F9070A38}"/>
                </a:ext>
              </a:extLst>
            </p:cNvPr>
            <p:cNvSpPr txBox="1"/>
            <p:nvPr/>
          </p:nvSpPr>
          <p:spPr>
            <a:xfrm>
              <a:off x="2558810" y="4005064"/>
              <a:ext cx="543739" cy="40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Cl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D118F7A7-58AE-D6DC-9B61-CC1ABD535999}"/>
                </a:ext>
              </a:extLst>
            </p:cNvPr>
            <p:cNvGrpSpPr/>
            <p:nvPr/>
          </p:nvGrpSpPr>
          <p:grpSpPr>
            <a:xfrm>
              <a:off x="2337542" y="2103237"/>
              <a:ext cx="936104" cy="462123"/>
              <a:chOff x="2339752" y="2192728"/>
              <a:chExt cx="936104" cy="372176"/>
            </a:xfrm>
          </p:grpSpPr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A8072CEB-1B48-F754-2802-A0108783A5F6}"/>
                  </a:ext>
                </a:extLst>
              </p:cNvPr>
              <p:cNvSpPr/>
              <p:nvPr/>
            </p:nvSpPr>
            <p:spPr>
              <a:xfrm>
                <a:off x="2339752" y="2210649"/>
                <a:ext cx="936104" cy="354255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6CF0859-61D5-B43C-51B3-D903811E9918}"/>
                  </a:ext>
                </a:extLst>
              </p:cNvPr>
              <p:cNvSpPr txBox="1"/>
              <p:nvPr/>
            </p:nvSpPr>
            <p:spPr>
              <a:xfrm>
                <a:off x="2417204" y="2192728"/>
                <a:ext cx="699230" cy="327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UA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830D6034-F357-C0E0-F288-4FFB8765A474}"/>
                </a:ext>
              </a:extLst>
            </p:cNvPr>
            <p:cNvGrpSpPr/>
            <p:nvPr/>
          </p:nvGrpSpPr>
          <p:grpSpPr>
            <a:xfrm>
              <a:off x="2337542" y="1311151"/>
              <a:ext cx="1008114" cy="821705"/>
              <a:chOff x="2339752" y="1340768"/>
              <a:chExt cx="1005909" cy="864096"/>
            </a:xfrm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51AD59D2-5E98-B48D-CAAD-FC44A3422877}"/>
                  </a:ext>
                </a:extLst>
              </p:cNvPr>
              <p:cNvSpPr/>
              <p:nvPr/>
            </p:nvSpPr>
            <p:spPr>
              <a:xfrm>
                <a:off x="2339752" y="1340768"/>
                <a:ext cx="936104" cy="8640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A417CE96-D23D-E030-E05E-9F66C267AA52}"/>
                  </a:ext>
                </a:extLst>
              </p:cNvPr>
              <p:cNvSpPr txBox="1"/>
              <p:nvPr/>
            </p:nvSpPr>
            <p:spPr>
              <a:xfrm>
                <a:off x="2340857" y="1541983"/>
                <a:ext cx="1004804" cy="427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B52E39DB-6CAE-6C1C-008E-4306AFA3D14E}"/>
                </a:ext>
              </a:extLst>
            </p:cNvPr>
            <p:cNvGrpSpPr/>
            <p:nvPr/>
          </p:nvGrpSpPr>
          <p:grpSpPr>
            <a:xfrm>
              <a:off x="2333896" y="886468"/>
              <a:ext cx="939750" cy="424683"/>
              <a:chOff x="2336106" y="916085"/>
              <a:chExt cx="939750" cy="424683"/>
            </a:xfrm>
          </p:grpSpPr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968D4F88-C445-4EA1-A43D-A1C255EEA963}"/>
                  </a:ext>
                </a:extLst>
              </p:cNvPr>
              <p:cNvSpPr/>
              <p:nvPr/>
            </p:nvSpPr>
            <p:spPr>
              <a:xfrm>
                <a:off x="2339752" y="927109"/>
                <a:ext cx="936104" cy="41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D78DA05E-016A-49C7-E5E1-6F92D7A44130}"/>
                  </a:ext>
                </a:extLst>
              </p:cNvPr>
              <p:cNvSpPr txBox="1"/>
              <p:nvPr/>
            </p:nvSpPr>
            <p:spPr>
              <a:xfrm>
                <a:off x="2336106" y="916085"/>
                <a:ext cx="715260" cy="406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Alb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</p:grp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BF539387-B656-80BD-3E9E-DE9D5E603B37}"/>
              </a:ext>
            </a:extLst>
          </p:cNvPr>
          <p:cNvCxnSpPr>
            <a:cxnSpLocks/>
            <a:stCxn id="43" idx="1"/>
            <a:endCxn id="49" idx="3"/>
          </p:cNvCxnSpPr>
          <p:nvPr/>
        </p:nvCxnSpPr>
        <p:spPr>
          <a:xfrm flipH="1" flipV="1">
            <a:off x="10427613" y="206483"/>
            <a:ext cx="835487" cy="24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D478D46D-E195-C91E-879C-F57BF8BD230D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10420871" y="133347"/>
            <a:ext cx="471274" cy="91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2B3EBD53-7655-762F-A5FD-1DD8EA1B5D1D}"/>
              </a:ext>
            </a:extLst>
          </p:cNvPr>
          <p:cNvCxnSpPr>
            <a:cxnSpLocks/>
            <a:stCxn id="45" idx="1"/>
            <a:endCxn id="48" idx="3"/>
          </p:cNvCxnSpPr>
          <p:nvPr/>
        </p:nvCxnSpPr>
        <p:spPr>
          <a:xfrm flipH="1" flipV="1">
            <a:off x="10427612" y="401006"/>
            <a:ext cx="819882" cy="3910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7F197D41-201D-2618-D3A5-5860B4279E7F}"/>
              </a:ext>
            </a:extLst>
          </p:cNvPr>
          <p:cNvCxnSpPr>
            <a:cxnSpLocks/>
          </p:cNvCxnSpPr>
          <p:nvPr/>
        </p:nvCxnSpPr>
        <p:spPr>
          <a:xfrm flipV="1">
            <a:off x="8292550" y="136953"/>
            <a:ext cx="266988" cy="106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7E6AEC81-F3CE-DC2B-EA3C-C3714C297719}"/>
              </a:ext>
            </a:extLst>
          </p:cNvPr>
          <p:cNvCxnSpPr/>
          <p:nvPr/>
        </p:nvCxnSpPr>
        <p:spPr>
          <a:xfrm flipH="1">
            <a:off x="7475284" y="156973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63E3E1ED-EBD8-313E-B3B3-474AF6C76602}"/>
              </a:ext>
            </a:extLst>
          </p:cNvPr>
          <p:cNvCxnSpPr/>
          <p:nvPr/>
        </p:nvCxnSpPr>
        <p:spPr>
          <a:xfrm flipH="1">
            <a:off x="7552736" y="78715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E95DEBE6-2D6C-99CF-E80F-6F6BB2788A43}"/>
              </a:ext>
            </a:extLst>
          </p:cNvPr>
          <p:cNvCxnSpPr>
            <a:cxnSpLocks/>
          </p:cNvCxnSpPr>
          <p:nvPr/>
        </p:nvCxnSpPr>
        <p:spPr>
          <a:xfrm>
            <a:off x="7920871" y="101698"/>
            <a:ext cx="0" cy="146803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1BA7331F-A7A1-1287-8315-FFC972C30F20}"/>
              </a:ext>
            </a:extLst>
          </p:cNvPr>
          <p:cNvSpPr txBox="1"/>
          <p:nvPr/>
        </p:nvSpPr>
        <p:spPr>
          <a:xfrm>
            <a:off x="7392797" y="49294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FA530C50-8CD8-838C-0FB6-6FC3DB31618E}"/>
              </a:ext>
            </a:extLst>
          </p:cNvPr>
          <p:cNvSpPr txBox="1"/>
          <p:nvPr/>
        </p:nvSpPr>
        <p:spPr>
          <a:xfrm>
            <a:off x="7958056" y="409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73" name="Šipka: dolů 72">
            <a:extLst>
              <a:ext uri="{FF2B5EF4-FFF2-40B4-BE49-F238E27FC236}">
                <a16:creationId xmlns:a16="http://schemas.microsoft.com/office/drawing/2014/main" id="{E7C8EFA0-2999-C96C-80B6-F0FB498B6082}"/>
              </a:ext>
            </a:extLst>
          </p:cNvPr>
          <p:cNvSpPr/>
          <p:nvPr/>
        </p:nvSpPr>
        <p:spPr>
          <a:xfrm rot="10800000">
            <a:off x="7281743" y="541580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Šipka: dolů 73">
            <a:extLst>
              <a:ext uri="{FF2B5EF4-FFF2-40B4-BE49-F238E27FC236}">
                <a16:creationId xmlns:a16="http://schemas.microsoft.com/office/drawing/2014/main" id="{A364DB9E-FF12-8971-83ED-4564274B7D25}"/>
              </a:ext>
            </a:extLst>
          </p:cNvPr>
          <p:cNvSpPr/>
          <p:nvPr/>
        </p:nvSpPr>
        <p:spPr>
          <a:xfrm rot="10800000">
            <a:off x="9522293" y="3729891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FB6952F8-CC0E-D9BB-2E16-FFB3EABF4433}"/>
              </a:ext>
            </a:extLst>
          </p:cNvPr>
          <p:cNvSpPr txBox="1"/>
          <p:nvPr/>
        </p:nvSpPr>
        <p:spPr>
          <a:xfrm>
            <a:off x="6467172" y="2359660"/>
            <a:ext cx="1654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Vzestup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Vzestup [Na</a:t>
            </a:r>
            <a:r>
              <a:rPr lang="cs-CZ" sz="2000" baseline="30000" dirty="0">
                <a:solidFill>
                  <a:srgbClr val="FF0000"/>
                </a:solidFill>
              </a:rPr>
              <a:t>+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BCD62E3C-A10D-4BBC-DC75-0FD43C9B63AF}"/>
              </a:ext>
            </a:extLst>
          </p:cNvPr>
          <p:cNvSpPr txBox="1"/>
          <p:nvPr/>
        </p:nvSpPr>
        <p:spPr>
          <a:xfrm>
            <a:off x="6375484" y="3235114"/>
            <a:ext cx="205056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800" dirty="0"/>
              <a:t>Kontrakční alkalóza</a:t>
            </a:r>
          </a:p>
          <a:p>
            <a:pPr algn="ctr"/>
            <a:r>
              <a:rPr lang="cs-CZ" sz="1800" dirty="0"/>
              <a:t>(ztráta vody)</a:t>
            </a:r>
            <a:endParaRPr lang="en-US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F2886E-DD65-BC57-C6BF-6DE9E407CB13}"/>
              </a:ext>
            </a:extLst>
          </p:cNvPr>
          <p:cNvSpPr txBox="1"/>
          <p:nvPr/>
        </p:nvSpPr>
        <p:spPr>
          <a:xfrm>
            <a:off x="6344682" y="512430"/>
            <a:ext cx="80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</a:t>
            </a:r>
            <a:r>
              <a:rPr lang="cs-CZ" baseline="-25000" dirty="0"/>
              <a:t>2</a:t>
            </a:r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C7A401EC-5FE4-BCFB-8CF4-CBB19CDF8867}"/>
              </a:ext>
            </a:extLst>
          </p:cNvPr>
          <p:cNvSpPr/>
          <p:nvPr/>
        </p:nvSpPr>
        <p:spPr>
          <a:xfrm rot="10800000">
            <a:off x="6191160" y="541478"/>
            <a:ext cx="236570" cy="273774"/>
          </a:xfrm>
          <a:prstGeom prst="downArrow">
            <a:avLst>
              <a:gd name="adj1" fmla="val 3989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3FC14C98-4262-ED61-553E-147B228C0937}"/>
              </a:ext>
            </a:extLst>
          </p:cNvPr>
          <p:cNvSpPr txBox="1"/>
          <p:nvPr/>
        </p:nvSpPr>
        <p:spPr>
          <a:xfrm>
            <a:off x="3924243" y="4675551"/>
            <a:ext cx="4635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In vitro:</a:t>
            </a:r>
            <a:r>
              <a:rPr lang="cs-CZ" dirty="0"/>
              <a:t> protože  [H</a:t>
            </a:r>
            <a:r>
              <a:rPr lang="cs-CZ" baseline="38000" dirty="0"/>
              <a:t>+</a:t>
            </a:r>
            <a:r>
              <a:rPr lang="cs-CZ" dirty="0"/>
              <a:t>]= K * [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]/[ HCO</a:t>
            </a:r>
            <a:r>
              <a:rPr lang="cs-CZ" baseline="-25000" dirty="0"/>
              <a:t>3</a:t>
            </a:r>
            <a:r>
              <a:rPr lang="cs-CZ" baseline="40000" dirty="0"/>
              <a:t>-</a:t>
            </a:r>
            <a:r>
              <a:rPr lang="cs-CZ" dirty="0"/>
              <a:t>] a při </a:t>
            </a:r>
            <a:r>
              <a:rPr lang="cs-CZ" dirty="0" err="1"/>
              <a:t>zakoncentrování</a:t>
            </a:r>
            <a:r>
              <a:rPr lang="cs-CZ" dirty="0"/>
              <a:t> se poměr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[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]/[ HCO</a:t>
            </a:r>
            <a:r>
              <a:rPr lang="cs-CZ" baseline="-25000" dirty="0"/>
              <a:t>3</a:t>
            </a:r>
            <a:r>
              <a:rPr lang="cs-CZ" baseline="40000" dirty="0"/>
              <a:t>-</a:t>
            </a:r>
            <a:r>
              <a:rPr lang="cs-CZ" dirty="0"/>
              <a:t>] nemění a tedy i [H</a:t>
            </a:r>
            <a:r>
              <a:rPr lang="cs-CZ" baseline="30000" dirty="0"/>
              <a:t>+</a:t>
            </a:r>
            <a:r>
              <a:rPr lang="cs-CZ" dirty="0"/>
              <a:t>] se nemění</a:t>
            </a:r>
          </a:p>
        </p:txBody>
      </p:sp>
      <p:sp>
        <p:nvSpPr>
          <p:cNvPr id="24" name="Šipka: dolů 23">
            <a:extLst>
              <a:ext uri="{FF2B5EF4-FFF2-40B4-BE49-F238E27FC236}">
                <a16:creationId xmlns:a16="http://schemas.microsoft.com/office/drawing/2014/main" id="{54DC26D3-3D28-A533-AFC7-BEFD4A581890}"/>
              </a:ext>
            </a:extLst>
          </p:cNvPr>
          <p:cNvSpPr/>
          <p:nvPr/>
        </p:nvSpPr>
        <p:spPr>
          <a:xfrm rot="10800000">
            <a:off x="4040008" y="5328060"/>
            <a:ext cx="118285" cy="189171"/>
          </a:xfrm>
          <a:prstGeom prst="downArrow">
            <a:avLst>
              <a:gd name="adj1" fmla="val 3989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: dolů 25">
            <a:extLst>
              <a:ext uri="{FF2B5EF4-FFF2-40B4-BE49-F238E27FC236}">
                <a16:creationId xmlns:a16="http://schemas.microsoft.com/office/drawing/2014/main" id="{3BA11AEE-BEBA-20DB-7B60-37D7B7CEE872}"/>
              </a:ext>
            </a:extLst>
          </p:cNvPr>
          <p:cNvSpPr/>
          <p:nvPr/>
        </p:nvSpPr>
        <p:spPr>
          <a:xfrm rot="10800000">
            <a:off x="4975502" y="5328060"/>
            <a:ext cx="118285" cy="189171"/>
          </a:xfrm>
          <a:prstGeom prst="downArrow">
            <a:avLst>
              <a:gd name="adj1" fmla="val 3989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783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04C5B-0CF3-E3E7-0D94-3F61A6F2D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4597500-B5B4-4E57-191D-9B398508DF7C}"/>
              </a:ext>
            </a:extLst>
          </p:cNvPr>
          <p:cNvSpPr/>
          <p:nvPr/>
        </p:nvSpPr>
        <p:spPr>
          <a:xfrm>
            <a:off x="298813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DE32937-27B4-6BF4-80C5-48E90760A6EC}"/>
              </a:ext>
            </a:extLst>
          </p:cNvPr>
          <p:cNvSpPr/>
          <p:nvPr/>
        </p:nvSpPr>
        <p:spPr>
          <a:xfrm>
            <a:off x="298813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970CA74-A4E8-6852-8B3D-DD6662487107}"/>
              </a:ext>
            </a:extLst>
          </p:cNvPr>
          <p:cNvSpPr/>
          <p:nvPr/>
        </p:nvSpPr>
        <p:spPr>
          <a:xfrm>
            <a:off x="298813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103753D-6AA0-F3CE-F818-1A437AECF4DB}"/>
              </a:ext>
            </a:extLst>
          </p:cNvPr>
          <p:cNvSpPr/>
          <p:nvPr/>
        </p:nvSpPr>
        <p:spPr>
          <a:xfrm>
            <a:off x="298813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A0C3E53-F00E-F594-F2E0-96BDB6EBF0F6}"/>
              </a:ext>
            </a:extLst>
          </p:cNvPr>
          <p:cNvSpPr/>
          <p:nvPr/>
        </p:nvSpPr>
        <p:spPr>
          <a:xfrm>
            <a:off x="2052035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D02421A-431A-D78C-8C06-776B053BC4CE}"/>
              </a:ext>
            </a:extLst>
          </p:cNvPr>
          <p:cNvSpPr/>
          <p:nvPr/>
        </p:nvSpPr>
        <p:spPr>
          <a:xfrm>
            <a:off x="2052035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2C035C-43E1-FE97-0ED0-F80FF0C9F1BF}"/>
              </a:ext>
            </a:extLst>
          </p:cNvPr>
          <p:cNvSpPr txBox="1"/>
          <p:nvPr/>
        </p:nvSpPr>
        <p:spPr>
          <a:xfrm>
            <a:off x="2753813" y="-200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E918B58-6814-DA6F-D908-96BA9B0F63FA}"/>
              </a:ext>
            </a:extLst>
          </p:cNvPr>
          <p:cNvSpPr txBox="1"/>
          <p:nvPr/>
        </p:nvSpPr>
        <p:spPr>
          <a:xfrm>
            <a:off x="418158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57962BA-3821-9A04-7915-A19332DA53B7}"/>
              </a:ext>
            </a:extLst>
          </p:cNvPr>
          <p:cNvSpPr txBox="1"/>
          <p:nvPr/>
        </p:nvSpPr>
        <p:spPr>
          <a:xfrm>
            <a:off x="435535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A4633EF-A1E8-D523-9727-8A387575B38A}"/>
              </a:ext>
            </a:extLst>
          </p:cNvPr>
          <p:cNvSpPr txBox="1"/>
          <p:nvPr/>
        </p:nvSpPr>
        <p:spPr>
          <a:xfrm>
            <a:off x="483982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0EBE872-E8D2-AA93-B4DA-FBE0A7EA18C8}"/>
              </a:ext>
            </a:extLst>
          </p:cNvPr>
          <p:cNvSpPr txBox="1"/>
          <p:nvPr/>
        </p:nvSpPr>
        <p:spPr>
          <a:xfrm>
            <a:off x="313215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CC962A2-341C-4D7D-8497-A3E927D6E577}"/>
              </a:ext>
            </a:extLst>
          </p:cNvPr>
          <p:cNvSpPr txBox="1"/>
          <p:nvPr/>
        </p:nvSpPr>
        <p:spPr>
          <a:xfrm>
            <a:off x="227109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B969CCE8-6A5E-15AB-2730-353CB6AC245D}"/>
              </a:ext>
            </a:extLst>
          </p:cNvPr>
          <p:cNvGrpSpPr/>
          <p:nvPr/>
        </p:nvGrpSpPr>
        <p:grpSpPr>
          <a:xfrm>
            <a:off x="2049825" y="2103238"/>
            <a:ext cx="936104" cy="462123"/>
            <a:chOff x="2339752" y="2192728"/>
            <a:chExt cx="936104" cy="372176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12BF753C-4718-DEA5-6791-FB875F09BA4D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7D26D8B0-0B76-879D-A489-0214312140D3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65E5D6A2-48E4-02DD-332F-98D66EB58FA3}"/>
              </a:ext>
            </a:extLst>
          </p:cNvPr>
          <p:cNvGrpSpPr/>
          <p:nvPr/>
        </p:nvGrpSpPr>
        <p:grpSpPr>
          <a:xfrm>
            <a:off x="2049825" y="1311152"/>
            <a:ext cx="1008114" cy="821705"/>
            <a:chOff x="2339752" y="1340768"/>
            <a:chExt cx="1005909" cy="864096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201FE74-0480-CC22-D8EA-3EF4BFAEFE51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F3351D1E-13C7-5B9F-3956-54D17380B3FA}"/>
                </a:ext>
              </a:extLst>
            </p:cNvPr>
            <p:cNvSpPr txBox="1"/>
            <p:nvPr/>
          </p:nvSpPr>
          <p:spPr>
            <a:xfrm>
              <a:off x="2340857" y="1541983"/>
              <a:ext cx="1004804" cy="48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247785A6-E903-663F-5906-E0C4D9E86E7C}"/>
              </a:ext>
            </a:extLst>
          </p:cNvPr>
          <p:cNvGrpSpPr/>
          <p:nvPr/>
        </p:nvGrpSpPr>
        <p:grpSpPr>
          <a:xfrm>
            <a:off x="2042855" y="856185"/>
            <a:ext cx="943074" cy="461665"/>
            <a:chOff x="2332782" y="885801"/>
            <a:chExt cx="943074" cy="461665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D9556BE-BECF-8537-2733-72A15811F20F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1B7C54A1-F120-CD30-2AE5-452FEF1C31BC}"/>
                </a:ext>
              </a:extLst>
            </p:cNvPr>
            <p:cNvSpPr txBox="1"/>
            <p:nvPr/>
          </p:nvSpPr>
          <p:spPr>
            <a:xfrm>
              <a:off x="2332782" y="88580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D51D779-9D0B-C713-86C7-E61C869CC3A8}"/>
              </a:ext>
            </a:extLst>
          </p:cNvPr>
          <p:cNvCxnSpPr>
            <a:cxnSpLocks/>
          </p:cNvCxnSpPr>
          <p:nvPr/>
        </p:nvCxnSpPr>
        <p:spPr>
          <a:xfrm flipH="1">
            <a:off x="379131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C2B4540-498F-3001-B151-4512A594F00F}"/>
              </a:ext>
            </a:extLst>
          </p:cNvPr>
          <p:cNvCxnSpPr>
            <a:cxnSpLocks/>
            <a:stCxn id="15" idx="1"/>
            <a:endCxn id="6" idx="3"/>
          </p:cNvCxnSpPr>
          <p:nvPr/>
        </p:nvCxnSpPr>
        <p:spPr>
          <a:xfrm flipH="1">
            <a:off x="392424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C60E555-41B0-A8F5-5AA4-4E3AA5E93837}"/>
              </a:ext>
            </a:extLst>
          </p:cNvPr>
          <p:cNvCxnSpPr>
            <a:cxnSpLocks/>
            <a:stCxn id="16" idx="1"/>
            <a:endCxn id="5" idx="3"/>
          </p:cNvCxnSpPr>
          <p:nvPr/>
        </p:nvCxnSpPr>
        <p:spPr>
          <a:xfrm flipH="1">
            <a:off x="392424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22D2C959-ED54-ED06-02EB-099121C80476}"/>
              </a:ext>
            </a:extLst>
          </p:cNvPr>
          <p:cNvCxnSpPr>
            <a:cxnSpLocks/>
          </p:cNvCxnSpPr>
          <p:nvPr/>
        </p:nvCxnSpPr>
        <p:spPr>
          <a:xfrm flipV="1">
            <a:off x="241085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9D2E80A-48FD-A1D7-996C-EBFED14A5E8C}"/>
              </a:ext>
            </a:extLst>
          </p:cNvPr>
          <p:cNvCxnSpPr/>
          <p:nvPr/>
        </p:nvCxnSpPr>
        <p:spPr>
          <a:xfrm flipH="1">
            <a:off x="971915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6A3CCE6-FFF2-276F-0DB4-7A749768D2DA}"/>
              </a:ext>
            </a:extLst>
          </p:cNvPr>
          <p:cNvCxnSpPr/>
          <p:nvPr/>
        </p:nvCxnSpPr>
        <p:spPr>
          <a:xfrm flipH="1">
            <a:off x="104936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4DDDF03B-E597-B442-565F-A21E9E32E529}"/>
              </a:ext>
            </a:extLst>
          </p:cNvPr>
          <p:cNvCxnSpPr/>
          <p:nvPr/>
        </p:nvCxnSpPr>
        <p:spPr>
          <a:xfrm flipH="1">
            <a:off x="971915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4B1C8C99-5087-B534-386C-578EBE31DA3F}"/>
              </a:ext>
            </a:extLst>
          </p:cNvPr>
          <p:cNvCxnSpPr>
            <a:cxnSpLocks/>
          </p:cNvCxnSpPr>
          <p:nvPr/>
        </p:nvCxnSpPr>
        <p:spPr>
          <a:xfrm>
            <a:off x="1417502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3EED1776-E4F5-9E8D-2F10-0A1CD92B1C8F}"/>
              </a:ext>
            </a:extLst>
          </p:cNvPr>
          <p:cNvSpPr txBox="1"/>
          <p:nvPr/>
        </p:nvSpPr>
        <p:spPr>
          <a:xfrm>
            <a:off x="69078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826B510B-17AC-5AEB-A7D6-3419AA31810A}"/>
              </a:ext>
            </a:extLst>
          </p:cNvPr>
          <p:cNvCxnSpPr>
            <a:cxnSpLocks/>
          </p:cNvCxnSpPr>
          <p:nvPr/>
        </p:nvCxnSpPr>
        <p:spPr>
          <a:xfrm>
            <a:off x="1417503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0FA50B57-ECBB-35EF-66DD-A727D072946F}"/>
              </a:ext>
            </a:extLst>
          </p:cNvPr>
          <p:cNvSpPr txBox="1"/>
          <p:nvPr/>
        </p:nvSpPr>
        <p:spPr>
          <a:xfrm>
            <a:off x="690784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44F0ADA-4367-EE36-26A8-03930268B312}"/>
              </a:ext>
            </a:extLst>
          </p:cNvPr>
          <p:cNvSpPr txBox="1"/>
          <p:nvPr/>
        </p:nvSpPr>
        <p:spPr>
          <a:xfrm>
            <a:off x="9257182" y="-456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E573A5D8-874D-4530-3120-AA4FF7B6180C}"/>
              </a:ext>
            </a:extLst>
          </p:cNvPr>
          <p:cNvSpPr txBox="1"/>
          <p:nvPr/>
        </p:nvSpPr>
        <p:spPr>
          <a:xfrm>
            <a:off x="10892146" y="-6258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452C4E2-DE53-2268-3DF0-E698DCB73487}"/>
              </a:ext>
            </a:extLst>
          </p:cNvPr>
          <p:cNvSpPr txBox="1"/>
          <p:nvPr/>
        </p:nvSpPr>
        <p:spPr>
          <a:xfrm>
            <a:off x="11263099" y="224575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2851D785-ECCF-B7E7-5090-343645DE537A}"/>
              </a:ext>
            </a:extLst>
          </p:cNvPr>
          <p:cNvSpPr txBox="1"/>
          <p:nvPr/>
        </p:nvSpPr>
        <p:spPr>
          <a:xfrm>
            <a:off x="11247494" y="56119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9C71E6AC-4C6D-574C-971F-8AA41027A527}"/>
              </a:ext>
            </a:extLst>
          </p:cNvPr>
          <p:cNvGrpSpPr/>
          <p:nvPr/>
        </p:nvGrpSpPr>
        <p:grpSpPr>
          <a:xfrm>
            <a:off x="8549548" y="78715"/>
            <a:ext cx="1878064" cy="6230606"/>
            <a:chOff x="2333896" y="818993"/>
            <a:chExt cx="1878064" cy="5490327"/>
          </a:xfrm>
        </p:grpSpPr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A026E296-CCC8-0C33-D13C-596E5119B280}"/>
                </a:ext>
              </a:extLst>
            </p:cNvPr>
            <p:cNvSpPr/>
            <p:nvPr/>
          </p:nvSpPr>
          <p:spPr>
            <a:xfrm>
              <a:off x="3275856" y="1216870"/>
              <a:ext cx="936104" cy="50924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2F7E48D3-C36B-E578-F8E0-573CB6B91933}"/>
                </a:ext>
              </a:extLst>
            </p:cNvPr>
            <p:cNvSpPr/>
            <p:nvPr/>
          </p:nvSpPr>
          <p:spPr>
            <a:xfrm>
              <a:off x="3275856" y="989112"/>
              <a:ext cx="936104" cy="2277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9BC473FF-9A83-9137-55A9-FAFAC70A0B3F}"/>
                </a:ext>
              </a:extLst>
            </p:cNvPr>
            <p:cNvSpPr/>
            <p:nvPr/>
          </p:nvSpPr>
          <p:spPr>
            <a:xfrm>
              <a:off x="3275856" y="881761"/>
              <a:ext cx="936104" cy="996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3B7CEA1D-3F81-1467-F7E8-CC3D3EC37716}"/>
                </a:ext>
              </a:extLst>
            </p:cNvPr>
            <p:cNvSpPr/>
            <p:nvPr/>
          </p:nvSpPr>
          <p:spPr>
            <a:xfrm>
              <a:off x="3275856" y="823951"/>
              <a:ext cx="936104" cy="6928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789D9461-2228-6FB0-FF2D-C4C138668CFC}"/>
                </a:ext>
              </a:extLst>
            </p:cNvPr>
            <p:cNvSpPr/>
            <p:nvPr/>
          </p:nvSpPr>
          <p:spPr>
            <a:xfrm>
              <a:off x="2339752" y="2564904"/>
              <a:ext cx="936104" cy="374441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724AAA70-E99F-8D0E-B8AA-85EFE8009B03}"/>
                </a:ext>
              </a:extLst>
            </p:cNvPr>
            <p:cNvSpPr/>
            <p:nvPr/>
          </p:nvSpPr>
          <p:spPr>
            <a:xfrm>
              <a:off x="2339752" y="818993"/>
              <a:ext cx="936104" cy="897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24B2E9AA-160E-E144-8240-F9E2448D5CAB}"/>
                </a:ext>
              </a:extLst>
            </p:cNvPr>
            <p:cNvSpPr txBox="1"/>
            <p:nvPr/>
          </p:nvSpPr>
          <p:spPr>
            <a:xfrm>
              <a:off x="3419872" y="4005064"/>
              <a:ext cx="659155" cy="40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Na</a:t>
              </a:r>
              <a:r>
                <a:rPr lang="cs-CZ" baseline="50000" dirty="0"/>
                <a:t>+</a:t>
              </a:r>
              <a:endParaRPr lang="en-US" baseline="50000" dirty="0"/>
            </a:p>
          </p:txBody>
        </p: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362789BD-E553-5FAF-8F84-FC7AB061517C}"/>
                </a:ext>
              </a:extLst>
            </p:cNvPr>
            <p:cNvSpPr txBox="1"/>
            <p:nvPr/>
          </p:nvSpPr>
          <p:spPr>
            <a:xfrm>
              <a:off x="2558810" y="4005064"/>
              <a:ext cx="543739" cy="40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Cl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5E7DC5E2-BAA0-7250-8FF0-74CF000F4C31}"/>
                </a:ext>
              </a:extLst>
            </p:cNvPr>
            <p:cNvGrpSpPr/>
            <p:nvPr/>
          </p:nvGrpSpPr>
          <p:grpSpPr>
            <a:xfrm>
              <a:off x="2337542" y="2103237"/>
              <a:ext cx="936104" cy="462123"/>
              <a:chOff x="2339752" y="2192728"/>
              <a:chExt cx="936104" cy="372176"/>
            </a:xfrm>
          </p:grpSpPr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FDD37353-AAD5-5646-D69B-1F639A88956D}"/>
                  </a:ext>
                </a:extLst>
              </p:cNvPr>
              <p:cNvSpPr/>
              <p:nvPr/>
            </p:nvSpPr>
            <p:spPr>
              <a:xfrm>
                <a:off x="2339752" y="2210649"/>
                <a:ext cx="936104" cy="354255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930D4012-FF5D-2B43-540F-097342B30585}"/>
                  </a:ext>
                </a:extLst>
              </p:cNvPr>
              <p:cNvSpPr txBox="1"/>
              <p:nvPr/>
            </p:nvSpPr>
            <p:spPr>
              <a:xfrm>
                <a:off x="2417204" y="2192728"/>
                <a:ext cx="699230" cy="327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UA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4D63FA90-B3DF-06BD-F0F8-A1F41F4DE539}"/>
                </a:ext>
              </a:extLst>
            </p:cNvPr>
            <p:cNvGrpSpPr/>
            <p:nvPr/>
          </p:nvGrpSpPr>
          <p:grpSpPr>
            <a:xfrm>
              <a:off x="2337542" y="1311151"/>
              <a:ext cx="1008114" cy="821705"/>
              <a:chOff x="2339752" y="1340768"/>
              <a:chExt cx="1005909" cy="864096"/>
            </a:xfrm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CDC5593A-D2DC-F0E8-D801-B2AD46C279C0}"/>
                  </a:ext>
                </a:extLst>
              </p:cNvPr>
              <p:cNvSpPr/>
              <p:nvPr/>
            </p:nvSpPr>
            <p:spPr>
              <a:xfrm>
                <a:off x="2339752" y="1340768"/>
                <a:ext cx="936104" cy="8640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EF1FED2F-BD3E-D599-5CEE-C26692374F89}"/>
                  </a:ext>
                </a:extLst>
              </p:cNvPr>
              <p:cNvSpPr txBox="1"/>
              <p:nvPr/>
            </p:nvSpPr>
            <p:spPr>
              <a:xfrm>
                <a:off x="2340857" y="1541983"/>
                <a:ext cx="1004804" cy="427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51C5B224-BE03-0C28-9E88-F7EB54F66AAB}"/>
                </a:ext>
              </a:extLst>
            </p:cNvPr>
            <p:cNvGrpSpPr/>
            <p:nvPr/>
          </p:nvGrpSpPr>
          <p:grpSpPr>
            <a:xfrm>
              <a:off x="2333896" y="886468"/>
              <a:ext cx="939750" cy="424683"/>
              <a:chOff x="2336106" y="916085"/>
              <a:chExt cx="939750" cy="424683"/>
            </a:xfrm>
          </p:grpSpPr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A1798CE4-0A8D-525B-E5CF-38A2E9A5CB72}"/>
                  </a:ext>
                </a:extLst>
              </p:cNvPr>
              <p:cNvSpPr/>
              <p:nvPr/>
            </p:nvSpPr>
            <p:spPr>
              <a:xfrm>
                <a:off x="2339752" y="927109"/>
                <a:ext cx="936104" cy="41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C2B23B97-63D7-91BC-46E6-3E830CFC07F7}"/>
                  </a:ext>
                </a:extLst>
              </p:cNvPr>
              <p:cNvSpPr txBox="1"/>
              <p:nvPr/>
            </p:nvSpPr>
            <p:spPr>
              <a:xfrm>
                <a:off x="2336106" y="916085"/>
                <a:ext cx="715260" cy="406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Alb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</p:grp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33B2278D-70F4-6851-BF28-4D43D3415E57}"/>
              </a:ext>
            </a:extLst>
          </p:cNvPr>
          <p:cNvCxnSpPr>
            <a:cxnSpLocks/>
            <a:stCxn id="43" idx="1"/>
            <a:endCxn id="49" idx="3"/>
          </p:cNvCxnSpPr>
          <p:nvPr/>
        </p:nvCxnSpPr>
        <p:spPr>
          <a:xfrm flipH="1" flipV="1">
            <a:off x="10427613" y="206483"/>
            <a:ext cx="835487" cy="24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89E0D711-DBE2-8CDC-2E93-60F77BB2B8A1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10420871" y="133347"/>
            <a:ext cx="471274" cy="91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705CD547-CEC1-C501-88D9-68A3F97B131F}"/>
              </a:ext>
            </a:extLst>
          </p:cNvPr>
          <p:cNvCxnSpPr>
            <a:cxnSpLocks/>
            <a:stCxn id="45" idx="1"/>
            <a:endCxn id="48" idx="3"/>
          </p:cNvCxnSpPr>
          <p:nvPr/>
        </p:nvCxnSpPr>
        <p:spPr>
          <a:xfrm flipH="1" flipV="1">
            <a:off x="10427612" y="401006"/>
            <a:ext cx="819882" cy="3910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4C766B7A-8AC8-D38D-2EB0-42E8CB30034C}"/>
              </a:ext>
            </a:extLst>
          </p:cNvPr>
          <p:cNvCxnSpPr>
            <a:cxnSpLocks/>
          </p:cNvCxnSpPr>
          <p:nvPr/>
        </p:nvCxnSpPr>
        <p:spPr>
          <a:xfrm flipV="1">
            <a:off x="8218911" y="136953"/>
            <a:ext cx="340627" cy="43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217E0018-B671-C1ED-5C91-EAF34A12C167}"/>
              </a:ext>
            </a:extLst>
          </p:cNvPr>
          <p:cNvCxnSpPr/>
          <p:nvPr/>
        </p:nvCxnSpPr>
        <p:spPr>
          <a:xfrm flipH="1">
            <a:off x="7475284" y="156973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515EBFAE-5EA4-2F5C-4560-1985C18723FE}"/>
              </a:ext>
            </a:extLst>
          </p:cNvPr>
          <p:cNvCxnSpPr/>
          <p:nvPr/>
        </p:nvCxnSpPr>
        <p:spPr>
          <a:xfrm flipH="1">
            <a:off x="7552736" y="78715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2C5E3B47-BC23-4245-5FC2-BCBCE45CA84A}"/>
              </a:ext>
            </a:extLst>
          </p:cNvPr>
          <p:cNvCxnSpPr>
            <a:cxnSpLocks/>
          </p:cNvCxnSpPr>
          <p:nvPr/>
        </p:nvCxnSpPr>
        <p:spPr>
          <a:xfrm>
            <a:off x="7920871" y="101698"/>
            <a:ext cx="0" cy="146803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19CFE648-3784-7854-993F-FC78DC85D0A2}"/>
              </a:ext>
            </a:extLst>
          </p:cNvPr>
          <p:cNvSpPr txBox="1"/>
          <p:nvPr/>
        </p:nvSpPr>
        <p:spPr>
          <a:xfrm>
            <a:off x="7392797" y="49294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D8E6BA57-3D60-77FA-D496-0F12F9A7C14C}"/>
              </a:ext>
            </a:extLst>
          </p:cNvPr>
          <p:cNvSpPr txBox="1"/>
          <p:nvPr/>
        </p:nvSpPr>
        <p:spPr>
          <a:xfrm>
            <a:off x="7903861" y="514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73" name="Šipka: dolů 72">
            <a:extLst>
              <a:ext uri="{FF2B5EF4-FFF2-40B4-BE49-F238E27FC236}">
                <a16:creationId xmlns:a16="http://schemas.microsoft.com/office/drawing/2014/main" id="{624763A2-EAEF-E777-EB53-CEE2CA92703D}"/>
              </a:ext>
            </a:extLst>
          </p:cNvPr>
          <p:cNvSpPr/>
          <p:nvPr/>
        </p:nvSpPr>
        <p:spPr>
          <a:xfrm rot="10800000">
            <a:off x="7281743" y="541580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Šipka: dolů 73">
            <a:extLst>
              <a:ext uri="{FF2B5EF4-FFF2-40B4-BE49-F238E27FC236}">
                <a16:creationId xmlns:a16="http://schemas.microsoft.com/office/drawing/2014/main" id="{9431648C-A4FC-8FA9-4AF9-04C8E25412B6}"/>
              </a:ext>
            </a:extLst>
          </p:cNvPr>
          <p:cNvSpPr/>
          <p:nvPr/>
        </p:nvSpPr>
        <p:spPr>
          <a:xfrm rot="10800000">
            <a:off x="9522293" y="3729891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78993B26-28B3-E60D-9EFA-A3BDD0F84E29}"/>
              </a:ext>
            </a:extLst>
          </p:cNvPr>
          <p:cNvSpPr txBox="1"/>
          <p:nvPr/>
        </p:nvSpPr>
        <p:spPr>
          <a:xfrm>
            <a:off x="6467172" y="2359660"/>
            <a:ext cx="1654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Vzestup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Vzestup [Na</a:t>
            </a:r>
            <a:r>
              <a:rPr lang="cs-CZ" sz="2000" baseline="30000" dirty="0">
                <a:solidFill>
                  <a:srgbClr val="FF0000"/>
                </a:solidFill>
              </a:rPr>
              <a:t>+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D5ED3738-4E21-0359-87A5-CC61EAABFDB2}"/>
              </a:ext>
            </a:extLst>
          </p:cNvPr>
          <p:cNvSpPr txBox="1"/>
          <p:nvPr/>
        </p:nvSpPr>
        <p:spPr>
          <a:xfrm>
            <a:off x="6375484" y="3235114"/>
            <a:ext cx="205056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800" dirty="0"/>
              <a:t>Kontrakční alkalóza</a:t>
            </a:r>
          </a:p>
          <a:p>
            <a:pPr algn="ctr"/>
            <a:r>
              <a:rPr lang="cs-CZ" sz="1800" dirty="0"/>
              <a:t>(ztráta vody)</a:t>
            </a:r>
            <a:endParaRPr lang="en-US" sz="1800" dirty="0"/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9957008C-1AA2-2C28-4E07-274D0CBA0C2C}"/>
              </a:ext>
            </a:extLst>
          </p:cNvPr>
          <p:cNvSpPr txBox="1"/>
          <p:nvPr/>
        </p:nvSpPr>
        <p:spPr>
          <a:xfrm>
            <a:off x="5280238" y="814692"/>
            <a:ext cx="80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</a:t>
            </a:r>
            <a:r>
              <a:rPr lang="cs-CZ" baseline="-25000" dirty="0"/>
              <a:t>2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E5EB453C-39E5-9491-3D24-E68B1CA9DDD5}"/>
              </a:ext>
            </a:extLst>
          </p:cNvPr>
          <p:cNvSpPr txBox="1"/>
          <p:nvPr/>
        </p:nvSpPr>
        <p:spPr>
          <a:xfrm>
            <a:off x="6807922" y="1096121"/>
            <a:ext cx="8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42000" dirty="0"/>
              <a:t>-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9A6482E5-76F4-A826-BAF0-FCE2A6B41416}"/>
              </a:ext>
            </a:extLst>
          </p:cNvPr>
          <p:cNvSpPr txBox="1"/>
          <p:nvPr/>
        </p:nvSpPr>
        <p:spPr>
          <a:xfrm>
            <a:off x="6868028" y="503384"/>
            <a:ext cx="91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baseline="42000" dirty="0"/>
              <a:t>+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4C5B5A31-39A7-6CFF-F386-BB46EE986F6B}"/>
              </a:ext>
            </a:extLst>
          </p:cNvPr>
          <p:cNvSpPr txBox="1"/>
          <p:nvPr/>
        </p:nvSpPr>
        <p:spPr>
          <a:xfrm>
            <a:off x="6023992" y="323364"/>
            <a:ext cx="74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HAlb</a:t>
            </a:r>
            <a:endParaRPr lang="cs-CZ" baseline="42000" dirty="0"/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38B6DB04-FD3A-5FE9-2816-09FD1E9B3E73}"/>
              </a:ext>
            </a:extLst>
          </p:cNvPr>
          <p:cNvSpPr txBox="1"/>
          <p:nvPr/>
        </p:nvSpPr>
        <p:spPr>
          <a:xfrm>
            <a:off x="6089620" y="791416"/>
            <a:ext cx="91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endParaRPr lang="cs-CZ" baseline="42000" dirty="0"/>
          </a:p>
        </p:txBody>
      </p:sp>
      <p:cxnSp>
        <p:nvCxnSpPr>
          <p:cNvPr id="85" name="Přímá spojnice se šipkou 84">
            <a:extLst>
              <a:ext uri="{FF2B5EF4-FFF2-40B4-BE49-F238E27FC236}">
                <a16:creationId xmlns:a16="http://schemas.microsoft.com/office/drawing/2014/main" id="{EB93101D-B0FA-1585-9751-9128220F6296}"/>
              </a:ext>
            </a:extLst>
          </p:cNvPr>
          <p:cNvCxnSpPr>
            <a:cxnSpLocks/>
          </p:cNvCxnSpPr>
          <p:nvPr/>
        </p:nvCxnSpPr>
        <p:spPr>
          <a:xfrm flipH="1" flipV="1">
            <a:off x="6648413" y="1110328"/>
            <a:ext cx="167667" cy="158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F8D013F9-2E94-F2D0-24A3-C9F4D49871A5}"/>
              </a:ext>
            </a:extLst>
          </p:cNvPr>
          <p:cNvCxnSpPr>
            <a:cxnSpLocks/>
          </p:cNvCxnSpPr>
          <p:nvPr/>
        </p:nvCxnSpPr>
        <p:spPr>
          <a:xfrm flipH="1" flipV="1">
            <a:off x="6672064" y="521573"/>
            <a:ext cx="256989" cy="144339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Přímá spojnice se šipkou 86">
            <a:extLst>
              <a:ext uri="{FF2B5EF4-FFF2-40B4-BE49-F238E27FC236}">
                <a16:creationId xmlns:a16="http://schemas.microsoft.com/office/drawing/2014/main" id="{829F883E-F6B2-5AE9-47A7-F680C5710B87}"/>
              </a:ext>
            </a:extLst>
          </p:cNvPr>
          <p:cNvCxnSpPr>
            <a:cxnSpLocks/>
          </p:cNvCxnSpPr>
          <p:nvPr/>
        </p:nvCxnSpPr>
        <p:spPr>
          <a:xfrm>
            <a:off x="5807753" y="980728"/>
            <a:ext cx="288247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Přímá spojnice se šipkou 88">
            <a:extLst>
              <a:ext uri="{FF2B5EF4-FFF2-40B4-BE49-F238E27FC236}">
                <a16:creationId xmlns:a16="http://schemas.microsoft.com/office/drawing/2014/main" id="{85D59A82-5679-31A0-5532-40032DEAC7F0}"/>
              </a:ext>
            </a:extLst>
          </p:cNvPr>
          <p:cNvCxnSpPr>
            <a:cxnSpLocks/>
          </p:cNvCxnSpPr>
          <p:nvPr/>
        </p:nvCxnSpPr>
        <p:spPr>
          <a:xfrm flipH="1">
            <a:off x="6676370" y="671193"/>
            <a:ext cx="236853" cy="1656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7290F374-28A2-8868-F56A-4898BF7A4284}"/>
              </a:ext>
            </a:extLst>
          </p:cNvPr>
          <p:cNvSpPr txBox="1"/>
          <p:nvPr/>
        </p:nvSpPr>
        <p:spPr>
          <a:xfrm>
            <a:off x="6824942" y="179348"/>
            <a:ext cx="91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Alb</a:t>
            </a:r>
            <a:r>
              <a:rPr lang="cs-CZ" baseline="42000" dirty="0"/>
              <a:t>-</a:t>
            </a:r>
          </a:p>
        </p:txBody>
      </p:sp>
      <p:cxnSp>
        <p:nvCxnSpPr>
          <p:cNvPr id="98" name="Přímá spojnice se šipkou 97">
            <a:extLst>
              <a:ext uri="{FF2B5EF4-FFF2-40B4-BE49-F238E27FC236}">
                <a16:creationId xmlns:a16="http://schemas.microsoft.com/office/drawing/2014/main" id="{653A8196-F8F8-01D7-5705-BF0BAD928A2A}"/>
              </a:ext>
            </a:extLst>
          </p:cNvPr>
          <p:cNvCxnSpPr>
            <a:cxnSpLocks/>
          </p:cNvCxnSpPr>
          <p:nvPr/>
        </p:nvCxnSpPr>
        <p:spPr>
          <a:xfrm flipH="1">
            <a:off x="6664747" y="347071"/>
            <a:ext cx="236853" cy="16560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Přímá spojnice se šipkou 100">
            <a:extLst>
              <a:ext uri="{FF2B5EF4-FFF2-40B4-BE49-F238E27FC236}">
                <a16:creationId xmlns:a16="http://schemas.microsoft.com/office/drawing/2014/main" id="{C8B688D2-8A73-A6C8-1AE1-0D60F41E7FC1}"/>
              </a:ext>
            </a:extLst>
          </p:cNvPr>
          <p:cNvCxnSpPr>
            <a:cxnSpLocks/>
          </p:cNvCxnSpPr>
          <p:nvPr/>
        </p:nvCxnSpPr>
        <p:spPr>
          <a:xfrm flipH="1">
            <a:off x="7281743" y="391810"/>
            <a:ext cx="1267805" cy="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se šipkou 103">
            <a:extLst>
              <a:ext uri="{FF2B5EF4-FFF2-40B4-BE49-F238E27FC236}">
                <a16:creationId xmlns:a16="http://schemas.microsoft.com/office/drawing/2014/main" id="{43B5A273-80D0-C586-B04F-813302966B0F}"/>
              </a:ext>
            </a:extLst>
          </p:cNvPr>
          <p:cNvCxnSpPr>
            <a:cxnSpLocks/>
          </p:cNvCxnSpPr>
          <p:nvPr/>
        </p:nvCxnSpPr>
        <p:spPr>
          <a:xfrm flipH="1">
            <a:off x="7552736" y="1280787"/>
            <a:ext cx="991536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FBBD98F0-6538-694B-CD7C-1EDDC3809EB8}"/>
              </a:ext>
            </a:extLst>
          </p:cNvPr>
          <p:cNvSpPr txBox="1"/>
          <p:nvPr/>
        </p:nvSpPr>
        <p:spPr>
          <a:xfrm>
            <a:off x="4053602" y="4622498"/>
            <a:ext cx="4622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In </a:t>
            </a:r>
            <a:r>
              <a:rPr lang="cs-CZ" dirty="0" err="1">
                <a:solidFill>
                  <a:srgbClr val="FF0000"/>
                </a:solidFill>
              </a:rPr>
              <a:t>vivo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/>
              <a:t>respirace udržuje [CO</a:t>
            </a:r>
            <a:r>
              <a:rPr lang="cs-CZ" baseline="-25000" dirty="0"/>
              <a:t>2</a:t>
            </a:r>
            <a:r>
              <a:rPr lang="cs-CZ" dirty="0"/>
              <a:t>] na stálé hladině – dojde k relativnímu poklesu [CO</a:t>
            </a:r>
            <a:r>
              <a:rPr lang="cs-CZ" baseline="-25000" dirty="0"/>
              <a:t>2</a:t>
            </a:r>
            <a:r>
              <a:rPr lang="cs-CZ" dirty="0"/>
              <a:t>] a [H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], což vede ke snížení [H</a:t>
            </a:r>
            <a:r>
              <a:rPr lang="cs-CZ" baseline="30000" dirty="0"/>
              <a:t>+</a:t>
            </a:r>
            <a:r>
              <a:rPr lang="cs-CZ" dirty="0"/>
              <a:t>]</a:t>
            </a:r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A45C4CF1-D395-3F31-354A-6B2101E2031B}"/>
              </a:ext>
            </a:extLst>
          </p:cNvPr>
          <p:cNvSpPr txBox="1"/>
          <p:nvPr/>
        </p:nvSpPr>
        <p:spPr>
          <a:xfrm>
            <a:off x="4139800" y="5756262"/>
            <a:ext cx="422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pokles [HCO</a:t>
            </a:r>
            <a:r>
              <a:rPr lang="cs-CZ" baseline="-25000" dirty="0"/>
              <a:t>3</a:t>
            </a:r>
            <a:r>
              <a:rPr lang="cs-CZ" baseline="40000" dirty="0"/>
              <a:t>-</a:t>
            </a:r>
            <a:r>
              <a:rPr lang="cs-CZ" dirty="0"/>
              <a:t>] = vzestupu [Alb</a:t>
            </a:r>
            <a:r>
              <a:rPr lang="cs-CZ" baseline="30000" dirty="0"/>
              <a:t>-</a:t>
            </a:r>
            <a:r>
              <a:rPr lang="cs-CZ" dirty="0"/>
              <a:t>]</a:t>
            </a:r>
          </a:p>
          <a:p>
            <a:r>
              <a:rPr lang="cs-CZ" dirty="0"/>
              <a:t>zvýšené SID se nezmění</a:t>
            </a:r>
          </a:p>
        </p:txBody>
      </p:sp>
      <p:sp>
        <p:nvSpPr>
          <p:cNvPr id="112" name="Šipka: dolů 111">
            <a:extLst>
              <a:ext uri="{FF2B5EF4-FFF2-40B4-BE49-F238E27FC236}">
                <a16:creationId xmlns:a16="http://schemas.microsoft.com/office/drawing/2014/main" id="{645357D1-83FE-F2C1-B9A5-3A467FBDECF4}"/>
              </a:ext>
            </a:extLst>
          </p:cNvPr>
          <p:cNvSpPr/>
          <p:nvPr/>
        </p:nvSpPr>
        <p:spPr>
          <a:xfrm>
            <a:off x="5168195" y="914856"/>
            <a:ext cx="236570" cy="273774"/>
          </a:xfrm>
          <a:prstGeom prst="downArrow">
            <a:avLst>
              <a:gd name="adj1" fmla="val 3989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325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D816399-6823-4026-B08C-FC9ABD2F49A9}"/>
              </a:ext>
            </a:extLst>
          </p:cNvPr>
          <p:cNvSpPr/>
          <p:nvPr/>
        </p:nvSpPr>
        <p:spPr>
          <a:xfrm>
            <a:off x="298813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212D7B1-48A3-49AD-B547-F78A581A6F3D}"/>
              </a:ext>
            </a:extLst>
          </p:cNvPr>
          <p:cNvSpPr/>
          <p:nvPr/>
        </p:nvSpPr>
        <p:spPr>
          <a:xfrm>
            <a:off x="298813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C0729C2-A035-4E5D-A32F-FAE56A2B9FA3}"/>
              </a:ext>
            </a:extLst>
          </p:cNvPr>
          <p:cNvSpPr/>
          <p:nvPr/>
        </p:nvSpPr>
        <p:spPr>
          <a:xfrm>
            <a:off x="298813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B2A5616-055A-4717-A206-BC34496E648F}"/>
              </a:ext>
            </a:extLst>
          </p:cNvPr>
          <p:cNvSpPr/>
          <p:nvPr/>
        </p:nvSpPr>
        <p:spPr>
          <a:xfrm>
            <a:off x="298813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5F03352-2990-46C4-8366-81C246F87670}"/>
              </a:ext>
            </a:extLst>
          </p:cNvPr>
          <p:cNvSpPr/>
          <p:nvPr/>
        </p:nvSpPr>
        <p:spPr>
          <a:xfrm>
            <a:off x="2052035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C0B1992-4519-4CF1-96FE-19F2A5A8E374}"/>
              </a:ext>
            </a:extLst>
          </p:cNvPr>
          <p:cNvSpPr/>
          <p:nvPr/>
        </p:nvSpPr>
        <p:spPr>
          <a:xfrm>
            <a:off x="2052035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40A157E-05AE-4135-82F3-AC89D5DB9485}"/>
              </a:ext>
            </a:extLst>
          </p:cNvPr>
          <p:cNvSpPr txBox="1"/>
          <p:nvPr/>
        </p:nvSpPr>
        <p:spPr>
          <a:xfrm>
            <a:off x="2753813" y="-200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5754FA-9A9E-4F01-8A06-4F5F4C788018}"/>
              </a:ext>
            </a:extLst>
          </p:cNvPr>
          <p:cNvSpPr txBox="1"/>
          <p:nvPr/>
        </p:nvSpPr>
        <p:spPr>
          <a:xfrm>
            <a:off x="418158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2B6CC79-4181-4730-9888-B92F66871E8D}"/>
              </a:ext>
            </a:extLst>
          </p:cNvPr>
          <p:cNvSpPr txBox="1"/>
          <p:nvPr/>
        </p:nvSpPr>
        <p:spPr>
          <a:xfrm>
            <a:off x="435535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2BAE72-08B2-4EC9-A723-8DFEE5AB4F93}"/>
              </a:ext>
            </a:extLst>
          </p:cNvPr>
          <p:cNvSpPr txBox="1"/>
          <p:nvPr/>
        </p:nvSpPr>
        <p:spPr>
          <a:xfrm>
            <a:off x="483982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2490952-10F9-41F2-AD49-BD6AABC8573F}"/>
              </a:ext>
            </a:extLst>
          </p:cNvPr>
          <p:cNvSpPr txBox="1"/>
          <p:nvPr/>
        </p:nvSpPr>
        <p:spPr>
          <a:xfrm>
            <a:off x="313215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0D43227-EEAB-442A-9198-B1565290FC63}"/>
              </a:ext>
            </a:extLst>
          </p:cNvPr>
          <p:cNvSpPr txBox="1"/>
          <p:nvPr/>
        </p:nvSpPr>
        <p:spPr>
          <a:xfrm>
            <a:off x="227109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6EFD25-1D38-47C6-808A-7FFDC3EDBCBE}"/>
              </a:ext>
            </a:extLst>
          </p:cNvPr>
          <p:cNvGrpSpPr/>
          <p:nvPr/>
        </p:nvGrpSpPr>
        <p:grpSpPr>
          <a:xfrm>
            <a:off x="2049825" y="2103238"/>
            <a:ext cx="936104" cy="462123"/>
            <a:chOff x="2339752" y="2192728"/>
            <a:chExt cx="936104" cy="372176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6A84B7C5-7EFE-4154-8227-86EE31F2F107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9A81C5C0-F1BE-4634-8C54-1738F83945A2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E489EB93-04A6-46FA-AD39-34695A56501A}"/>
              </a:ext>
            </a:extLst>
          </p:cNvPr>
          <p:cNvGrpSpPr/>
          <p:nvPr/>
        </p:nvGrpSpPr>
        <p:grpSpPr>
          <a:xfrm>
            <a:off x="2049825" y="1311152"/>
            <a:ext cx="1008114" cy="821705"/>
            <a:chOff x="2339752" y="1340768"/>
            <a:chExt cx="1005909" cy="864096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3E82080C-8902-437F-8AE8-5CB46B7EEEC0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0478F51E-1AB0-404F-B396-DEC54D6F979A}"/>
                </a:ext>
              </a:extLst>
            </p:cNvPr>
            <p:cNvSpPr txBox="1"/>
            <p:nvPr/>
          </p:nvSpPr>
          <p:spPr>
            <a:xfrm>
              <a:off x="2340857" y="1541983"/>
              <a:ext cx="1004804" cy="48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4BA82A9-876D-4F09-86D0-B1B083090945}"/>
              </a:ext>
            </a:extLst>
          </p:cNvPr>
          <p:cNvGrpSpPr/>
          <p:nvPr/>
        </p:nvGrpSpPr>
        <p:grpSpPr>
          <a:xfrm>
            <a:off x="2042855" y="856185"/>
            <a:ext cx="943074" cy="461665"/>
            <a:chOff x="2332782" y="885801"/>
            <a:chExt cx="943074" cy="461665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15C3B55A-3959-4A4C-90BC-7CEF7CCB9CC6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D10F9A22-BF3D-4E94-86DE-BC4990F031FC}"/>
                </a:ext>
              </a:extLst>
            </p:cNvPr>
            <p:cNvSpPr txBox="1"/>
            <p:nvPr/>
          </p:nvSpPr>
          <p:spPr>
            <a:xfrm>
              <a:off x="2332782" y="88580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2F30DE93-A191-4903-8AA4-E7F6AE015CC8}"/>
              </a:ext>
            </a:extLst>
          </p:cNvPr>
          <p:cNvCxnSpPr>
            <a:cxnSpLocks/>
          </p:cNvCxnSpPr>
          <p:nvPr/>
        </p:nvCxnSpPr>
        <p:spPr>
          <a:xfrm flipH="1">
            <a:off x="379131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47B25032-DDBB-4755-91E6-FD1DF7EE63EE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flipH="1">
            <a:off x="392424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65DA5384-10B5-4D5F-859B-CC1D27EF168F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flipH="1">
            <a:off x="392424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281BC61-5016-4DE1-B3FB-5D2F2381DCA9}"/>
              </a:ext>
            </a:extLst>
          </p:cNvPr>
          <p:cNvCxnSpPr>
            <a:cxnSpLocks/>
          </p:cNvCxnSpPr>
          <p:nvPr/>
        </p:nvCxnSpPr>
        <p:spPr>
          <a:xfrm flipV="1">
            <a:off x="241085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8ED79C0C-CE71-4686-A0E6-59DC14069AA4}"/>
              </a:ext>
            </a:extLst>
          </p:cNvPr>
          <p:cNvCxnSpPr/>
          <p:nvPr/>
        </p:nvCxnSpPr>
        <p:spPr>
          <a:xfrm flipH="1">
            <a:off x="971915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2A542FAE-1A9A-4569-8511-5F5C4FF4BD2C}"/>
              </a:ext>
            </a:extLst>
          </p:cNvPr>
          <p:cNvCxnSpPr/>
          <p:nvPr/>
        </p:nvCxnSpPr>
        <p:spPr>
          <a:xfrm flipH="1">
            <a:off x="104936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43CC2666-25A8-4389-9622-13211B705CBD}"/>
              </a:ext>
            </a:extLst>
          </p:cNvPr>
          <p:cNvCxnSpPr/>
          <p:nvPr/>
        </p:nvCxnSpPr>
        <p:spPr>
          <a:xfrm flipH="1">
            <a:off x="971915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3FE8F8B4-70A1-4E8A-88CB-D05D380E06BF}"/>
              </a:ext>
            </a:extLst>
          </p:cNvPr>
          <p:cNvCxnSpPr>
            <a:cxnSpLocks/>
          </p:cNvCxnSpPr>
          <p:nvPr/>
        </p:nvCxnSpPr>
        <p:spPr>
          <a:xfrm>
            <a:off x="1417502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843088E-EAD6-4C5C-8894-D64D9B45437D}"/>
              </a:ext>
            </a:extLst>
          </p:cNvPr>
          <p:cNvSpPr txBox="1"/>
          <p:nvPr/>
        </p:nvSpPr>
        <p:spPr>
          <a:xfrm>
            <a:off x="69078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643718ED-5556-4EC6-9BBE-A6A3E3F1D818}"/>
              </a:ext>
            </a:extLst>
          </p:cNvPr>
          <p:cNvCxnSpPr>
            <a:cxnSpLocks/>
          </p:cNvCxnSpPr>
          <p:nvPr/>
        </p:nvCxnSpPr>
        <p:spPr>
          <a:xfrm>
            <a:off x="1417503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DC231398-3153-45E6-90F0-C07C2B8755F2}"/>
              </a:ext>
            </a:extLst>
          </p:cNvPr>
          <p:cNvSpPr txBox="1"/>
          <p:nvPr/>
        </p:nvSpPr>
        <p:spPr>
          <a:xfrm>
            <a:off x="690784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C62267EC-4FF1-4F7D-988F-C799B23750B5}"/>
              </a:ext>
            </a:extLst>
          </p:cNvPr>
          <p:cNvSpPr/>
          <p:nvPr/>
        </p:nvSpPr>
        <p:spPr>
          <a:xfrm>
            <a:off x="9465867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CC5AFC9E-4A1F-4917-A3DE-9CF91B79E715}"/>
              </a:ext>
            </a:extLst>
          </p:cNvPr>
          <p:cNvSpPr/>
          <p:nvPr/>
        </p:nvSpPr>
        <p:spPr>
          <a:xfrm>
            <a:off x="9465867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ED5549D3-E63B-4692-B0AE-D5B40792E2F0}"/>
              </a:ext>
            </a:extLst>
          </p:cNvPr>
          <p:cNvSpPr/>
          <p:nvPr/>
        </p:nvSpPr>
        <p:spPr>
          <a:xfrm>
            <a:off x="9465867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D549DE79-9971-4345-B1FF-95FAFCB90DAA}"/>
              </a:ext>
            </a:extLst>
          </p:cNvPr>
          <p:cNvSpPr/>
          <p:nvPr/>
        </p:nvSpPr>
        <p:spPr>
          <a:xfrm>
            <a:off x="9465867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8F8EAA95-FA10-4CE8-BF17-4AD0F299C21D}"/>
              </a:ext>
            </a:extLst>
          </p:cNvPr>
          <p:cNvSpPr/>
          <p:nvPr/>
        </p:nvSpPr>
        <p:spPr>
          <a:xfrm>
            <a:off x="8529763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AC5542B3-62DF-4C28-9E93-363BD3CE068A}"/>
              </a:ext>
            </a:extLst>
          </p:cNvPr>
          <p:cNvSpPr/>
          <p:nvPr/>
        </p:nvSpPr>
        <p:spPr>
          <a:xfrm>
            <a:off x="8529763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DB238856-B94D-4560-9F9D-56AEB16FE106}"/>
              </a:ext>
            </a:extLst>
          </p:cNvPr>
          <p:cNvSpPr txBox="1"/>
          <p:nvPr/>
        </p:nvSpPr>
        <p:spPr>
          <a:xfrm>
            <a:off x="9231541" y="-456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1641A105-2DFF-4464-AF58-24DB0F1095C3}"/>
              </a:ext>
            </a:extLst>
          </p:cNvPr>
          <p:cNvSpPr txBox="1"/>
          <p:nvPr/>
        </p:nvSpPr>
        <p:spPr>
          <a:xfrm>
            <a:off x="10659315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1CEBE4FA-55E7-4B5E-BB7D-AF0865FF6773}"/>
              </a:ext>
            </a:extLst>
          </p:cNvPr>
          <p:cNvSpPr txBox="1"/>
          <p:nvPr/>
        </p:nvSpPr>
        <p:spPr>
          <a:xfrm>
            <a:off x="10833085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A1457B6C-42CF-4519-A81E-2488B592BBF3}"/>
              </a:ext>
            </a:extLst>
          </p:cNvPr>
          <p:cNvSpPr txBox="1"/>
          <p:nvPr/>
        </p:nvSpPr>
        <p:spPr>
          <a:xfrm>
            <a:off x="11317553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14A7D75D-4652-45B2-81C4-D5D0625AAC3C}"/>
              </a:ext>
            </a:extLst>
          </p:cNvPr>
          <p:cNvSpPr txBox="1"/>
          <p:nvPr/>
        </p:nvSpPr>
        <p:spPr>
          <a:xfrm>
            <a:off x="9609884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5CC97E41-6F59-4D5E-8CB6-94BF15341CB5}"/>
              </a:ext>
            </a:extLst>
          </p:cNvPr>
          <p:cNvSpPr txBox="1"/>
          <p:nvPr/>
        </p:nvSpPr>
        <p:spPr>
          <a:xfrm>
            <a:off x="8748822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81" name="Skupina 80">
            <a:extLst>
              <a:ext uri="{FF2B5EF4-FFF2-40B4-BE49-F238E27FC236}">
                <a16:creationId xmlns:a16="http://schemas.microsoft.com/office/drawing/2014/main" id="{9F1B5600-F0B9-4BF1-8FFF-1A1D73C85F0E}"/>
              </a:ext>
            </a:extLst>
          </p:cNvPr>
          <p:cNvGrpSpPr/>
          <p:nvPr/>
        </p:nvGrpSpPr>
        <p:grpSpPr>
          <a:xfrm>
            <a:off x="8527553" y="2103238"/>
            <a:ext cx="936104" cy="462123"/>
            <a:chOff x="2339752" y="2192728"/>
            <a:chExt cx="936104" cy="372176"/>
          </a:xfrm>
        </p:grpSpPr>
        <p:sp>
          <p:nvSpPr>
            <p:cNvPr id="82" name="Obdélník 81">
              <a:extLst>
                <a:ext uri="{FF2B5EF4-FFF2-40B4-BE49-F238E27FC236}">
                  <a16:creationId xmlns:a16="http://schemas.microsoft.com/office/drawing/2014/main" id="{696A6FE3-612D-40C5-8728-CCF078612D8D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620EDDFB-5E3C-41D4-8C89-DE89A4AC8567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84" name="Skupina 83">
            <a:extLst>
              <a:ext uri="{FF2B5EF4-FFF2-40B4-BE49-F238E27FC236}">
                <a16:creationId xmlns:a16="http://schemas.microsoft.com/office/drawing/2014/main" id="{844B0FA0-4BB6-4E40-A935-23EF922EED87}"/>
              </a:ext>
            </a:extLst>
          </p:cNvPr>
          <p:cNvGrpSpPr/>
          <p:nvPr/>
        </p:nvGrpSpPr>
        <p:grpSpPr>
          <a:xfrm>
            <a:off x="8527554" y="1128709"/>
            <a:ext cx="1027259" cy="1004148"/>
            <a:chOff x="2339752" y="1340768"/>
            <a:chExt cx="1025012" cy="864096"/>
          </a:xfrm>
        </p:grpSpPr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FAE5100B-F254-4D5F-90C6-CA95E613D549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30DF2CBB-3D2C-4D38-963C-72A0485D04DC}"/>
                </a:ext>
              </a:extLst>
            </p:cNvPr>
            <p:cNvSpPr txBox="1"/>
            <p:nvPr/>
          </p:nvSpPr>
          <p:spPr>
            <a:xfrm>
              <a:off x="2359960" y="1547554"/>
              <a:ext cx="1004804" cy="397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87" name="Skupina 86">
            <a:extLst>
              <a:ext uri="{FF2B5EF4-FFF2-40B4-BE49-F238E27FC236}">
                <a16:creationId xmlns:a16="http://schemas.microsoft.com/office/drawing/2014/main" id="{3858755E-FCD0-4A05-90AA-387396C9F09F}"/>
              </a:ext>
            </a:extLst>
          </p:cNvPr>
          <p:cNvGrpSpPr/>
          <p:nvPr/>
        </p:nvGrpSpPr>
        <p:grpSpPr>
          <a:xfrm>
            <a:off x="8527553" y="811616"/>
            <a:ext cx="936104" cy="400110"/>
            <a:chOff x="2339752" y="790893"/>
            <a:chExt cx="936104" cy="698547"/>
          </a:xfrm>
        </p:grpSpPr>
        <p:sp>
          <p:nvSpPr>
            <p:cNvPr id="88" name="Obdélník 87">
              <a:extLst>
                <a:ext uri="{FF2B5EF4-FFF2-40B4-BE49-F238E27FC236}">
                  <a16:creationId xmlns:a16="http://schemas.microsoft.com/office/drawing/2014/main" id="{5A04ADC4-86EA-455E-BC63-B78AFD679450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DACEC358-A7A0-4114-A152-FF09A0802634}"/>
                </a:ext>
              </a:extLst>
            </p:cNvPr>
            <p:cNvSpPr txBox="1"/>
            <p:nvPr/>
          </p:nvSpPr>
          <p:spPr>
            <a:xfrm>
              <a:off x="2437525" y="790893"/>
              <a:ext cx="627095" cy="698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/>
                <a:t>Alb</a:t>
              </a:r>
              <a:r>
                <a:rPr lang="cs-CZ" sz="2000" baseline="50000" dirty="0"/>
                <a:t>-</a:t>
              </a:r>
              <a:endParaRPr lang="en-US" sz="2000" baseline="50000" dirty="0"/>
            </a:p>
          </p:txBody>
        </p:sp>
      </p:grp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6CF17C5F-C81B-4CA2-9862-3D23C9DB3B9D}"/>
              </a:ext>
            </a:extLst>
          </p:cNvPr>
          <p:cNvCxnSpPr>
            <a:cxnSpLocks/>
          </p:cNvCxnSpPr>
          <p:nvPr/>
        </p:nvCxnSpPr>
        <p:spPr>
          <a:xfrm flipH="1">
            <a:off x="10269038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>
            <a:extLst>
              <a:ext uri="{FF2B5EF4-FFF2-40B4-BE49-F238E27FC236}">
                <a16:creationId xmlns:a16="http://schemas.microsoft.com/office/drawing/2014/main" id="{A6066451-ACCF-46FE-90D5-9B1ECA747739}"/>
              </a:ext>
            </a:extLst>
          </p:cNvPr>
          <p:cNvCxnSpPr>
            <a:cxnSpLocks/>
            <a:stCxn id="77" idx="1"/>
            <a:endCxn id="71" idx="3"/>
          </p:cNvCxnSpPr>
          <p:nvPr/>
        </p:nvCxnSpPr>
        <p:spPr>
          <a:xfrm flipH="1">
            <a:off x="10401971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0851CCCE-631C-4810-B26D-1BA9305E792A}"/>
              </a:ext>
            </a:extLst>
          </p:cNvPr>
          <p:cNvCxnSpPr>
            <a:cxnSpLocks/>
            <a:stCxn id="78" idx="1"/>
            <a:endCxn id="70" idx="3"/>
          </p:cNvCxnSpPr>
          <p:nvPr/>
        </p:nvCxnSpPr>
        <p:spPr>
          <a:xfrm flipH="1">
            <a:off x="10401971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>
            <a:extLst>
              <a:ext uri="{FF2B5EF4-FFF2-40B4-BE49-F238E27FC236}">
                <a16:creationId xmlns:a16="http://schemas.microsoft.com/office/drawing/2014/main" id="{EE0E0311-D149-47AF-9F21-3863814383D9}"/>
              </a:ext>
            </a:extLst>
          </p:cNvPr>
          <p:cNvCxnSpPr>
            <a:cxnSpLocks/>
          </p:cNvCxnSpPr>
          <p:nvPr/>
        </p:nvCxnSpPr>
        <p:spPr>
          <a:xfrm flipV="1">
            <a:off x="8888580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D8AA9AB6-6F1E-4046-936D-254F48BA0BFE}"/>
              </a:ext>
            </a:extLst>
          </p:cNvPr>
          <p:cNvCxnSpPr/>
          <p:nvPr/>
        </p:nvCxnSpPr>
        <p:spPr>
          <a:xfrm flipH="1">
            <a:off x="7449643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>
            <a:extLst>
              <a:ext uri="{FF2B5EF4-FFF2-40B4-BE49-F238E27FC236}">
                <a16:creationId xmlns:a16="http://schemas.microsoft.com/office/drawing/2014/main" id="{67FC7203-014F-4A1E-B24B-6009BAFC43AE}"/>
              </a:ext>
            </a:extLst>
          </p:cNvPr>
          <p:cNvCxnSpPr/>
          <p:nvPr/>
        </p:nvCxnSpPr>
        <p:spPr>
          <a:xfrm flipH="1">
            <a:off x="7527095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se šipkou 95">
            <a:extLst>
              <a:ext uri="{FF2B5EF4-FFF2-40B4-BE49-F238E27FC236}">
                <a16:creationId xmlns:a16="http://schemas.microsoft.com/office/drawing/2014/main" id="{344BE29C-90F8-45A5-BAF4-FF7AE7C247BB}"/>
              </a:ext>
            </a:extLst>
          </p:cNvPr>
          <p:cNvCxnSpPr>
            <a:cxnSpLocks/>
          </p:cNvCxnSpPr>
          <p:nvPr/>
        </p:nvCxnSpPr>
        <p:spPr>
          <a:xfrm>
            <a:off x="7895230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1E8061BB-BE1A-4437-9BB3-B2354FD8600A}"/>
              </a:ext>
            </a:extLst>
          </p:cNvPr>
          <p:cNvSpPr txBox="1"/>
          <p:nvPr/>
        </p:nvSpPr>
        <p:spPr>
          <a:xfrm>
            <a:off x="7168513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sp>
        <p:nvSpPr>
          <p:cNvPr id="98" name="TextovéPole 97">
            <a:extLst>
              <a:ext uri="{FF2B5EF4-FFF2-40B4-BE49-F238E27FC236}">
                <a16:creationId xmlns:a16="http://schemas.microsoft.com/office/drawing/2014/main" id="{0C1885E6-2579-4E14-BCA6-F1AD51FAEC21}"/>
              </a:ext>
            </a:extLst>
          </p:cNvPr>
          <p:cNvSpPr txBox="1"/>
          <p:nvPr/>
        </p:nvSpPr>
        <p:spPr>
          <a:xfrm>
            <a:off x="6290113" y="3230740"/>
            <a:ext cx="21676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800" dirty="0" err="1"/>
              <a:t>Hypoalbuminecká</a:t>
            </a:r>
            <a:r>
              <a:rPr lang="cs-CZ" sz="1800" dirty="0"/>
              <a:t> alkalóza</a:t>
            </a:r>
            <a:endParaRPr lang="cs-CZ" sz="1400" dirty="0"/>
          </a:p>
        </p:txBody>
      </p:sp>
      <p:sp>
        <p:nvSpPr>
          <p:cNvPr id="99" name="TextovéPole 98">
            <a:extLst>
              <a:ext uri="{FF2B5EF4-FFF2-40B4-BE49-F238E27FC236}">
                <a16:creationId xmlns:a16="http://schemas.microsoft.com/office/drawing/2014/main" id="{BBD931B7-DB9E-4EAD-8983-609C2284071C}"/>
              </a:ext>
            </a:extLst>
          </p:cNvPr>
          <p:cNvSpPr txBox="1"/>
          <p:nvPr/>
        </p:nvSpPr>
        <p:spPr>
          <a:xfrm>
            <a:off x="6349843" y="2527227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Stálé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Pokles albuminu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0" name="Šipka: dolů 99">
            <a:extLst>
              <a:ext uri="{FF2B5EF4-FFF2-40B4-BE49-F238E27FC236}">
                <a16:creationId xmlns:a16="http://schemas.microsoft.com/office/drawing/2014/main" id="{CC84BEFF-2779-4E47-92EF-E83CFE8615B2}"/>
              </a:ext>
            </a:extLst>
          </p:cNvPr>
          <p:cNvSpPr/>
          <p:nvPr/>
        </p:nvSpPr>
        <p:spPr>
          <a:xfrm>
            <a:off x="8512236" y="901048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0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131246-A9FC-41B0-8FC0-82C7A55D0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0"/>
          <a:stretch/>
        </p:blipFill>
        <p:spPr>
          <a:xfrm>
            <a:off x="238835" y="102357"/>
            <a:ext cx="7690514" cy="4050187"/>
          </a:xfrm>
        </p:spPr>
      </p:pic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A7522CC1-8321-44BB-BA32-05DD7CDD1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7"/>
          <a:stretch/>
        </p:blipFill>
        <p:spPr>
          <a:xfrm>
            <a:off x="5055792" y="2903348"/>
            <a:ext cx="7136208" cy="40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84A3769-EC80-45DF-BBB2-F336FAA6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925"/>
          <a:stretch/>
        </p:blipFill>
        <p:spPr>
          <a:xfrm>
            <a:off x="0" y="532263"/>
            <a:ext cx="12206641" cy="637350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BCB402D-CD00-431C-A61C-343DD0D66581}"/>
              </a:ext>
            </a:extLst>
          </p:cNvPr>
          <p:cNvSpPr txBox="1"/>
          <p:nvPr/>
        </p:nvSpPr>
        <p:spPr>
          <a:xfrm>
            <a:off x="368529" y="6325129"/>
            <a:ext cx="6298401" cy="369332"/>
          </a:xfrm>
          <a:prstGeom prst="rect">
            <a:avLst/>
          </a:prstGeom>
          <a:solidFill>
            <a:srgbClr val="E0E7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Hypoalbuminecká</a:t>
            </a:r>
            <a:r>
              <a:rPr lang="cs-CZ" dirty="0"/>
              <a:t> alkalóza podle bilančního přístupu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BD6C10B-64DD-414D-AB45-F5982C08568F}"/>
              </a:ext>
            </a:extLst>
          </p:cNvPr>
          <p:cNvSpPr txBox="1"/>
          <p:nvPr/>
        </p:nvSpPr>
        <p:spPr>
          <a:xfrm>
            <a:off x="7656022" y="6345054"/>
            <a:ext cx="4272626" cy="369332"/>
          </a:xfrm>
          <a:prstGeom prst="rect">
            <a:avLst/>
          </a:prstGeom>
          <a:solidFill>
            <a:srgbClr val="D5EC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Hypoalbuminecká</a:t>
            </a:r>
            <a:r>
              <a:rPr lang="cs-CZ" dirty="0"/>
              <a:t> alkalóza dle Stewarta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25370C4-1CD0-4FAC-A6AE-66F9E0D5FB91}"/>
              </a:ext>
            </a:extLst>
          </p:cNvPr>
          <p:cNvSpPr/>
          <p:nvPr/>
        </p:nvSpPr>
        <p:spPr>
          <a:xfrm>
            <a:off x="2321421" y="136690"/>
            <a:ext cx="8458200" cy="218802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240E1B3-2A4F-46F9-8CEE-7EF7A390E25E}"/>
              </a:ext>
            </a:extLst>
          </p:cNvPr>
          <p:cNvSpPr txBox="1"/>
          <p:nvPr/>
        </p:nvSpPr>
        <p:spPr>
          <a:xfrm>
            <a:off x="152203" y="813709"/>
            <a:ext cx="2099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Tvorba albuminu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FC3F37F-6E90-EE98-CA57-039183A54F01}"/>
              </a:ext>
            </a:extLst>
          </p:cNvPr>
          <p:cNvSpPr txBox="1"/>
          <p:nvPr/>
        </p:nvSpPr>
        <p:spPr>
          <a:xfrm>
            <a:off x="263352" y="5831976"/>
            <a:ext cx="2518638" cy="369332"/>
          </a:xfrm>
          <a:prstGeom prst="rect">
            <a:avLst/>
          </a:prstGeom>
          <a:solidFill>
            <a:srgbClr val="69B13D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Odbourávání albuminu</a:t>
            </a:r>
          </a:p>
        </p:txBody>
      </p:sp>
    </p:spTree>
    <p:extLst>
      <p:ext uri="{BB962C8B-B14F-4D97-AF65-F5344CB8AC3E}">
        <p14:creationId xmlns:p14="http://schemas.microsoft.com/office/powerpoint/2010/main" val="2427026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D816399-6823-4026-B08C-FC9ABD2F49A9}"/>
              </a:ext>
            </a:extLst>
          </p:cNvPr>
          <p:cNvSpPr/>
          <p:nvPr/>
        </p:nvSpPr>
        <p:spPr>
          <a:xfrm>
            <a:off x="298813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212D7B1-48A3-49AD-B547-F78A581A6F3D}"/>
              </a:ext>
            </a:extLst>
          </p:cNvPr>
          <p:cNvSpPr/>
          <p:nvPr/>
        </p:nvSpPr>
        <p:spPr>
          <a:xfrm>
            <a:off x="298813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C0729C2-A035-4E5D-A32F-FAE56A2B9FA3}"/>
              </a:ext>
            </a:extLst>
          </p:cNvPr>
          <p:cNvSpPr/>
          <p:nvPr/>
        </p:nvSpPr>
        <p:spPr>
          <a:xfrm>
            <a:off x="298813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B2A5616-055A-4717-A206-BC34496E648F}"/>
              </a:ext>
            </a:extLst>
          </p:cNvPr>
          <p:cNvSpPr/>
          <p:nvPr/>
        </p:nvSpPr>
        <p:spPr>
          <a:xfrm>
            <a:off x="298813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5F03352-2990-46C4-8366-81C246F87670}"/>
              </a:ext>
            </a:extLst>
          </p:cNvPr>
          <p:cNvSpPr/>
          <p:nvPr/>
        </p:nvSpPr>
        <p:spPr>
          <a:xfrm>
            <a:off x="2052035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C0B1992-4519-4CF1-96FE-19F2A5A8E374}"/>
              </a:ext>
            </a:extLst>
          </p:cNvPr>
          <p:cNvSpPr/>
          <p:nvPr/>
        </p:nvSpPr>
        <p:spPr>
          <a:xfrm>
            <a:off x="2052035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40A157E-05AE-4135-82F3-AC89D5DB9485}"/>
              </a:ext>
            </a:extLst>
          </p:cNvPr>
          <p:cNvSpPr txBox="1"/>
          <p:nvPr/>
        </p:nvSpPr>
        <p:spPr>
          <a:xfrm>
            <a:off x="2753813" y="-200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5754FA-9A9E-4F01-8A06-4F5F4C788018}"/>
              </a:ext>
            </a:extLst>
          </p:cNvPr>
          <p:cNvSpPr txBox="1"/>
          <p:nvPr/>
        </p:nvSpPr>
        <p:spPr>
          <a:xfrm>
            <a:off x="418158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2B6CC79-4181-4730-9888-B92F66871E8D}"/>
              </a:ext>
            </a:extLst>
          </p:cNvPr>
          <p:cNvSpPr txBox="1"/>
          <p:nvPr/>
        </p:nvSpPr>
        <p:spPr>
          <a:xfrm>
            <a:off x="435535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2BAE72-08B2-4EC9-A723-8DFEE5AB4F93}"/>
              </a:ext>
            </a:extLst>
          </p:cNvPr>
          <p:cNvSpPr txBox="1"/>
          <p:nvPr/>
        </p:nvSpPr>
        <p:spPr>
          <a:xfrm>
            <a:off x="483982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2490952-10F9-41F2-AD49-BD6AABC8573F}"/>
              </a:ext>
            </a:extLst>
          </p:cNvPr>
          <p:cNvSpPr txBox="1"/>
          <p:nvPr/>
        </p:nvSpPr>
        <p:spPr>
          <a:xfrm>
            <a:off x="313215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0D43227-EEAB-442A-9198-B1565290FC63}"/>
              </a:ext>
            </a:extLst>
          </p:cNvPr>
          <p:cNvSpPr txBox="1"/>
          <p:nvPr/>
        </p:nvSpPr>
        <p:spPr>
          <a:xfrm>
            <a:off x="227109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6EFD25-1D38-47C6-808A-7FFDC3EDBCBE}"/>
              </a:ext>
            </a:extLst>
          </p:cNvPr>
          <p:cNvGrpSpPr/>
          <p:nvPr/>
        </p:nvGrpSpPr>
        <p:grpSpPr>
          <a:xfrm>
            <a:off x="2049825" y="2103238"/>
            <a:ext cx="936104" cy="462123"/>
            <a:chOff x="2339752" y="2192728"/>
            <a:chExt cx="936104" cy="372176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6A84B7C5-7EFE-4154-8227-86EE31F2F107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9A81C5C0-F1BE-4634-8C54-1738F83945A2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E489EB93-04A6-46FA-AD39-34695A56501A}"/>
              </a:ext>
            </a:extLst>
          </p:cNvPr>
          <p:cNvGrpSpPr/>
          <p:nvPr/>
        </p:nvGrpSpPr>
        <p:grpSpPr>
          <a:xfrm>
            <a:off x="2049825" y="1311152"/>
            <a:ext cx="1008114" cy="821705"/>
            <a:chOff x="2339752" y="1340768"/>
            <a:chExt cx="1005909" cy="864096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3E82080C-8902-437F-8AE8-5CB46B7EEEC0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0478F51E-1AB0-404F-B396-DEC54D6F979A}"/>
                </a:ext>
              </a:extLst>
            </p:cNvPr>
            <p:cNvSpPr txBox="1"/>
            <p:nvPr/>
          </p:nvSpPr>
          <p:spPr>
            <a:xfrm>
              <a:off x="2340857" y="1541983"/>
              <a:ext cx="1004804" cy="48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4BA82A9-876D-4F09-86D0-B1B083090945}"/>
              </a:ext>
            </a:extLst>
          </p:cNvPr>
          <p:cNvGrpSpPr/>
          <p:nvPr/>
        </p:nvGrpSpPr>
        <p:grpSpPr>
          <a:xfrm>
            <a:off x="2042855" y="856185"/>
            <a:ext cx="943074" cy="461665"/>
            <a:chOff x="2332782" y="885801"/>
            <a:chExt cx="943074" cy="461665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15C3B55A-3959-4A4C-90BC-7CEF7CCB9CC6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D10F9A22-BF3D-4E94-86DE-BC4990F031FC}"/>
                </a:ext>
              </a:extLst>
            </p:cNvPr>
            <p:cNvSpPr txBox="1"/>
            <p:nvPr/>
          </p:nvSpPr>
          <p:spPr>
            <a:xfrm>
              <a:off x="2332782" y="88580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2F30DE93-A191-4903-8AA4-E7F6AE015CC8}"/>
              </a:ext>
            </a:extLst>
          </p:cNvPr>
          <p:cNvCxnSpPr>
            <a:cxnSpLocks/>
          </p:cNvCxnSpPr>
          <p:nvPr/>
        </p:nvCxnSpPr>
        <p:spPr>
          <a:xfrm flipH="1">
            <a:off x="379131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47B25032-DDBB-4755-91E6-FD1DF7EE63EE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flipH="1">
            <a:off x="392424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65DA5384-10B5-4D5F-859B-CC1D27EF168F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flipH="1">
            <a:off x="392424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281BC61-5016-4DE1-B3FB-5D2F2381DCA9}"/>
              </a:ext>
            </a:extLst>
          </p:cNvPr>
          <p:cNvCxnSpPr>
            <a:cxnSpLocks/>
          </p:cNvCxnSpPr>
          <p:nvPr/>
        </p:nvCxnSpPr>
        <p:spPr>
          <a:xfrm flipV="1">
            <a:off x="241085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8ED79C0C-CE71-4686-A0E6-59DC14069AA4}"/>
              </a:ext>
            </a:extLst>
          </p:cNvPr>
          <p:cNvCxnSpPr/>
          <p:nvPr/>
        </p:nvCxnSpPr>
        <p:spPr>
          <a:xfrm flipH="1">
            <a:off x="971915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2A542FAE-1A9A-4569-8511-5F5C4FF4BD2C}"/>
              </a:ext>
            </a:extLst>
          </p:cNvPr>
          <p:cNvCxnSpPr/>
          <p:nvPr/>
        </p:nvCxnSpPr>
        <p:spPr>
          <a:xfrm flipH="1">
            <a:off x="104936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43CC2666-25A8-4389-9622-13211B705CBD}"/>
              </a:ext>
            </a:extLst>
          </p:cNvPr>
          <p:cNvCxnSpPr/>
          <p:nvPr/>
        </p:nvCxnSpPr>
        <p:spPr>
          <a:xfrm flipH="1">
            <a:off x="971915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3FE8F8B4-70A1-4E8A-88CB-D05D380E06BF}"/>
              </a:ext>
            </a:extLst>
          </p:cNvPr>
          <p:cNvCxnSpPr>
            <a:cxnSpLocks/>
          </p:cNvCxnSpPr>
          <p:nvPr/>
        </p:nvCxnSpPr>
        <p:spPr>
          <a:xfrm>
            <a:off x="1417502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843088E-EAD6-4C5C-8894-D64D9B45437D}"/>
              </a:ext>
            </a:extLst>
          </p:cNvPr>
          <p:cNvSpPr txBox="1"/>
          <p:nvPr/>
        </p:nvSpPr>
        <p:spPr>
          <a:xfrm>
            <a:off x="69078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643718ED-5556-4EC6-9BBE-A6A3E3F1D818}"/>
              </a:ext>
            </a:extLst>
          </p:cNvPr>
          <p:cNvCxnSpPr>
            <a:cxnSpLocks/>
          </p:cNvCxnSpPr>
          <p:nvPr/>
        </p:nvCxnSpPr>
        <p:spPr>
          <a:xfrm>
            <a:off x="1417503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DC231398-3153-45E6-90F0-C07C2B8755F2}"/>
              </a:ext>
            </a:extLst>
          </p:cNvPr>
          <p:cNvSpPr txBox="1"/>
          <p:nvPr/>
        </p:nvSpPr>
        <p:spPr>
          <a:xfrm>
            <a:off x="690784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2B20C4F1-5215-4CE4-BDAF-078C5B3E060C}"/>
              </a:ext>
            </a:extLst>
          </p:cNvPr>
          <p:cNvSpPr/>
          <p:nvPr/>
        </p:nvSpPr>
        <p:spPr>
          <a:xfrm>
            <a:off x="9482960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BF5DAE34-B4F1-4338-A3A6-8F217F68925C}"/>
              </a:ext>
            </a:extLst>
          </p:cNvPr>
          <p:cNvSpPr/>
          <p:nvPr/>
        </p:nvSpPr>
        <p:spPr>
          <a:xfrm>
            <a:off x="9482960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A4431A63-B75D-4E45-8E10-ABF5D5DB3241}"/>
              </a:ext>
            </a:extLst>
          </p:cNvPr>
          <p:cNvSpPr/>
          <p:nvPr/>
        </p:nvSpPr>
        <p:spPr>
          <a:xfrm>
            <a:off x="9482960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Obdélník 74">
            <a:extLst>
              <a:ext uri="{FF2B5EF4-FFF2-40B4-BE49-F238E27FC236}">
                <a16:creationId xmlns:a16="http://schemas.microsoft.com/office/drawing/2014/main" id="{D0CEAFF2-DBF8-45EE-B81B-0765A10A9CC9}"/>
              </a:ext>
            </a:extLst>
          </p:cNvPr>
          <p:cNvSpPr/>
          <p:nvPr/>
        </p:nvSpPr>
        <p:spPr>
          <a:xfrm>
            <a:off x="9482960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Obdélník 75">
            <a:extLst>
              <a:ext uri="{FF2B5EF4-FFF2-40B4-BE49-F238E27FC236}">
                <a16:creationId xmlns:a16="http://schemas.microsoft.com/office/drawing/2014/main" id="{269F3C98-7B84-4320-A37E-549D3A158DF5}"/>
              </a:ext>
            </a:extLst>
          </p:cNvPr>
          <p:cNvSpPr/>
          <p:nvPr/>
        </p:nvSpPr>
        <p:spPr>
          <a:xfrm>
            <a:off x="8546856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2C9F8B84-8FE9-407A-9415-D345B5D7C09B}"/>
              </a:ext>
            </a:extLst>
          </p:cNvPr>
          <p:cNvSpPr/>
          <p:nvPr/>
        </p:nvSpPr>
        <p:spPr>
          <a:xfrm>
            <a:off x="8546856" y="818993"/>
            <a:ext cx="936104" cy="331491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6E8B46BE-22DF-48A9-8042-E0571FC43FC3}"/>
              </a:ext>
            </a:extLst>
          </p:cNvPr>
          <p:cNvSpPr txBox="1"/>
          <p:nvPr/>
        </p:nvSpPr>
        <p:spPr>
          <a:xfrm>
            <a:off x="8762893" y="73508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C8412F50-2DF1-4D27-8C99-FAF2BA0A68FB}"/>
              </a:ext>
            </a:extLst>
          </p:cNvPr>
          <p:cNvSpPr txBox="1"/>
          <p:nvPr/>
        </p:nvSpPr>
        <p:spPr>
          <a:xfrm>
            <a:off x="10676408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CDD7D481-7459-44B1-BC92-A94C3CAFA7A3}"/>
              </a:ext>
            </a:extLst>
          </p:cNvPr>
          <p:cNvSpPr txBox="1"/>
          <p:nvPr/>
        </p:nvSpPr>
        <p:spPr>
          <a:xfrm>
            <a:off x="10850178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D32264E2-20E4-484E-93C6-36623B308C06}"/>
              </a:ext>
            </a:extLst>
          </p:cNvPr>
          <p:cNvSpPr txBox="1"/>
          <p:nvPr/>
        </p:nvSpPr>
        <p:spPr>
          <a:xfrm>
            <a:off x="11334646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CFCAA9D8-F198-4A1D-8D1E-02711CA5EA22}"/>
              </a:ext>
            </a:extLst>
          </p:cNvPr>
          <p:cNvSpPr txBox="1"/>
          <p:nvPr/>
        </p:nvSpPr>
        <p:spPr>
          <a:xfrm>
            <a:off x="9626977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330E5DEA-CB50-4CDF-AC85-5CE3C95D3294}"/>
              </a:ext>
            </a:extLst>
          </p:cNvPr>
          <p:cNvSpPr txBox="1"/>
          <p:nvPr/>
        </p:nvSpPr>
        <p:spPr>
          <a:xfrm>
            <a:off x="8765915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84" name="Skupina 83">
            <a:extLst>
              <a:ext uri="{FF2B5EF4-FFF2-40B4-BE49-F238E27FC236}">
                <a16:creationId xmlns:a16="http://schemas.microsoft.com/office/drawing/2014/main" id="{87BD04BA-2F94-4105-91F3-5E552E448287}"/>
              </a:ext>
            </a:extLst>
          </p:cNvPr>
          <p:cNvGrpSpPr/>
          <p:nvPr/>
        </p:nvGrpSpPr>
        <p:grpSpPr>
          <a:xfrm>
            <a:off x="8544646" y="2103238"/>
            <a:ext cx="936104" cy="462123"/>
            <a:chOff x="2339752" y="2192728"/>
            <a:chExt cx="936104" cy="372176"/>
          </a:xfrm>
        </p:grpSpPr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A285283B-CC91-48D7-9333-8E5FE3593AAA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56513A2E-E545-417A-849F-1394D4C41578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87" name="Skupina 86">
            <a:extLst>
              <a:ext uri="{FF2B5EF4-FFF2-40B4-BE49-F238E27FC236}">
                <a16:creationId xmlns:a16="http://schemas.microsoft.com/office/drawing/2014/main" id="{D0B45A52-52FB-401F-A4A2-E7572E7A4701}"/>
              </a:ext>
            </a:extLst>
          </p:cNvPr>
          <p:cNvGrpSpPr/>
          <p:nvPr/>
        </p:nvGrpSpPr>
        <p:grpSpPr>
          <a:xfrm>
            <a:off x="8544646" y="1089376"/>
            <a:ext cx="1008114" cy="1043481"/>
            <a:chOff x="2337542" y="830723"/>
            <a:chExt cx="1008114" cy="1302133"/>
          </a:xfrm>
        </p:grpSpPr>
        <p:grpSp>
          <p:nvGrpSpPr>
            <p:cNvPr id="88" name="Skupina 87">
              <a:extLst>
                <a:ext uri="{FF2B5EF4-FFF2-40B4-BE49-F238E27FC236}">
                  <a16:creationId xmlns:a16="http://schemas.microsoft.com/office/drawing/2014/main" id="{49AA2573-C9C5-46E5-9061-DECBCA835ECB}"/>
                </a:ext>
              </a:extLst>
            </p:cNvPr>
            <p:cNvGrpSpPr/>
            <p:nvPr/>
          </p:nvGrpSpPr>
          <p:grpSpPr>
            <a:xfrm>
              <a:off x="2337542" y="1311151"/>
              <a:ext cx="1008114" cy="821705"/>
              <a:chOff x="2339752" y="1340768"/>
              <a:chExt cx="1005909" cy="864096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38C06FA8-C852-40E6-80AE-929DFA4A0EAD}"/>
                  </a:ext>
                </a:extLst>
              </p:cNvPr>
              <p:cNvSpPr/>
              <p:nvPr/>
            </p:nvSpPr>
            <p:spPr>
              <a:xfrm>
                <a:off x="2339752" y="1340768"/>
                <a:ext cx="936104" cy="8640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96F519D9-A0D0-4F89-AE13-81623CABE9AE}"/>
                  </a:ext>
                </a:extLst>
              </p:cNvPr>
              <p:cNvSpPr txBox="1"/>
              <p:nvPr/>
            </p:nvSpPr>
            <p:spPr>
              <a:xfrm>
                <a:off x="2340857" y="1541983"/>
                <a:ext cx="1004804" cy="605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89" name="Skupina 88">
              <a:extLst>
                <a:ext uri="{FF2B5EF4-FFF2-40B4-BE49-F238E27FC236}">
                  <a16:creationId xmlns:a16="http://schemas.microsoft.com/office/drawing/2014/main" id="{F31125E9-59B9-46BA-A24B-A079D971EBFB}"/>
                </a:ext>
              </a:extLst>
            </p:cNvPr>
            <p:cNvGrpSpPr/>
            <p:nvPr/>
          </p:nvGrpSpPr>
          <p:grpSpPr>
            <a:xfrm>
              <a:off x="2337542" y="830723"/>
              <a:ext cx="936104" cy="576100"/>
              <a:chOff x="2339752" y="860340"/>
              <a:chExt cx="936104" cy="576100"/>
            </a:xfrm>
          </p:grpSpPr>
          <p:sp>
            <p:nvSpPr>
              <p:cNvPr id="90" name="Obdélník 89">
                <a:extLst>
                  <a:ext uri="{FF2B5EF4-FFF2-40B4-BE49-F238E27FC236}">
                    <a16:creationId xmlns:a16="http://schemas.microsoft.com/office/drawing/2014/main" id="{D83EAE7C-2C48-4B1A-BDDC-91046D8FDEB8}"/>
                  </a:ext>
                </a:extLst>
              </p:cNvPr>
              <p:cNvSpPr/>
              <p:nvPr/>
            </p:nvSpPr>
            <p:spPr>
              <a:xfrm>
                <a:off x="2339752" y="927109"/>
                <a:ext cx="936104" cy="41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E2FC2105-00A0-4080-8413-364A911E888E}"/>
                  </a:ext>
                </a:extLst>
              </p:cNvPr>
              <p:cNvSpPr txBox="1"/>
              <p:nvPr/>
            </p:nvSpPr>
            <p:spPr>
              <a:xfrm>
                <a:off x="2417204" y="860340"/>
                <a:ext cx="730444" cy="576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Alb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</p:grp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AAFD41E5-4BB8-4583-9DFB-39FEEB71C208}"/>
              </a:ext>
            </a:extLst>
          </p:cNvPr>
          <p:cNvCxnSpPr>
            <a:cxnSpLocks/>
          </p:cNvCxnSpPr>
          <p:nvPr/>
        </p:nvCxnSpPr>
        <p:spPr>
          <a:xfrm flipH="1">
            <a:off x="10286131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>
            <a:extLst>
              <a:ext uri="{FF2B5EF4-FFF2-40B4-BE49-F238E27FC236}">
                <a16:creationId xmlns:a16="http://schemas.microsoft.com/office/drawing/2014/main" id="{48251CEF-5DAF-45D5-B07F-4B3C559E4859}"/>
              </a:ext>
            </a:extLst>
          </p:cNvPr>
          <p:cNvCxnSpPr>
            <a:cxnSpLocks/>
            <a:stCxn id="80" idx="1"/>
            <a:endCxn id="74" idx="3"/>
          </p:cNvCxnSpPr>
          <p:nvPr/>
        </p:nvCxnSpPr>
        <p:spPr>
          <a:xfrm flipH="1">
            <a:off x="10419064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8DBB7F35-A9C6-419C-BB70-9F6418B39188}"/>
              </a:ext>
            </a:extLst>
          </p:cNvPr>
          <p:cNvCxnSpPr>
            <a:cxnSpLocks/>
            <a:stCxn id="81" idx="1"/>
            <a:endCxn id="73" idx="3"/>
          </p:cNvCxnSpPr>
          <p:nvPr/>
        </p:nvCxnSpPr>
        <p:spPr>
          <a:xfrm flipH="1">
            <a:off x="10419064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7766E8E3-AB79-431C-B6FF-D096663D151B}"/>
              </a:ext>
            </a:extLst>
          </p:cNvPr>
          <p:cNvCxnSpPr/>
          <p:nvPr/>
        </p:nvCxnSpPr>
        <p:spPr>
          <a:xfrm flipH="1">
            <a:off x="7466736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78471980-91CE-42BF-B085-5EF47FCEC34F}"/>
              </a:ext>
            </a:extLst>
          </p:cNvPr>
          <p:cNvCxnSpPr/>
          <p:nvPr/>
        </p:nvCxnSpPr>
        <p:spPr>
          <a:xfrm flipH="1">
            <a:off x="7544188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C5CFAB80-D550-485E-8C4C-75E4991992ED}"/>
              </a:ext>
            </a:extLst>
          </p:cNvPr>
          <p:cNvCxnSpPr/>
          <p:nvPr/>
        </p:nvCxnSpPr>
        <p:spPr>
          <a:xfrm flipH="1">
            <a:off x="7466736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se šipkou 99">
            <a:extLst>
              <a:ext uri="{FF2B5EF4-FFF2-40B4-BE49-F238E27FC236}">
                <a16:creationId xmlns:a16="http://schemas.microsoft.com/office/drawing/2014/main" id="{25256E17-FA3B-4C3B-B33A-A154DF7E61C1}"/>
              </a:ext>
            </a:extLst>
          </p:cNvPr>
          <p:cNvCxnSpPr>
            <a:cxnSpLocks/>
          </p:cNvCxnSpPr>
          <p:nvPr/>
        </p:nvCxnSpPr>
        <p:spPr>
          <a:xfrm>
            <a:off x="7912323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F0B31CF6-DF4C-4D0C-8553-47474009DB9C}"/>
              </a:ext>
            </a:extLst>
          </p:cNvPr>
          <p:cNvSpPr txBox="1"/>
          <p:nvPr/>
        </p:nvSpPr>
        <p:spPr>
          <a:xfrm>
            <a:off x="7185606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102" name="Přímá spojnice se šipkou 101">
            <a:extLst>
              <a:ext uri="{FF2B5EF4-FFF2-40B4-BE49-F238E27FC236}">
                <a16:creationId xmlns:a16="http://schemas.microsoft.com/office/drawing/2014/main" id="{DE3F69FD-C6D7-4D54-9DDE-051AD5C6B1F1}"/>
              </a:ext>
            </a:extLst>
          </p:cNvPr>
          <p:cNvCxnSpPr>
            <a:cxnSpLocks/>
          </p:cNvCxnSpPr>
          <p:nvPr/>
        </p:nvCxnSpPr>
        <p:spPr>
          <a:xfrm>
            <a:off x="7912324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F9DA227C-89F7-437B-B6C8-BB0D2FEAA01C}"/>
              </a:ext>
            </a:extLst>
          </p:cNvPr>
          <p:cNvSpPr txBox="1"/>
          <p:nvPr/>
        </p:nvSpPr>
        <p:spPr>
          <a:xfrm>
            <a:off x="7185605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0181152F-B6E0-4180-873C-33F4B576F1B2}"/>
              </a:ext>
            </a:extLst>
          </p:cNvPr>
          <p:cNvSpPr txBox="1"/>
          <p:nvPr/>
        </p:nvSpPr>
        <p:spPr>
          <a:xfrm>
            <a:off x="6307206" y="3230740"/>
            <a:ext cx="21676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800" dirty="0" err="1"/>
              <a:t>Hyperfosfatemická</a:t>
            </a:r>
            <a:r>
              <a:rPr lang="cs-CZ" sz="1800" dirty="0"/>
              <a:t> acidóza</a:t>
            </a:r>
            <a:endParaRPr lang="cs-CZ" sz="1400" dirty="0"/>
          </a:p>
        </p:txBody>
      </p:sp>
      <p:sp>
        <p:nvSpPr>
          <p:cNvPr id="105" name="TextovéPole 104">
            <a:extLst>
              <a:ext uri="{FF2B5EF4-FFF2-40B4-BE49-F238E27FC236}">
                <a16:creationId xmlns:a16="http://schemas.microsoft.com/office/drawing/2014/main" id="{5CBD7B89-82AB-4C6B-997C-E1C1D967ADCE}"/>
              </a:ext>
            </a:extLst>
          </p:cNvPr>
          <p:cNvSpPr txBox="1"/>
          <p:nvPr/>
        </p:nvSpPr>
        <p:spPr>
          <a:xfrm>
            <a:off x="6366935" y="2527227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Stálé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Vzestup fosfátů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6" name="Šipka: dolů 105">
            <a:extLst>
              <a:ext uri="{FF2B5EF4-FFF2-40B4-BE49-F238E27FC236}">
                <a16:creationId xmlns:a16="http://schemas.microsoft.com/office/drawing/2014/main" id="{BEF35703-D0B5-431E-A7D1-820DB73B9EFB}"/>
              </a:ext>
            </a:extLst>
          </p:cNvPr>
          <p:cNvSpPr/>
          <p:nvPr/>
        </p:nvSpPr>
        <p:spPr>
          <a:xfrm rot="10800000">
            <a:off x="8533891" y="840406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5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5DB4147-AAE9-47C0-8663-DDCC05E74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642"/>
          <a:stretch/>
        </p:blipFill>
        <p:spPr>
          <a:xfrm>
            <a:off x="-129109" y="675564"/>
            <a:ext cx="12207682" cy="618243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4D52822-526D-4B5F-81FD-7CA1FFF14C1E}"/>
              </a:ext>
            </a:extLst>
          </p:cNvPr>
          <p:cNvSpPr txBox="1"/>
          <p:nvPr/>
        </p:nvSpPr>
        <p:spPr>
          <a:xfrm>
            <a:off x="588818" y="6488668"/>
            <a:ext cx="6722226" cy="369332"/>
          </a:xfrm>
          <a:prstGeom prst="rect">
            <a:avLst/>
          </a:prstGeom>
          <a:solidFill>
            <a:srgbClr val="E0E7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Hyperfosfatemická</a:t>
            </a:r>
            <a:r>
              <a:rPr lang="cs-CZ" dirty="0"/>
              <a:t> acidóza podle bilančního přístupu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DA38BF7-451F-4572-A8E5-59D74DC9730B}"/>
              </a:ext>
            </a:extLst>
          </p:cNvPr>
          <p:cNvSpPr txBox="1"/>
          <p:nvPr/>
        </p:nvSpPr>
        <p:spPr>
          <a:xfrm>
            <a:off x="7683838" y="6391594"/>
            <a:ext cx="4316818" cy="369332"/>
          </a:xfrm>
          <a:prstGeom prst="rect">
            <a:avLst/>
          </a:prstGeom>
          <a:solidFill>
            <a:srgbClr val="D5EC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Hyperfosfatemická</a:t>
            </a:r>
            <a:r>
              <a:rPr lang="cs-CZ" dirty="0"/>
              <a:t> acidóza dle Stewarta</a:t>
            </a:r>
            <a:endParaRPr lang="en-US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50ECE5D7-6AB5-48E2-8493-CA218559E7F0}"/>
              </a:ext>
            </a:extLst>
          </p:cNvPr>
          <p:cNvSpPr/>
          <p:nvPr/>
        </p:nvSpPr>
        <p:spPr>
          <a:xfrm>
            <a:off x="1213874" y="5157192"/>
            <a:ext cx="1276003" cy="232998"/>
          </a:xfrm>
          <a:prstGeom prst="roundRect">
            <a:avLst/>
          </a:prstGeom>
          <a:solidFill>
            <a:srgbClr val="F1E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114B1F-4E80-477F-BFD4-28C6748894AF}"/>
              </a:ext>
            </a:extLst>
          </p:cNvPr>
          <p:cNvSpPr txBox="1"/>
          <p:nvPr/>
        </p:nvSpPr>
        <p:spPr>
          <a:xfrm>
            <a:off x="1131795" y="513519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acidifikace moči</a:t>
            </a:r>
            <a:endParaRPr lang="en-US" sz="1200" b="1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7D4E5F7-5FA2-4873-B7C1-AE218F94E52B}"/>
              </a:ext>
            </a:extLst>
          </p:cNvPr>
          <p:cNvSpPr/>
          <p:nvPr/>
        </p:nvSpPr>
        <p:spPr>
          <a:xfrm>
            <a:off x="2251881" y="464024"/>
            <a:ext cx="8325134" cy="168549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91907D8-21AE-EC4B-DD9D-C5EC191821E5}"/>
              </a:ext>
            </a:extLst>
          </p:cNvPr>
          <p:cNvSpPr txBox="1"/>
          <p:nvPr/>
        </p:nvSpPr>
        <p:spPr>
          <a:xfrm>
            <a:off x="243742" y="872716"/>
            <a:ext cx="1608133" cy="369332"/>
          </a:xfrm>
          <a:prstGeom prst="rect">
            <a:avLst/>
          </a:prstGeom>
          <a:solidFill>
            <a:srgbClr val="69B13D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Metabolismus</a:t>
            </a:r>
          </a:p>
        </p:txBody>
      </p:sp>
    </p:spTree>
    <p:extLst>
      <p:ext uri="{BB962C8B-B14F-4D97-AF65-F5344CB8AC3E}">
        <p14:creationId xmlns:p14="http://schemas.microsoft.com/office/powerpoint/2010/main" val="2474087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E54EC43-197F-4688-89DE-747B4D1D9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6668" y="-143392"/>
            <a:ext cx="9022042" cy="12238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dirty="0"/>
              <a:t>Problém Fenclova-Stewartova přístupu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822E0A1-DDC7-460E-82F5-835F1D4EBA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944" y="2928977"/>
            <a:ext cx="8228966" cy="4103371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dirty="0"/>
          </a:p>
          <a:p>
            <a:pPr algn="ctr" eaLnBrk="1" hangingPunct="1">
              <a:buFontTx/>
              <a:buNone/>
            </a:pPr>
            <a:r>
              <a:rPr lang="cs-CZ" altLang="cs-CZ" dirty="0"/>
              <a:t>    </a:t>
            </a:r>
            <a:r>
              <a:rPr lang="cs-CZ" altLang="cs-CZ" dirty="0">
                <a:solidFill>
                  <a:schemeClr val="hlink"/>
                </a:solidFill>
              </a:rPr>
              <a:t>závislost proměnných v rovnici je  ztotožněna s kauzalitou</a:t>
            </a:r>
          </a:p>
        </p:txBody>
      </p:sp>
      <p:grpSp>
        <p:nvGrpSpPr>
          <p:cNvPr id="104452" name="Group 5">
            <a:extLst>
              <a:ext uri="{FF2B5EF4-FFF2-40B4-BE49-F238E27FC236}">
                <a16:creationId xmlns:a16="http://schemas.microsoft.com/office/drawing/2014/main" id="{830E5164-68CF-4990-88A9-2146DC5A9252}"/>
              </a:ext>
            </a:extLst>
          </p:cNvPr>
          <p:cNvGrpSpPr>
            <a:grpSpLocks/>
          </p:cNvGrpSpPr>
          <p:nvPr/>
        </p:nvGrpSpPr>
        <p:grpSpPr bwMode="auto">
          <a:xfrm>
            <a:off x="3072045" y="4581439"/>
            <a:ext cx="5687574" cy="1368320"/>
            <a:chOff x="748" y="2840"/>
            <a:chExt cx="3583" cy="862"/>
          </a:xfrm>
        </p:grpSpPr>
        <p:sp>
          <p:nvSpPr>
            <p:cNvPr id="104905" name="Rectangle 6">
              <a:extLst>
                <a:ext uri="{FF2B5EF4-FFF2-40B4-BE49-F238E27FC236}">
                  <a16:creationId xmlns:a16="http://schemas.microsoft.com/office/drawing/2014/main" id="{A850D304-11E4-458A-A138-D07337AF2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976"/>
              <a:ext cx="3583" cy="726"/>
            </a:xfrm>
            <a:prstGeom prst="rect">
              <a:avLst/>
            </a:prstGeom>
            <a:solidFill>
              <a:srgbClr val="F8B20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cs-CZ" sz="1799"/>
            </a:p>
          </p:txBody>
        </p:sp>
        <p:sp>
          <p:nvSpPr>
            <p:cNvPr id="104906" name="Text Box 7">
              <a:extLst>
                <a:ext uri="{FF2B5EF4-FFF2-40B4-BE49-F238E27FC236}">
                  <a16:creationId xmlns:a16="http://schemas.microsoft.com/office/drawing/2014/main" id="{8DF71D0B-F865-4702-8D1D-C8A441DC8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2840"/>
              <a:ext cx="33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cs-CZ" b="1"/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b="1"/>
                <a:t>pH = </a:t>
              </a:r>
              <a:r>
                <a:rPr lang="en-US" altLang="cs-CZ" b="1" i="1"/>
                <a:t>f </a:t>
              </a:r>
              <a:r>
                <a:rPr lang="en-US" altLang="cs-CZ" b="1"/>
                <a:t>(pCO2, SID, </a:t>
              </a:r>
              <a:r>
                <a:rPr lang="cs-CZ" altLang="cs-CZ" b="1"/>
                <a:t>A</a:t>
              </a:r>
              <a:r>
                <a:rPr lang="en-US" altLang="cs-CZ" b="1" baseline="-25000"/>
                <a:t>TOT</a:t>
              </a:r>
              <a:r>
                <a:rPr lang="en-US" altLang="cs-CZ" b="1"/>
                <a:t>)</a:t>
              </a:r>
              <a:endParaRPr lang="cs-CZ" altLang="cs-CZ" b="1"/>
            </a:p>
          </p:txBody>
        </p:sp>
      </p:grpSp>
      <p:pic>
        <p:nvPicPr>
          <p:cNvPr id="7" name="Picture 10" descr="Dr. Fencl">
            <a:extLst>
              <a:ext uri="{FF2B5EF4-FFF2-40B4-BE49-F238E27FC236}">
                <a16:creationId xmlns:a16="http://schemas.microsoft.com/office/drawing/2014/main" id="{BC35C705-55C9-4B8D-8258-F3D469CA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353" y="714585"/>
            <a:ext cx="1771513" cy="2214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454" name="TextovéPole 7">
            <a:extLst>
              <a:ext uri="{FF2B5EF4-FFF2-40B4-BE49-F238E27FC236}">
                <a16:creationId xmlns:a16="http://schemas.microsoft.com/office/drawing/2014/main" id="{46E7BDFF-0843-430F-8038-68521B283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352" y="2916277"/>
            <a:ext cx="1699504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799"/>
              <a:t>Vladimír Fencl</a:t>
            </a:r>
          </a:p>
        </p:txBody>
      </p:sp>
      <p:grpSp>
        <p:nvGrpSpPr>
          <p:cNvPr id="104455" name="Group 12">
            <a:extLst>
              <a:ext uri="{FF2B5EF4-FFF2-40B4-BE49-F238E27FC236}">
                <a16:creationId xmlns:a16="http://schemas.microsoft.com/office/drawing/2014/main" id="{82A1C001-6CE3-494F-B174-D6A38E2E84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53041" y="1259056"/>
            <a:ext cx="4714512" cy="2163595"/>
            <a:chOff x="1530" y="793"/>
            <a:chExt cx="2970" cy="1363"/>
          </a:xfrm>
        </p:grpSpPr>
        <p:sp>
          <p:nvSpPr>
            <p:cNvPr id="104456" name="AutoShape 11">
              <a:extLst>
                <a:ext uri="{FF2B5EF4-FFF2-40B4-BE49-F238E27FC236}">
                  <a16:creationId xmlns:a16="http://schemas.microsoft.com/office/drawing/2014/main" id="{29EBA408-83A8-4F9A-BF7E-0B9409FD1B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0" y="793"/>
              <a:ext cx="2970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457" name="Rectangle 13">
              <a:extLst>
                <a:ext uri="{FF2B5EF4-FFF2-40B4-BE49-F238E27FC236}">
                  <a16:creationId xmlns:a16="http://schemas.microsoft.com/office/drawing/2014/main" id="{93187F34-EE09-4D76-ABEE-2628C328E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1409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58" name="Rectangle 14">
              <a:extLst>
                <a:ext uri="{FF2B5EF4-FFF2-40B4-BE49-F238E27FC236}">
                  <a16:creationId xmlns:a16="http://schemas.microsoft.com/office/drawing/2014/main" id="{98599A58-0375-448E-888A-480930BB7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1458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59" name="Rectangle 15">
              <a:extLst>
                <a:ext uri="{FF2B5EF4-FFF2-40B4-BE49-F238E27FC236}">
                  <a16:creationId xmlns:a16="http://schemas.microsoft.com/office/drawing/2014/main" id="{8369CEC0-419B-4236-9F7C-83C9E7C2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" y="1409"/>
              <a:ext cx="20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O/Na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60" name="Rectangle 16">
              <a:extLst>
                <a:ext uri="{FF2B5EF4-FFF2-40B4-BE49-F238E27FC236}">
                  <a16:creationId xmlns:a16="http://schemas.microsoft.com/office/drawing/2014/main" id="{BE9A7D81-219C-48D9-9A92-B8607F119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1410"/>
              <a:ext cx="3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61" name="Rectangle 17">
              <a:extLst>
                <a:ext uri="{FF2B5EF4-FFF2-40B4-BE49-F238E27FC236}">
                  <a16:creationId xmlns:a16="http://schemas.microsoft.com/office/drawing/2014/main" id="{EB50B256-E013-4E9F-BB5B-0786C7DCA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1409"/>
              <a:ext cx="1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/Cl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62" name="Rectangle 18">
              <a:extLst>
                <a:ext uri="{FF2B5EF4-FFF2-40B4-BE49-F238E27FC236}">
                  <a16:creationId xmlns:a16="http://schemas.microsoft.com/office/drawing/2014/main" id="{E7935BCF-D410-49A0-9F2A-679EF71D1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" y="1410"/>
              <a:ext cx="1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63" name="Rectangle 19">
              <a:extLst>
                <a:ext uri="{FF2B5EF4-FFF2-40B4-BE49-F238E27FC236}">
                  <a16:creationId xmlns:a16="http://schemas.microsoft.com/office/drawing/2014/main" id="{E1C30B6C-9768-456B-A548-232F0505D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409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/K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64" name="Rectangle 20">
              <a:extLst>
                <a:ext uri="{FF2B5EF4-FFF2-40B4-BE49-F238E27FC236}">
                  <a16:creationId xmlns:a16="http://schemas.microsoft.com/office/drawing/2014/main" id="{606C509C-F31E-449E-A665-5775D99E5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1410"/>
              <a:ext cx="3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65" name="Rectangle 21">
              <a:extLst>
                <a:ext uri="{FF2B5EF4-FFF2-40B4-BE49-F238E27FC236}">
                  <a16:creationId xmlns:a16="http://schemas.microsoft.com/office/drawing/2014/main" id="{4F331E05-C1E1-45AA-AF68-8D30907AF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1409"/>
              <a:ext cx="3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balance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66" name="Rectangle 22">
              <a:extLst>
                <a:ext uri="{FF2B5EF4-FFF2-40B4-BE49-F238E27FC236}">
                  <a16:creationId xmlns:a16="http://schemas.microsoft.com/office/drawing/2014/main" id="{31C7CEE1-92C2-4C07-9448-9E719829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871"/>
              <a:ext cx="1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CO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67" name="Rectangle 23">
              <a:extLst>
                <a:ext uri="{FF2B5EF4-FFF2-40B4-BE49-F238E27FC236}">
                  <a16:creationId xmlns:a16="http://schemas.microsoft.com/office/drawing/2014/main" id="{95D575FB-120B-4733-AA06-89B58F3DF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919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68" name="Rectangle 24">
              <a:extLst>
                <a:ext uri="{FF2B5EF4-FFF2-40B4-BE49-F238E27FC236}">
                  <a16:creationId xmlns:a16="http://schemas.microsoft.com/office/drawing/2014/main" id="{0A2AB917-D7C4-46B3-BF9D-0F65AD5F2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871"/>
              <a:ext cx="3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balance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69" name="Rectangle 25">
              <a:extLst>
                <a:ext uri="{FF2B5EF4-FFF2-40B4-BE49-F238E27FC236}">
                  <a16:creationId xmlns:a16="http://schemas.microsoft.com/office/drawing/2014/main" id="{4709D2FD-BE71-4CBF-BB0F-1D9D36B82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1962"/>
              <a:ext cx="9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Plasma protein balance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470" name="Group 28">
              <a:extLst>
                <a:ext uri="{FF2B5EF4-FFF2-40B4-BE49-F238E27FC236}">
                  <a16:creationId xmlns:a16="http://schemas.microsoft.com/office/drawing/2014/main" id="{02761B5C-5A47-4A53-9CE4-6AEB51BDD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5" y="795"/>
              <a:ext cx="377" cy="242"/>
              <a:chOff x="2715" y="795"/>
              <a:chExt cx="377" cy="242"/>
            </a:xfrm>
          </p:grpSpPr>
          <p:sp>
            <p:nvSpPr>
              <p:cNvPr id="104903" name="Rectangle 26">
                <a:extLst>
                  <a:ext uri="{FF2B5EF4-FFF2-40B4-BE49-F238E27FC236}">
                    <a16:creationId xmlns:a16="http://schemas.microsoft.com/office/drawing/2014/main" id="{5BBC6933-E32E-485A-AF54-418924E14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" y="795"/>
                <a:ext cx="377" cy="24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904" name="Rectangle 27">
                <a:extLst>
                  <a:ext uri="{FF2B5EF4-FFF2-40B4-BE49-F238E27FC236}">
                    <a16:creationId xmlns:a16="http://schemas.microsoft.com/office/drawing/2014/main" id="{6A87C61E-C5AB-408E-94CD-CC7744931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" y="795"/>
                <a:ext cx="377" cy="242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471" name="Rectangle 29">
              <a:extLst>
                <a:ext uri="{FF2B5EF4-FFF2-40B4-BE49-F238E27FC236}">
                  <a16:creationId xmlns:a16="http://schemas.microsoft.com/office/drawing/2014/main" id="{FE06BC1D-8710-41EA-B526-5E8E596D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871"/>
              <a:ext cx="23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pCO2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472" name="Group 32">
              <a:extLst>
                <a:ext uri="{FF2B5EF4-FFF2-40B4-BE49-F238E27FC236}">
                  <a16:creationId xmlns:a16="http://schemas.microsoft.com/office/drawing/2014/main" id="{8DD1353E-1E3C-4515-B2A0-7B0B5383D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5" y="1333"/>
              <a:ext cx="377" cy="242"/>
              <a:chOff x="2715" y="1333"/>
              <a:chExt cx="377" cy="242"/>
            </a:xfrm>
          </p:grpSpPr>
          <p:sp>
            <p:nvSpPr>
              <p:cNvPr id="104901" name="Rectangle 30">
                <a:extLst>
                  <a:ext uri="{FF2B5EF4-FFF2-40B4-BE49-F238E27FC236}">
                    <a16:creationId xmlns:a16="http://schemas.microsoft.com/office/drawing/2014/main" id="{0BA14A97-B5FA-4AA2-87BA-E6F210C72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" y="1333"/>
                <a:ext cx="377" cy="24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902" name="Rectangle 31">
                <a:extLst>
                  <a:ext uri="{FF2B5EF4-FFF2-40B4-BE49-F238E27FC236}">
                    <a16:creationId xmlns:a16="http://schemas.microsoft.com/office/drawing/2014/main" id="{0431C8F4-AFBB-4533-A769-B02545683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" y="1333"/>
                <a:ext cx="377" cy="242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473" name="Rectangle 33">
              <a:extLst>
                <a:ext uri="{FF2B5EF4-FFF2-40B4-BE49-F238E27FC236}">
                  <a16:creationId xmlns:a16="http://schemas.microsoft.com/office/drawing/2014/main" id="{20D9B436-5B2D-48E8-8BC8-ADC0D749A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409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SID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474" name="Group 36">
              <a:extLst>
                <a:ext uri="{FF2B5EF4-FFF2-40B4-BE49-F238E27FC236}">
                  <a16:creationId xmlns:a16="http://schemas.microsoft.com/office/drawing/2014/main" id="{DAD2D170-8640-496A-8C90-FCB3A6D10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7" y="1872"/>
              <a:ext cx="377" cy="243"/>
              <a:chOff x="2717" y="1872"/>
              <a:chExt cx="377" cy="243"/>
            </a:xfrm>
          </p:grpSpPr>
          <p:sp>
            <p:nvSpPr>
              <p:cNvPr id="104899" name="Rectangle 34">
                <a:extLst>
                  <a:ext uri="{FF2B5EF4-FFF2-40B4-BE49-F238E27FC236}">
                    <a16:creationId xmlns:a16="http://schemas.microsoft.com/office/drawing/2014/main" id="{33F29ACC-5D7E-41AA-B222-199A3965D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872"/>
                <a:ext cx="377" cy="2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900" name="Rectangle 35">
                <a:extLst>
                  <a:ext uri="{FF2B5EF4-FFF2-40B4-BE49-F238E27FC236}">
                    <a16:creationId xmlns:a16="http://schemas.microsoft.com/office/drawing/2014/main" id="{3BA8364B-7329-4FD7-ADE7-93752B18E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872"/>
                <a:ext cx="377" cy="24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475" name="Rectangle 37">
              <a:extLst>
                <a:ext uri="{FF2B5EF4-FFF2-40B4-BE49-F238E27FC236}">
                  <a16:creationId xmlns:a16="http://schemas.microsoft.com/office/drawing/2014/main" id="{BFA49F33-FF65-439F-9BE8-38379673A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949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[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76" name="Rectangle 38">
              <a:extLst>
                <a:ext uri="{FF2B5EF4-FFF2-40B4-BE49-F238E27FC236}">
                  <a16:creationId xmlns:a16="http://schemas.microsoft.com/office/drawing/2014/main" id="{2AFCCC0E-8AF8-4782-8878-3E078F384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1949"/>
              <a:ext cx="1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Buf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77" name="Rectangle 39">
              <a:extLst>
                <a:ext uri="{FF2B5EF4-FFF2-40B4-BE49-F238E27FC236}">
                  <a16:creationId xmlns:a16="http://schemas.microsoft.com/office/drawing/2014/main" id="{1DAAC50B-3E77-41F6-8D79-17DDE0992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1997"/>
              <a:ext cx="8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Arial" panose="020B0604020202020204" pitchFamily="34" charset="0"/>
                </a:rPr>
                <a:t>Tot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78" name="Rectangle 40">
              <a:extLst>
                <a:ext uri="{FF2B5EF4-FFF2-40B4-BE49-F238E27FC236}">
                  <a16:creationId xmlns:a16="http://schemas.microsoft.com/office/drawing/2014/main" id="{59854544-BA94-4FD4-8711-0CF5B069B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949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]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479" name="Group 43">
              <a:extLst>
                <a:ext uri="{FF2B5EF4-FFF2-40B4-BE49-F238E27FC236}">
                  <a16:creationId xmlns:a16="http://schemas.microsoft.com/office/drawing/2014/main" id="{8EAA28F3-E866-43DC-93CC-7DD4659E1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6" y="1091"/>
              <a:ext cx="377" cy="243"/>
              <a:chOff x="4116" y="1091"/>
              <a:chExt cx="377" cy="243"/>
            </a:xfrm>
          </p:grpSpPr>
          <p:sp>
            <p:nvSpPr>
              <p:cNvPr id="104897" name="Rectangle 41">
                <a:extLst>
                  <a:ext uri="{FF2B5EF4-FFF2-40B4-BE49-F238E27FC236}">
                    <a16:creationId xmlns:a16="http://schemas.microsoft.com/office/drawing/2014/main" id="{7E502AF2-761F-4E7A-8B4C-0B8AF792A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" y="1091"/>
                <a:ext cx="377" cy="243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98" name="Rectangle 42">
                <a:extLst>
                  <a:ext uri="{FF2B5EF4-FFF2-40B4-BE49-F238E27FC236}">
                    <a16:creationId xmlns:a16="http://schemas.microsoft.com/office/drawing/2014/main" id="{F7001AA9-E6A3-4FB3-B52A-D4D2748ED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" y="1091"/>
                <a:ext cx="377" cy="24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480" name="Rectangle 44">
              <a:extLst>
                <a:ext uri="{FF2B5EF4-FFF2-40B4-BE49-F238E27FC236}">
                  <a16:creationId xmlns:a16="http://schemas.microsoft.com/office/drawing/2014/main" id="{1EAFFCB5-24F8-4EA4-BE59-0B016D010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1168"/>
              <a:ext cx="11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pH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481" name="Group 47">
              <a:extLst>
                <a:ext uri="{FF2B5EF4-FFF2-40B4-BE49-F238E27FC236}">
                  <a16:creationId xmlns:a16="http://schemas.microsoft.com/office/drawing/2014/main" id="{4F71175E-DFC3-4CD2-A373-77E63B39AE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6" y="1387"/>
              <a:ext cx="377" cy="243"/>
              <a:chOff x="4116" y="1387"/>
              <a:chExt cx="377" cy="243"/>
            </a:xfrm>
          </p:grpSpPr>
          <p:sp>
            <p:nvSpPr>
              <p:cNvPr id="104895" name="Rectangle 45">
                <a:extLst>
                  <a:ext uri="{FF2B5EF4-FFF2-40B4-BE49-F238E27FC236}">
                    <a16:creationId xmlns:a16="http://schemas.microsoft.com/office/drawing/2014/main" id="{CE5A8BEB-D9DF-4FCE-90C2-19086B636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" y="1387"/>
                <a:ext cx="377" cy="243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96" name="Rectangle 46">
                <a:extLst>
                  <a:ext uri="{FF2B5EF4-FFF2-40B4-BE49-F238E27FC236}">
                    <a16:creationId xmlns:a16="http://schemas.microsoft.com/office/drawing/2014/main" id="{00484BEC-A7D4-4C88-8191-B212FB4A5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" y="1387"/>
                <a:ext cx="377" cy="24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482" name="Rectangle 48">
              <a:extLst>
                <a:ext uri="{FF2B5EF4-FFF2-40B4-BE49-F238E27FC236}">
                  <a16:creationId xmlns:a16="http://schemas.microsoft.com/office/drawing/2014/main" id="{0524A97C-F389-49D6-94D8-BCECC2A4B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" y="1463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[HCO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83" name="Rectangle 49">
              <a:extLst>
                <a:ext uri="{FF2B5EF4-FFF2-40B4-BE49-F238E27FC236}">
                  <a16:creationId xmlns:a16="http://schemas.microsoft.com/office/drawing/2014/main" id="{6A52A2FC-910D-416D-BC06-A89200AF2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1512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84" name="Rectangle 50">
              <a:extLst>
                <a:ext uri="{FF2B5EF4-FFF2-40B4-BE49-F238E27FC236}">
                  <a16:creationId xmlns:a16="http://schemas.microsoft.com/office/drawing/2014/main" id="{D4417178-B2B0-4844-90C2-038AC917D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1450"/>
              <a:ext cx="1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85" name="Rectangle 51">
              <a:extLst>
                <a:ext uri="{FF2B5EF4-FFF2-40B4-BE49-F238E27FC236}">
                  <a16:creationId xmlns:a16="http://schemas.microsoft.com/office/drawing/2014/main" id="{BC24144B-8E73-482A-BDE7-B9E273CBA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1463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]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486" name="Group 230">
              <a:extLst>
                <a:ext uri="{FF2B5EF4-FFF2-40B4-BE49-F238E27FC236}">
                  <a16:creationId xmlns:a16="http://schemas.microsoft.com/office/drawing/2014/main" id="{522B204B-F21E-4DAF-A3F5-9BA9A5846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2" y="1012"/>
              <a:ext cx="452" cy="973"/>
              <a:chOff x="3582" y="1012"/>
              <a:chExt cx="452" cy="973"/>
            </a:xfrm>
          </p:grpSpPr>
          <p:sp>
            <p:nvSpPr>
              <p:cNvPr id="104717" name="Freeform 52">
                <a:extLst>
                  <a:ext uri="{FF2B5EF4-FFF2-40B4-BE49-F238E27FC236}">
                    <a16:creationId xmlns:a16="http://schemas.microsoft.com/office/drawing/2014/main" id="{9799E0CD-686C-4A9A-A2D9-AC3141C1A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1798"/>
                <a:ext cx="57" cy="52"/>
              </a:xfrm>
              <a:custGeom>
                <a:avLst/>
                <a:gdLst>
                  <a:gd name="T0" fmla="*/ 7 w 57"/>
                  <a:gd name="T1" fmla="*/ 37 h 52"/>
                  <a:gd name="T2" fmla="*/ 7 w 57"/>
                  <a:gd name="T3" fmla="*/ 37 h 52"/>
                  <a:gd name="T4" fmla="*/ 17 w 57"/>
                  <a:gd name="T5" fmla="*/ 27 h 52"/>
                  <a:gd name="T6" fmla="*/ 25 w 57"/>
                  <a:gd name="T7" fmla="*/ 18 h 52"/>
                  <a:gd name="T8" fmla="*/ 34 w 57"/>
                  <a:gd name="T9" fmla="*/ 11 h 52"/>
                  <a:gd name="T10" fmla="*/ 34 w 57"/>
                  <a:gd name="T11" fmla="*/ 11 h 52"/>
                  <a:gd name="T12" fmla="*/ 43 w 57"/>
                  <a:gd name="T13" fmla="*/ 4 h 52"/>
                  <a:gd name="T14" fmla="*/ 47 w 57"/>
                  <a:gd name="T15" fmla="*/ 2 h 52"/>
                  <a:gd name="T16" fmla="*/ 50 w 57"/>
                  <a:gd name="T17" fmla="*/ 0 h 52"/>
                  <a:gd name="T18" fmla="*/ 53 w 57"/>
                  <a:gd name="T19" fmla="*/ 0 h 52"/>
                  <a:gd name="T20" fmla="*/ 55 w 57"/>
                  <a:gd name="T21" fmla="*/ 2 h 52"/>
                  <a:gd name="T22" fmla="*/ 57 w 57"/>
                  <a:gd name="T23" fmla="*/ 6 h 52"/>
                  <a:gd name="T24" fmla="*/ 57 w 57"/>
                  <a:gd name="T25" fmla="*/ 12 h 52"/>
                  <a:gd name="T26" fmla="*/ 57 w 57"/>
                  <a:gd name="T27" fmla="*/ 12 h 52"/>
                  <a:gd name="T28" fmla="*/ 56 w 57"/>
                  <a:gd name="T29" fmla="*/ 24 h 52"/>
                  <a:gd name="T30" fmla="*/ 55 w 57"/>
                  <a:gd name="T31" fmla="*/ 32 h 52"/>
                  <a:gd name="T32" fmla="*/ 54 w 57"/>
                  <a:gd name="T33" fmla="*/ 35 h 52"/>
                  <a:gd name="T34" fmla="*/ 52 w 57"/>
                  <a:gd name="T35" fmla="*/ 37 h 52"/>
                  <a:gd name="T36" fmla="*/ 49 w 57"/>
                  <a:gd name="T37" fmla="*/ 39 h 52"/>
                  <a:gd name="T38" fmla="*/ 44 w 57"/>
                  <a:gd name="T39" fmla="*/ 42 h 52"/>
                  <a:gd name="T40" fmla="*/ 44 w 57"/>
                  <a:gd name="T41" fmla="*/ 42 h 52"/>
                  <a:gd name="T42" fmla="*/ 34 w 57"/>
                  <a:gd name="T43" fmla="*/ 46 h 52"/>
                  <a:gd name="T44" fmla="*/ 24 w 57"/>
                  <a:gd name="T45" fmla="*/ 48 h 52"/>
                  <a:gd name="T46" fmla="*/ 7 w 57"/>
                  <a:gd name="T47" fmla="*/ 52 h 52"/>
                  <a:gd name="T48" fmla="*/ 7 w 57"/>
                  <a:gd name="T49" fmla="*/ 52 h 52"/>
                  <a:gd name="T50" fmla="*/ 4 w 57"/>
                  <a:gd name="T51" fmla="*/ 52 h 52"/>
                  <a:gd name="T52" fmla="*/ 2 w 57"/>
                  <a:gd name="T53" fmla="*/ 51 h 52"/>
                  <a:gd name="T54" fmla="*/ 1 w 57"/>
                  <a:gd name="T55" fmla="*/ 50 h 52"/>
                  <a:gd name="T56" fmla="*/ 0 w 57"/>
                  <a:gd name="T57" fmla="*/ 49 h 52"/>
                  <a:gd name="T58" fmla="*/ 0 w 57"/>
                  <a:gd name="T59" fmla="*/ 47 h 52"/>
                  <a:gd name="T60" fmla="*/ 2 w 57"/>
                  <a:gd name="T61" fmla="*/ 44 h 52"/>
                  <a:gd name="T62" fmla="*/ 7 w 57"/>
                  <a:gd name="T63" fmla="*/ 37 h 52"/>
                  <a:gd name="T64" fmla="*/ 7 w 57"/>
                  <a:gd name="T65" fmla="*/ 37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" h="52">
                    <a:moveTo>
                      <a:pt x="7" y="37"/>
                    </a:moveTo>
                    <a:lnTo>
                      <a:pt x="7" y="37"/>
                    </a:lnTo>
                    <a:lnTo>
                      <a:pt x="17" y="27"/>
                    </a:lnTo>
                    <a:lnTo>
                      <a:pt x="25" y="18"/>
                    </a:lnTo>
                    <a:lnTo>
                      <a:pt x="34" y="11"/>
                    </a:lnTo>
                    <a:lnTo>
                      <a:pt x="43" y="4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5" y="2"/>
                    </a:lnTo>
                    <a:lnTo>
                      <a:pt x="57" y="6"/>
                    </a:lnTo>
                    <a:lnTo>
                      <a:pt x="57" y="12"/>
                    </a:lnTo>
                    <a:lnTo>
                      <a:pt x="56" y="24"/>
                    </a:lnTo>
                    <a:lnTo>
                      <a:pt x="55" y="32"/>
                    </a:lnTo>
                    <a:lnTo>
                      <a:pt x="54" y="35"/>
                    </a:lnTo>
                    <a:lnTo>
                      <a:pt x="52" y="37"/>
                    </a:lnTo>
                    <a:lnTo>
                      <a:pt x="49" y="39"/>
                    </a:lnTo>
                    <a:lnTo>
                      <a:pt x="44" y="42"/>
                    </a:lnTo>
                    <a:lnTo>
                      <a:pt x="34" y="46"/>
                    </a:lnTo>
                    <a:lnTo>
                      <a:pt x="24" y="48"/>
                    </a:lnTo>
                    <a:lnTo>
                      <a:pt x="7" y="52"/>
                    </a:lnTo>
                    <a:lnTo>
                      <a:pt x="4" y="52"/>
                    </a:lnTo>
                    <a:lnTo>
                      <a:pt x="2" y="51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4"/>
                    </a:lnTo>
                    <a:lnTo>
                      <a:pt x="7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18" name="Freeform 53">
                <a:extLst>
                  <a:ext uri="{FF2B5EF4-FFF2-40B4-BE49-F238E27FC236}">
                    <a16:creationId xmlns:a16="http://schemas.microsoft.com/office/drawing/2014/main" id="{B03716E1-F434-4A01-A627-BB31F9C12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799"/>
                <a:ext cx="53" cy="50"/>
              </a:xfrm>
              <a:custGeom>
                <a:avLst/>
                <a:gdLst>
                  <a:gd name="T0" fmla="*/ 53 w 53"/>
                  <a:gd name="T1" fmla="*/ 12 h 50"/>
                  <a:gd name="T2" fmla="*/ 53 w 53"/>
                  <a:gd name="T3" fmla="*/ 12 h 50"/>
                  <a:gd name="T4" fmla="*/ 53 w 53"/>
                  <a:gd name="T5" fmla="*/ 23 h 50"/>
                  <a:gd name="T6" fmla="*/ 52 w 53"/>
                  <a:gd name="T7" fmla="*/ 31 h 50"/>
                  <a:gd name="T8" fmla="*/ 51 w 53"/>
                  <a:gd name="T9" fmla="*/ 33 h 50"/>
                  <a:gd name="T10" fmla="*/ 49 w 53"/>
                  <a:gd name="T11" fmla="*/ 36 h 50"/>
                  <a:gd name="T12" fmla="*/ 42 w 53"/>
                  <a:gd name="T13" fmla="*/ 40 h 50"/>
                  <a:gd name="T14" fmla="*/ 42 w 53"/>
                  <a:gd name="T15" fmla="*/ 40 h 50"/>
                  <a:gd name="T16" fmla="*/ 32 w 53"/>
                  <a:gd name="T17" fmla="*/ 44 h 50"/>
                  <a:gd name="T18" fmla="*/ 23 w 53"/>
                  <a:gd name="T19" fmla="*/ 46 h 50"/>
                  <a:gd name="T20" fmla="*/ 6 w 53"/>
                  <a:gd name="T21" fmla="*/ 49 h 50"/>
                  <a:gd name="T22" fmla="*/ 6 w 53"/>
                  <a:gd name="T23" fmla="*/ 49 h 50"/>
                  <a:gd name="T24" fmla="*/ 3 w 53"/>
                  <a:gd name="T25" fmla="*/ 50 h 50"/>
                  <a:gd name="T26" fmla="*/ 1 w 53"/>
                  <a:gd name="T27" fmla="*/ 49 h 50"/>
                  <a:gd name="T28" fmla="*/ 0 w 53"/>
                  <a:gd name="T29" fmla="*/ 48 h 50"/>
                  <a:gd name="T30" fmla="*/ 0 w 53"/>
                  <a:gd name="T31" fmla="*/ 47 h 50"/>
                  <a:gd name="T32" fmla="*/ 0 w 53"/>
                  <a:gd name="T33" fmla="*/ 45 h 50"/>
                  <a:gd name="T34" fmla="*/ 1 w 53"/>
                  <a:gd name="T35" fmla="*/ 42 h 50"/>
                  <a:gd name="T36" fmla="*/ 5 w 53"/>
                  <a:gd name="T37" fmla="*/ 35 h 50"/>
                  <a:gd name="T38" fmla="*/ 5 w 53"/>
                  <a:gd name="T39" fmla="*/ 35 h 50"/>
                  <a:gd name="T40" fmla="*/ 15 w 53"/>
                  <a:gd name="T41" fmla="*/ 26 h 50"/>
                  <a:gd name="T42" fmla="*/ 23 w 53"/>
                  <a:gd name="T43" fmla="*/ 17 h 50"/>
                  <a:gd name="T44" fmla="*/ 32 w 53"/>
                  <a:gd name="T45" fmla="*/ 10 h 50"/>
                  <a:gd name="T46" fmla="*/ 32 w 53"/>
                  <a:gd name="T47" fmla="*/ 10 h 50"/>
                  <a:gd name="T48" fmla="*/ 40 w 53"/>
                  <a:gd name="T49" fmla="*/ 5 h 50"/>
                  <a:gd name="T50" fmla="*/ 44 w 53"/>
                  <a:gd name="T51" fmla="*/ 2 h 50"/>
                  <a:gd name="T52" fmla="*/ 47 w 53"/>
                  <a:gd name="T53" fmla="*/ 0 h 50"/>
                  <a:gd name="T54" fmla="*/ 50 w 53"/>
                  <a:gd name="T55" fmla="*/ 0 h 50"/>
                  <a:gd name="T56" fmla="*/ 52 w 53"/>
                  <a:gd name="T57" fmla="*/ 2 h 50"/>
                  <a:gd name="T58" fmla="*/ 53 w 53"/>
                  <a:gd name="T59" fmla="*/ 6 h 50"/>
                  <a:gd name="T60" fmla="*/ 53 w 53"/>
                  <a:gd name="T61" fmla="*/ 12 h 50"/>
                  <a:gd name="T62" fmla="*/ 53 w 53"/>
                  <a:gd name="T63" fmla="*/ 12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3" h="50">
                    <a:moveTo>
                      <a:pt x="53" y="12"/>
                    </a:moveTo>
                    <a:lnTo>
                      <a:pt x="53" y="12"/>
                    </a:lnTo>
                    <a:lnTo>
                      <a:pt x="53" y="23"/>
                    </a:lnTo>
                    <a:lnTo>
                      <a:pt x="52" y="31"/>
                    </a:lnTo>
                    <a:lnTo>
                      <a:pt x="51" y="33"/>
                    </a:lnTo>
                    <a:lnTo>
                      <a:pt x="49" y="36"/>
                    </a:lnTo>
                    <a:lnTo>
                      <a:pt x="42" y="40"/>
                    </a:lnTo>
                    <a:lnTo>
                      <a:pt x="32" y="44"/>
                    </a:lnTo>
                    <a:lnTo>
                      <a:pt x="23" y="46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2"/>
                    </a:lnTo>
                    <a:lnTo>
                      <a:pt x="5" y="35"/>
                    </a:lnTo>
                    <a:lnTo>
                      <a:pt x="15" y="26"/>
                    </a:lnTo>
                    <a:lnTo>
                      <a:pt x="23" y="17"/>
                    </a:lnTo>
                    <a:lnTo>
                      <a:pt x="32" y="10"/>
                    </a:lnTo>
                    <a:lnTo>
                      <a:pt x="40" y="5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3" y="6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FF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19" name="Freeform 54">
                <a:extLst>
                  <a:ext uri="{FF2B5EF4-FFF2-40B4-BE49-F238E27FC236}">
                    <a16:creationId xmlns:a16="http://schemas.microsoft.com/office/drawing/2014/main" id="{E8665168-B67D-467F-814E-738F6E732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1800"/>
                <a:ext cx="51" cy="47"/>
              </a:xfrm>
              <a:custGeom>
                <a:avLst/>
                <a:gdLst>
                  <a:gd name="T0" fmla="*/ 51 w 51"/>
                  <a:gd name="T1" fmla="*/ 11 h 47"/>
                  <a:gd name="T2" fmla="*/ 51 w 51"/>
                  <a:gd name="T3" fmla="*/ 11 h 47"/>
                  <a:gd name="T4" fmla="*/ 51 w 51"/>
                  <a:gd name="T5" fmla="*/ 22 h 47"/>
                  <a:gd name="T6" fmla="*/ 50 w 51"/>
                  <a:gd name="T7" fmla="*/ 29 h 47"/>
                  <a:gd name="T8" fmla="*/ 48 w 51"/>
                  <a:gd name="T9" fmla="*/ 32 h 47"/>
                  <a:gd name="T10" fmla="*/ 47 w 51"/>
                  <a:gd name="T11" fmla="*/ 34 h 47"/>
                  <a:gd name="T12" fmla="*/ 40 w 51"/>
                  <a:gd name="T13" fmla="*/ 38 h 47"/>
                  <a:gd name="T14" fmla="*/ 40 w 51"/>
                  <a:gd name="T15" fmla="*/ 38 h 47"/>
                  <a:gd name="T16" fmla="*/ 31 w 51"/>
                  <a:gd name="T17" fmla="*/ 42 h 47"/>
                  <a:gd name="T18" fmla="*/ 22 w 51"/>
                  <a:gd name="T19" fmla="*/ 44 h 47"/>
                  <a:gd name="T20" fmla="*/ 6 w 51"/>
                  <a:gd name="T21" fmla="*/ 47 h 47"/>
                  <a:gd name="T22" fmla="*/ 6 w 51"/>
                  <a:gd name="T23" fmla="*/ 47 h 47"/>
                  <a:gd name="T24" fmla="*/ 3 w 51"/>
                  <a:gd name="T25" fmla="*/ 47 h 47"/>
                  <a:gd name="T26" fmla="*/ 2 w 51"/>
                  <a:gd name="T27" fmla="*/ 47 h 47"/>
                  <a:gd name="T28" fmla="*/ 0 w 51"/>
                  <a:gd name="T29" fmla="*/ 46 h 47"/>
                  <a:gd name="T30" fmla="*/ 0 w 51"/>
                  <a:gd name="T31" fmla="*/ 45 h 47"/>
                  <a:gd name="T32" fmla="*/ 0 w 51"/>
                  <a:gd name="T33" fmla="*/ 43 h 47"/>
                  <a:gd name="T34" fmla="*/ 1 w 51"/>
                  <a:gd name="T35" fmla="*/ 40 h 47"/>
                  <a:gd name="T36" fmla="*/ 5 w 51"/>
                  <a:gd name="T37" fmla="*/ 34 h 47"/>
                  <a:gd name="T38" fmla="*/ 5 w 51"/>
                  <a:gd name="T39" fmla="*/ 34 h 47"/>
                  <a:gd name="T40" fmla="*/ 15 w 51"/>
                  <a:gd name="T41" fmla="*/ 25 h 47"/>
                  <a:gd name="T42" fmla="*/ 23 w 51"/>
                  <a:gd name="T43" fmla="*/ 17 h 47"/>
                  <a:gd name="T44" fmla="*/ 31 w 51"/>
                  <a:gd name="T45" fmla="*/ 10 h 47"/>
                  <a:gd name="T46" fmla="*/ 31 w 51"/>
                  <a:gd name="T47" fmla="*/ 10 h 47"/>
                  <a:gd name="T48" fmla="*/ 39 w 51"/>
                  <a:gd name="T49" fmla="*/ 5 h 47"/>
                  <a:gd name="T50" fmla="*/ 42 w 51"/>
                  <a:gd name="T51" fmla="*/ 2 h 47"/>
                  <a:gd name="T52" fmla="*/ 45 w 51"/>
                  <a:gd name="T53" fmla="*/ 1 h 47"/>
                  <a:gd name="T54" fmla="*/ 48 w 51"/>
                  <a:gd name="T55" fmla="*/ 0 h 47"/>
                  <a:gd name="T56" fmla="*/ 50 w 51"/>
                  <a:gd name="T57" fmla="*/ 2 h 47"/>
                  <a:gd name="T58" fmla="*/ 51 w 51"/>
                  <a:gd name="T59" fmla="*/ 6 h 47"/>
                  <a:gd name="T60" fmla="*/ 51 w 51"/>
                  <a:gd name="T61" fmla="*/ 11 h 47"/>
                  <a:gd name="T62" fmla="*/ 51 w 51"/>
                  <a:gd name="T63" fmla="*/ 1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1" h="47">
                    <a:moveTo>
                      <a:pt x="51" y="11"/>
                    </a:moveTo>
                    <a:lnTo>
                      <a:pt x="51" y="11"/>
                    </a:lnTo>
                    <a:lnTo>
                      <a:pt x="51" y="22"/>
                    </a:lnTo>
                    <a:lnTo>
                      <a:pt x="50" y="29"/>
                    </a:lnTo>
                    <a:lnTo>
                      <a:pt x="48" y="32"/>
                    </a:lnTo>
                    <a:lnTo>
                      <a:pt x="47" y="34"/>
                    </a:lnTo>
                    <a:lnTo>
                      <a:pt x="40" y="38"/>
                    </a:lnTo>
                    <a:lnTo>
                      <a:pt x="31" y="42"/>
                    </a:lnTo>
                    <a:lnTo>
                      <a:pt x="22" y="44"/>
                    </a:lnTo>
                    <a:lnTo>
                      <a:pt x="6" y="47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1" y="40"/>
                    </a:lnTo>
                    <a:lnTo>
                      <a:pt x="5" y="34"/>
                    </a:lnTo>
                    <a:lnTo>
                      <a:pt x="15" y="25"/>
                    </a:lnTo>
                    <a:lnTo>
                      <a:pt x="23" y="17"/>
                    </a:lnTo>
                    <a:lnTo>
                      <a:pt x="31" y="10"/>
                    </a:lnTo>
                    <a:lnTo>
                      <a:pt x="39" y="5"/>
                    </a:lnTo>
                    <a:lnTo>
                      <a:pt x="42" y="2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50" y="2"/>
                    </a:lnTo>
                    <a:lnTo>
                      <a:pt x="51" y="6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3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20" name="Freeform 55">
                <a:extLst>
                  <a:ext uri="{FF2B5EF4-FFF2-40B4-BE49-F238E27FC236}">
                    <a16:creationId xmlns:a16="http://schemas.microsoft.com/office/drawing/2014/main" id="{B8164C07-A66E-4D38-8D54-E7C3B8DBE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1802"/>
                <a:ext cx="49" cy="44"/>
              </a:xfrm>
              <a:custGeom>
                <a:avLst/>
                <a:gdLst>
                  <a:gd name="T0" fmla="*/ 49 w 49"/>
                  <a:gd name="T1" fmla="*/ 10 h 44"/>
                  <a:gd name="T2" fmla="*/ 49 w 49"/>
                  <a:gd name="T3" fmla="*/ 10 h 44"/>
                  <a:gd name="T4" fmla="*/ 49 w 49"/>
                  <a:gd name="T5" fmla="*/ 20 h 44"/>
                  <a:gd name="T6" fmla="*/ 48 w 49"/>
                  <a:gd name="T7" fmla="*/ 27 h 44"/>
                  <a:gd name="T8" fmla="*/ 46 w 49"/>
                  <a:gd name="T9" fmla="*/ 30 h 44"/>
                  <a:gd name="T10" fmla="*/ 45 w 49"/>
                  <a:gd name="T11" fmla="*/ 32 h 44"/>
                  <a:gd name="T12" fmla="*/ 38 w 49"/>
                  <a:gd name="T13" fmla="*/ 36 h 44"/>
                  <a:gd name="T14" fmla="*/ 38 w 49"/>
                  <a:gd name="T15" fmla="*/ 36 h 44"/>
                  <a:gd name="T16" fmla="*/ 30 w 49"/>
                  <a:gd name="T17" fmla="*/ 39 h 44"/>
                  <a:gd name="T18" fmla="*/ 21 w 49"/>
                  <a:gd name="T19" fmla="*/ 41 h 44"/>
                  <a:gd name="T20" fmla="*/ 6 w 49"/>
                  <a:gd name="T21" fmla="*/ 44 h 44"/>
                  <a:gd name="T22" fmla="*/ 6 w 49"/>
                  <a:gd name="T23" fmla="*/ 44 h 44"/>
                  <a:gd name="T24" fmla="*/ 2 w 49"/>
                  <a:gd name="T25" fmla="*/ 44 h 44"/>
                  <a:gd name="T26" fmla="*/ 1 w 49"/>
                  <a:gd name="T27" fmla="*/ 43 h 44"/>
                  <a:gd name="T28" fmla="*/ 0 w 49"/>
                  <a:gd name="T29" fmla="*/ 42 h 44"/>
                  <a:gd name="T30" fmla="*/ 0 w 49"/>
                  <a:gd name="T31" fmla="*/ 40 h 44"/>
                  <a:gd name="T32" fmla="*/ 1 w 49"/>
                  <a:gd name="T33" fmla="*/ 37 h 44"/>
                  <a:gd name="T34" fmla="*/ 5 w 49"/>
                  <a:gd name="T35" fmla="*/ 31 h 44"/>
                  <a:gd name="T36" fmla="*/ 5 w 49"/>
                  <a:gd name="T37" fmla="*/ 31 h 44"/>
                  <a:gd name="T38" fmla="*/ 14 w 49"/>
                  <a:gd name="T39" fmla="*/ 23 h 44"/>
                  <a:gd name="T40" fmla="*/ 22 w 49"/>
                  <a:gd name="T41" fmla="*/ 15 h 44"/>
                  <a:gd name="T42" fmla="*/ 30 w 49"/>
                  <a:gd name="T43" fmla="*/ 9 h 44"/>
                  <a:gd name="T44" fmla="*/ 30 w 49"/>
                  <a:gd name="T45" fmla="*/ 9 h 44"/>
                  <a:gd name="T46" fmla="*/ 37 w 49"/>
                  <a:gd name="T47" fmla="*/ 4 h 44"/>
                  <a:gd name="T48" fmla="*/ 44 w 49"/>
                  <a:gd name="T49" fmla="*/ 0 h 44"/>
                  <a:gd name="T50" fmla="*/ 46 w 49"/>
                  <a:gd name="T51" fmla="*/ 0 h 44"/>
                  <a:gd name="T52" fmla="*/ 48 w 49"/>
                  <a:gd name="T53" fmla="*/ 2 h 44"/>
                  <a:gd name="T54" fmla="*/ 49 w 49"/>
                  <a:gd name="T55" fmla="*/ 5 h 44"/>
                  <a:gd name="T56" fmla="*/ 49 w 49"/>
                  <a:gd name="T57" fmla="*/ 10 h 44"/>
                  <a:gd name="T58" fmla="*/ 49 w 49"/>
                  <a:gd name="T59" fmla="*/ 1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9" h="44">
                    <a:moveTo>
                      <a:pt x="49" y="10"/>
                    </a:moveTo>
                    <a:lnTo>
                      <a:pt x="49" y="10"/>
                    </a:lnTo>
                    <a:lnTo>
                      <a:pt x="49" y="20"/>
                    </a:lnTo>
                    <a:lnTo>
                      <a:pt x="48" y="27"/>
                    </a:lnTo>
                    <a:lnTo>
                      <a:pt x="46" y="30"/>
                    </a:lnTo>
                    <a:lnTo>
                      <a:pt x="45" y="32"/>
                    </a:lnTo>
                    <a:lnTo>
                      <a:pt x="38" y="36"/>
                    </a:lnTo>
                    <a:lnTo>
                      <a:pt x="30" y="39"/>
                    </a:lnTo>
                    <a:lnTo>
                      <a:pt x="21" y="41"/>
                    </a:lnTo>
                    <a:lnTo>
                      <a:pt x="6" y="44"/>
                    </a:lnTo>
                    <a:lnTo>
                      <a:pt x="2" y="44"/>
                    </a:lnTo>
                    <a:lnTo>
                      <a:pt x="1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5" y="31"/>
                    </a:lnTo>
                    <a:lnTo>
                      <a:pt x="14" y="23"/>
                    </a:lnTo>
                    <a:lnTo>
                      <a:pt x="22" y="15"/>
                    </a:lnTo>
                    <a:lnTo>
                      <a:pt x="30" y="9"/>
                    </a:lnTo>
                    <a:lnTo>
                      <a:pt x="37" y="4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2"/>
                    </a:lnTo>
                    <a:lnTo>
                      <a:pt x="49" y="5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EE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21" name="Freeform 56">
                <a:extLst>
                  <a:ext uri="{FF2B5EF4-FFF2-40B4-BE49-F238E27FC236}">
                    <a16:creationId xmlns:a16="http://schemas.microsoft.com/office/drawing/2014/main" id="{BA150471-BFB7-4F81-99D3-15429039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804"/>
                <a:ext cx="47" cy="41"/>
              </a:xfrm>
              <a:custGeom>
                <a:avLst/>
                <a:gdLst>
                  <a:gd name="T0" fmla="*/ 47 w 47"/>
                  <a:gd name="T1" fmla="*/ 9 h 41"/>
                  <a:gd name="T2" fmla="*/ 47 w 47"/>
                  <a:gd name="T3" fmla="*/ 9 h 41"/>
                  <a:gd name="T4" fmla="*/ 46 w 47"/>
                  <a:gd name="T5" fmla="*/ 18 h 41"/>
                  <a:gd name="T6" fmla="*/ 45 w 47"/>
                  <a:gd name="T7" fmla="*/ 25 h 41"/>
                  <a:gd name="T8" fmla="*/ 44 w 47"/>
                  <a:gd name="T9" fmla="*/ 27 h 41"/>
                  <a:gd name="T10" fmla="*/ 43 w 47"/>
                  <a:gd name="T11" fmla="*/ 29 h 41"/>
                  <a:gd name="T12" fmla="*/ 37 w 47"/>
                  <a:gd name="T13" fmla="*/ 33 h 41"/>
                  <a:gd name="T14" fmla="*/ 37 w 47"/>
                  <a:gd name="T15" fmla="*/ 33 h 41"/>
                  <a:gd name="T16" fmla="*/ 28 w 47"/>
                  <a:gd name="T17" fmla="*/ 36 h 41"/>
                  <a:gd name="T18" fmla="*/ 20 w 47"/>
                  <a:gd name="T19" fmla="*/ 38 h 41"/>
                  <a:gd name="T20" fmla="*/ 6 w 47"/>
                  <a:gd name="T21" fmla="*/ 41 h 41"/>
                  <a:gd name="T22" fmla="*/ 6 w 47"/>
                  <a:gd name="T23" fmla="*/ 41 h 41"/>
                  <a:gd name="T24" fmla="*/ 2 w 47"/>
                  <a:gd name="T25" fmla="*/ 41 h 41"/>
                  <a:gd name="T26" fmla="*/ 1 w 47"/>
                  <a:gd name="T27" fmla="*/ 40 h 41"/>
                  <a:gd name="T28" fmla="*/ 0 w 47"/>
                  <a:gd name="T29" fmla="*/ 39 h 41"/>
                  <a:gd name="T30" fmla="*/ 0 w 47"/>
                  <a:gd name="T31" fmla="*/ 37 h 41"/>
                  <a:gd name="T32" fmla="*/ 1 w 47"/>
                  <a:gd name="T33" fmla="*/ 35 h 41"/>
                  <a:gd name="T34" fmla="*/ 5 w 47"/>
                  <a:gd name="T35" fmla="*/ 29 h 41"/>
                  <a:gd name="T36" fmla="*/ 5 w 47"/>
                  <a:gd name="T37" fmla="*/ 29 h 41"/>
                  <a:gd name="T38" fmla="*/ 14 w 47"/>
                  <a:gd name="T39" fmla="*/ 21 h 41"/>
                  <a:gd name="T40" fmla="*/ 21 w 47"/>
                  <a:gd name="T41" fmla="*/ 14 h 41"/>
                  <a:gd name="T42" fmla="*/ 28 w 47"/>
                  <a:gd name="T43" fmla="*/ 8 h 41"/>
                  <a:gd name="T44" fmla="*/ 28 w 47"/>
                  <a:gd name="T45" fmla="*/ 8 h 41"/>
                  <a:gd name="T46" fmla="*/ 36 w 47"/>
                  <a:gd name="T47" fmla="*/ 3 h 41"/>
                  <a:gd name="T48" fmla="*/ 42 w 47"/>
                  <a:gd name="T49" fmla="*/ 0 h 41"/>
                  <a:gd name="T50" fmla="*/ 44 w 47"/>
                  <a:gd name="T51" fmla="*/ 0 h 41"/>
                  <a:gd name="T52" fmla="*/ 46 w 47"/>
                  <a:gd name="T53" fmla="*/ 1 h 41"/>
                  <a:gd name="T54" fmla="*/ 47 w 47"/>
                  <a:gd name="T55" fmla="*/ 4 h 41"/>
                  <a:gd name="T56" fmla="*/ 47 w 47"/>
                  <a:gd name="T57" fmla="*/ 9 h 41"/>
                  <a:gd name="T58" fmla="*/ 47 w 47"/>
                  <a:gd name="T59" fmla="*/ 9 h 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7" h="41">
                    <a:moveTo>
                      <a:pt x="47" y="9"/>
                    </a:moveTo>
                    <a:lnTo>
                      <a:pt x="47" y="9"/>
                    </a:lnTo>
                    <a:lnTo>
                      <a:pt x="46" y="18"/>
                    </a:lnTo>
                    <a:lnTo>
                      <a:pt x="45" y="25"/>
                    </a:lnTo>
                    <a:lnTo>
                      <a:pt x="44" y="27"/>
                    </a:lnTo>
                    <a:lnTo>
                      <a:pt x="43" y="29"/>
                    </a:lnTo>
                    <a:lnTo>
                      <a:pt x="37" y="33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5"/>
                    </a:lnTo>
                    <a:lnTo>
                      <a:pt x="5" y="29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8"/>
                    </a:lnTo>
                    <a:lnTo>
                      <a:pt x="36" y="3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rgbClr val="FEE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22" name="Freeform 57">
                <a:extLst>
                  <a:ext uri="{FF2B5EF4-FFF2-40B4-BE49-F238E27FC236}">
                    <a16:creationId xmlns:a16="http://schemas.microsoft.com/office/drawing/2014/main" id="{2F5EE97A-7ECE-456A-9E8E-89161F96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1805"/>
                <a:ext cx="45" cy="39"/>
              </a:xfrm>
              <a:custGeom>
                <a:avLst/>
                <a:gdLst>
                  <a:gd name="T0" fmla="*/ 45 w 45"/>
                  <a:gd name="T1" fmla="*/ 8 h 39"/>
                  <a:gd name="T2" fmla="*/ 45 w 45"/>
                  <a:gd name="T3" fmla="*/ 8 h 39"/>
                  <a:gd name="T4" fmla="*/ 44 w 45"/>
                  <a:gd name="T5" fmla="*/ 18 h 39"/>
                  <a:gd name="T6" fmla="*/ 43 w 45"/>
                  <a:gd name="T7" fmla="*/ 24 h 39"/>
                  <a:gd name="T8" fmla="*/ 42 w 45"/>
                  <a:gd name="T9" fmla="*/ 26 h 39"/>
                  <a:gd name="T10" fmla="*/ 41 w 45"/>
                  <a:gd name="T11" fmla="*/ 28 h 39"/>
                  <a:gd name="T12" fmla="*/ 35 w 45"/>
                  <a:gd name="T13" fmla="*/ 31 h 39"/>
                  <a:gd name="T14" fmla="*/ 35 w 45"/>
                  <a:gd name="T15" fmla="*/ 31 h 39"/>
                  <a:gd name="T16" fmla="*/ 27 w 45"/>
                  <a:gd name="T17" fmla="*/ 34 h 39"/>
                  <a:gd name="T18" fmla="*/ 19 w 45"/>
                  <a:gd name="T19" fmla="*/ 36 h 39"/>
                  <a:gd name="T20" fmla="*/ 6 w 45"/>
                  <a:gd name="T21" fmla="*/ 39 h 39"/>
                  <a:gd name="T22" fmla="*/ 6 w 45"/>
                  <a:gd name="T23" fmla="*/ 39 h 39"/>
                  <a:gd name="T24" fmla="*/ 2 w 45"/>
                  <a:gd name="T25" fmla="*/ 39 h 39"/>
                  <a:gd name="T26" fmla="*/ 1 w 45"/>
                  <a:gd name="T27" fmla="*/ 38 h 39"/>
                  <a:gd name="T28" fmla="*/ 0 w 45"/>
                  <a:gd name="T29" fmla="*/ 37 h 39"/>
                  <a:gd name="T30" fmla="*/ 1 w 45"/>
                  <a:gd name="T31" fmla="*/ 33 h 39"/>
                  <a:gd name="T32" fmla="*/ 5 w 45"/>
                  <a:gd name="T33" fmla="*/ 27 h 39"/>
                  <a:gd name="T34" fmla="*/ 5 w 45"/>
                  <a:gd name="T35" fmla="*/ 27 h 39"/>
                  <a:gd name="T36" fmla="*/ 13 w 45"/>
                  <a:gd name="T37" fmla="*/ 20 h 39"/>
                  <a:gd name="T38" fmla="*/ 20 w 45"/>
                  <a:gd name="T39" fmla="*/ 13 h 39"/>
                  <a:gd name="T40" fmla="*/ 27 w 45"/>
                  <a:gd name="T41" fmla="*/ 7 h 39"/>
                  <a:gd name="T42" fmla="*/ 27 w 45"/>
                  <a:gd name="T43" fmla="*/ 7 h 39"/>
                  <a:gd name="T44" fmla="*/ 34 w 45"/>
                  <a:gd name="T45" fmla="*/ 3 h 39"/>
                  <a:gd name="T46" fmla="*/ 40 w 45"/>
                  <a:gd name="T47" fmla="*/ 0 h 39"/>
                  <a:gd name="T48" fmla="*/ 42 w 45"/>
                  <a:gd name="T49" fmla="*/ 0 h 39"/>
                  <a:gd name="T50" fmla="*/ 44 w 45"/>
                  <a:gd name="T51" fmla="*/ 1 h 39"/>
                  <a:gd name="T52" fmla="*/ 45 w 45"/>
                  <a:gd name="T53" fmla="*/ 4 h 39"/>
                  <a:gd name="T54" fmla="*/ 45 w 45"/>
                  <a:gd name="T55" fmla="*/ 8 h 39"/>
                  <a:gd name="T56" fmla="*/ 45 w 45"/>
                  <a:gd name="T57" fmla="*/ 8 h 3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5" h="39">
                    <a:moveTo>
                      <a:pt x="45" y="8"/>
                    </a:moveTo>
                    <a:lnTo>
                      <a:pt x="45" y="8"/>
                    </a:lnTo>
                    <a:lnTo>
                      <a:pt x="44" y="18"/>
                    </a:lnTo>
                    <a:lnTo>
                      <a:pt x="43" y="24"/>
                    </a:lnTo>
                    <a:lnTo>
                      <a:pt x="42" y="26"/>
                    </a:lnTo>
                    <a:lnTo>
                      <a:pt x="41" y="28"/>
                    </a:lnTo>
                    <a:lnTo>
                      <a:pt x="35" y="31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6" y="39"/>
                    </a:lnTo>
                    <a:lnTo>
                      <a:pt x="2" y="39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5" y="27"/>
                    </a:lnTo>
                    <a:lnTo>
                      <a:pt x="13" y="20"/>
                    </a:lnTo>
                    <a:lnTo>
                      <a:pt x="20" y="13"/>
                    </a:lnTo>
                    <a:lnTo>
                      <a:pt x="27" y="7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1"/>
                    </a:lnTo>
                    <a:lnTo>
                      <a:pt x="45" y="4"/>
                    </a:ln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FDE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23" name="Freeform 58">
                <a:extLst>
                  <a:ext uri="{FF2B5EF4-FFF2-40B4-BE49-F238E27FC236}">
                    <a16:creationId xmlns:a16="http://schemas.microsoft.com/office/drawing/2014/main" id="{B3B09DA3-333B-4FA1-BAD5-CF9306501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806"/>
                <a:ext cx="41" cy="37"/>
              </a:xfrm>
              <a:custGeom>
                <a:avLst/>
                <a:gdLst>
                  <a:gd name="T0" fmla="*/ 4 w 41"/>
                  <a:gd name="T1" fmla="*/ 26 h 37"/>
                  <a:gd name="T2" fmla="*/ 4 w 41"/>
                  <a:gd name="T3" fmla="*/ 26 h 37"/>
                  <a:gd name="T4" fmla="*/ 12 w 41"/>
                  <a:gd name="T5" fmla="*/ 19 h 37"/>
                  <a:gd name="T6" fmla="*/ 18 w 41"/>
                  <a:gd name="T7" fmla="*/ 12 h 37"/>
                  <a:gd name="T8" fmla="*/ 25 w 41"/>
                  <a:gd name="T9" fmla="*/ 7 h 37"/>
                  <a:gd name="T10" fmla="*/ 25 w 41"/>
                  <a:gd name="T11" fmla="*/ 7 h 37"/>
                  <a:gd name="T12" fmla="*/ 31 w 41"/>
                  <a:gd name="T13" fmla="*/ 3 h 37"/>
                  <a:gd name="T14" fmla="*/ 37 w 41"/>
                  <a:gd name="T15" fmla="*/ 0 h 37"/>
                  <a:gd name="T16" fmla="*/ 39 w 41"/>
                  <a:gd name="T17" fmla="*/ 0 h 37"/>
                  <a:gd name="T18" fmla="*/ 40 w 41"/>
                  <a:gd name="T19" fmla="*/ 1 h 37"/>
                  <a:gd name="T20" fmla="*/ 41 w 41"/>
                  <a:gd name="T21" fmla="*/ 4 h 37"/>
                  <a:gd name="T22" fmla="*/ 41 w 41"/>
                  <a:gd name="T23" fmla="*/ 8 h 37"/>
                  <a:gd name="T24" fmla="*/ 41 w 41"/>
                  <a:gd name="T25" fmla="*/ 8 h 37"/>
                  <a:gd name="T26" fmla="*/ 41 w 41"/>
                  <a:gd name="T27" fmla="*/ 17 h 37"/>
                  <a:gd name="T28" fmla="*/ 40 w 41"/>
                  <a:gd name="T29" fmla="*/ 22 h 37"/>
                  <a:gd name="T30" fmla="*/ 39 w 41"/>
                  <a:gd name="T31" fmla="*/ 24 h 37"/>
                  <a:gd name="T32" fmla="*/ 38 w 41"/>
                  <a:gd name="T33" fmla="*/ 26 h 37"/>
                  <a:gd name="T34" fmla="*/ 32 w 41"/>
                  <a:gd name="T35" fmla="*/ 29 h 37"/>
                  <a:gd name="T36" fmla="*/ 32 w 41"/>
                  <a:gd name="T37" fmla="*/ 29 h 37"/>
                  <a:gd name="T38" fmla="*/ 25 w 41"/>
                  <a:gd name="T39" fmla="*/ 32 h 37"/>
                  <a:gd name="T40" fmla="*/ 18 w 41"/>
                  <a:gd name="T41" fmla="*/ 34 h 37"/>
                  <a:gd name="T42" fmla="*/ 5 w 41"/>
                  <a:gd name="T43" fmla="*/ 37 h 37"/>
                  <a:gd name="T44" fmla="*/ 5 w 41"/>
                  <a:gd name="T45" fmla="*/ 37 h 37"/>
                  <a:gd name="T46" fmla="*/ 1 w 41"/>
                  <a:gd name="T47" fmla="*/ 36 h 37"/>
                  <a:gd name="T48" fmla="*/ 0 w 41"/>
                  <a:gd name="T49" fmla="*/ 36 h 37"/>
                  <a:gd name="T50" fmla="*/ 0 w 41"/>
                  <a:gd name="T51" fmla="*/ 35 h 37"/>
                  <a:gd name="T52" fmla="*/ 0 w 41"/>
                  <a:gd name="T53" fmla="*/ 31 h 37"/>
                  <a:gd name="T54" fmla="*/ 4 w 41"/>
                  <a:gd name="T55" fmla="*/ 26 h 37"/>
                  <a:gd name="T56" fmla="*/ 4 w 41"/>
                  <a:gd name="T57" fmla="*/ 26 h 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1" h="37">
                    <a:moveTo>
                      <a:pt x="4" y="26"/>
                    </a:moveTo>
                    <a:lnTo>
                      <a:pt x="4" y="26"/>
                    </a:lnTo>
                    <a:lnTo>
                      <a:pt x="12" y="19"/>
                    </a:lnTo>
                    <a:lnTo>
                      <a:pt x="18" y="12"/>
                    </a:lnTo>
                    <a:lnTo>
                      <a:pt x="25" y="7"/>
                    </a:lnTo>
                    <a:lnTo>
                      <a:pt x="31" y="3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41" y="17"/>
                    </a:lnTo>
                    <a:lnTo>
                      <a:pt x="40" y="22"/>
                    </a:lnTo>
                    <a:lnTo>
                      <a:pt x="39" y="24"/>
                    </a:lnTo>
                    <a:lnTo>
                      <a:pt x="38" y="26"/>
                    </a:lnTo>
                    <a:lnTo>
                      <a:pt x="32" y="29"/>
                    </a:lnTo>
                    <a:lnTo>
                      <a:pt x="25" y="32"/>
                    </a:lnTo>
                    <a:lnTo>
                      <a:pt x="18" y="34"/>
                    </a:lnTo>
                    <a:lnTo>
                      <a:pt x="5" y="37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FC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24" name="Freeform 59">
                <a:extLst>
                  <a:ext uri="{FF2B5EF4-FFF2-40B4-BE49-F238E27FC236}">
                    <a16:creationId xmlns:a16="http://schemas.microsoft.com/office/drawing/2014/main" id="{CD717981-2811-4822-9FE5-18EAD8F77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370"/>
                <a:ext cx="425" cy="584"/>
              </a:xfrm>
              <a:custGeom>
                <a:avLst/>
                <a:gdLst>
                  <a:gd name="T0" fmla="*/ 107 w 425"/>
                  <a:gd name="T1" fmla="*/ 0 h 584"/>
                  <a:gd name="T2" fmla="*/ 95 w 425"/>
                  <a:gd name="T3" fmla="*/ 2 h 584"/>
                  <a:gd name="T4" fmla="*/ 78 w 425"/>
                  <a:gd name="T5" fmla="*/ 9 h 584"/>
                  <a:gd name="T6" fmla="*/ 64 w 425"/>
                  <a:gd name="T7" fmla="*/ 17 h 584"/>
                  <a:gd name="T8" fmla="*/ 50 w 425"/>
                  <a:gd name="T9" fmla="*/ 29 h 584"/>
                  <a:gd name="T10" fmla="*/ 36 w 425"/>
                  <a:gd name="T11" fmla="*/ 48 h 584"/>
                  <a:gd name="T12" fmla="*/ 25 w 425"/>
                  <a:gd name="T13" fmla="*/ 71 h 584"/>
                  <a:gd name="T14" fmla="*/ 21 w 425"/>
                  <a:gd name="T15" fmla="*/ 85 h 584"/>
                  <a:gd name="T16" fmla="*/ 6 w 425"/>
                  <a:gd name="T17" fmla="*/ 149 h 584"/>
                  <a:gd name="T18" fmla="*/ 2 w 425"/>
                  <a:gd name="T19" fmla="*/ 184 h 584"/>
                  <a:gd name="T20" fmla="*/ 0 w 425"/>
                  <a:gd name="T21" fmla="*/ 220 h 584"/>
                  <a:gd name="T22" fmla="*/ 2 w 425"/>
                  <a:gd name="T23" fmla="*/ 255 h 584"/>
                  <a:gd name="T24" fmla="*/ 10 w 425"/>
                  <a:gd name="T25" fmla="*/ 291 h 584"/>
                  <a:gd name="T26" fmla="*/ 24 w 425"/>
                  <a:gd name="T27" fmla="*/ 327 h 584"/>
                  <a:gd name="T28" fmla="*/ 47 w 425"/>
                  <a:gd name="T29" fmla="*/ 361 h 584"/>
                  <a:gd name="T30" fmla="*/ 95 w 425"/>
                  <a:gd name="T31" fmla="*/ 426 h 584"/>
                  <a:gd name="T32" fmla="*/ 143 w 425"/>
                  <a:gd name="T33" fmla="*/ 495 h 584"/>
                  <a:gd name="T34" fmla="*/ 151 w 425"/>
                  <a:gd name="T35" fmla="*/ 509 h 584"/>
                  <a:gd name="T36" fmla="*/ 165 w 425"/>
                  <a:gd name="T37" fmla="*/ 526 h 584"/>
                  <a:gd name="T38" fmla="*/ 183 w 425"/>
                  <a:gd name="T39" fmla="*/ 543 h 584"/>
                  <a:gd name="T40" fmla="*/ 204 w 425"/>
                  <a:gd name="T41" fmla="*/ 560 h 584"/>
                  <a:gd name="T42" fmla="*/ 227 w 425"/>
                  <a:gd name="T43" fmla="*/ 572 h 584"/>
                  <a:gd name="T44" fmla="*/ 248 w 425"/>
                  <a:gd name="T45" fmla="*/ 581 h 584"/>
                  <a:gd name="T46" fmla="*/ 268 w 425"/>
                  <a:gd name="T47" fmla="*/ 584 h 584"/>
                  <a:gd name="T48" fmla="*/ 282 w 425"/>
                  <a:gd name="T49" fmla="*/ 581 h 584"/>
                  <a:gd name="T50" fmla="*/ 287 w 425"/>
                  <a:gd name="T51" fmla="*/ 576 h 584"/>
                  <a:gd name="T52" fmla="*/ 290 w 425"/>
                  <a:gd name="T53" fmla="*/ 569 h 584"/>
                  <a:gd name="T54" fmla="*/ 295 w 425"/>
                  <a:gd name="T55" fmla="*/ 553 h 584"/>
                  <a:gd name="T56" fmla="*/ 308 w 425"/>
                  <a:gd name="T57" fmla="*/ 523 h 584"/>
                  <a:gd name="T58" fmla="*/ 328 w 425"/>
                  <a:gd name="T59" fmla="*/ 495 h 584"/>
                  <a:gd name="T60" fmla="*/ 353 w 425"/>
                  <a:gd name="T61" fmla="*/ 469 h 584"/>
                  <a:gd name="T62" fmla="*/ 368 w 425"/>
                  <a:gd name="T63" fmla="*/ 458 h 584"/>
                  <a:gd name="T64" fmla="*/ 396 w 425"/>
                  <a:gd name="T65" fmla="*/ 438 h 584"/>
                  <a:gd name="T66" fmla="*/ 415 w 425"/>
                  <a:gd name="T67" fmla="*/ 418 h 584"/>
                  <a:gd name="T68" fmla="*/ 423 w 425"/>
                  <a:gd name="T69" fmla="*/ 403 h 584"/>
                  <a:gd name="T70" fmla="*/ 425 w 425"/>
                  <a:gd name="T71" fmla="*/ 391 h 584"/>
                  <a:gd name="T72" fmla="*/ 424 w 425"/>
                  <a:gd name="T73" fmla="*/ 371 h 584"/>
                  <a:gd name="T74" fmla="*/ 422 w 425"/>
                  <a:gd name="T75" fmla="*/ 362 h 584"/>
                  <a:gd name="T76" fmla="*/ 409 w 425"/>
                  <a:gd name="T77" fmla="*/ 329 h 584"/>
                  <a:gd name="T78" fmla="*/ 381 w 425"/>
                  <a:gd name="T79" fmla="*/ 271 h 584"/>
                  <a:gd name="T80" fmla="*/ 341 w 425"/>
                  <a:gd name="T81" fmla="*/ 189 h 584"/>
                  <a:gd name="T82" fmla="*/ 334 w 425"/>
                  <a:gd name="T83" fmla="*/ 171 h 584"/>
                  <a:gd name="T84" fmla="*/ 314 w 425"/>
                  <a:gd name="T85" fmla="*/ 93 h 584"/>
                  <a:gd name="T86" fmla="*/ 304 w 425"/>
                  <a:gd name="T87" fmla="*/ 64 h 584"/>
                  <a:gd name="T88" fmla="*/ 299 w 425"/>
                  <a:gd name="T89" fmla="*/ 58 h 584"/>
                  <a:gd name="T90" fmla="*/ 296 w 425"/>
                  <a:gd name="T91" fmla="*/ 60 h 584"/>
                  <a:gd name="T92" fmla="*/ 289 w 425"/>
                  <a:gd name="T93" fmla="*/ 79 h 584"/>
                  <a:gd name="T94" fmla="*/ 277 w 425"/>
                  <a:gd name="T95" fmla="*/ 109 h 584"/>
                  <a:gd name="T96" fmla="*/ 273 w 425"/>
                  <a:gd name="T97" fmla="*/ 114 h 584"/>
                  <a:gd name="T98" fmla="*/ 268 w 425"/>
                  <a:gd name="T99" fmla="*/ 116 h 584"/>
                  <a:gd name="T100" fmla="*/ 261 w 425"/>
                  <a:gd name="T101" fmla="*/ 113 h 584"/>
                  <a:gd name="T102" fmla="*/ 255 w 425"/>
                  <a:gd name="T103" fmla="*/ 107 h 584"/>
                  <a:gd name="T104" fmla="*/ 237 w 425"/>
                  <a:gd name="T105" fmla="*/ 95 h 584"/>
                  <a:gd name="T106" fmla="*/ 203 w 425"/>
                  <a:gd name="T107" fmla="*/ 79 h 584"/>
                  <a:gd name="T108" fmla="*/ 178 w 425"/>
                  <a:gd name="T109" fmla="*/ 67 h 584"/>
                  <a:gd name="T110" fmla="*/ 158 w 425"/>
                  <a:gd name="T111" fmla="*/ 53 h 584"/>
                  <a:gd name="T112" fmla="*/ 144 w 425"/>
                  <a:gd name="T113" fmla="*/ 37 h 584"/>
                  <a:gd name="T114" fmla="*/ 136 w 425"/>
                  <a:gd name="T115" fmla="*/ 23 h 584"/>
                  <a:gd name="T116" fmla="*/ 131 w 425"/>
                  <a:gd name="T117" fmla="*/ 14 h 584"/>
                  <a:gd name="T118" fmla="*/ 125 w 425"/>
                  <a:gd name="T119" fmla="*/ 7 h 584"/>
                  <a:gd name="T120" fmla="*/ 112 w 425"/>
                  <a:gd name="T121" fmla="*/ 1 h 584"/>
                  <a:gd name="T122" fmla="*/ 107 w 425"/>
                  <a:gd name="T123" fmla="*/ 0 h 5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25" h="584">
                    <a:moveTo>
                      <a:pt x="107" y="0"/>
                    </a:moveTo>
                    <a:lnTo>
                      <a:pt x="107" y="0"/>
                    </a:lnTo>
                    <a:lnTo>
                      <a:pt x="104" y="1"/>
                    </a:lnTo>
                    <a:lnTo>
                      <a:pt x="95" y="2"/>
                    </a:lnTo>
                    <a:lnTo>
                      <a:pt x="84" y="6"/>
                    </a:lnTo>
                    <a:lnTo>
                      <a:pt x="78" y="9"/>
                    </a:lnTo>
                    <a:lnTo>
                      <a:pt x="71" y="12"/>
                    </a:lnTo>
                    <a:lnTo>
                      <a:pt x="64" y="17"/>
                    </a:lnTo>
                    <a:lnTo>
                      <a:pt x="57" y="22"/>
                    </a:lnTo>
                    <a:lnTo>
                      <a:pt x="50" y="29"/>
                    </a:lnTo>
                    <a:lnTo>
                      <a:pt x="43" y="37"/>
                    </a:lnTo>
                    <a:lnTo>
                      <a:pt x="36" y="48"/>
                    </a:lnTo>
                    <a:lnTo>
                      <a:pt x="30" y="58"/>
                    </a:lnTo>
                    <a:lnTo>
                      <a:pt x="25" y="71"/>
                    </a:lnTo>
                    <a:lnTo>
                      <a:pt x="21" y="85"/>
                    </a:lnTo>
                    <a:lnTo>
                      <a:pt x="13" y="117"/>
                    </a:lnTo>
                    <a:lnTo>
                      <a:pt x="6" y="149"/>
                    </a:lnTo>
                    <a:lnTo>
                      <a:pt x="4" y="167"/>
                    </a:lnTo>
                    <a:lnTo>
                      <a:pt x="2" y="184"/>
                    </a:lnTo>
                    <a:lnTo>
                      <a:pt x="0" y="201"/>
                    </a:lnTo>
                    <a:lnTo>
                      <a:pt x="0" y="220"/>
                    </a:lnTo>
                    <a:lnTo>
                      <a:pt x="0" y="237"/>
                    </a:lnTo>
                    <a:lnTo>
                      <a:pt x="2" y="255"/>
                    </a:lnTo>
                    <a:lnTo>
                      <a:pt x="5" y="274"/>
                    </a:lnTo>
                    <a:lnTo>
                      <a:pt x="10" y="291"/>
                    </a:lnTo>
                    <a:lnTo>
                      <a:pt x="16" y="309"/>
                    </a:lnTo>
                    <a:lnTo>
                      <a:pt x="24" y="327"/>
                    </a:lnTo>
                    <a:lnTo>
                      <a:pt x="34" y="344"/>
                    </a:lnTo>
                    <a:lnTo>
                      <a:pt x="47" y="361"/>
                    </a:lnTo>
                    <a:lnTo>
                      <a:pt x="95" y="426"/>
                    </a:lnTo>
                    <a:lnTo>
                      <a:pt x="126" y="469"/>
                    </a:lnTo>
                    <a:lnTo>
                      <a:pt x="143" y="495"/>
                    </a:lnTo>
                    <a:lnTo>
                      <a:pt x="151" y="509"/>
                    </a:lnTo>
                    <a:lnTo>
                      <a:pt x="158" y="518"/>
                    </a:lnTo>
                    <a:lnTo>
                      <a:pt x="165" y="526"/>
                    </a:lnTo>
                    <a:lnTo>
                      <a:pt x="174" y="535"/>
                    </a:lnTo>
                    <a:lnTo>
                      <a:pt x="183" y="543"/>
                    </a:lnTo>
                    <a:lnTo>
                      <a:pt x="193" y="552"/>
                    </a:lnTo>
                    <a:lnTo>
                      <a:pt x="204" y="560"/>
                    </a:lnTo>
                    <a:lnTo>
                      <a:pt x="216" y="566"/>
                    </a:lnTo>
                    <a:lnTo>
                      <a:pt x="227" y="572"/>
                    </a:lnTo>
                    <a:lnTo>
                      <a:pt x="238" y="577"/>
                    </a:lnTo>
                    <a:lnTo>
                      <a:pt x="248" y="581"/>
                    </a:lnTo>
                    <a:lnTo>
                      <a:pt x="258" y="583"/>
                    </a:lnTo>
                    <a:lnTo>
                      <a:pt x="268" y="584"/>
                    </a:lnTo>
                    <a:lnTo>
                      <a:pt x="276" y="583"/>
                    </a:lnTo>
                    <a:lnTo>
                      <a:pt x="282" y="581"/>
                    </a:lnTo>
                    <a:lnTo>
                      <a:pt x="285" y="579"/>
                    </a:lnTo>
                    <a:lnTo>
                      <a:pt x="287" y="576"/>
                    </a:lnTo>
                    <a:lnTo>
                      <a:pt x="289" y="573"/>
                    </a:lnTo>
                    <a:lnTo>
                      <a:pt x="290" y="569"/>
                    </a:lnTo>
                    <a:lnTo>
                      <a:pt x="295" y="553"/>
                    </a:lnTo>
                    <a:lnTo>
                      <a:pt x="300" y="537"/>
                    </a:lnTo>
                    <a:lnTo>
                      <a:pt x="308" y="523"/>
                    </a:lnTo>
                    <a:lnTo>
                      <a:pt x="316" y="509"/>
                    </a:lnTo>
                    <a:lnTo>
                      <a:pt x="328" y="495"/>
                    </a:lnTo>
                    <a:lnTo>
                      <a:pt x="339" y="481"/>
                    </a:lnTo>
                    <a:lnTo>
                      <a:pt x="353" y="469"/>
                    </a:lnTo>
                    <a:lnTo>
                      <a:pt x="368" y="458"/>
                    </a:lnTo>
                    <a:lnTo>
                      <a:pt x="384" y="447"/>
                    </a:lnTo>
                    <a:lnTo>
                      <a:pt x="396" y="438"/>
                    </a:lnTo>
                    <a:lnTo>
                      <a:pt x="407" y="427"/>
                    </a:lnTo>
                    <a:lnTo>
                      <a:pt x="415" y="418"/>
                    </a:lnTo>
                    <a:lnTo>
                      <a:pt x="421" y="408"/>
                    </a:lnTo>
                    <a:lnTo>
                      <a:pt x="423" y="403"/>
                    </a:lnTo>
                    <a:lnTo>
                      <a:pt x="424" y="397"/>
                    </a:lnTo>
                    <a:lnTo>
                      <a:pt x="425" y="391"/>
                    </a:lnTo>
                    <a:lnTo>
                      <a:pt x="425" y="385"/>
                    </a:lnTo>
                    <a:lnTo>
                      <a:pt x="424" y="371"/>
                    </a:lnTo>
                    <a:lnTo>
                      <a:pt x="422" y="362"/>
                    </a:lnTo>
                    <a:lnTo>
                      <a:pt x="419" y="353"/>
                    </a:lnTo>
                    <a:lnTo>
                      <a:pt x="409" y="329"/>
                    </a:lnTo>
                    <a:lnTo>
                      <a:pt x="396" y="300"/>
                    </a:lnTo>
                    <a:lnTo>
                      <a:pt x="381" y="271"/>
                    </a:lnTo>
                    <a:lnTo>
                      <a:pt x="352" y="213"/>
                    </a:lnTo>
                    <a:lnTo>
                      <a:pt x="341" y="189"/>
                    </a:lnTo>
                    <a:lnTo>
                      <a:pt x="334" y="171"/>
                    </a:lnTo>
                    <a:lnTo>
                      <a:pt x="325" y="134"/>
                    </a:lnTo>
                    <a:lnTo>
                      <a:pt x="314" y="93"/>
                    </a:lnTo>
                    <a:lnTo>
                      <a:pt x="309" y="76"/>
                    </a:lnTo>
                    <a:lnTo>
                      <a:pt x="304" y="64"/>
                    </a:lnTo>
                    <a:lnTo>
                      <a:pt x="301" y="60"/>
                    </a:lnTo>
                    <a:lnTo>
                      <a:pt x="299" y="58"/>
                    </a:lnTo>
                    <a:lnTo>
                      <a:pt x="298" y="58"/>
                    </a:lnTo>
                    <a:lnTo>
                      <a:pt x="296" y="60"/>
                    </a:lnTo>
                    <a:lnTo>
                      <a:pt x="289" y="79"/>
                    </a:lnTo>
                    <a:lnTo>
                      <a:pt x="282" y="100"/>
                    </a:lnTo>
                    <a:lnTo>
                      <a:pt x="277" y="109"/>
                    </a:lnTo>
                    <a:lnTo>
                      <a:pt x="275" y="112"/>
                    </a:lnTo>
                    <a:lnTo>
                      <a:pt x="273" y="114"/>
                    </a:lnTo>
                    <a:lnTo>
                      <a:pt x="270" y="116"/>
                    </a:lnTo>
                    <a:lnTo>
                      <a:pt x="268" y="116"/>
                    </a:lnTo>
                    <a:lnTo>
                      <a:pt x="264" y="115"/>
                    </a:lnTo>
                    <a:lnTo>
                      <a:pt x="261" y="113"/>
                    </a:lnTo>
                    <a:lnTo>
                      <a:pt x="255" y="107"/>
                    </a:lnTo>
                    <a:lnTo>
                      <a:pt x="247" y="101"/>
                    </a:lnTo>
                    <a:lnTo>
                      <a:pt x="237" y="95"/>
                    </a:lnTo>
                    <a:lnTo>
                      <a:pt x="227" y="90"/>
                    </a:lnTo>
                    <a:lnTo>
                      <a:pt x="203" y="79"/>
                    </a:lnTo>
                    <a:lnTo>
                      <a:pt x="178" y="67"/>
                    </a:lnTo>
                    <a:lnTo>
                      <a:pt x="167" y="61"/>
                    </a:lnTo>
                    <a:lnTo>
                      <a:pt x="158" y="53"/>
                    </a:lnTo>
                    <a:lnTo>
                      <a:pt x="149" y="45"/>
                    </a:lnTo>
                    <a:lnTo>
                      <a:pt x="144" y="37"/>
                    </a:lnTo>
                    <a:lnTo>
                      <a:pt x="139" y="29"/>
                    </a:lnTo>
                    <a:lnTo>
                      <a:pt x="136" y="23"/>
                    </a:lnTo>
                    <a:lnTo>
                      <a:pt x="131" y="14"/>
                    </a:lnTo>
                    <a:lnTo>
                      <a:pt x="128" y="10"/>
                    </a:lnTo>
                    <a:lnTo>
                      <a:pt x="125" y="7"/>
                    </a:lnTo>
                    <a:lnTo>
                      <a:pt x="118" y="3"/>
                    </a:lnTo>
                    <a:lnTo>
                      <a:pt x="112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25" name="Freeform 60">
                <a:extLst>
                  <a:ext uri="{FF2B5EF4-FFF2-40B4-BE49-F238E27FC236}">
                    <a16:creationId xmlns:a16="http://schemas.microsoft.com/office/drawing/2014/main" id="{FB5F01C3-7F80-4C9A-92DE-F0CB30CB0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1372"/>
                <a:ext cx="422" cy="578"/>
              </a:xfrm>
              <a:custGeom>
                <a:avLst/>
                <a:gdLst>
                  <a:gd name="T0" fmla="*/ 106 w 422"/>
                  <a:gd name="T1" fmla="*/ 0 h 578"/>
                  <a:gd name="T2" fmla="*/ 95 w 422"/>
                  <a:gd name="T3" fmla="*/ 2 h 578"/>
                  <a:gd name="T4" fmla="*/ 78 w 422"/>
                  <a:gd name="T5" fmla="*/ 8 h 578"/>
                  <a:gd name="T6" fmla="*/ 64 w 422"/>
                  <a:gd name="T7" fmla="*/ 16 h 578"/>
                  <a:gd name="T8" fmla="*/ 50 w 422"/>
                  <a:gd name="T9" fmla="*/ 29 h 578"/>
                  <a:gd name="T10" fmla="*/ 36 w 422"/>
                  <a:gd name="T11" fmla="*/ 47 h 578"/>
                  <a:gd name="T12" fmla="*/ 25 w 422"/>
                  <a:gd name="T13" fmla="*/ 70 h 578"/>
                  <a:gd name="T14" fmla="*/ 21 w 422"/>
                  <a:gd name="T15" fmla="*/ 84 h 578"/>
                  <a:gd name="T16" fmla="*/ 7 w 422"/>
                  <a:gd name="T17" fmla="*/ 148 h 578"/>
                  <a:gd name="T18" fmla="*/ 2 w 422"/>
                  <a:gd name="T19" fmla="*/ 183 h 578"/>
                  <a:gd name="T20" fmla="*/ 0 w 422"/>
                  <a:gd name="T21" fmla="*/ 218 h 578"/>
                  <a:gd name="T22" fmla="*/ 3 w 422"/>
                  <a:gd name="T23" fmla="*/ 253 h 578"/>
                  <a:gd name="T24" fmla="*/ 10 w 422"/>
                  <a:gd name="T25" fmla="*/ 289 h 578"/>
                  <a:gd name="T26" fmla="*/ 24 w 422"/>
                  <a:gd name="T27" fmla="*/ 324 h 578"/>
                  <a:gd name="T28" fmla="*/ 47 w 422"/>
                  <a:gd name="T29" fmla="*/ 358 h 578"/>
                  <a:gd name="T30" fmla="*/ 95 w 422"/>
                  <a:gd name="T31" fmla="*/ 422 h 578"/>
                  <a:gd name="T32" fmla="*/ 142 w 422"/>
                  <a:gd name="T33" fmla="*/ 490 h 578"/>
                  <a:gd name="T34" fmla="*/ 151 w 422"/>
                  <a:gd name="T35" fmla="*/ 504 h 578"/>
                  <a:gd name="T36" fmla="*/ 164 w 422"/>
                  <a:gd name="T37" fmla="*/ 521 h 578"/>
                  <a:gd name="T38" fmla="*/ 182 w 422"/>
                  <a:gd name="T39" fmla="*/ 538 h 578"/>
                  <a:gd name="T40" fmla="*/ 203 w 422"/>
                  <a:gd name="T41" fmla="*/ 554 h 578"/>
                  <a:gd name="T42" fmla="*/ 225 w 422"/>
                  <a:gd name="T43" fmla="*/ 567 h 578"/>
                  <a:gd name="T44" fmla="*/ 246 w 422"/>
                  <a:gd name="T45" fmla="*/ 575 h 578"/>
                  <a:gd name="T46" fmla="*/ 266 w 422"/>
                  <a:gd name="T47" fmla="*/ 578 h 578"/>
                  <a:gd name="T48" fmla="*/ 280 w 422"/>
                  <a:gd name="T49" fmla="*/ 575 h 578"/>
                  <a:gd name="T50" fmla="*/ 285 w 422"/>
                  <a:gd name="T51" fmla="*/ 570 h 578"/>
                  <a:gd name="T52" fmla="*/ 288 w 422"/>
                  <a:gd name="T53" fmla="*/ 563 h 578"/>
                  <a:gd name="T54" fmla="*/ 292 w 422"/>
                  <a:gd name="T55" fmla="*/ 548 h 578"/>
                  <a:gd name="T56" fmla="*/ 305 w 422"/>
                  <a:gd name="T57" fmla="*/ 518 h 578"/>
                  <a:gd name="T58" fmla="*/ 325 w 422"/>
                  <a:gd name="T59" fmla="*/ 491 h 578"/>
                  <a:gd name="T60" fmla="*/ 350 w 422"/>
                  <a:gd name="T61" fmla="*/ 465 h 578"/>
                  <a:gd name="T62" fmla="*/ 365 w 422"/>
                  <a:gd name="T63" fmla="*/ 454 h 578"/>
                  <a:gd name="T64" fmla="*/ 393 w 422"/>
                  <a:gd name="T65" fmla="*/ 434 h 578"/>
                  <a:gd name="T66" fmla="*/ 411 w 422"/>
                  <a:gd name="T67" fmla="*/ 414 h 578"/>
                  <a:gd name="T68" fmla="*/ 419 w 422"/>
                  <a:gd name="T69" fmla="*/ 399 h 578"/>
                  <a:gd name="T70" fmla="*/ 421 w 422"/>
                  <a:gd name="T71" fmla="*/ 388 h 578"/>
                  <a:gd name="T72" fmla="*/ 420 w 422"/>
                  <a:gd name="T73" fmla="*/ 367 h 578"/>
                  <a:gd name="T74" fmla="*/ 418 w 422"/>
                  <a:gd name="T75" fmla="*/ 359 h 578"/>
                  <a:gd name="T76" fmla="*/ 405 w 422"/>
                  <a:gd name="T77" fmla="*/ 326 h 578"/>
                  <a:gd name="T78" fmla="*/ 378 w 422"/>
                  <a:gd name="T79" fmla="*/ 268 h 578"/>
                  <a:gd name="T80" fmla="*/ 339 w 422"/>
                  <a:gd name="T81" fmla="*/ 187 h 578"/>
                  <a:gd name="T82" fmla="*/ 333 w 422"/>
                  <a:gd name="T83" fmla="*/ 169 h 578"/>
                  <a:gd name="T84" fmla="*/ 312 w 422"/>
                  <a:gd name="T85" fmla="*/ 92 h 578"/>
                  <a:gd name="T86" fmla="*/ 303 w 422"/>
                  <a:gd name="T87" fmla="*/ 63 h 578"/>
                  <a:gd name="T88" fmla="*/ 298 w 422"/>
                  <a:gd name="T89" fmla="*/ 57 h 578"/>
                  <a:gd name="T90" fmla="*/ 295 w 422"/>
                  <a:gd name="T91" fmla="*/ 59 h 578"/>
                  <a:gd name="T92" fmla="*/ 288 w 422"/>
                  <a:gd name="T93" fmla="*/ 78 h 578"/>
                  <a:gd name="T94" fmla="*/ 276 w 422"/>
                  <a:gd name="T95" fmla="*/ 108 h 578"/>
                  <a:gd name="T96" fmla="*/ 272 w 422"/>
                  <a:gd name="T97" fmla="*/ 114 h 578"/>
                  <a:gd name="T98" fmla="*/ 267 w 422"/>
                  <a:gd name="T99" fmla="*/ 116 h 578"/>
                  <a:gd name="T100" fmla="*/ 260 w 422"/>
                  <a:gd name="T101" fmla="*/ 112 h 578"/>
                  <a:gd name="T102" fmla="*/ 254 w 422"/>
                  <a:gd name="T103" fmla="*/ 106 h 578"/>
                  <a:gd name="T104" fmla="*/ 236 w 422"/>
                  <a:gd name="T105" fmla="*/ 95 h 578"/>
                  <a:gd name="T106" fmla="*/ 202 w 422"/>
                  <a:gd name="T107" fmla="*/ 79 h 578"/>
                  <a:gd name="T108" fmla="*/ 177 w 422"/>
                  <a:gd name="T109" fmla="*/ 67 h 578"/>
                  <a:gd name="T110" fmla="*/ 157 w 422"/>
                  <a:gd name="T111" fmla="*/ 53 h 578"/>
                  <a:gd name="T112" fmla="*/ 143 w 422"/>
                  <a:gd name="T113" fmla="*/ 37 h 578"/>
                  <a:gd name="T114" fmla="*/ 135 w 422"/>
                  <a:gd name="T115" fmla="*/ 23 h 578"/>
                  <a:gd name="T116" fmla="*/ 130 w 422"/>
                  <a:gd name="T117" fmla="*/ 14 h 578"/>
                  <a:gd name="T118" fmla="*/ 124 w 422"/>
                  <a:gd name="T119" fmla="*/ 7 h 578"/>
                  <a:gd name="T120" fmla="*/ 111 w 422"/>
                  <a:gd name="T121" fmla="*/ 1 h 578"/>
                  <a:gd name="T122" fmla="*/ 106 w 422"/>
                  <a:gd name="T123" fmla="*/ 0 h 5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22" h="578">
                    <a:moveTo>
                      <a:pt x="106" y="0"/>
                    </a:moveTo>
                    <a:lnTo>
                      <a:pt x="106" y="0"/>
                    </a:lnTo>
                    <a:lnTo>
                      <a:pt x="103" y="1"/>
                    </a:lnTo>
                    <a:lnTo>
                      <a:pt x="95" y="2"/>
                    </a:lnTo>
                    <a:lnTo>
                      <a:pt x="84" y="5"/>
                    </a:lnTo>
                    <a:lnTo>
                      <a:pt x="78" y="8"/>
                    </a:lnTo>
                    <a:lnTo>
                      <a:pt x="71" y="12"/>
                    </a:lnTo>
                    <a:lnTo>
                      <a:pt x="64" y="16"/>
                    </a:lnTo>
                    <a:lnTo>
                      <a:pt x="57" y="22"/>
                    </a:lnTo>
                    <a:lnTo>
                      <a:pt x="50" y="29"/>
                    </a:lnTo>
                    <a:lnTo>
                      <a:pt x="43" y="37"/>
                    </a:lnTo>
                    <a:lnTo>
                      <a:pt x="36" y="47"/>
                    </a:lnTo>
                    <a:lnTo>
                      <a:pt x="30" y="58"/>
                    </a:lnTo>
                    <a:lnTo>
                      <a:pt x="25" y="70"/>
                    </a:lnTo>
                    <a:lnTo>
                      <a:pt x="21" y="84"/>
                    </a:lnTo>
                    <a:lnTo>
                      <a:pt x="14" y="116"/>
                    </a:lnTo>
                    <a:lnTo>
                      <a:pt x="7" y="148"/>
                    </a:lnTo>
                    <a:lnTo>
                      <a:pt x="4" y="166"/>
                    </a:lnTo>
                    <a:lnTo>
                      <a:pt x="2" y="183"/>
                    </a:lnTo>
                    <a:lnTo>
                      <a:pt x="1" y="200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6" y="271"/>
                    </a:lnTo>
                    <a:lnTo>
                      <a:pt x="10" y="289"/>
                    </a:lnTo>
                    <a:lnTo>
                      <a:pt x="16" y="306"/>
                    </a:lnTo>
                    <a:lnTo>
                      <a:pt x="24" y="324"/>
                    </a:lnTo>
                    <a:lnTo>
                      <a:pt x="34" y="341"/>
                    </a:lnTo>
                    <a:lnTo>
                      <a:pt x="47" y="358"/>
                    </a:lnTo>
                    <a:lnTo>
                      <a:pt x="95" y="422"/>
                    </a:lnTo>
                    <a:lnTo>
                      <a:pt x="126" y="464"/>
                    </a:lnTo>
                    <a:lnTo>
                      <a:pt x="142" y="490"/>
                    </a:lnTo>
                    <a:lnTo>
                      <a:pt x="151" y="504"/>
                    </a:lnTo>
                    <a:lnTo>
                      <a:pt x="157" y="513"/>
                    </a:lnTo>
                    <a:lnTo>
                      <a:pt x="164" y="521"/>
                    </a:lnTo>
                    <a:lnTo>
                      <a:pt x="173" y="530"/>
                    </a:lnTo>
                    <a:lnTo>
                      <a:pt x="182" y="538"/>
                    </a:lnTo>
                    <a:lnTo>
                      <a:pt x="192" y="547"/>
                    </a:lnTo>
                    <a:lnTo>
                      <a:pt x="203" y="554"/>
                    </a:lnTo>
                    <a:lnTo>
                      <a:pt x="214" y="561"/>
                    </a:lnTo>
                    <a:lnTo>
                      <a:pt x="225" y="567"/>
                    </a:lnTo>
                    <a:lnTo>
                      <a:pt x="236" y="571"/>
                    </a:lnTo>
                    <a:lnTo>
                      <a:pt x="246" y="575"/>
                    </a:lnTo>
                    <a:lnTo>
                      <a:pt x="256" y="577"/>
                    </a:lnTo>
                    <a:lnTo>
                      <a:pt x="266" y="578"/>
                    </a:lnTo>
                    <a:lnTo>
                      <a:pt x="274" y="577"/>
                    </a:lnTo>
                    <a:lnTo>
                      <a:pt x="280" y="575"/>
                    </a:lnTo>
                    <a:lnTo>
                      <a:pt x="283" y="573"/>
                    </a:lnTo>
                    <a:lnTo>
                      <a:pt x="285" y="570"/>
                    </a:lnTo>
                    <a:lnTo>
                      <a:pt x="286" y="567"/>
                    </a:lnTo>
                    <a:lnTo>
                      <a:pt x="288" y="563"/>
                    </a:lnTo>
                    <a:lnTo>
                      <a:pt x="292" y="548"/>
                    </a:lnTo>
                    <a:lnTo>
                      <a:pt x="298" y="532"/>
                    </a:lnTo>
                    <a:lnTo>
                      <a:pt x="305" y="518"/>
                    </a:lnTo>
                    <a:lnTo>
                      <a:pt x="314" y="504"/>
                    </a:lnTo>
                    <a:lnTo>
                      <a:pt x="325" y="491"/>
                    </a:lnTo>
                    <a:lnTo>
                      <a:pt x="337" y="477"/>
                    </a:lnTo>
                    <a:lnTo>
                      <a:pt x="350" y="465"/>
                    </a:lnTo>
                    <a:lnTo>
                      <a:pt x="365" y="454"/>
                    </a:lnTo>
                    <a:lnTo>
                      <a:pt x="381" y="443"/>
                    </a:lnTo>
                    <a:lnTo>
                      <a:pt x="393" y="434"/>
                    </a:lnTo>
                    <a:lnTo>
                      <a:pt x="403" y="423"/>
                    </a:lnTo>
                    <a:lnTo>
                      <a:pt x="411" y="414"/>
                    </a:lnTo>
                    <a:lnTo>
                      <a:pt x="417" y="404"/>
                    </a:lnTo>
                    <a:lnTo>
                      <a:pt x="419" y="399"/>
                    </a:lnTo>
                    <a:lnTo>
                      <a:pt x="421" y="393"/>
                    </a:lnTo>
                    <a:lnTo>
                      <a:pt x="421" y="388"/>
                    </a:lnTo>
                    <a:lnTo>
                      <a:pt x="422" y="382"/>
                    </a:lnTo>
                    <a:lnTo>
                      <a:pt x="420" y="367"/>
                    </a:lnTo>
                    <a:lnTo>
                      <a:pt x="418" y="359"/>
                    </a:lnTo>
                    <a:lnTo>
                      <a:pt x="415" y="349"/>
                    </a:lnTo>
                    <a:lnTo>
                      <a:pt x="405" y="326"/>
                    </a:lnTo>
                    <a:lnTo>
                      <a:pt x="393" y="297"/>
                    </a:lnTo>
                    <a:lnTo>
                      <a:pt x="378" y="268"/>
                    </a:lnTo>
                    <a:lnTo>
                      <a:pt x="350" y="211"/>
                    </a:lnTo>
                    <a:lnTo>
                      <a:pt x="339" y="187"/>
                    </a:lnTo>
                    <a:lnTo>
                      <a:pt x="333" y="169"/>
                    </a:lnTo>
                    <a:lnTo>
                      <a:pt x="324" y="133"/>
                    </a:lnTo>
                    <a:lnTo>
                      <a:pt x="312" y="92"/>
                    </a:lnTo>
                    <a:lnTo>
                      <a:pt x="307" y="76"/>
                    </a:lnTo>
                    <a:lnTo>
                      <a:pt x="303" y="63"/>
                    </a:lnTo>
                    <a:lnTo>
                      <a:pt x="300" y="59"/>
                    </a:lnTo>
                    <a:lnTo>
                      <a:pt x="298" y="57"/>
                    </a:lnTo>
                    <a:lnTo>
                      <a:pt x="296" y="57"/>
                    </a:lnTo>
                    <a:lnTo>
                      <a:pt x="295" y="59"/>
                    </a:lnTo>
                    <a:lnTo>
                      <a:pt x="288" y="78"/>
                    </a:lnTo>
                    <a:lnTo>
                      <a:pt x="281" y="100"/>
                    </a:lnTo>
                    <a:lnTo>
                      <a:pt x="276" y="108"/>
                    </a:lnTo>
                    <a:lnTo>
                      <a:pt x="274" y="111"/>
                    </a:lnTo>
                    <a:lnTo>
                      <a:pt x="272" y="114"/>
                    </a:lnTo>
                    <a:lnTo>
                      <a:pt x="269" y="115"/>
                    </a:lnTo>
                    <a:lnTo>
                      <a:pt x="267" y="116"/>
                    </a:lnTo>
                    <a:lnTo>
                      <a:pt x="263" y="115"/>
                    </a:lnTo>
                    <a:lnTo>
                      <a:pt x="260" y="112"/>
                    </a:lnTo>
                    <a:lnTo>
                      <a:pt x="254" y="106"/>
                    </a:lnTo>
                    <a:lnTo>
                      <a:pt x="246" y="101"/>
                    </a:lnTo>
                    <a:lnTo>
                      <a:pt x="236" y="95"/>
                    </a:lnTo>
                    <a:lnTo>
                      <a:pt x="226" y="89"/>
                    </a:lnTo>
                    <a:lnTo>
                      <a:pt x="202" y="79"/>
                    </a:lnTo>
                    <a:lnTo>
                      <a:pt x="177" y="67"/>
                    </a:lnTo>
                    <a:lnTo>
                      <a:pt x="166" y="60"/>
                    </a:lnTo>
                    <a:lnTo>
                      <a:pt x="157" y="53"/>
                    </a:lnTo>
                    <a:lnTo>
                      <a:pt x="149" y="45"/>
                    </a:lnTo>
                    <a:lnTo>
                      <a:pt x="143" y="37"/>
                    </a:lnTo>
                    <a:lnTo>
                      <a:pt x="138" y="29"/>
                    </a:lnTo>
                    <a:lnTo>
                      <a:pt x="135" y="23"/>
                    </a:lnTo>
                    <a:lnTo>
                      <a:pt x="130" y="14"/>
                    </a:lnTo>
                    <a:lnTo>
                      <a:pt x="127" y="10"/>
                    </a:lnTo>
                    <a:lnTo>
                      <a:pt x="124" y="7"/>
                    </a:lnTo>
                    <a:lnTo>
                      <a:pt x="117" y="3"/>
                    </a:lnTo>
                    <a:lnTo>
                      <a:pt x="111" y="1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2F1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26" name="Freeform 61">
                <a:extLst>
                  <a:ext uri="{FF2B5EF4-FFF2-40B4-BE49-F238E27FC236}">
                    <a16:creationId xmlns:a16="http://schemas.microsoft.com/office/drawing/2014/main" id="{E05A6D77-8B0E-4D1C-8643-0A938FF4F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1374"/>
                <a:ext cx="417" cy="572"/>
              </a:xfrm>
              <a:custGeom>
                <a:avLst/>
                <a:gdLst>
                  <a:gd name="T0" fmla="*/ 104 w 417"/>
                  <a:gd name="T1" fmla="*/ 0 h 572"/>
                  <a:gd name="T2" fmla="*/ 93 w 417"/>
                  <a:gd name="T3" fmla="*/ 2 h 572"/>
                  <a:gd name="T4" fmla="*/ 76 w 417"/>
                  <a:gd name="T5" fmla="*/ 8 h 572"/>
                  <a:gd name="T6" fmla="*/ 63 w 417"/>
                  <a:gd name="T7" fmla="*/ 16 h 572"/>
                  <a:gd name="T8" fmla="*/ 49 w 417"/>
                  <a:gd name="T9" fmla="*/ 28 h 572"/>
                  <a:gd name="T10" fmla="*/ 35 w 417"/>
                  <a:gd name="T11" fmla="*/ 47 h 572"/>
                  <a:gd name="T12" fmla="*/ 24 w 417"/>
                  <a:gd name="T13" fmla="*/ 70 h 572"/>
                  <a:gd name="T14" fmla="*/ 20 w 417"/>
                  <a:gd name="T15" fmla="*/ 84 h 572"/>
                  <a:gd name="T16" fmla="*/ 6 w 417"/>
                  <a:gd name="T17" fmla="*/ 147 h 572"/>
                  <a:gd name="T18" fmla="*/ 2 w 417"/>
                  <a:gd name="T19" fmla="*/ 181 h 572"/>
                  <a:gd name="T20" fmla="*/ 0 w 417"/>
                  <a:gd name="T21" fmla="*/ 216 h 572"/>
                  <a:gd name="T22" fmla="*/ 2 w 417"/>
                  <a:gd name="T23" fmla="*/ 250 h 572"/>
                  <a:gd name="T24" fmla="*/ 10 w 417"/>
                  <a:gd name="T25" fmla="*/ 286 h 572"/>
                  <a:gd name="T26" fmla="*/ 24 w 417"/>
                  <a:gd name="T27" fmla="*/ 321 h 572"/>
                  <a:gd name="T28" fmla="*/ 46 w 417"/>
                  <a:gd name="T29" fmla="*/ 354 h 572"/>
                  <a:gd name="T30" fmla="*/ 95 w 417"/>
                  <a:gd name="T31" fmla="*/ 418 h 572"/>
                  <a:gd name="T32" fmla="*/ 141 w 417"/>
                  <a:gd name="T33" fmla="*/ 484 h 572"/>
                  <a:gd name="T34" fmla="*/ 149 w 417"/>
                  <a:gd name="T35" fmla="*/ 499 h 572"/>
                  <a:gd name="T36" fmla="*/ 162 w 417"/>
                  <a:gd name="T37" fmla="*/ 516 h 572"/>
                  <a:gd name="T38" fmla="*/ 180 w 417"/>
                  <a:gd name="T39" fmla="*/ 532 h 572"/>
                  <a:gd name="T40" fmla="*/ 200 w 417"/>
                  <a:gd name="T41" fmla="*/ 549 h 572"/>
                  <a:gd name="T42" fmla="*/ 223 w 417"/>
                  <a:gd name="T43" fmla="*/ 561 h 572"/>
                  <a:gd name="T44" fmla="*/ 244 w 417"/>
                  <a:gd name="T45" fmla="*/ 569 h 572"/>
                  <a:gd name="T46" fmla="*/ 263 w 417"/>
                  <a:gd name="T47" fmla="*/ 572 h 572"/>
                  <a:gd name="T48" fmla="*/ 277 w 417"/>
                  <a:gd name="T49" fmla="*/ 569 h 572"/>
                  <a:gd name="T50" fmla="*/ 281 w 417"/>
                  <a:gd name="T51" fmla="*/ 564 h 572"/>
                  <a:gd name="T52" fmla="*/ 284 w 417"/>
                  <a:gd name="T53" fmla="*/ 558 h 572"/>
                  <a:gd name="T54" fmla="*/ 289 w 417"/>
                  <a:gd name="T55" fmla="*/ 543 h 572"/>
                  <a:gd name="T56" fmla="*/ 302 w 417"/>
                  <a:gd name="T57" fmla="*/ 513 h 572"/>
                  <a:gd name="T58" fmla="*/ 322 w 417"/>
                  <a:gd name="T59" fmla="*/ 486 h 572"/>
                  <a:gd name="T60" fmla="*/ 346 w 417"/>
                  <a:gd name="T61" fmla="*/ 461 h 572"/>
                  <a:gd name="T62" fmla="*/ 361 w 417"/>
                  <a:gd name="T63" fmla="*/ 450 h 572"/>
                  <a:gd name="T64" fmla="*/ 389 w 417"/>
                  <a:gd name="T65" fmla="*/ 430 h 572"/>
                  <a:gd name="T66" fmla="*/ 407 w 417"/>
                  <a:gd name="T67" fmla="*/ 410 h 572"/>
                  <a:gd name="T68" fmla="*/ 415 w 417"/>
                  <a:gd name="T69" fmla="*/ 395 h 572"/>
                  <a:gd name="T70" fmla="*/ 417 w 417"/>
                  <a:gd name="T71" fmla="*/ 384 h 572"/>
                  <a:gd name="T72" fmla="*/ 415 w 417"/>
                  <a:gd name="T73" fmla="*/ 364 h 572"/>
                  <a:gd name="T74" fmla="*/ 413 w 417"/>
                  <a:gd name="T75" fmla="*/ 356 h 572"/>
                  <a:gd name="T76" fmla="*/ 401 w 417"/>
                  <a:gd name="T77" fmla="*/ 323 h 572"/>
                  <a:gd name="T78" fmla="*/ 373 w 417"/>
                  <a:gd name="T79" fmla="*/ 266 h 572"/>
                  <a:gd name="T80" fmla="*/ 336 w 417"/>
                  <a:gd name="T81" fmla="*/ 185 h 572"/>
                  <a:gd name="T82" fmla="*/ 330 w 417"/>
                  <a:gd name="T83" fmla="*/ 168 h 572"/>
                  <a:gd name="T84" fmla="*/ 310 w 417"/>
                  <a:gd name="T85" fmla="*/ 91 h 572"/>
                  <a:gd name="T86" fmla="*/ 300 w 417"/>
                  <a:gd name="T87" fmla="*/ 62 h 572"/>
                  <a:gd name="T88" fmla="*/ 296 w 417"/>
                  <a:gd name="T89" fmla="*/ 57 h 572"/>
                  <a:gd name="T90" fmla="*/ 293 w 417"/>
                  <a:gd name="T91" fmla="*/ 59 h 572"/>
                  <a:gd name="T92" fmla="*/ 286 w 417"/>
                  <a:gd name="T93" fmla="*/ 77 h 572"/>
                  <a:gd name="T94" fmla="*/ 275 w 417"/>
                  <a:gd name="T95" fmla="*/ 107 h 572"/>
                  <a:gd name="T96" fmla="*/ 270 w 417"/>
                  <a:gd name="T97" fmla="*/ 113 h 572"/>
                  <a:gd name="T98" fmla="*/ 265 w 417"/>
                  <a:gd name="T99" fmla="*/ 115 h 572"/>
                  <a:gd name="T100" fmla="*/ 259 w 417"/>
                  <a:gd name="T101" fmla="*/ 112 h 572"/>
                  <a:gd name="T102" fmla="*/ 252 w 417"/>
                  <a:gd name="T103" fmla="*/ 106 h 572"/>
                  <a:gd name="T104" fmla="*/ 234 w 417"/>
                  <a:gd name="T105" fmla="*/ 94 h 572"/>
                  <a:gd name="T106" fmla="*/ 200 w 417"/>
                  <a:gd name="T107" fmla="*/ 78 h 572"/>
                  <a:gd name="T108" fmla="*/ 175 w 417"/>
                  <a:gd name="T109" fmla="*/ 67 h 572"/>
                  <a:gd name="T110" fmla="*/ 155 w 417"/>
                  <a:gd name="T111" fmla="*/ 53 h 572"/>
                  <a:gd name="T112" fmla="*/ 141 w 417"/>
                  <a:gd name="T113" fmla="*/ 37 h 572"/>
                  <a:gd name="T114" fmla="*/ 133 w 417"/>
                  <a:gd name="T115" fmla="*/ 23 h 572"/>
                  <a:gd name="T116" fmla="*/ 128 w 417"/>
                  <a:gd name="T117" fmla="*/ 14 h 572"/>
                  <a:gd name="T118" fmla="*/ 122 w 417"/>
                  <a:gd name="T119" fmla="*/ 8 h 572"/>
                  <a:gd name="T120" fmla="*/ 109 w 417"/>
                  <a:gd name="T121" fmla="*/ 1 h 572"/>
                  <a:gd name="T122" fmla="*/ 104 w 417"/>
                  <a:gd name="T123" fmla="*/ 0 h 5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17" h="572">
                    <a:moveTo>
                      <a:pt x="104" y="0"/>
                    </a:moveTo>
                    <a:lnTo>
                      <a:pt x="104" y="0"/>
                    </a:lnTo>
                    <a:lnTo>
                      <a:pt x="101" y="0"/>
                    </a:lnTo>
                    <a:lnTo>
                      <a:pt x="93" y="2"/>
                    </a:lnTo>
                    <a:lnTo>
                      <a:pt x="82" y="5"/>
                    </a:lnTo>
                    <a:lnTo>
                      <a:pt x="76" y="8"/>
                    </a:lnTo>
                    <a:lnTo>
                      <a:pt x="69" y="12"/>
                    </a:lnTo>
                    <a:lnTo>
                      <a:pt x="63" y="16"/>
                    </a:lnTo>
                    <a:lnTo>
                      <a:pt x="56" y="22"/>
                    </a:lnTo>
                    <a:lnTo>
                      <a:pt x="49" y="28"/>
                    </a:lnTo>
                    <a:lnTo>
                      <a:pt x="42" y="36"/>
                    </a:lnTo>
                    <a:lnTo>
                      <a:pt x="35" y="47"/>
                    </a:lnTo>
                    <a:lnTo>
                      <a:pt x="29" y="57"/>
                    </a:lnTo>
                    <a:lnTo>
                      <a:pt x="24" y="70"/>
                    </a:lnTo>
                    <a:lnTo>
                      <a:pt x="20" y="84"/>
                    </a:lnTo>
                    <a:lnTo>
                      <a:pt x="13" y="115"/>
                    </a:lnTo>
                    <a:lnTo>
                      <a:pt x="6" y="147"/>
                    </a:lnTo>
                    <a:lnTo>
                      <a:pt x="4" y="165"/>
                    </a:lnTo>
                    <a:lnTo>
                      <a:pt x="2" y="181"/>
                    </a:lnTo>
                    <a:lnTo>
                      <a:pt x="0" y="198"/>
                    </a:lnTo>
                    <a:lnTo>
                      <a:pt x="0" y="216"/>
                    </a:lnTo>
                    <a:lnTo>
                      <a:pt x="1" y="233"/>
                    </a:lnTo>
                    <a:lnTo>
                      <a:pt x="2" y="250"/>
                    </a:lnTo>
                    <a:lnTo>
                      <a:pt x="5" y="269"/>
                    </a:lnTo>
                    <a:lnTo>
                      <a:pt x="10" y="286"/>
                    </a:lnTo>
                    <a:lnTo>
                      <a:pt x="16" y="303"/>
                    </a:lnTo>
                    <a:lnTo>
                      <a:pt x="24" y="321"/>
                    </a:lnTo>
                    <a:lnTo>
                      <a:pt x="34" y="338"/>
                    </a:lnTo>
                    <a:lnTo>
                      <a:pt x="46" y="354"/>
                    </a:lnTo>
                    <a:lnTo>
                      <a:pt x="95" y="418"/>
                    </a:lnTo>
                    <a:lnTo>
                      <a:pt x="124" y="460"/>
                    </a:lnTo>
                    <a:lnTo>
                      <a:pt x="141" y="484"/>
                    </a:lnTo>
                    <a:lnTo>
                      <a:pt x="149" y="499"/>
                    </a:lnTo>
                    <a:lnTo>
                      <a:pt x="155" y="507"/>
                    </a:lnTo>
                    <a:lnTo>
                      <a:pt x="162" y="516"/>
                    </a:lnTo>
                    <a:lnTo>
                      <a:pt x="171" y="524"/>
                    </a:lnTo>
                    <a:lnTo>
                      <a:pt x="180" y="532"/>
                    </a:lnTo>
                    <a:lnTo>
                      <a:pt x="190" y="541"/>
                    </a:lnTo>
                    <a:lnTo>
                      <a:pt x="200" y="549"/>
                    </a:lnTo>
                    <a:lnTo>
                      <a:pt x="212" y="555"/>
                    </a:lnTo>
                    <a:lnTo>
                      <a:pt x="223" y="561"/>
                    </a:lnTo>
                    <a:lnTo>
                      <a:pt x="233" y="566"/>
                    </a:lnTo>
                    <a:lnTo>
                      <a:pt x="244" y="569"/>
                    </a:lnTo>
                    <a:lnTo>
                      <a:pt x="253" y="572"/>
                    </a:lnTo>
                    <a:lnTo>
                      <a:pt x="263" y="572"/>
                    </a:lnTo>
                    <a:lnTo>
                      <a:pt x="270" y="572"/>
                    </a:lnTo>
                    <a:lnTo>
                      <a:pt x="277" y="569"/>
                    </a:lnTo>
                    <a:lnTo>
                      <a:pt x="279" y="567"/>
                    </a:lnTo>
                    <a:lnTo>
                      <a:pt x="281" y="564"/>
                    </a:lnTo>
                    <a:lnTo>
                      <a:pt x="283" y="561"/>
                    </a:lnTo>
                    <a:lnTo>
                      <a:pt x="284" y="558"/>
                    </a:lnTo>
                    <a:lnTo>
                      <a:pt x="289" y="543"/>
                    </a:lnTo>
                    <a:lnTo>
                      <a:pt x="295" y="527"/>
                    </a:lnTo>
                    <a:lnTo>
                      <a:pt x="302" y="513"/>
                    </a:lnTo>
                    <a:lnTo>
                      <a:pt x="311" y="499"/>
                    </a:lnTo>
                    <a:lnTo>
                      <a:pt x="322" y="486"/>
                    </a:lnTo>
                    <a:lnTo>
                      <a:pt x="333" y="473"/>
                    </a:lnTo>
                    <a:lnTo>
                      <a:pt x="346" y="461"/>
                    </a:lnTo>
                    <a:lnTo>
                      <a:pt x="361" y="450"/>
                    </a:lnTo>
                    <a:lnTo>
                      <a:pt x="377" y="439"/>
                    </a:lnTo>
                    <a:lnTo>
                      <a:pt x="389" y="430"/>
                    </a:lnTo>
                    <a:lnTo>
                      <a:pt x="399" y="419"/>
                    </a:lnTo>
                    <a:lnTo>
                      <a:pt x="407" y="410"/>
                    </a:lnTo>
                    <a:lnTo>
                      <a:pt x="413" y="400"/>
                    </a:lnTo>
                    <a:lnTo>
                      <a:pt x="415" y="395"/>
                    </a:lnTo>
                    <a:lnTo>
                      <a:pt x="416" y="390"/>
                    </a:lnTo>
                    <a:lnTo>
                      <a:pt x="417" y="384"/>
                    </a:lnTo>
                    <a:lnTo>
                      <a:pt x="417" y="378"/>
                    </a:lnTo>
                    <a:lnTo>
                      <a:pt x="415" y="364"/>
                    </a:lnTo>
                    <a:lnTo>
                      <a:pt x="413" y="356"/>
                    </a:lnTo>
                    <a:lnTo>
                      <a:pt x="410" y="346"/>
                    </a:lnTo>
                    <a:lnTo>
                      <a:pt x="401" y="323"/>
                    </a:lnTo>
                    <a:lnTo>
                      <a:pt x="388" y="294"/>
                    </a:lnTo>
                    <a:lnTo>
                      <a:pt x="373" y="266"/>
                    </a:lnTo>
                    <a:lnTo>
                      <a:pt x="346" y="209"/>
                    </a:lnTo>
                    <a:lnTo>
                      <a:pt x="336" y="185"/>
                    </a:lnTo>
                    <a:lnTo>
                      <a:pt x="330" y="168"/>
                    </a:lnTo>
                    <a:lnTo>
                      <a:pt x="321" y="132"/>
                    </a:lnTo>
                    <a:lnTo>
                      <a:pt x="310" y="91"/>
                    </a:lnTo>
                    <a:lnTo>
                      <a:pt x="305" y="75"/>
                    </a:lnTo>
                    <a:lnTo>
                      <a:pt x="300" y="62"/>
                    </a:lnTo>
                    <a:lnTo>
                      <a:pt x="298" y="59"/>
                    </a:lnTo>
                    <a:lnTo>
                      <a:pt x="296" y="57"/>
                    </a:lnTo>
                    <a:lnTo>
                      <a:pt x="294" y="57"/>
                    </a:lnTo>
                    <a:lnTo>
                      <a:pt x="293" y="59"/>
                    </a:lnTo>
                    <a:lnTo>
                      <a:pt x="286" y="77"/>
                    </a:lnTo>
                    <a:lnTo>
                      <a:pt x="279" y="99"/>
                    </a:lnTo>
                    <a:lnTo>
                      <a:pt x="275" y="107"/>
                    </a:lnTo>
                    <a:lnTo>
                      <a:pt x="272" y="111"/>
                    </a:lnTo>
                    <a:lnTo>
                      <a:pt x="270" y="113"/>
                    </a:lnTo>
                    <a:lnTo>
                      <a:pt x="268" y="115"/>
                    </a:lnTo>
                    <a:lnTo>
                      <a:pt x="265" y="115"/>
                    </a:lnTo>
                    <a:lnTo>
                      <a:pt x="261" y="114"/>
                    </a:lnTo>
                    <a:lnTo>
                      <a:pt x="259" y="112"/>
                    </a:lnTo>
                    <a:lnTo>
                      <a:pt x="252" y="106"/>
                    </a:lnTo>
                    <a:lnTo>
                      <a:pt x="244" y="101"/>
                    </a:lnTo>
                    <a:lnTo>
                      <a:pt x="234" y="94"/>
                    </a:lnTo>
                    <a:lnTo>
                      <a:pt x="224" y="89"/>
                    </a:lnTo>
                    <a:lnTo>
                      <a:pt x="200" y="78"/>
                    </a:lnTo>
                    <a:lnTo>
                      <a:pt x="175" y="67"/>
                    </a:lnTo>
                    <a:lnTo>
                      <a:pt x="164" y="60"/>
                    </a:lnTo>
                    <a:lnTo>
                      <a:pt x="155" y="53"/>
                    </a:lnTo>
                    <a:lnTo>
                      <a:pt x="147" y="45"/>
                    </a:lnTo>
                    <a:lnTo>
                      <a:pt x="141" y="37"/>
                    </a:lnTo>
                    <a:lnTo>
                      <a:pt x="136" y="29"/>
                    </a:lnTo>
                    <a:lnTo>
                      <a:pt x="133" y="23"/>
                    </a:lnTo>
                    <a:lnTo>
                      <a:pt x="128" y="14"/>
                    </a:lnTo>
                    <a:lnTo>
                      <a:pt x="125" y="11"/>
                    </a:lnTo>
                    <a:lnTo>
                      <a:pt x="122" y="8"/>
                    </a:lnTo>
                    <a:lnTo>
                      <a:pt x="115" y="3"/>
                    </a:lnTo>
                    <a:lnTo>
                      <a:pt x="109" y="1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E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27" name="Freeform 62">
                <a:extLst>
                  <a:ext uri="{FF2B5EF4-FFF2-40B4-BE49-F238E27FC236}">
                    <a16:creationId xmlns:a16="http://schemas.microsoft.com/office/drawing/2014/main" id="{AB721636-FC84-4214-946F-648D0C3A4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1376"/>
                <a:ext cx="412" cy="567"/>
              </a:xfrm>
              <a:custGeom>
                <a:avLst/>
                <a:gdLst>
                  <a:gd name="T0" fmla="*/ 102 w 412"/>
                  <a:gd name="T1" fmla="*/ 0 h 567"/>
                  <a:gd name="T2" fmla="*/ 91 w 412"/>
                  <a:gd name="T3" fmla="*/ 2 h 567"/>
                  <a:gd name="T4" fmla="*/ 75 w 412"/>
                  <a:gd name="T5" fmla="*/ 8 h 567"/>
                  <a:gd name="T6" fmla="*/ 61 w 412"/>
                  <a:gd name="T7" fmla="*/ 16 h 567"/>
                  <a:gd name="T8" fmla="*/ 48 w 412"/>
                  <a:gd name="T9" fmla="*/ 28 h 567"/>
                  <a:gd name="T10" fmla="*/ 34 w 412"/>
                  <a:gd name="T11" fmla="*/ 46 h 567"/>
                  <a:gd name="T12" fmla="*/ 23 w 412"/>
                  <a:gd name="T13" fmla="*/ 69 h 567"/>
                  <a:gd name="T14" fmla="*/ 19 w 412"/>
                  <a:gd name="T15" fmla="*/ 84 h 567"/>
                  <a:gd name="T16" fmla="*/ 6 w 412"/>
                  <a:gd name="T17" fmla="*/ 146 h 567"/>
                  <a:gd name="T18" fmla="*/ 1 w 412"/>
                  <a:gd name="T19" fmla="*/ 180 h 567"/>
                  <a:gd name="T20" fmla="*/ 0 w 412"/>
                  <a:gd name="T21" fmla="*/ 214 h 567"/>
                  <a:gd name="T22" fmla="*/ 2 w 412"/>
                  <a:gd name="T23" fmla="*/ 248 h 567"/>
                  <a:gd name="T24" fmla="*/ 10 w 412"/>
                  <a:gd name="T25" fmla="*/ 283 h 567"/>
                  <a:gd name="T26" fmla="*/ 24 w 412"/>
                  <a:gd name="T27" fmla="*/ 318 h 567"/>
                  <a:gd name="T28" fmla="*/ 46 w 412"/>
                  <a:gd name="T29" fmla="*/ 351 h 567"/>
                  <a:gd name="T30" fmla="*/ 94 w 412"/>
                  <a:gd name="T31" fmla="*/ 414 h 567"/>
                  <a:gd name="T32" fmla="*/ 139 w 412"/>
                  <a:gd name="T33" fmla="*/ 479 h 567"/>
                  <a:gd name="T34" fmla="*/ 147 w 412"/>
                  <a:gd name="T35" fmla="*/ 494 h 567"/>
                  <a:gd name="T36" fmla="*/ 160 w 412"/>
                  <a:gd name="T37" fmla="*/ 511 h 567"/>
                  <a:gd name="T38" fmla="*/ 178 w 412"/>
                  <a:gd name="T39" fmla="*/ 527 h 567"/>
                  <a:gd name="T40" fmla="*/ 198 w 412"/>
                  <a:gd name="T41" fmla="*/ 543 h 567"/>
                  <a:gd name="T42" fmla="*/ 220 w 412"/>
                  <a:gd name="T43" fmla="*/ 555 h 567"/>
                  <a:gd name="T44" fmla="*/ 241 w 412"/>
                  <a:gd name="T45" fmla="*/ 564 h 567"/>
                  <a:gd name="T46" fmla="*/ 259 w 412"/>
                  <a:gd name="T47" fmla="*/ 567 h 567"/>
                  <a:gd name="T48" fmla="*/ 274 w 412"/>
                  <a:gd name="T49" fmla="*/ 563 h 567"/>
                  <a:gd name="T50" fmla="*/ 278 w 412"/>
                  <a:gd name="T51" fmla="*/ 559 h 567"/>
                  <a:gd name="T52" fmla="*/ 281 w 412"/>
                  <a:gd name="T53" fmla="*/ 552 h 567"/>
                  <a:gd name="T54" fmla="*/ 286 w 412"/>
                  <a:gd name="T55" fmla="*/ 536 h 567"/>
                  <a:gd name="T56" fmla="*/ 299 w 412"/>
                  <a:gd name="T57" fmla="*/ 508 h 567"/>
                  <a:gd name="T58" fmla="*/ 318 w 412"/>
                  <a:gd name="T59" fmla="*/ 480 h 567"/>
                  <a:gd name="T60" fmla="*/ 343 w 412"/>
                  <a:gd name="T61" fmla="*/ 457 h 567"/>
                  <a:gd name="T62" fmla="*/ 357 w 412"/>
                  <a:gd name="T63" fmla="*/ 446 h 567"/>
                  <a:gd name="T64" fmla="*/ 385 w 412"/>
                  <a:gd name="T65" fmla="*/ 425 h 567"/>
                  <a:gd name="T66" fmla="*/ 402 w 412"/>
                  <a:gd name="T67" fmla="*/ 406 h 567"/>
                  <a:gd name="T68" fmla="*/ 410 w 412"/>
                  <a:gd name="T69" fmla="*/ 391 h 567"/>
                  <a:gd name="T70" fmla="*/ 412 w 412"/>
                  <a:gd name="T71" fmla="*/ 380 h 567"/>
                  <a:gd name="T72" fmla="*/ 411 w 412"/>
                  <a:gd name="T73" fmla="*/ 360 h 567"/>
                  <a:gd name="T74" fmla="*/ 409 w 412"/>
                  <a:gd name="T75" fmla="*/ 352 h 567"/>
                  <a:gd name="T76" fmla="*/ 396 w 412"/>
                  <a:gd name="T77" fmla="*/ 319 h 567"/>
                  <a:gd name="T78" fmla="*/ 370 w 412"/>
                  <a:gd name="T79" fmla="*/ 263 h 567"/>
                  <a:gd name="T80" fmla="*/ 333 w 412"/>
                  <a:gd name="T81" fmla="*/ 183 h 567"/>
                  <a:gd name="T82" fmla="*/ 327 w 412"/>
                  <a:gd name="T83" fmla="*/ 166 h 567"/>
                  <a:gd name="T84" fmla="*/ 308 w 412"/>
                  <a:gd name="T85" fmla="*/ 90 h 567"/>
                  <a:gd name="T86" fmla="*/ 298 w 412"/>
                  <a:gd name="T87" fmla="*/ 62 h 567"/>
                  <a:gd name="T88" fmla="*/ 294 w 412"/>
                  <a:gd name="T89" fmla="*/ 56 h 567"/>
                  <a:gd name="T90" fmla="*/ 291 w 412"/>
                  <a:gd name="T91" fmla="*/ 58 h 567"/>
                  <a:gd name="T92" fmla="*/ 284 w 412"/>
                  <a:gd name="T93" fmla="*/ 76 h 567"/>
                  <a:gd name="T94" fmla="*/ 273 w 412"/>
                  <a:gd name="T95" fmla="*/ 107 h 567"/>
                  <a:gd name="T96" fmla="*/ 268 w 412"/>
                  <a:gd name="T97" fmla="*/ 113 h 567"/>
                  <a:gd name="T98" fmla="*/ 263 w 412"/>
                  <a:gd name="T99" fmla="*/ 115 h 567"/>
                  <a:gd name="T100" fmla="*/ 257 w 412"/>
                  <a:gd name="T101" fmla="*/ 112 h 567"/>
                  <a:gd name="T102" fmla="*/ 250 w 412"/>
                  <a:gd name="T103" fmla="*/ 106 h 567"/>
                  <a:gd name="T104" fmla="*/ 233 w 412"/>
                  <a:gd name="T105" fmla="*/ 95 h 567"/>
                  <a:gd name="T106" fmla="*/ 197 w 412"/>
                  <a:gd name="T107" fmla="*/ 78 h 567"/>
                  <a:gd name="T108" fmla="*/ 173 w 412"/>
                  <a:gd name="T109" fmla="*/ 67 h 567"/>
                  <a:gd name="T110" fmla="*/ 153 w 412"/>
                  <a:gd name="T111" fmla="*/ 53 h 567"/>
                  <a:gd name="T112" fmla="*/ 139 w 412"/>
                  <a:gd name="T113" fmla="*/ 38 h 567"/>
                  <a:gd name="T114" fmla="*/ 131 w 412"/>
                  <a:gd name="T115" fmla="*/ 23 h 567"/>
                  <a:gd name="T116" fmla="*/ 126 w 412"/>
                  <a:gd name="T117" fmla="*/ 15 h 567"/>
                  <a:gd name="T118" fmla="*/ 113 w 412"/>
                  <a:gd name="T119" fmla="*/ 3 h 567"/>
                  <a:gd name="T120" fmla="*/ 102 w 412"/>
                  <a:gd name="T121" fmla="*/ 0 h 5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2" h="567">
                    <a:moveTo>
                      <a:pt x="102" y="0"/>
                    </a:moveTo>
                    <a:lnTo>
                      <a:pt x="102" y="0"/>
                    </a:lnTo>
                    <a:lnTo>
                      <a:pt x="100" y="0"/>
                    </a:lnTo>
                    <a:lnTo>
                      <a:pt x="91" y="2"/>
                    </a:lnTo>
                    <a:lnTo>
                      <a:pt x="81" y="5"/>
                    </a:lnTo>
                    <a:lnTo>
                      <a:pt x="75" y="8"/>
                    </a:lnTo>
                    <a:lnTo>
                      <a:pt x="68" y="11"/>
                    </a:lnTo>
                    <a:lnTo>
                      <a:pt x="61" y="16"/>
                    </a:lnTo>
                    <a:lnTo>
                      <a:pt x="54" y="21"/>
                    </a:lnTo>
                    <a:lnTo>
                      <a:pt x="48" y="28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8" y="57"/>
                    </a:lnTo>
                    <a:lnTo>
                      <a:pt x="23" y="69"/>
                    </a:lnTo>
                    <a:lnTo>
                      <a:pt x="19" y="84"/>
                    </a:lnTo>
                    <a:lnTo>
                      <a:pt x="12" y="114"/>
                    </a:lnTo>
                    <a:lnTo>
                      <a:pt x="6" y="146"/>
                    </a:lnTo>
                    <a:lnTo>
                      <a:pt x="3" y="163"/>
                    </a:lnTo>
                    <a:lnTo>
                      <a:pt x="1" y="180"/>
                    </a:lnTo>
                    <a:lnTo>
                      <a:pt x="0" y="196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8"/>
                    </a:lnTo>
                    <a:lnTo>
                      <a:pt x="5" y="266"/>
                    </a:lnTo>
                    <a:lnTo>
                      <a:pt x="10" y="283"/>
                    </a:lnTo>
                    <a:lnTo>
                      <a:pt x="16" y="300"/>
                    </a:lnTo>
                    <a:lnTo>
                      <a:pt x="24" y="318"/>
                    </a:lnTo>
                    <a:lnTo>
                      <a:pt x="33" y="335"/>
                    </a:lnTo>
                    <a:lnTo>
                      <a:pt x="46" y="351"/>
                    </a:lnTo>
                    <a:lnTo>
                      <a:pt x="94" y="414"/>
                    </a:lnTo>
                    <a:lnTo>
                      <a:pt x="123" y="455"/>
                    </a:lnTo>
                    <a:lnTo>
                      <a:pt x="139" y="479"/>
                    </a:lnTo>
                    <a:lnTo>
                      <a:pt x="147" y="494"/>
                    </a:lnTo>
                    <a:lnTo>
                      <a:pt x="154" y="502"/>
                    </a:lnTo>
                    <a:lnTo>
                      <a:pt x="160" y="511"/>
                    </a:lnTo>
                    <a:lnTo>
                      <a:pt x="169" y="519"/>
                    </a:lnTo>
                    <a:lnTo>
                      <a:pt x="178" y="527"/>
                    </a:lnTo>
                    <a:lnTo>
                      <a:pt x="187" y="535"/>
                    </a:lnTo>
                    <a:lnTo>
                      <a:pt x="198" y="543"/>
                    </a:lnTo>
                    <a:lnTo>
                      <a:pt x="209" y="550"/>
                    </a:lnTo>
                    <a:lnTo>
                      <a:pt x="220" y="555"/>
                    </a:lnTo>
                    <a:lnTo>
                      <a:pt x="231" y="560"/>
                    </a:lnTo>
                    <a:lnTo>
                      <a:pt x="241" y="564"/>
                    </a:lnTo>
                    <a:lnTo>
                      <a:pt x="250" y="566"/>
                    </a:lnTo>
                    <a:lnTo>
                      <a:pt x="259" y="567"/>
                    </a:lnTo>
                    <a:lnTo>
                      <a:pt x="267" y="566"/>
                    </a:lnTo>
                    <a:lnTo>
                      <a:pt x="274" y="563"/>
                    </a:lnTo>
                    <a:lnTo>
                      <a:pt x="276" y="561"/>
                    </a:lnTo>
                    <a:lnTo>
                      <a:pt x="278" y="559"/>
                    </a:lnTo>
                    <a:lnTo>
                      <a:pt x="280" y="556"/>
                    </a:lnTo>
                    <a:lnTo>
                      <a:pt x="281" y="552"/>
                    </a:lnTo>
                    <a:lnTo>
                      <a:pt x="286" y="536"/>
                    </a:lnTo>
                    <a:lnTo>
                      <a:pt x="291" y="522"/>
                    </a:lnTo>
                    <a:lnTo>
                      <a:pt x="299" y="508"/>
                    </a:lnTo>
                    <a:lnTo>
                      <a:pt x="307" y="494"/>
                    </a:lnTo>
                    <a:lnTo>
                      <a:pt x="318" y="480"/>
                    </a:lnTo>
                    <a:lnTo>
                      <a:pt x="330" y="468"/>
                    </a:lnTo>
                    <a:lnTo>
                      <a:pt x="343" y="457"/>
                    </a:lnTo>
                    <a:lnTo>
                      <a:pt x="357" y="446"/>
                    </a:lnTo>
                    <a:lnTo>
                      <a:pt x="372" y="435"/>
                    </a:lnTo>
                    <a:lnTo>
                      <a:pt x="385" y="425"/>
                    </a:lnTo>
                    <a:lnTo>
                      <a:pt x="395" y="416"/>
                    </a:lnTo>
                    <a:lnTo>
                      <a:pt x="402" y="406"/>
                    </a:lnTo>
                    <a:lnTo>
                      <a:pt x="408" y="396"/>
                    </a:lnTo>
                    <a:lnTo>
                      <a:pt x="410" y="391"/>
                    </a:lnTo>
                    <a:lnTo>
                      <a:pt x="411" y="386"/>
                    </a:lnTo>
                    <a:lnTo>
                      <a:pt x="412" y="380"/>
                    </a:lnTo>
                    <a:lnTo>
                      <a:pt x="412" y="374"/>
                    </a:lnTo>
                    <a:lnTo>
                      <a:pt x="411" y="360"/>
                    </a:lnTo>
                    <a:lnTo>
                      <a:pt x="409" y="352"/>
                    </a:lnTo>
                    <a:lnTo>
                      <a:pt x="406" y="342"/>
                    </a:lnTo>
                    <a:lnTo>
                      <a:pt x="396" y="319"/>
                    </a:lnTo>
                    <a:lnTo>
                      <a:pt x="384" y="292"/>
                    </a:lnTo>
                    <a:lnTo>
                      <a:pt x="370" y="263"/>
                    </a:lnTo>
                    <a:lnTo>
                      <a:pt x="343" y="207"/>
                    </a:lnTo>
                    <a:lnTo>
                      <a:pt x="333" y="183"/>
                    </a:lnTo>
                    <a:lnTo>
                      <a:pt x="327" y="166"/>
                    </a:lnTo>
                    <a:lnTo>
                      <a:pt x="318" y="130"/>
                    </a:lnTo>
                    <a:lnTo>
                      <a:pt x="308" y="90"/>
                    </a:lnTo>
                    <a:lnTo>
                      <a:pt x="303" y="74"/>
                    </a:lnTo>
                    <a:lnTo>
                      <a:pt x="298" y="62"/>
                    </a:lnTo>
                    <a:lnTo>
                      <a:pt x="296" y="58"/>
                    </a:lnTo>
                    <a:lnTo>
                      <a:pt x="294" y="56"/>
                    </a:lnTo>
                    <a:lnTo>
                      <a:pt x="292" y="56"/>
                    </a:lnTo>
                    <a:lnTo>
                      <a:pt x="291" y="58"/>
                    </a:lnTo>
                    <a:lnTo>
                      <a:pt x="284" y="76"/>
                    </a:lnTo>
                    <a:lnTo>
                      <a:pt x="277" y="98"/>
                    </a:lnTo>
                    <a:lnTo>
                      <a:pt x="273" y="107"/>
                    </a:lnTo>
                    <a:lnTo>
                      <a:pt x="270" y="110"/>
                    </a:lnTo>
                    <a:lnTo>
                      <a:pt x="268" y="113"/>
                    </a:lnTo>
                    <a:lnTo>
                      <a:pt x="266" y="114"/>
                    </a:lnTo>
                    <a:lnTo>
                      <a:pt x="263" y="115"/>
                    </a:lnTo>
                    <a:lnTo>
                      <a:pt x="261" y="114"/>
                    </a:lnTo>
                    <a:lnTo>
                      <a:pt x="257" y="112"/>
                    </a:lnTo>
                    <a:lnTo>
                      <a:pt x="250" y="106"/>
                    </a:lnTo>
                    <a:lnTo>
                      <a:pt x="242" y="100"/>
                    </a:lnTo>
                    <a:lnTo>
                      <a:pt x="233" y="95"/>
                    </a:lnTo>
                    <a:lnTo>
                      <a:pt x="222" y="89"/>
                    </a:lnTo>
                    <a:lnTo>
                      <a:pt x="197" y="78"/>
                    </a:lnTo>
                    <a:lnTo>
                      <a:pt x="173" y="67"/>
                    </a:lnTo>
                    <a:lnTo>
                      <a:pt x="162" y="60"/>
                    </a:lnTo>
                    <a:lnTo>
                      <a:pt x="153" y="53"/>
                    </a:lnTo>
                    <a:lnTo>
                      <a:pt x="145" y="45"/>
                    </a:lnTo>
                    <a:lnTo>
                      <a:pt x="139" y="38"/>
                    </a:lnTo>
                    <a:lnTo>
                      <a:pt x="135" y="30"/>
                    </a:lnTo>
                    <a:lnTo>
                      <a:pt x="131" y="23"/>
                    </a:lnTo>
                    <a:lnTo>
                      <a:pt x="126" y="15"/>
                    </a:lnTo>
                    <a:lnTo>
                      <a:pt x="120" y="8"/>
                    </a:lnTo>
                    <a:lnTo>
                      <a:pt x="113" y="3"/>
                    </a:lnTo>
                    <a:lnTo>
                      <a:pt x="107" y="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D7D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28" name="Freeform 63">
                <a:extLst>
                  <a:ext uri="{FF2B5EF4-FFF2-40B4-BE49-F238E27FC236}">
                    <a16:creationId xmlns:a16="http://schemas.microsoft.com/office/drawing/2014/main" id="{E2045FD8-166E-416F-A444-A776CAD6C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1378"/>
                <a:ext cx="408" cy="561"/>
              </a:xfrm>
              <a:custGeom>
                <a:avLst/>
                <a:gdLst>
                  <a:gd name="T0" fmla="*/ 101 w 408"/>
                  <a:gd name="T1" fmla="*/ 0 h 561"/>
                  <a:gd name="T2" fmla="*/ 92 w 408"/>
                  <a:gd name="T3" fmla="*/ 2 h 561"/>
                  <a:gd name="T4" fmla="*/ 74 w 408"/>
                  <a:gd name="T5" fmla="*/ 7 h 561"/>
                  <a:gd name="T6" fmla="*/ 61 w 408"/>
                  <a:gd name="T7" fmla="*/ 15 h 561"/>
                  <a:gd name="T8" fmla="*/ 48 w 408"/>
                  <a:gd name="T9" fmla="*/ 28 h 561"/>
                  <a:gd name="T10" fmla="*/ 34 w 408"/>
                  <a:gd name="T11" fmla="*/ 46 h 561"/>
                  <a:gd name="T12" fmla="*/ 23 w 408"/>
                  <a:gd name="T13" fmla="*/ 69 h 561"/>
                  <a:gd name="T14" fmla="*/ 19 w 408"/>
                  <a:gd name="T15" fmla="*/ 83 h 561"/>
                  <a:gd name="T16" fmla="*/ 6 w 408"/>
                  <a:gd name="T17" fmla="*/ 145 h 561"/>
                  <a:gd name="T18" fmla="*/ 2 w 408"/>
                  <a:gd name="T19" fmla="*/ 178 h 561"/>
                  <a:gd name="T20" fmla="*/ 0 w 408"/>
                  <a:gd name="T21" fmla="*/ 212 h 561"/>
                  <a:gd name="T22" fmla="*/ 3 w 408"/>
                  <a:gd name="T23" fmla="*/ 246 h 561"/>
                  <a:gd name="T24" fmla="*/ 10 w 408"/>
                  <a:gd name="T25" fmla="*/ 281 h 561"/>
                  <a:gd name="T26" fmla="*/ 24 w 408"/>
                  <a:gd name="T27" fmla="*/ 315 h 561"/>
                  <a:gd name="T28" fmla="*/ 46 w 408"/>
                  <a:gd name="T29" fmla="*/ 347 h 561"/>
                  <a:gd name="T30" fmla="*/ 94 w 408"/>
                  <a:gd name="T31" fmla="*/ 410 h 561"/>
                  <a:gd name="T32" fmla="*/ 138 w 408"/>
                  <a:gd name="T33" fmla="*/ 475 h 561"/>
                  <a:gd name="T34" fmla="*/ 146 w 408"/>
                  <a:gd name="T35" fmla="*/ 489 h 561"/>
                  <a:gd name="T36" fmla="*/ 160 w 408"/>
                  <a:gd name="T37" fmla="*/ 506 h 561"/>
                  <a:gd name="T38" fmla="*/ 177 w 408"/>
                  <a:gd name="T39" fmla="*/ 522 h 561"/>
                  <a:gd name="T40" fmla="*/ 196 w 408"/>
                  <a:gd name="T41" fmla="*/ 537 h 561"/>
                  <a:gd name="T42" fmla="*/ 218 w 408"/>
                  <a:gd name="T43" fmla="*/ 550 h 561"/>
                  <a:gd name="T44" fmla="*/ 239 w 408"/>
                  <a:gd name="T45" fmla="*/ 558 h 561"/>
                  <a:gd name="T46" fmla="*/ 257 w 408"/>
                  <a:gd name="T47" fmla="*/ 561 h 561"/>
                  <a:gd name="T48" fmla="*/ 271 w 408"/>
                  <a:gd name="T49" fmla="*/ 557 h 561"/>
                  <a:gd name="T50" fmla="*/ 276 w 408"/>
                  <a:gd name="T51" fmla="*/ 553 h 561"/>
                  <a:gd name="T52" fmla="*/ 279 w 408"/>
                  <a:gd name="T53" fmla="*/ 546 h 561"/>
                  <a:gd name="T54" fmla="*/ 283 w 408"/>
                  <a:gd name="T55" fmla="*/ 531 h 561"/>
                  <a:gd name="T56" fmla="*/ 296 w 408"/>
                  <a:gd name="T57" fmla="*/ 502 h 561"/>
                  <a:gd name="T58" fmla="*/ 316 w 408"/>
                  <a:gd name="T59" fmla="*/ 476 h 561"/>
                  <a:gd name="T60" fmla="*/ 340 w 408"/>
                  <a:gd name="T61" fmla="*/ 452 h 561"/>
                  <a:gd name="T62" fmla="*/ 354 w 408"/>
                  <a:gd name="T63" fmla="*/ 442 h 561"/>
                  <a:gd name="T64" fmla="*/ 382 w 408"/>
                  <a:gd name="T65" fmla="*/ 421 h 561"/>
                  <a:gd name="T66" fmla="*/ 399 w 408"/>
                  <a:gd name="T67" fmla="*/ 402 h 561"/>
                  <a:gd name="T68" fmla="*/ 406 w 408"/>
                  <a:gd name="T69" fmla="*/ 388 h 561"/>
                  <a:gd name="T70" fmla="*/ 408 w 408"/>
                  <a:gd name="T71" fmla="*/ 371 h 561"/>
                  <a:gd name="T72" fmla="*/ 407 w 408"/>
                  <a:gd name="T73" fmla="*/ 356 h 561"/>
                  <a:gd name="T74" fmla="*/ 402 w 408"/>
                  <a:gd name="T75" fmla="*/ 339 h 561"/>
                  <a:gd name="T76" fmla="*/ 381 w 408"/>
                  <a:gd name="T77" fmla="*/ 289 h 561"/>
                  <a:gd name="T78" fmla="*/ 341 w 408"/>
                  <a:gd name="T79" fmla="*/ 205 h 561"/>
                  <a:gd name="T80" fmla="*/ 325 w 408"/>
                  <a:gd name="T81" fmla="*/ 164 h 561"/>
                  <a:gd name="T82" fmla="*/ 317 w 408"/>
                  <a:gd name="T83" fmla="*/ 129 h 561"/>
                  <a:gd name="T84" fmla="*/ 302 w 408"/>
                  <a:gd name="T85" fmla="*/ 73 h 561"/>
                  <a:gd name="T86" fmla="*/ 295 w 408"/>
                  <a:gd name="T87" fmla="*/ 57 h 561"/>
                  <a:gd name="T88" fmla="*/ 291 w 408"/>
                  <a:gd name="T89" fmla="*/ 55 h 561"/>
                  <a:gd name="T90" fmla="*/ 290 w 408"/>
                  <a:gd name="T91" fmla="*/ 57 h 561"/>
                  <a:gd name="T92" fmla="*/ 276 w 408"/>
                  <a:gd name="T93" fmla="*/ 97 h 561"/>
                  <a:gd name="T94" fmla="*/ 270 w 408"/>
                  <a:gd name="T95" fmla="*/ 110 h 561"/>
                  <a:gd name="T96" fmla="*/ 265 w 408"/>
                  <a:gd name="T97" fmla="*/ 114 h 561"/>
                  <a:gd name="T98" fmla="*/ 260 w 408"/>
                  <a:gd name="T99" fmla="*/ 113 h 561"/>
                  <a:gd name="T100" fmla="*/ 256 w 408"/>
                  <a:gd name="T101" fmla="*/ 111 h 561"/>
                  <a:gd name="T102" fmla="*/ 241 w 408"/>
                  <a:gd name="T103" fmla="*/ 100 h 561"/>
                  <a:gd name="T104" fmla="*/ 221 w 408"/>
                  <a:gd name="T105" fmla="*/ 88 h 561"/>
                  <a:gd name="T106" fmla="*/ 172 w 408"/>
                  <a:gd name="T107" fmla="*/ 66 h 561"/>
                  <a:gd name="T108" fmla="*/ 161 w 408"/>
                  <a:gd name="T109" fmla="*/ 60 h 561"/>
                  <a:gd name="T110" fmla="*/ 144 w 408"/>
                  <a:gd name="T111" fmla="*/ 45 h 561"/>
                  <a:gd name="T112" fmla="*/ 130 w 408"/>
                  <a:gd name="T113" fmla="*/ 23 h 561"/>
                  <a:gd name="T114" fmla="*/ 126 w 408"/>
                  <a:gd name="T115" fmla="*/ 15 h 561"/>
                  <a:gd name="T116" fmla="*/ 113 w 408"/>
                  <a:gd name="T117" fmla="*/ 3 h 561"/>
                  <a:gd name="T118" fmla="*/ 101 w 408"/>
                  <a:gd name="T119" fmla="*/ 0 h 56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08" h="561">
                    <a:moveTo>
                      <a:pt x="101" y="0"/>
                    </a:moveTo>
                    <a:lnTo>
                      <a:pt x="101" y="0"/>
                    </a:lnTo>
                    <a:lnTo>
                      <a:pt x="99" y="0"/>
                    </a:lnTo>
                    <a:lnTo>
                      <a:pt x="92" y="2"/>
                    </a:lnTo>
                    <a:lnTo>
                      <a:pt x="80" y="5"/>
                    </a:lnTo>
                    <a:lnTo>
                      <a:pt x="74" y="7"/>
                    </a:lnTo>
                    <a:lnTo>
                      <a:pt x="68" y="11"/>
                    </a:lnTo>
                    <a:lnTo>
                      <a:pt x="61" y="15"/>
                    </a:lnTo>
                    <a:lnTo>
                      <a:pt x="54" y="21"/>
                    </a:lnTo>
                    <a:lnTo>
                      <a:pt x="48" y="28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8" y="57"/>
                    </a:lnTo>
                    <a:lnTo>
                      <a:pt x="23" y="69"/>
                    </a:lnTo>
                    <a:lnTo>
                      <a:pt x="19" y="83"/>
                    </a:lnTo>
                    <a:lnTo>
                      <a:pt x="12" y="114"/>
                    </a:lnTo>
                    <a:lnTo>
                      <a:pt x="6" y="145"/>
                    </a:lnTo>
                    <a:lnTo>
                      <a:pt x="4" y="162"/>
                    </a:lnTo>
                    <a:lnTo>
                      <a:pt x="2" y="178"/>
                    </a:lnTo>
                    <a:lnTo>
                      <a:pt x="1" y="195"/>
                    </a:lnTo>
                    <a:lnTo>
                      <a:pt x="0" y="212"/>
                    </a:lnTo>
                    <a:lnTo>
                      <a:pt x="1" y="229"/>
                    </a:lnTo>
                    <a:lnTo>
                      <a:pt x="3" y="246"/>
                    </a:lnTo>
                    <a:lnTo>
                      <a:pt x="6" y="264"/>
                    </a:lnTo>
                    <a:lnTo>
                      <a:pt x="10" y="281"/>
                    </a:lnTo>
                    <a:lnTo>
                      <a:pt x="16" y="297"/>
                    </a:lnTo>
                    <a:lnTo>
                      <a:pt x="24" y="315"/>
                    </a:lnTo>
                    <a:lnTo>
                      <a:pt x="34" y="331"/>
                    </a:lnTo>
                    <a:lnTo>
                      <a:pt x="46" y="347"/>
                    </a:lnTo>
                    <a:lnTo>
                      <a:pt x="94" y="410"/>
                    </a:lnTo>
                    <a:lnTo>
                      <a:pt x="122" y="451"/>
                    </a:lnTo>
                    <a:lnTo>
                      <a:pt x="138" y="475"/>
                    </a:lnTo>
                    <a:lnTo>
                      <a:pt x="146" y="489"/>
                    </a:lnTo>
                    <a:lnTo>
                      <a:pt x="153" y="497"/>
                    </a:lnTo>
                    <a:lnTo>
                      <a:pt x="160" y="506"/>
                    </a:lnTo>
                    <a:lnTo>
                      <a:pt x="168" y="514"/>
                    </a:lnTo>
                    <a:lnTo>
                      <a:pt x="177" y="522"/>
                    </a:lnTo>
                    <a:lnTo>
                      <a:pt x="186" y="529"/>
                    </a:lnTo>
                    <a:lnTo>
                      <a:pt x="196" y="537"/>
                    </a:lnTo>
                    <a:lnTo>
                      <a:pt x="208" y="544"/>
                    </a:lnTo>
                    <a:lnTo>
                      <a:pt x="218" y="550"/>
                    </a:lnTo>
                    <a:lnTo>
                      <a:pt x="229" y="554"/>
                    </a:lnTo>
                    <a:lnTo>
                      <a:pt x="239" y="558"/>
                    </a:lnTo>
                    <a:lnTo>
                      <a:pt x="248" y="560"/>
                    </a:lnTo>
                    <a:lnTo>
                      <a:pt x="257" y="561"/>
                    </a:lnTo>
                    <a:lnTo>
                      <a:pt x="265" y="560"/>
                    </a:lnTo>
                    <a:lnTo>
                      <a:pt x="271" y="557"/>
                    </a:lnTo>
                    <a:lnTo>
                      <a:pt x="274" y="555"/>
                    </a:lnTo>
                    <a:lnTo>
                      <a:pt x="276" y="553"/>
                    </a:lnTo>
                    <a:lnTo>
                      <a:pt x="278" y="550"/>
                    </a:lnTo>
                    <a:lnTo>
                      <a:pt x="279" y="546"/>
                    </a:lnTo>
                    <a:lnTo>
                      <a:pt x="283" y="531"/>
                    </a:lnTo>
                    <a:lnTo>
                      <a:pt x="289" y="516"/>
                    </a:lnTo>
                    <a:lnTo>
                      <a:pt x="296" y="502"/>
                    </a:lnTo>
                    <a:lnTo>
                      <a:pt x="305" y="489"/>
                    </a:lnTo>
                    <a:lnTo>
                      <a:pt x="316" y="476"/>
                    </a:lnTo>
                    <a:lnTo>
                      <a:pt x="327" y="464"/>
                    </a:lnTo>
                    <a:lnTo>
                      <a:pt x="340" y="452"/>
                    </a:lnTo>
                    <a:lnTo>
                      <a:pt x="354" y="442"/>
                    </a:lnTo>
                    <a:lnTo>
                      <a:pt x="369" y="431"/>
                    </a:lnTo>
                    <a:lnTo>
                      <a:pt x="382" y="421"/>
                    </a:lnTo>
                    <a:lnTo>
                      <a:pt x="391" y="412"/>
                    </a:lnTo>
                    <a:lnTo>
                      <a:pt x="399" y="402"/>
                    </a:lnTo>
                    <a:lnTo>
                      <a:pt x="404" y="393"/>
                    </a:lnTo>
                    <a:lnTo>
                      <a:pt x="406" y="388"/>
                    </a:lnTo>
                    <a:lnTo>
                      <a:pt x="407" y="382"/>
                    </a:lnTo>
                    <a:lnTo>
                      <a:pt x="408" y="371"/>
                    </a:lnTo>
                    <a:lnTo>
                      <a:pt x="407" y="356"/>
                    </a:lnTo>
                    <a:lnTo>
                      <a:pt x="405" y="349"/>
                    </a:lnTo>
                    <a:lnTo>
                      <a:pt x="402" y="339"/>
                    </a:lnTo>
                    <a:lnTo>
                      <a:pt x="393" y="316"/>
                    </a:lnTo>
                    <a:lnTo>
                      <a:pt x="381" y="289"/>
                    </a:lnTo>
                    <a:lnTo>
                      <a:pt x="367" y="260"/>
                    </a:lnTo>
                    <a:lnTo>
                      <a:pt x="341" y="205"/>
                    </a:lnTo>
                    <a:lnTo>
                      <a:pt x="331" y="181"/>
                    </a:lnTo>
                    <a:lnTo>
                      <a:pt x="325" y="164"/>
                    </a:lnTo>
                    <a:lnTo>
                      <a:pt x="317" y="129"/>
                    </a:lnTo>
                    <a:lnTo>
                      <a:pt x="306" y="89"/>
                    </a:lnTo>
                    <a:lnTo>
                      <a:pt x="302" y="73"/>
                    </a:lnTo>
                    <a:lnTo>
                      <a:pt x="297" y="61"/>
                    </a:lnTo>
                    <a:lnTo>
                      <a:pt x="295" y="57"/>
                    </a:lnTo>
                    <a:lnTo>
                      <a:pt x="293" y="55"/>
                    </a:lnTo>
                    <a:lnTo>
                      <a:pt x="291" y="55"/>
                    </a:lnTo>
                    <a:lnTo>
                      <a:pt x="290" y="57"/>
                    </a:lnTo>
                    <a:lnTo>
                      <a:pt x="283" y="75"/>
                    </a:lnTo>
                    <a:lnTo>
                      <a:pt x="276" y="97"/>
                    </a:lnTo>
                    <a:lnTo>
                      <a:pt x="272" y="106"/>
                    </a:lnTo>
                    <a:lnTo>
                      <a:pt x="270" y="110"/>
                    </a:lnTo>
                    <a:lnTo>
                      <a:pt x="267" y="112"/>
                    </a:lnTo>
                    <a:lnTo>
                      <a:pt x="265" y="114"/>
                    </a:lnTo>
                    <a:lnTo>
                      <a:pt x="262" y="114"/>
                    </a:lnTo>
                    <a:lnTo>
                      <a:pt x="260" y="113"/>
                    </a:lnTo>
                    <a:lnTo>
                      <a:pt x="256" y="111"/>
                    </a:lnTo>
                    <a:lnTo>
                      <a:pt x="250" y="105"/>
                    </a:lnTo>
                    <a:lnTo>
                      <a:pt x="241" y="100"/>
                    </a:lnTo>
                    <a:lnTo>
                      <a:pt x="232" y="95"/>
                    </a:lnTo>
                    <a:lnTo>
                      <a:pt x="221" y="88"/>
                    </a:lnTo>
                    <a:lnTo>
                      <a:pt x="196" y="78"/>
                    </a:lnTo>
                    <a:lnTo>
                      <a:pt x="172" y="66"/>
                    </a:lnTo>
                    <a:lnTo>
                      <a:pt x="161" y="60"/>
                    </a:lnTo>
                    <a:lnTo>
                      <a:pt x="152" y="53"/>
                    </a:lnTo>
                    <a:lnTo>
                      <a:pt x="144" y="45"/>
                    </a:lnTo>
                    <a:lnTo>
                      <a:pt x="138" y="38"/>
                    </a:lnTo>
                    <a:lnTo>
                      <a:pt x="130" y="23"/>
                    </a:lnTo>
                    <a:lnTo>
                      <a:pt x="126" y="15"/>
                    </a:lnTo>
                    <a:lnTo>
                      <a:pt x="119" y="8"/>
                    </a:lnTo>
                    <a:lnTo>
                      <a:pt x="113" y="3"/>
                    </a:lnTo>
                    <a:lnTo>
                      <a:pt x="106" y="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CACD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29" name="Freeform 64">
                <a:extLst>
                  <a:ext uri="{FF2B5EF4-FFF2-40B4-BE49-F238E27FC236}">
                    <a16:creationId xmlns:a16="http://schemas.microsoft.com/office/drawing/2014/main" id="{12AAD546-F9B6-41CA-9816-752D54F69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1380"/>
                <a:ext cx="404" cy="555"/>
              </a:xfrm>
              <a:custGeom>
                <a:avLst/>
                <a:gdLst>
                  <a:gd name="T0" fmla="*/ 100 w 404"/>
                  <a:gd name="T1" fmla="*/ 0 h 555"/>
                  <a:gd name="T2" fmla="*/ 90 w 404"/>
                  <a:gd name="T3" fmla="*/ 1 h 555"/>
                  <a:gd name="T4" fmla="*/ 73 w 404"/>
                  <a:gd name="T5" fmla="*/ 7 h 555"/>
                  <a:gd name="T6" fmla="*/ 60 w 404"/>
                  <a:gd name="T7" fmla="*/ 15 h 555"/>
                  <a:gd name="T8" fmla="*/ 46 w 404"/>
                  <a:gd name="T9" fmla="*/ 27 h 555"/>
                  <a:gd name="T10" fmla="*/ 34 w 404"/>
                  <a:gd name="T11" fmla="*/ 45 h 555"/>
                  <a:gd name="T12" fmla="*/ 23 w 404"/>
                  <a:gd name="T13" fmla="*/ 68 h 555"/>
                  <a:gd name="T14" fmla="*/ 19 w 404"/>
                  <a:gd name="T15" fmla="*/ 83 h 555"/>
                  <a:gd name="T16" fmla="*/ 6 w 404"/>
                  <a:gd name="T17" fmla="*/ 145 h 555"/>
                  <a:gd name="T18" fmla="*/ 1 w 404"/>
                  <a:gd name="T19" fmla="*/ 177 h 555"/>
                  <a:gd name="T20" fmla="*/ 0 w 404"/>
                  <a:gd name="T21" fmla="*/ 210 h 555"/>
                  <a:gd name="T22" fmla="*/ 3 w 404"/>
                  <a:gd name="T23" fmla="*/ 244 h 555"/>
                  <a:gd name="T24" fmla="*/ 10 w 404"/>
                  <a:gd name="T25" fmla="*/ 278 h 555"/>
                  <a:gd name="T26" fmla="*/ 24 w 404"/>
                  <a:gd name="T27" fmla="*/ 312 h 555"/>
                  <a:gd name="T28" fmla="*/ 46 w 404"/>
                  <a:gd name="T29" fmla="*/ 344 h 555"/>
                  <a:gd name="T30" fmla="*/ 93 w 404"/>
                  <a:gd name="T31" fmla="*/ 406 h 555"/>
                  <a:gd name="T32" fmla="*/ 136 w 404"/>
                  <a:gd name="T33" fmla="*/ 470 h 555"/>
                  <a:gd name="T34" fmla="*/ 144 w 404"/>
                  <a:gd name="T35" fmla="*/ 484 h 555"/>
                  <a:gd name="T36" fmla="*/ 158 w 404"/>
                  <a:gd name="T37" fmla="*/ 500 h 555"/>
                  <a:gd name="T38" fmla="*/ 174 w 404"/>
                  <a:gd name="T39" fmla="*/ 516 h 555"/>
                  <a:gd name="T40" fmla="*/ 194 w 404"/>
                  <a:gd name="T41" fmla="*/ 531 h 555"/>
                  <a:gd name="T42" fmla="*/ 216 w 404"/>
                  <a:gd name="T43" fmla="*/ 544 h 555"/>
                  <a:gd name="T44" fmla="*/ 236 w 404"/>
                  <a:gd name="T45" fmla="*/ 552 h 555"/>
                  <a:gd name="T46" fmla="*/ 254 w 404"/>
                  <a:gd name="T47" fmla="*/ 555 h 555"/>
                  <a:gd name="T48" fmla="*/ 268 w 404"/>
                  <a:gd name="T49" fmla="*/ 552 h 555"/>
                  <a:gd name="T50" fmla="*/ 273 w 404"/>
                  <a:gd name="T51" fmla="*/ 547 h 555"/>
                  <a:gd name="T52" fmla="*/ 275 w 404"/>
                  <a:gd name="T53" fmla="*/ 541 h 555"/>
                  <a:gd name="T54" fmla="*/ 280 w 404"/>
                  <a:gd name="T55" fmla="*/ 525 h 555"/>
                  <a:gd name="T56" fmla="*/ 293 w 404"/>
                  <a:gd name="T57" fmla="*/ 497 h 555"/>
                  <a:gd name="T58" fmla="*/ 311 w 404"/>
                  <a:gd name="T59" fmla="*/ 471 h 555"/>
                  <a:gd name="T60" fmla="*/ 336 w 404"/>
                  <a:gd name="T61" fmla="*/ 448 h 555"/>
                  <a:gd name="T62" fmla="*/ 351 w 404"/>
                  <a:gd name="T63" fmla="*/ 437 h 555"/>
                  <a:gd name="T64" fmla="*/ 377 w 404"/>
                  <a:gd name="T65" fmla="*/ 417 h 555"/>
                  <a:gd name="T66" fmla="*/ 394 w 404"/>
                  <a:gd name="T67" fmla="*/ 399 h 555"/>
                  <a:gd name="T68" fmla="*/ 403 w 404"/>
                  <a:gd name="T69" fmla="*/ 378 h 555"/>
                  <a:gd name="T70" fmla="*/ 402 w 404"/>
                  <a:gd name="T71" fmla="*/ 353 h 555"/>
                  <a:gd name="T72" fmla="*/ 400 w 404"/>
                  <a:gd name="T73" fmla="*/ 345 h 555"/>
                  <a:gd name="T74" fmla="*/ 388 w 404"/>
                  <a:gd name="T75" fmla="*/ 313 h 555"/>
                  <a:gd name="T76" fmla="*/ 363 w 404"/>
                  <a:gd name="T77" fmla="*/ 258 h 555"/>
                  <a:gd name="T78" fmla="*/ 328 w 404"/>
                  <a:gd name="T79" fmla="*/ 179 h 555"/>
                  <a:gd name="T80" fmla="*/ 322 w 404"/>
                  <a:gd name="T81" fmla="*/ 162 h 555"/>
                  <a:gd name="T82" fmla="*/ 304 w 404"/>
                  <a:gd name="T83" fmla="*/ 88 h 555"/>
                  <a:gd name="T84" fmla="*/ 295 w 404"/>
                  <a:gd name="T85" fmla="*/ 60 h 555"/>
                  <a:gd name="T86" fmla="*/ 291 w 404"/>
                  <a:gd name="T87" fmla="*/ 54 h 555"/>
                  <a:gd name="T88" fmla="*/ 288 w 404"/>
                  <a:gd name="T89" fmla="*/ 57 h 555"/>
                  <a:gd name="T90" fmla="*/ 282 w 404"/>
                  <a:gd name="T91" fmla="*/ 75 h 555"/>
                  <a:gd name="T92" fmla="*/ 270 w 404"/>
                  <a:gd name="T93" fmla="*/ 105 h 555"/>
                  <a:gd name="T94" fmla="*/ 263 w 404"/>
                  <a:gd name="T95" fmla="*/ 113 h 555"/>
                  <a:gd name="T96" fmla="*/ 258 w 404"/>
                  <a:gd name="T97" fmla="*/ 113 h 555"/>
                  <a:gd name="T98" fmla="*/ 254 w 404"/>
                  <a:gd name="T99" fmla="*/ 111 h 555"/>
                  <a:gd name="T100" fmla="*/ 240 w 404"/>
                  <a:gd name="T101" fmla="*/ 100 h 555"/>
                  <a:gd name="T102" fmla="*/ 219 w 404"/>
                  <a:gd name="T103" fmla="*/ 88 h 555"/>
                  <a:gd name="T104" fmla="*/ 170 w 404"/>
                  <a:gd name="T105" fmla="*/ 66 h 555"/>
                  <a:gd name="T106" fmla="*/ 159 w 404"/>
                  <a:gd name="T107" fmla="*/ 60 h 555"/>
                  <a:gd name="T108" fmla="*/ 142 w 404"/>
                  <a:gd name="T109" fmla="*/ 45 h 555"/>
                  <a:gd name="T110" fmla="*/ 128 w 404"/>
                  <a:gd name="T111" fmla="*/ 24 h 555"/>
                  <a:gd name="T112" fmla="*/ 124 w 404"/>
                  <a:gd name="T113" fmla="*/ 15 h 555"/>
                  <a:gd name="T114" fmla="*/ 111 w 404"/>
                  <a:gd name="T115" fmla="*/ 3 h 555"/>
                  <a:gd name="T116" fmla="*/ 100 w 404"/>
                  <a:gd name="T117" fmla="*/ 0 h 55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04" h="555">
                    <a:moveTo>
                      <a:pt x="100" y="0"/>
                    </a:moveTo>
                    <a:lnTo>
                      <a:pt x="100" y="0"/>
                    </a:lnTo>
                    <a:lnTo>
                      <a:pt x="97" y="0"/>
                    </a:lnTo>
                    <a:lnTo>
                      <a:pt x="90" y="1"/>
                    </a:lnTo>
                    <a:lnTo>
                      <a:pt x="79" y="5"/>
                    </a:lnTo>
                    <a:lnTo>
                      <a:pt x="73" y="7"/>
                    </a:lnTo>
                    <a:lnTo>
                      <a:pt x="66" y="11"/>
                    </a:lnTo>
                    <a:lnTo>
                      <a:pt x="60" y="15"/>
                    </a:lnTo>
                    <a:lnTo>
                      <a:pt x="53" y="20"/>
                    </a:lnTo>
                    <a:lnTo>
                      <a:pt x="46" y="27"/>
                    </a:lnTo>
                    <a:lnTo>
                      <a:pt x="40" y="36"/>
                    </a:lnTo>
                    <a:lnTo>
                      <a:pt x="34" y="45"/>
                    </a:lnTo>
                    <a:lnTo>
                      <a:pt x="27" y="56"/>
                    </a:lnTo>
                    <a:lnTo>
                      <a:pt x="23" y="68"/>
                    </a:lnTo>
                    <a:lnTo>
                      <a:pt x="19" y="83"/>
                    </a:lnTo>
                    <a:lnTo>
                      <a:pt x="12" y="113"/>
                    </a:lnTo>
                    <a:lnTo>
                      <a:pt x="6" y="145"/>
                    </a:lnTo>
                    <a:lnTo>
                      <a:pt x="3" y="161"/>
                    </a:lnTo>
                    <a:lnTo>
                      <a:pt x="1" y="177"/>
                    </a:lnTo>
                    <a:lnTo>
                      <a:pt x="0" y="193"/>
                    </a:lnTo>
                    <a:lnTo>
                      <a:pt x="0" y="210"/>
                    </a:lnTo>
                    <a:lnTo>
                      <a:pt x="1" y="227"/>
                    </a:lnTo>
                    <a:lnTo>
                      <a:pt x="3" y="244"/>
                    </a:lnTo>
                    <a:lnTo>
                      <a:pt x="6" y="261"/>
                    </a:lnTo>
                    <a:lnTo>
                      <a:pt x="10" y="278"/>
                    </a:lnTo>
                    <a:lnTo>
                      <a:pt x="16" y="294"/>
                    </a:lnTo>
                    <a:lnTo>
                      <a:pt x="24" y="312"/>
                    </a:lnTo>
                    <a:lnTo>
                      <a:pt x="34" y="328"/>
                    </a:lnTo>
                    <a:lnTo>
                      <a:pt x="46" y="344"/>
                    </a:lnTo>
                    <a:lnTo>
                      <a:pt x="93" y="406"/>
                    </a:lnTo>
                    <a:lnTo>
                      <a:pt x="121" y="446"/>
                    </a:lnTo>
                    <a:lnTo>
                      <a:pt x="136" y="470"/>
                    </a:lnTo>
                    <a:lnTo>
                      <a:pt x="144" y="484"/>
                    </a:lnTo>
                    <a:lnTo>
                      <a:pt x="151" y="492"/>
                    </a:lnTo>
                    <a:lnTo>
                      <a:pt x="158" y="500"/>
                    </a:lnTo>
                    <a:lnTo>
                      <a:pt x="166" y="508"/>
                    </a:lnTo>
                    <a:lnTo>
                      <a:pt x="174" y="516"/>
                    </a:lnTo>
                    <a:lnTo>
                      <a:pt x="184" y="524"/>
                    </a:lnTo>
                    <a:lnTo>
                      <a:pt x="194" y="531"/>
                    </a:lnTo>
                    <a:lnTo>
                      <a:pt x="205" y="538"/>
                    </a:lnTo>
                    <a:lnTo>
                      <a:pt x="216" y="544"/>
                    </a:lnTo>
                    <a:lnTo>
                      <a:pt x="226" y="548"/>
                    </a:lnTo>
                    <a:lnTo>
                      <a:pt x="236" y="552"/>
                    </a:lnTo>
                    <a:lnTo>
                      <a:pt x="245" y="554"/>
                    </a:lnTo>
                    <a:lnTo>
                      <a:pt x="254" y="555"/>
                    </a:lnTo>
                    <a:lnTo>
                      <a:pt x="262" y="554"/>
                    </a:lnTo>
                    <a:lnTo>
                      <a:pt x="268" y="552"/>
                    </a:lnTo>
                    <a:lnTo>
                      <a:pt x="271" y="550"/>
                    </a:lnTo>
                    <a:lnTo>
                      <a:pt x="273" y="547"/>
                    </a:lnTo>
                    <a:lnTo>
                      <a:pt x="274" y="544"/>
                    </a:lnTo>
                    <a:lnTo>
                      <a:pt x="275" y="541"/>
                    </a:lnTo>
                    <a:lnTo>
                      <a:pt x="280" y="525"/>
                    </a:lnTo>
                    <a:lnTo>
                      <a:pt x="286" y="511"/>
                    </a:lnTo>
                    <a:lnTo>
                      <a:pt x="293" y="497"/>
                    </a:lnTo>
                    <a:lnTo>
                      <a:pt x="301" y="485"/>
                    </a:lnTo>
                    <a:lnTo>
                      <a:pt x="311" y="471"/>
                    </a:lnTo>
                    <a:lnTo>
                      <a:pt x="324" y="459"/>
                    </a:lnTo>
                    <a:lnTo>
                      <a:pt x="336" y="448"/>
                    </a:lnTo>
                    <a:lnTo>
                      <a:pt x="351" y="437"/>
                    </a:lnTo>
                    <a:lnTo>
                      <a:pt x="365" y="427"/>
                    </a:lnTo>
                    <a:lnTo>
                      <a:pt x="377" y="417"/>
                    </a:lnTo>
                    <a:lnTo>
                      <a:pt x="387" y="408"/>
                    </a:lnTo>
                    <a:lnTo>
                      <a:pt x="394" y="399"/>
                    </a:lnTo>
                    <a:lnTo>
                      <a:pt x="400" y="389"/>
                    </a:lnTo>
                    <a:lnTo>
                      <a:pt x="403" y="378"/>
                    </a:lnTo>
                    <a:lnTo>
                      <a:pt x="404" y="366"/>
                    </a:lnTo>
                    <a:lnTo>
                      <a:pt x="402" y="353"/>
                    </a:lnTo>
                    <a:lnTo>
                      <a:pt x="400" y="345"/>
                    </a:lnTo>
                    <a:lnTo>
                      <a:pt x="397" y="336"/>
                    </a:lnTo>
                    <a:lnTo>
                      <a:pt x="388" y="313"/>
                    </a:lnTo>
                    <a:lnTo>
                      <a:pt x="377" y="286"/>
                    </a:lnTo>
                    <a:lnTo>
                      <a:pt x="363" y="258"/>
                    </a:lnTo>
                    <a:lnTo>
                      <a:pt x="338" y="203"/>
                    </a:lnTo>
                    <a:lnTo>
                      <a:pt x="328" y="179"/>
                    </a:lnTo>
                    <a:lnTo>
                      <a:pt x="322" y="162"/>
                    </a:lnTo>
                    <a:lnTo>
                      <a:pt x="314" y="128"/>
                    </a:lnTo>
                    <a:lnTo>
                      <a:pt x="304" y="88"/>
                    </a:lnTo>
                    <a:lnTo>
                      <a:pt x="299" y="72"/>
                    </a:lnTo>
                    <a:lnTo>
                      <a:pt x="295" y="60"/>
                    </a:lnTo>
                    <a:lnTo>
                      <a:pt x="293" y="56"/>
                    </a:lnTo>
                    <a:lnTo>
                      <a:pt x="291" y="54"/>
                    </a:lnTo>
                    <a:lnTo>
                      <a:pt x="289" y="54"/>
                    </a:lnTo>
                    <a:lnTo>
                      <a:pt x="288" y="57"/>
                    </a:lnTo>
                    <a:lnTo>
                      <a:pt x="282" y="75"/>
                    </a:lnTo>
                    <a:lnTo>
                      <a:pt x="274" y="97"/>
                    </a:lnTo>
                    <a:lnTo>
                      <a:pt x="270" y="105"/>
                    </a:lnTo>
                    <a:lnTo>
                      <a:pt x="265" y="112"/>
                    </a:lnTo>
                    <a:lnTo>
                      <a:pt x="263" y="113"/>
                    </a:lnTo>
                    <a:lnTo>
                      <a:pt x="261" y="114"/>
                    </a:lnTo>
                    <a:lnTo>
                      <a:pt x="258" y="113"/>
                    </a:lnTo>
                    <a:lnTo>
                      <a:pt x="254" y="111"/>
                    </a:lnTo>
                    <a:lnTo>
                      <a:pt x="248" y="105"/>
                    </a:lnTo>
                    <a:lnTo>
                      <a:pt x="240" y="100"/>
                    </a:lnTo>
                    <a:lnTo>
                      <a:pt x="230" y="94"/>
                    </a:lnTo>
                    <a:lnTo>
                      <a:pt x="219" y="88"/>
                    </a:lnTo>
                    <a:lnTo>
                      <a:pt x="194" y="77"/>
                    </a:lnTo>
                    <a:lnTo>
                      <a:pt x="170" y="66"/>
                    </a:lnTo>
                    <a:lnTo>
                      <a:pt x="159" y="60"/>
                    </a:lnTo>
                    <a:lnTo>
                      <a:pt x="150" y="53"/>
                    </a:lnTo>
                    <a:lnTo>
                      <a:pt x="142" y="45"/>
                    </a:lnTo>
                    <a:lnTo>
                      <a:pt x="136" y="38"/>
                    </a:lnTo>
                    <a:lnTo>
                      <a:pt x="128" y="24"/>
                    </a:lnTo>
                    <a:lnTo>
                      <a:pt x="124" y="15"/>
                    </a:lnTo>
                    <a:lnTo>
                      <a:pt x="118" y="8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BDC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30" name="Freeform 65">
                <a:extLst>
                  <a:ext uri="{FF2B5EF4-FFF2-40B4-BE49-F238E27FC236}">
                    <a16:creationId xmlns:a16="http://schemas.microsoft.com/office/drawing/2014/main" id="{7F44C820-30A3-42AE-9B00-85A21E6C4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1382"/>
                <a:ext cx="399" cy="549"/>
              </a:xfrm>
              <a:custGeom>
                <a:avLst/>
                <a:gdLst>
                  <a:gd name="T0" fmla="*/ 98 w 399"/>
                  <a:gd name="T1" fmla="*/ 0 h 549"/>
                  <a:gd name="T2" fmla="*/ 88 w 399"/>
                  <a:gd name="T3" fmla="*/ 1 h 549"/>
                  <a:gd name="T4" fmla="*/ 71 w 399"/>
                  <a:gd name="T5" fmla="*/ 7 h 549"/>
                  <a:gd name="T6" fmla="*/ 58 w 399"/>
                  <a:gd name="T7" fmla="*/ 15 h 549"/>
                  <a:gd name="T8" fmla="*/ 45 w 399"/>
                  <a:gd name="T9" fmla="*/ 27 h 549"/>
                  <a:gd name="T10" fmla="*/ 33 w 399"/>
                  <a:gd name="T11" fmla="*/ 45 h 549"/>
                  <a:gd name="T12" fmla="*/ 22 w 399"/>
                  <a:gd name="T13" fmla="*/ 68 h 549"/>
                  <a:gd name="T14" fmla="*/ 18 w 399"/>
                  <a:gd name="T15" fmla="*/ 82 h 549"/>
                  <a:gd name="T16" fmla="*/ 5 w 399"/>
                  <a:gd name="T17" fmla="*/ 143 h 549"/>
                  <a:gd name="T18" fmla="*/ 1 w 399"/>
                  <a:gd name="T19" fmla="*/ 175 h 549"/>
                  <a:gd name="T20" fmla="*/ 0 w 399"/>
                  <a:gd name="T21" fmla="*/ 209 h 549"/>
                  <a:gd name="T22" fmla="*/ 2 w 399"/>
                  <a:gd name="T23" fmla="*/ 241 h 549"/>
                  <a:gd name="T24" fmla="*/ 10 w 399"/>
                  <a:gd name="T25" fmla="*/ 275 h 549"/>
                  <a:gd name="T26" fmla="*/ 23 w 399"/>
                  <a:gd name="T27" fmla="*/ 308 h 549"/>
                  <a:gd name="T28" fmla="*/ 45 w 399"/>
                  <a:gd name="T29" fmla="*/ 341 h 549"/>
                  <a:gd name="T30" fmla="*/ 91 w 399"/>
                  <a:gd name="T31" fmla="*/ 401 h 549"/>
                  <a:gd name="T32" fmla="*/ 135 w 399"/>
                  <a:gd name="T33" fmla="*/ 465 h 549"/>
                  <a:gd name="T34" fmla="*/ 144 w 399"/>
                  <a:gd name="T35" fmla="*/ 479 h 549"/>
                  <a:gd name="T36" fmla="*/ 156 w 399"/>
                  <a:gd name="T37" fmla="*/ 495 h 549"/>
                  <a:gd name="T38" fmla="*/ 172 w 399"/>
                  <a:gd name="T39" fmla="*/ 511 h 549"/>
                  <a:gd name="T40" fmla="*/ 192 w 399"/>
                  <a:gd name="T41" fmla="*/ 525 h 549"/>
                  <a:gd name="T42" fmla="*/ 213 w 399"/>
                  <a:gd name="T43" fmla="*/ 538 h 549"/>
                  <a:gd name="T44" fmla="*/ 233 w 399"/>
                  <a:gd name="T45" fmla="*/ 546 h 549"/>
                  <a:gd name="T46" fmla="*/ 251 w 399"/>
                  <a:gd name="T47" fmla="*/ 549 h 549"/>
                  <a:gd name="T48" fmla="*/ 265 w 399"/>
                  <a:gd name="T49" fmla="*/ 546 h 549"/>
                  <a:gd name="T50" fmla="*/ 269 w 399"/>
                  <a:gd name="T51" fmla="*/ 542 h 549"/>
                  <a:gd name="T52" fmla="*/ 272 w 399"/>
                  <a:gd name="T53" fmla="*/ 535 h 549"/>
                  <a:gd name="T54" fmla="*/ 277 w 399"/>
                  <a:gd name="T55" fmla="*/ 520 h 549"/>
                  <a:gd name="T56" fmla="*/ 289 w 399"/>
                  <a:gd name="T57" fmla="*/ 492 h 549"/>
                  <a:gd name="T58" fmla="*/ 308 w 399"/>
                  <a:gd name="T59" fmla="*/ 467 h 549"/>
                  <a:gd name="T60" fmla="*/ 333 w 399"/>
                  <a:gd name="T61" fmla="*/ 444 h 549"/>
                  <a:gd name="T62" fmla="*/ 347 w 399"/>
                  <a:gd name="T63" fmla="*/ 433 h 549"/>
                  <a:gd name="T64" fmla="*/ 373 w 399"/>
                  <a:gd name="T65" fmla="*/ 413 h 549"/>
                  <a:gd name="T66" fmla="*/ 390 w 399"/>
                  <a:gd name="T67" fmla="*/ 395 h 549"/>
                  <a:gd name="T68" fmla="*/ 398 w 399"/>
                  <a:gd name="T69" fmla="*/ 375 h 549"/>
                  <a:gd name="T70" fmla="*/ 397 w 399"/>
                  <a:gd name="T71" fmla="*/ 349 h 549"/>
                  <a:gd name="T72" fmla="*/ 396 w 399"/>
                  <a:gd name="T73" fmla="*/ 342 h 549"/>
                  <a:gd name="T74" fmla="*/ 384 w 399"/>
                  <a:gd name="T75" fmla="*/ 310 h 549"/>
                  <a:gd name="T76" fmla="*/ 359 w 399"/>
                  <a:gd name="T77" fmla="*/ 255 h 549"/>
                  <a:gd name="T78" fmla="*/ 325 w 399"/>
                  <a:gd name="T79" fmla="*/ 177 h 549"/>
                  <a:gd name="T80" fmla="*/ 320 w 399"/>
                  <a:gd name="T81" fmla="*/ 161 h 549"/>
                  <a:gd name="T82" fmla="*/ 301 w 399"/>
                  <a:gd name="T83" fmla="*/ 88 h 549"/>
                  <a:gd name="T84" fmla="*/ 293 w 399"/>
                  <a:gd name="T85" fmla="*/ 60 h 549"/>
                  <a:gd name="T86" fmla="*/ 289 w 399"/>
                  <a:gd name="T87" fmla="*/ 54 h 549"/>
                  <a:gd name="T88" fmla="*/ 286 w 399"/>
                  <a:gd name="T89" fmla="*/ 56 h 549"/>
                  <a:gd name="T90" fmla="*/ 280 w 399"/>
                  <a:gd name="T91" fmla="*/ 74 h 549"/>
                  <a:gd name="T92" fmla="*/ 268 w 399"/>
                  <a:gd name="T93" fmla="*/ 105 h 549"/>
                  <a:gd name="T94" fmla="*/ 261 w 399"/>
                  <a:gd name="T95" fmla="*/ 113 h 549"/>
                  <a:gd name="T96" fmla="*/ 256 w 399"/>
                  <a:gd name="T97" fmla="*/ 112 h 549"/>
                  <a:gd name="T98" fmla="*/ 253 w 399"/>
                  <a:gd name="T99" fmla="*/ 110 h 549"/>
                  <a:gd name="T100" fmla="*/ 238 w 399"/>
                  <a:gd name="T101" fmla="*/ 99 h 549"/>
                  <a:gd name="T102" fmla="*/ 217 w 399"/>
                  <a:gd name="T103" fmla="*/ 89 h 549"/>
                  <a:gd name="T104" fmla="*/ 168 w 399"/>
                  <a:gd name="T105" fmla="*/ 66 h 549"/>
                  <a:gd name="T106" fmla="*/ 157 w 399"/>
                  <a:gd name="T107" fmla="*/ 60 h 549"/>
                  <a:gd name="T108" fmla="*/ 140 w 399"/>
                  <a:gd name="T109" fmla="*/ 45 h 549"/>
                  <a:gd name="T110" fmla="*/ 127 w 399"/>
                  <a:gd name="T111" fmla="*/ 24 h 549"/>
                  <a:gd name="T112" fmla="*/ 122 w 399"/>
                  <a:gd name="T113" fmla="*/ 15 h 549"/>
                  <a:gd name="T114" fmla="*/ 109 w 399"/>
                  <a:gd name="T115" fmla="*/ 4 h 549"/>
                  <a:gd name="T116" fmla="*/ 98 w 399"/>
                  <a:gd name="T117" fmla="*/ 0 h 5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99" h="549">
                    <a:moveTo>
                      <a:pt x="98" y="0"/>
                    </a:moveTo>
                    <a:lnTo>
                      <a:pt x="98" y="0"/>
                    </a:lnTo>
                    <a:lnTo>
                      <a:pt x="95" y="0"/>
                    </a:lnTo>
                    <a:lnTo>
                      <a:pt x="88" y="1"/>
                    </a:lnTo>
                    <a:lnTo>
                      <a:pt x="77" y="4"/>
                    </a:lnTo>
                    <a:lnTo>
                      <a:pt x="71" y="7"/>
                    </a:lnTo>
                    <a:lnTo>
                      <a:pt x="65" y="10"/>
                    </a:lnTo>
                    <a:lnTo>
                      <a:pt x="58" y="15"/>
                    </a:lnTo>
                    <a:lnTo>
                      <a:pt x="52" y="20"/>
                    </a:lnTo>
                    <a:lnTo>
                      <a:pt x="45" y="27"/>
                    </a:lnTo>
                    <a:lnTo>
                      <a:pt x="39" y="36"/>
                    </a:lnTo>
                    <a:lnTo>
                      <a:pt x="33" y="45"/>
                    </a:lnTo>
                    <a:lnTo>
                      <a:pt x="27" y="56"/>
                    </a:lnTo>
                    <a:lnTo>
                      <a:pt x="22" y="68"/>
                    </a:lnTo>
                    <a:lnTo>
                      <a:pt x="18" y="82"/>
                    </a:lnTo>
                    <a:lnTo>
                      <a:pt x="11" y="112"/>
                    </a:lnTo>
                    <a:lnTo>
                      <a:pt x="5" y="143"/>
                    </a:lnTo>
                    <a:lnTo>
                      <a:pt x="3" y="159"/>
                    </a:lnTo>
                    <a:lnTo>
                      <a:pt x="1" y="175"/>
                    </a:lnTo>
                    <a:lnTo>
                      <a:pt x="0" y="191"/>
                    </a:lnTo>
                    <a:lnTo>
                      <a:pt x="0" y="209"/>
                    </a:lnTo>
                    <a:lnTo>
                      <a:pt x="1" y="225"/>
                    </a:lnTo>
                    <a:lnTo>
                      <a:pt x="2" y="241"/>
                    </a:lnTo>
                    <a:lnTo>
                      <a:pt x="5" y="259"/>
                    </a:lnTo>
                    <a:lnTo>
                      <a:pt x="10" y="275"/>
                    </a:lnTo>
                    <a:lnTo>
                      <a:pt x="16" y="292"/>
                    </a:lnTo>
                    <a:lnTo>
                      <a:pt x="23" y="308"/>
                    </a:lnTo>
                    <a:lnTo>
                      <a:pt x="34" y="325"/>
                    </a:lnTo>
                    <a:lnTo>
                      <a:pt x="45" y="341"/>
                    </a:lnTo>
                    <a:lnTo>
                      <a:pt x="91" y="401"/>
                    </a:lnTo>
                    <a:lnTo>
                      <a:pt x="119" y="441"/>
                    </a:lnTo>
                    <a:lnTo>
                      <a:pt x="135" y="465"/>
                    </a:lnTo>
                    <a:lnTo>
                      <a:pt x="144" y="479"/>
                    </a:lnTo>
                    <a:lnTo>
                      <a:pt x="149" y="487"/>
                    </a:lnTo>
                    <a:lnTo>
                      <a:pt x="156" y="495"/>
                    </a:lnTo>
                    <a:lnTo>
                      <a:pt x="163" y="503"/>
                    </a:lnTo>
                    <a:lnTo>
                      <a:pt x="172" y="511"/>
                    </a:lnTo>
                    <a:lnTo>
                      <a:pt x="182" y="518"/>
                    </a:lnTo>
                    <a:lnTo>
                      <a:pt x="192" y="525"/>
                    </a:lnTo>
                    <a:lnTo>
                      <a:pt x="203" y="533"/>
                    </a:lnTo>
                    <a:lnTo>
                      <a:pt x="213" y="538"/>
                    </a:lnTo>
                    <a:lnTo>
                      <a:pt x="223" y="543"/>
                    </a:lnTo>
                    <a:lnTo>
                      <a:pt x="233" y="546"/>
                    </a:lnTo>
                    <a:lnTo>
                      <a:pt x="242" y="548"/>
                    </a:lnTo>
                    <a:lnTo>
                      <a:pt x="251" y="549"/>
                    </a:lnTo>
                    <a:lnTo>
                      <a:pt x="259" y="548"/>
                    </a:lnTo>
                    <a:lnTo>
                      <a:pt x="265" y="546"/>
                    </a:lnTo>
                    <a:lnTo>
                      <a:pt x="267" y="544"/>
                    </a:lnTo>
                    <a:lnTo>
                      <a:pt x="269" y="542"/>
                    </a:lnTo>
                    <a:lnTo>
                      <a:pt x="271" y="539"/>
                    </a:lnTo>
                    <a:lnTo>
                      <a:pt x="272" y="535"/>
                    </a:lnTo>
                    <a:lnTo>
                      <a:pt x="277" y="520"/>
                    </a:lnTo>
                    <a:lnTo>
                      <a:pt x="282" y="506"/>
                    </a:lnTo>
                    <a:lnTo>
                      <a:pt x="289" y="492"/>
                    </a:lnTo>
                    <a:lnTo>
                      <a:pt x="298" y="480"/>
                    </a:lnTo>
                    <a:lnTo>
                      <a:pt x="308" y="467"/>
                    </a:lnTo>
                    <a:lnTo>
                      <a:pt x="320" y="455"/>
                    </a:lnTo>
                    <a:lnTo>
                      <a:pt x="333" y="444"/>
                    </a:lnTo>
                    <a:lnTo>
                      <a:pt x="347" y="433"/>
                    </a:lnTo>
                    <a:lnTo>
                      <a:pt x="361" y="423"/>
                    </a:lnTo>
                    <a:lnTo>
                      <a:pt x="373" y="413"/>
                    </a:lnTo>
                    <a:lnTo>
                      <a:pt x="383" y="404"/>
                    </a:lnTo>
                    <a:lnTo>
                      <a:pt x="390" y="395"/>
                    </a:lnTo>
                    <a:lnTo>
                      <a:pt x="395" y="385"/>
                    </a:lnTo>
                    <a:lnTo>
                      <a:pt x="398" y="375"/>
                    </a:lnTo>
                    <a:lnTo>
                      <a:pt x="399" y="362"/>
                    </a:lnTo>
                    <a:lnTo>
                      <a:pt x="397" y="349"/>
                    </a:lnTo>
                    <a:lnTo>
                      <a:pt x="396" y="342"/>
                    </a:lnTo>
                    <a:lnTo>
                      <a:pt x="393" y="332"/>
                    </a:lnTo>
                    <a:lnTo>
                      <a:pt x="384" y="310"/>
                    </a:lnTo>
                    <a:lnTo>
                      <a:pt x="373" y="283"/>
                    </a:lnTo>
                    <a:lnTo>
                      <a:pt x="359" y="255"/>
                    </a:lnTo>
                    <a:lnTo>
                      <a:pt x="335" y="200"/>
                    </a:lnTo>
                    <a:lnTo>
                      <a:pt x="325" y="177"/>
                    </a:lnTo>
                    <a:lnTo>
                      <a:pt x="320" y="161"/>
                    </a:lnTo>
                    <a:lnTo>
                      <a:pt x="310" y="126"/>
                    </a:lnTo>
                    <a:lnTo>
                      <a:pt x="301" y="88"/>
                    </a:lnTo>
                    <a:lnTo>
                      <a:pt x="297" y="71"/>
                    </a:lnTo>
                    <a:lnTo>
                      <a:pt x="293" y="60"/>
                    </a:lnTo>
                    <a:lnTo>
                      <a:pt x="291" y="56"/>
                    </a:lnTo>
                    <a:lnTo>
                      <a:pt x="289" y="54"/>
                    </a:lnTo>
                    <a:lnTo>
                      <a:pt x="287" y="54"/>
                    </a:lnTo>
                    <a:lnTo>
                      <a:pt x="286" y="56"/>
                    </a:lnTo>
                    <a:lnTo>
                      <a:pt x="280" y="74"/>
                    </a:lnTo>
                    <a:lnTo>
                      <a:pt x="272" y="96"/>
                    </a:lnTo>
                    <a:lnTo>
                      <a:pt x="268" y="105"/>
                    </a:lnTo>
                    <a:lnTo>
                      <a:pt x="264" y="111"/>
                    </a:lnTo>
                    <a:lnTo>
                      <a:pt x="261" y="113"/>
                    </a:lnTo>
                    <a:lnTo>
                      <a:pt x="259" y="113"/>
                    </a:lnTo>
                    <a:lnTo>
                      <a:pt x="256" y="112"/>
                    </a:lnTo>
                    <a:lnTo>
                      <a:pt x="253" y="110"/>
                    </a:lnTo>
                    <a:lnTo>
                      <a:pt x="246" y="105"/>
                    </a:lnTo>
                    <a:lnTo>
                      <a:pt x="238" y="99"/>
                    </a:lnTo>
                    <a:lnTo>
                      <a:pt x="228" y="94"/>
                    </a:lnTo>
                    <a:lnTo>
                      <a:pt x="217" y="89"/>
                    </a:lnTo>
                    <a:lnTo>
                      <a:pt x="192" y="77"/>
                    </a:lnTo>
                    <a:lnTo>
                      <a:pt x="168" y="66"/>
                    </a:lnTo>
                    <a:lnTo>
                      <a:pt x="157" y="60"/>
                    </a:lnTo>
                    <a:lnTo>
                      <a:pt x="149" y="53"/>
                    </a:lnTo>
                    <a:lnTo>
                      <a:pt x="140" y="45"/>
                    </a:lnTo>
                    <a:lnTo>
                      <a:pt x="135" y="38"/>
                    </a:lnTo>
                    <a:lnTo>
                      <a:pt x="127" y="24"/>
                    </a:lnTo>
                    <a:lnTo>
                      <a:pt x="122" y="15"/>
                    </a:lnTo>
                    <a:lnTo>
                      <a:pt x="116" y="9"/>
                    </a:lnTo>
                    <a:lnTo>
                      <a:pt x="109" y="4"/>
                    </a:lnTo>
                    <a:lnTo>
                      <a:pt x="103" y="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AFB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31" name="Freeform 66">
                <a:extLst>
                  <a:ext uri="{FF2B5EF4-FFF2-40B4-BE49-F238E27FC236}">
                    <a16:creationId xmlns:a16="http://schemas.microsoft.com/office/drawing/2014/main" id="{12F6303E-2B87-45CB-BCD8-910BA4506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1384"/>
                <a:ext cx="395" cy="543"/>
              </a:xfrm>
              <a:custGeom>
                <a:avLst/>
                <a:gdLst>
                  <a:gd name="T0" fmla="*/ 97 w 395"/>
                  <a:gd name="T1" fmla="*/ 0 h 543"/>
                  <a:gd name="T2" fmla="*/ 88 w 395"/>
                  <a:gd name="T3" fmla="*/ 1 h 543"/>
                  <a:gd name="T4" fmla="*/ 71 w 395"/>
                  <a:gd name="T5" fmla="*/ 7 h 543"/>
                  <a:gd name="T6" fmla="*/ 58 w 395"/>
                  <a:gd name="T7" fmla="*/ 14 h 543"/>
                  <a:gd name="T8" fmla="*/ 45 w 395"/>
                  <a:gd name="T9" fmla="*/ 26 h 543"/>
                  <a:gd name="T10" fmla="*/ 33 w 395"/>
                  <a:gd name="T11" fmla="*/ 44 h 543"/>
                  <a:gd name="T12" fmla="*/ 22 w 395"/>
                  <a:gd name="T13" fmla="*/ 67 h 543"/>
                  <a:gd name="T14" fmla="*/ 18 w 395"/>
                  <a:gd name="T15" fmla="*/ 82 h 543"/>
                  <a:gd name="T16" fmla="*/ 6 w 395"/>
                  <a:gd name="T17" fmla="*/ 142 h 543"/>
                  <a:gd name="T18" fmla="*/ 2 w 395"/>
                  <a:gd name="T19" fmla="*/ 174 h 543"/>
                  <a:gd name="T20" fmla="*/ 0 w 395"/>
                  <a:gd name="T21" fmla="*/ 207 h 543"/>
                  <a:gd name="T22" fmla="*/ 3 w 395"/>
                  <a:gd name="T23" fmla="*/ 239 h 543"/>
                  <a:gd name="T24" fmla="*/ 11 w 395"/>
                  <a:gd name="T25" fmla="*/ 273 h 543"/>
                  <a:gd name="T26" fmla="*/ 24 w 395"/>
                  <a:gd name="T27" fmla="*/ 305 h 543"/>
                  <a:gd name="T28" fmla="*/ 45 w 395"/>
                  <a:gd name="T29" fmla="*/ 337 h 543"/>
                  <a:gd name="T30" fmla="*/ 91 w 395"/>
                  <a:gd name="T31" fmla="*/ 397 h 543"/>
                  <a:gd name="T32" fmla="*/ 134 w 395"/>
                  <a:gd name="T33" fmla="*/ 460 h 543"/>
                  <a:gd name="T34" fmla="*/ 143 w 395"/>
                  <a:gd name="T35" fmla="*/ 473 h 543"/>
                  <a:gd name="T36" fmla="*/ 155 w 395"/>
                  <a:gd name="T37" fmla="*/ 490 h 543"/>
                  <a:gd name="T38" fmla="*/ 171 w 395"/>
                  <a:gd name="T39" fmla="*/ 506 h 543"/>
                  <a:gd name="T40" fmla="*/ 190 w 395"/>
                  <a:gd name="T41" fmla="*/ 520 h 543"/>
                  <a:gd name="T42" fmla="*/ 212 w 395"/>
                  <a:gd name="T43" fmla="*/ 532 h 543"/>
                  <a:gd name="T44" fmla="*/ 231 w 395"/>
                  <a:gd name="T45" fmla="*/ 540 h 543"/>
                  <a:gd name="T46" fmla="*/ 249 w 395"/>
                  <a:gd name="T47" fmla="*/ 543 h 543"/>
                  <a:gd name="T48" fmla="*/ 263 w 395"/>
                  <a:gd name="T49" fmla="*/ 540 h 543"/>
                  <a:gd name="T50" fmla="*/ 267 w 395"/>
                  <a:gd name="T51" fmla="*/ 536 h 543"/>
                  <a:gd name="T52" fmla="*/ 270 w 395"/>
                  <a:gd name="T53" fmla="*/ 528 h 543"/>
                  <a:gd name="T54" fmla="*/ 274 w 395"/>
                  <a:gd name="T55" fmla="*/ 514 h 543"/>
                  <a:gd name="T56" fmla="*/ 287 w 395"/>
                  <a:gd name="T57" fmla="*/ 487 h 543"/>
                  <a:gd name="T58" fmla="*/ 305 w 395"/>
                  <a:gd name="T59" fmla="*/ 462 h 543"/>
                  <a:gd name="T60" fmla="*/ 330 w 395"/>
                  <a:gd name="T61" fmla="*/ 440 h 543"/>
                  <a:gd name="T62" fmla="*/ 344 w 395"/>
                  <a:gd name="T63" fmla="*/ 429 h 543"/>
                  <a:gd name="T64" fmla="*/ 370 w 395"/>
                  <a:gd name="T65" fmla="*/ 409 h 543"/>
                  <a:gd name="T66" fmla="*/ 386 w 395"/>
                  <a:gd name="T67" fmla="*/ 391 h 543"/>
                  <a:gd name="T68" fmla="*/ 394 w 395"/>
                  <a:gd name="T69" fmla="*/ 371 h 543"/>
                  <a:gd name="T70" fmla="*/ 394 w 395"/>
                  <a:gd name="T71" fmla="*/ 346 h 543"/>
                  <a:gd name="T72" fmla="*/ 392 w 395"/>
                  <a:gd name="T73" fmla="*/ 338 h 543"/>
                  <a:gd name="T74" fmla="*/ 381 w 395"/>
                  <a:gd name="T75" fmla="*/ 306 h 543"/>
                  <a:gd name="T76" fmla="*/ 356 w 395"/>
                  <a:gd name="T77" fmla="*/ 253 h 543"/>
                  <a:gd name="T78" fmla="*/ 324 w 395"/>
                  <a:gd name="T79" fmla="*/ 175 h 543"/>
                  <a:gd name="T80" fmla="*/ 318 w 395"/>
                  <a:gd name="T81" fmla="*/ 159 h 543"/>
                  <a:gd name="T82" fmla="*/ 300 w 395"/>
                  <a:gd name="T83" fmla="*/ 87 h 543"/>
                  <a:gd name="T84" fmla="*/ 292 w 395"/>
                  <a:gd name="T85" fmla="*/ 59 h 543"/>
                  <a:gd name="T86" fmla="*/ 288 w 395"/>
                  <a:gd name="T87" fmla="*/ 53 h 543"/>
                  <a:gd name="T88" fmla="*/ 285 w 395"/>
                  <a:gd name="T89" fmla="*/ 55 h 543"/>
                  <a:gd name="T90" fmla="*/ 279 w 395"/>
                  <a:gd name="T91" fmla="*/ 73 h 543"/>
                  <a:gd name="T92" fmla="*/ 267 w 395"/>
                  <a:gd name="T93" fmla="*/ 104 h 543"/>
                  <a:gd name="T94" fmla="*/ 260 w 395"/>
                  <a:gd name="T95" fmla="*/ 112 h 543"/>
                  <a:gd name="T96" fmla="*/ 255 w 395"/>
                  <a:gd name="T97" fmla="*/ 112 h 543"/>
                  <a:gd name="T98" fmla="*/ 252 w 395"/>
                  <a:gd name="T99" fmla="*/ 110 h 543"/>
                  <a:gd name="T100" fmla="*/ 237 w 395"/>
                  <a:gd name="T101" fmla="*/ 99 h 543"/>
                  <a:gd name="T102" fmla="*/ 216 w 395"/>
                  <a:gd name="T103" fmla="*/ 88 h 543"/>
                  <a:gd name="T104" fmla="*/ 167 w 395"/>
                  <a:gd name="T105" fmla="*/ 66 h 543"/>
                  <a:gd name="T106" fmla="*/ 156 w 395"/>
                  <a:gd name="T107" fmla="*/ 59 h 543"/>
                  <a:gd name="T108" fmla="*/ 140 w 395"/>
                  <a:gd name="T109" fmla="*/ 45 h 543"/>
                  <a:gd name="T110" fmla="*/ 126 w 395"/>
                  <a:gd name="T111" fmla="*/ 24 h 543"/>
                  <a:gd name="T112" fmla="*/ 121 w 395"/>
                  <a:gd name="T113" fmla="*/ 16 h 543"/>
                  <a:gd name="T114" fmla="*/ 108 w 395"/>
                  <a:gd name="T115" fmla="*/ 4 h 543"/>
                  <a:gd name="T116" fmla="*/ 97 w 395"/>
                  <a:gd name="T117" fmla="*/ 0 h 54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95" h="543">
                    <a:moveTo>
                      <a:pt x="97" y="0"/>
                    </a:moveTo>
                    <a:lnTo>
                      <a:pt x="97" y="0"/>
                    </a:lnTo>
                    <a:lnTo>
                      <a:pt x="95" y="0"/>
                    </a:lnTo>
                    <a:lnTo>
                      <a:pt x="88" y="1"/>
                    </a:lnTo>
                    <a:lnTo>
                      <a:pt x="77" y="4"/>
                    </a:lnTo>
                    <a:lnTo>
                      <a:pt x="71" y="7"/>
                    </a:lnTo>
                    <a:lnTo>
                      <a:pt x="65" y="10"/>
                    </a:lnTo>
                    <a:lnTo>
                      <a:pt x="58" y="14"/>
                    </a:lnTo>
                    <a:lnTo>
                      <a:pt x="52" y="20"/>
                    </a:lnTo>
                    <a:lnTo>
                      <a:pt x="45" y="26"/>
                    </a:lnTo>
                    <a:lnTo>
                      <a:pt x="39" y="35"/>
                    </a:lnTo>
                    <a:lnTo>
                      <a:pt x="33" y="44"/>
                    </a:lnTo>
                    <a:lnTo>
                      <a:pt x="27" y="55"/>
                    </a:lnTo>
                    <a:lnTo>
                      <a:pt x="22" y="67"/>
                    </a:lnTo>
                    <a:lnTo>
                      <a:pt x="18" y="82"/>
                    </a:lnTo>
                    <a:lnTo>
                      <a:pt x="11" y="111"/>
                    </a:lnTo>
                    <a:lnTo>
                      <a:pt x="6" y="142"/>
                    </a:lnTo>
                    <a:lnTo>
                      <a:pt x="3" y="158"/>
                    </a:lnTo>
                    <a:lnTo>
                      <a:pt x="2" y="174"/>
                    </a:lnTo>
                    <a:lnTo>
                      <a:pt x="1" y="190"/>
                    </a:lnTo>
                    <a:lnTo>
                      <a:pt x="0" y="207"/>
                    </a:lnTo>
                    <a:lnTo>
                      <a:pt x="1" y="223"/>
                    </a:lnTo>
                    <a:lnTo>
                      <a:pt x="3" y="239"/>
                    </a:lnTo>
                    <a:lnTo>
                      <a:pt x="6" y="256"/>
                    </a:lnTo>
                    <a:lnTo>
                      <a:pt x="11" y="273"/>
                    </a:lnTo>
                    <a:lnTo>
                      <a:pt x="17" y="289"/>
                    </a:lnTo>
                    <a:lnTo>
                      <a:pt x="24" y="305"/>
                    </a:lnTo>
                    <a:lnTo>
                      <a:pt x="34" y="322"/>
                    </a:lnTo>
                    <a:lnTo>
                      <a:pt x="45" y="337"/>
                    </a:lnTo>
                    <a:lnTo>
                      <a:pt x="91" y="397"/>
                    </a:lnTo>
                    <a:lnTo>
                      <a:pt x="119" y="437"/>
                    </a:lnTo>
                    <a:lnTo>
                      <a:pt x="134" y="460"/>
                    </a:lnTo>
                    <a:lnTo>
                      <a:pt x="143" y="473"/>
                    </a:lnTo>
                    <a:lnTo>
                      <a:pt x="148" y="482"/>
                    </a:lnTo>
                    <a:lnTo>
                      <a:pt x="155" y="490"/>
                    </a:lnTo>
                    <a:lnTo>
                      <a:pt x="162" y="498"/>
                    </a:lnTo>
                    <a:lnTo>
                      <a:pt x="171" y="506"/>
                    </a:lnTo>
                    <a:lnTo>
                      <a:pt x="181" y="513"/>
                    </a:lnTo>
                    <a:lnTo>
                      <a:pt x="190" y="520"/>
                    </a:lnTo>
                    <a:lnTo>
                      <a:pt x="202" y="526"/>
                    </a:lnTo>
                    <a:lnTo>
                      <a:pt x="212" y="532"/>
                    </a:lnTo>
                    <a:lnTo>
                      <a:pt x="222" y="537"/>
                    </a:lnTo>
                    <a:lnTo>
                      <a:pt x="231" y="540"/>
                    </a:lnTo>
                    <a:lnTo>
                      <a:pt x="240" y="543"/>
                    </a:lnTo>
                    <a:lnTo>
                      <a:pt x="249" y="543"/>
                    </a:lnTo>
                    <a:lnTo>
                      <a:pt x="257" y="543"/>
                    </a:lnTo>
                    <a:lnTo>
                      <a:pt x="263" y="540"/>
                    </a:lnTo>
                    <a:lnTo>
                      <a:pt x="265" y="538"/>
                    </a:lnTo>
                    <a:lnTo>
                      <a:pt x="267" y="536"/>
                    </a:lnTo>
                    <a:lnTo>
                      <a:pt x="269" y="533"/>
                    </a:lnTo>
                    <a:lnTo>
                      <a:pt x="270" y="528"/>
                    </a:lnTo>
                    <a:lnTo>
                      <a:pt x="274" y="514"/>
                    </a:lnTo>
                    <a:lnTo>
                      <a:pt x="280" y="500"/>
                    </a:lnTo>
                    <a:lnTo>
                      <a:pt x="287" y="487"/>
                    </a:lnTo>
                    <a:lnTo>
                      <a:pt x="295" y="474"/>
                    </a:lnTo>
                    <a:lnTo>
                      <a:pt x="305" y="462"/>
                    </a:lnTo>
                    <a:lnTo>
                      <a:pt x="317" y="451"/>
                    </a:lnTo>
                    <a:lnTo>
                      <a:pt x="330" y="440"/>
                    </a:lnTo>
                    <a:lnTo>
                      <a:pt x="344" y="429"/>
                    </a:lnTo>
                    <a:lnTo>
                      <a:pt x="358" y="418"/>
                    </a:lnTo>
                    <a:lnTo>
                      <a:pt x="370" y="409"/>
                    </a:lnTo>
                    <a:lnTo>
                      <a:pt x="379" y="400"/>
                    </a:lnTo>
                    <a:lnTo>
                      <a:pt x="386" y="391"/>
                    </a:lnTo>
                    <a:lnTo>
                      <a:pt x="391" y="381"/>
                    </a:lnTo>
                    <a:lnTo>
                      <a:pt x="394" y="371"/>
                    </a:lnTo>
                    <a:lnTo>
                      <a:pt x="395" y="359"/>
                    </a:lnTo>
                    <a:lnTo>
                      <a:pt x="394" y="346"/>
                    </a:lnTo>
                    <a:lnTo>
                      <a:pt x="392" y="338"/>
                    </a:lnTo>
                    <a:lnTo>
                      <a:pt x="389" y="329"/>
                    </a:lnTo>
                    <a:lnTo>
                      <a:pt x="381" y="306"/>
                    </a:lnTo>
                    <a:lnTo>
                      <a:pt x="370" y="280"/>
                    </a:lnTo>
                    <a:lnTo>
                      <a:pt x="356" y="253"/>
                    </a:lnTo>
                    <a:lnTo>
                      <a:pt x="333" y="198"/>
                    </a:lnTo>
                    <a:lnTo>
                      <a:pt x="324" y="175"/>
                    </a:lnTo>
                    <a:lnTo>
                      <a:pt x="318" y="159"/>
                    </a:lnTo>
                    <a:lnTo>
                      <a:pt x="309" y="125"/>
                    </a:lnTo>
                    <a:lnTo>
                      <a:pt x="300" y="87"/>
                    </a:lnTo>
                    <a:lnTo>
                      <a:pt x="296" y="71"/>
                    </a:lnTo>
                    <a:lnTo>
                      <a:pt x="292" y="59"/>
                    </a:lnTo>
                    <a:lnTo>
                      <a:pt x="290" y="55"/>
                    </a:lnTo>
                    <a:lnTo>
                      <a:pt x="288" y="53"/>
                    </a:lnTo>
                    <a:lnTo>
                      <a:pt x="286" y="53"/>
                    </a:lnTo>
                    <a:lnTo>
                      <a:pt x="285" y="55"/>
                    </a:lnTo>
                    <a:lnTo>
                      <a:pt x="279" y="73"/>
                    </a:lnTo>
                    <a:lnTo>
                      <a:pt x="271" y="95"/>
                    </a:lnTo>
                    <a:lnTo>
                      <a:pt x="267" y="104"/>
                    </a:lnTo>
                    <a:lnTo>
                      <a:pt x="263" y="110"/>
                    </a:lnTo>
                    <a:lnTo>
                      <a:pt x="260" y="112"/>
                    </a:lnTo>
                    <a:lnTo>
                      <a:pt x="258" y="113"/>
                    </a:lnTo>
                    <a:lnTo>
                      <a:pt x="255" y="112"/>
                    </a:lnTo>
                    <a:lnTo>
                      <a:pt x="252" y="110"/>
                    </a:lnTo>
                    <a:lnTo>
                      <a:pt x="245" y="104"/>
                    </a:lnTo>
                    <a:lnTo>
                      <a:pt x="237" y="99"/>
                    </a:lnTo>
                    <a:lnTo>
                      <a:pt x="227" y="94"/>
                    </a:lnTo>
                    <a:lnTo>
                      <a:pt x="216" y="88"/>
                    </a:lnTo>
                    <a:lnTo>
                      <a:pt x="191" y="77"/>
                    </a:lnTo>
                    <a:lnTo>
                      <a:pt x="167" y="66"/>
                    </a:lnTo>
                    <a:lnTo>
                      <a:pt x="156" y="59"/>
                    </a:lnTo>
                    <a:lnTo>
                      <a:pt x="148" y="52"/>
                    </a:lnTo>
                    <a:lnTo>
                      <a:pt x="140" y="45"/>
                    </a:lnTo>
                    <a:lnTo>
                      <a:pt x="134" y="38"/>
                    </a:lnTo>
                    <a:lnTo>
                      <a:pt x="126" y="24"/>
                    </a:lnTo>
                    <a:lnTo>
                      <a:pt x="121" y="16"/>
                    </a:lnTo>
                    <a:lnTo>
                      <a:pt x="115" y="9"/>
                    </a:lnTo>
                    <a:lnTo>
                      <a:pt x="108" y="4"/>
                    </a:lnTo>
                    <a:lnTo>
                      <a:pt x="102" y="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A3A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32" name="Freeform 67">
                <a:extLst>
                  <a:ext uri="{FF2B5EF4-FFF2-40B4-BE49-F238E27FC236}">
                    <a16:creationId xmlns:a16="http://schemas.microsoft.com/office/drawing/2014/main" id="{9F2B7E1F-2917-4077-8226-FC9FA370F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" y="1386"/>
                <a:ext cx="390" cy="538"/>
              </a:xfrm>
              <a:custGeom>
                <a:avLst/>
                <a:gdLst>
                  <a:gd name="T0" fmla="*/ 95 w 390"/>
                  <a:gd name="T1" fmla="*/ 0 h 538"/>
                  <a:gd name="T2" fmla="*/ 86 w 390"/>
                  <a:gd name="T3" fmla="*/ 1 h 538"/>
                  <a:gd name="T4" fmla="*/ 69 w 390"/>
                  <a:gd name="T5" fmla="*/ 6 h 538"/>
                  <a:gd name="T6" fmla="*/ 57 w 390"/>
                  <a:gd name="T7" fmla="*/ 14 h 538"/>
                  <a:gd name="T8" fmla="*/ 44 w 390"/>
                  <a:gd name="T9" fmla="*/ 26 h 538"/>
                  <a:gd name="T10" fmla="*/ 32 w 390"/>
                  <a:gd name="T11" fmla="*/ 44 h 538"/>
                  <a:gd name="T12" fmla="*/ 21 w 390"/>
                  <a:gd name="T13" fmla="*/ 67 h 538"/>
                  <a:gd name="T14" fmla="*/ 17 w 390"/>
                  <a:gd name="T15" fmla="*/ 81 h 538"/>
                  <a:gd name="T16" fmla="*/ 5 w 390"/>
                  <a:gd name="T17" fmla="*/ 141 h 538"/>
                  <a:gd name="T18" fmla="*/ 1 w 390"/>
                  <a:gd name="T19" fmla="*/ 172 h 538"/>
                  <a:gd name="T20" fmla="*/ 0 w 390"/>
                  <a:gd name="T21" fmla="*/ 205 h 538"/>
                  <a:gd name="T22" fmla="*/ 3 w 390"/>
                  <a:gd name="T23" fmla="*/ 237 h 538"/>
                  <a:gd name="T24" fmla="*/ 10 w 390"/>
                  <a:gd name="T25" fmla="*/ 270 h 538"/>
                  <a:gd name="T26" fmla="*/ 24 w 390"/>
                  <a:gd name="T27" fmla="*/ 302 h 538"/>
                  <a:gd name="T28" fmla="*/ 45 w 390"/>
                  <a:gd name="T29" fmla="*/ 334 h 538"/>
                  <a:gd name="T30" fmla="*/ 90 w 390"/>
                  <a:gd name="T31" fmla="*/ 393 h 538"/>
                  <a:gd name="T32" fmla="*/ 132 w 390"/>
                  <a:gd name="T33" fmla="*/ 455 h 538"/>
                  <a:gd name="T34" fmla="*/ 141 w 390"/>
                  <a:gd name="T35" fmla="*/ 468 h 538"/>
                  <a:gd name="T36" fmla="*/ 153 w 390"/>
                  <a:gd name="T37" fmla="*/ 485 h 538"/>
                  <a:gd name="T38" fmla="*/ 169 w 390"/>
                  <a:gd name="T39" fmla="*/ 500 h 538"/>
                  <a:gd name="T40" fmla="*/ 188 w 390"/>
                  <a:gd name="T41" fmla="*/ 514 h 538"/>
                  <a:gd name="T42" fmla="*/ 209 w 390"/>
                  <a:gd name="T43" fmla="*/ 526 h 538"/>
                  <a:gd name="T44" fmla="*/ 228 w 390"/>
                  <a:gd name="T45" fmla="*/ 535 h 538"/>
                  <a:gd name="T46" fmla="*/ 246 w 390"/>
                  <a:gd name="T47" fmla="*/ 538 h 538"/>
                  <a:gd name="T48" fmla="*/ 259 w 390"/>
                  <a:gd name="T49" fmla="*/ 534 h 538"/>
                  <a:gd name="T50" fmla="*/ 264 w 390"/>
                  <a:gd name="T51" fmla="*/ 530 h 538"/>
                  <a:gd name="T52" fmla="*/ 267 w 390"/>
                  <a:gd name="T53" fmla="*/ 523 h 538"/>
                  <a:gd name="T54" fmla="*/ 271 w 390"/>
                  <a:gd name="T55" fmla="*/ 509 h 538"/>
                  <a:gd name="T56" fmla="*/ 284 w 390"/>
                  <a:gd name="T57" fmla="*/ 482 h 538"/>
                  <a:gd name="T58" fmla="*/ 302 w 390"/>
                  <a:gd name="T59" fmla="*/ 457 h 538"/>
                  <a:gd name="T60" fmla="*/ 326 w 390"/>
                  <a:gd name="T61" fmla="*/ 435 h 538"/>
                  <a:gd name="T62" fmla="*/ 340 w 390"/>
                  <a:gd name="T63" fmla="*/ 425 h 538"/>
                  <a:gd name="T64" fmla="*/ 366 w 390"/>
                  <a:gd name="T65" fmla="*/ 405 h 538"/>
                  <a:gd name="T66" fmla="*/ 382 w 390"/>
                  <a:gd name="T67" fmla="*/ 387 h 538"/>
                  <a:gd name="T68" fmla="*/ 390 w 390"/>
                  <a:gd name="T69" fmla="*/ 367 h 538"/>
                  <a:gd name="T70" fmla="*/ 389 w 390"/>
                  <a:gd name="T71" fmla="*/ 342 h 538"/>
                  <a:gd name="T72" fmla="*/ 387 w 390"/>
                  <a:gd name="T73" fmla="*/ 335 h 538"/>
                  <a:gd name="T74" fmla="*/ 376 w 390"/>
                  <a:gd name="T75" fmla="*/ 303 h 538"/>
                  <a:gd name="T76" fmla="*/ 353 w 390"/>
                  <a:gd name="T77" fmla="*/ 249 h 538"/>
                  <a:gd name="T78" fmla="*/ 321 w 390"/>
                  <a:gd name="T79" fmla="*/ 173 h 538"/>
                  <a:gd name="T80" fmla="*/ 315 w 390"/>
                  <a:gd name="T81" fmla="*/ 157 h 538"/>
                  <a:gd name="T82" fmla="*/ 298 w 390"/>
                  <a:gd name="T83" fmla="*/ 86 h 538"/>
                  <a:gd name="T84" fmla="*/ 289 w 390"/>
                  <a:gd name="T85" fmla="*/ 58 h 538"/>
                  <a:gd name="T86" fmla="*/ 286 w 390"/>
                  <a:gd name="T87" fmla="*/ 52 h 538"/>
                  <a:gd name="T88" fmla="*/ 283 w 390"/>
                  <a:gd name="T89" fmla="*/ 54 h 538"/>
                  <a:gd name="T90" fmla="*/ 277 w 390"/>
                  <a:gd name="T91" fmla="*/ 72 h 538"/>
                  <a:gd name="T92" fmla="*/ 265 w 390"/>
                  <a:gd name="T93" fmla="*/ 104 h 538"/>
                  <a:gd name="T94" fmla="*/ 259 w 390"/>
                  <a:gd name="T95" fmla="*/ 112 h 538"/>
                  <a:gd name="T96" fmla="*/ 254 w 390"/>
                  <a:gd name="T97" fmla="*/ 112 h 538"/>
                  <a:gd name="T98" fmla="*/ 250 w 390"/>
                  <a:gd name="T99" fmla="*/ 110 h 538"/>
                  <a:gd name="T100" fmla="*/ 235 w 390"/>
                  <a:gd name="T101" fmla="*/ 99 h 538"/>
                  <a:gd name="T102" fmla="*/ 214 w 390"/>
                  <a:gd name="T103" fmla="*/ 88 h 538"/>
                  <a:gd name="T104" fmla="*/ 165 w 390"/>
                  <a:gd name="T105" fmla="*/ 65 h 538"/>
                  <a:gd name="T106" fmla="*/ 154 w 390"/>
                  <a:gd name="T107" fmla="*/ 59 h 538"/>
                  <a:gd name="T108" fmla="*/ 138 w 390"/>
                  <a:gd name="T109" fmla="*/ 45 h 538"/>
                  <a:gd name="T110" fmla="*/ 124 w 390"/>
                  <a:gd name="T111" fmla="*/ 24 h 538"/>
                  <a:gd name="T112" fmla="*/ 119 w 390"/>
                  <a:gd name="T113" fmla="*/ 16 h 538"/>
                  <a:gd name="T114" fmla="*/ 106 w 390"/>
                  <a:gd name="T115" fmla="*/ 4 h 538"/>
                  <a:gd name="T116" fmla="*/ 98 w 390"/>
                  <a:gd name="T117" fmla="*/ 0 h 538"/>
                  <a:gd name="T118" fmla="*/ 95 w 390"/>
                  <a:gd name="T119" fmla="*/ 0 h 5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0" h="538">
                    <a:moveTo>
                      <a:pt x="95" y="0"/>
                    </a:moveTo>
                    <a:lnTo>
                      <a:pt x="95" y="0"/>
                    </a:lnTo>
                    <a:lnTo>
                      <a:pt x="93" y="0"/>
                    </a:lnTo>
                    <a:lnTo>
                      <a:pt x="86" y="1"/>
                    </a:lnTo>
                    <a:lnTo>
                      <a:pt x="75" y="4"/>
                    </a:lnTo>
                    <a:lnTo>
                      <a:pt x="69" y="6"/>
                    </a:lnTo>
                    <a:lnTo>
                      <a:pt x="63" y="10"/>
                    </a:lnTo>
                    <a:lnTo>
                      <a:pt x="57" y="14"/>
                    </a:lnTo>
                    <a:lnTo>
                      <a:pt x="50" y="19"/>
                    </a:lnTo>
                    <a:lnTo>
                      <a:pt x="44" y="26"/>
                    </a:lnTo>
                    <a:lnTo>
                      <a:pt x="38" y="35"/>
                    </a:lnTo>
                    <a:lnTo>
                      <a:pt x="32" y="44"/>
                    </a:lnTo>
                    <a:lnTo>
                      <a:pt x="26" y="55"/>
                    </a:lnTo>
                    <a:lnTo>
                      <a:pt x="21" y="67"/>
                    </a:lnTo>
                    <a:lnTo>
                      <a:pt x="17" y="81"/>
                    </a:lnTo>
                    <a:lnTo>
                      <a:pt x="11" y="110"/>
                    </a:lnTo>
                    <a:lnTo>
                      <a:pt x="5" y="141"/>
                    </a:lnTo>
                    <a:lnTo>
                      <a:pt x="3" y="157"/>
                    </a:lnTo>
                    <a:lnTo>
                      <a:pt x="1" y="172"/>
                    </a:lnTo>
                    <a:lnTo>
                      <a:pt x="0" y="188"/>
                    </a:lnTo>
                    <a:lnTo>
                      <a:pt x="0" y="205"/>
                    </a:lnTo>
                    <a:lnTo>
                      <a:pt x="1" y="221"/>
                    </a:lnTo>
                    <a:lnTo>
                      <a:pt x="3" y="237"/>
                    </a:lnTo>
                    <a:lnTo>
                      <a:pt x="6" y="254"/>
                    </a:lnTo>
                    <a:lnTo>
                      <a:pt x="10" y="270"/>
                    </a:lnTo>
                    <a:lnTo>
                      <a:pt x="16" y="286"/>
                    </a:lnTo>
                    <a:lnTo>
                      <a:pt x="24" y="302"/>
                    </a:lnTo>
                    <a:lnTo>
                      <a:pt x="34" y="318"/>
                    </a:lnTo>
                    <a:lnTo>
                      <a:pt x="45" y="334"/>
                    </a:lnTo>
                    <a:lnTo>
                      <a:pt x="90" y="393"/>
                    </a:lnTo>
                    <a:lnTo>
                      <a:pt x="117" y="432"/>
                    </a:lnTo>
                    <a:lnTo>
                      <a:pt x="132" y="455"/>
                    </a:lnTo>
                    <a:lnTo>
                      <a:pt x="141" y="468"/>
                    </a:lnTo>
                    <a:lnTo>
                      <a:pt x="146" y="477"/>
                    </a:lnTo>
                    <a:lnTo>
                      <a:pt x="153" y="485"/>
                    </a:lnTo>
                    <a:lnTo>
                      <a:pt x="160" y="493"/>
                    </a:lnTo>
                    <a:lnTo>
                      <a:pt x="169" y="500"/>
                    </a:lnTo>
                    <a:lnTo>
                      <a:pt x="178" y="507"/>
                    </a:lnTo>
                    <a:lnTo>
                      <a:pt x="188" y="514"/>
                    </a:lnTo>
                    <a:lnTo>
                      <a:pt x="199" y="520"/>
                    </a:lnTo>
                    <a:lnTo>
                      <a:pt x="209" y="526"/>
                    </a:lnTo>
                    <a:lnTo>
                      <a:pt x="219" y="531"/>
                    </a:lnTo>
                    <a:lnTo>
                      <a:pt x="228" y="535"/>
                    </a:lnTo>
                    <a:lnTo>
                      <a:pt x="237" y="537"/>
                    </a:lnTo>
                    <a:lnTo>
                      <a:pt x="246" y="538"/>
                    </a:lnTo>
                    <a:lnTo>
                      <a:pt x="254" y="537"/>
                    </a:lnTo>
                    <a:lnTo>
                      <a:pt x="259" y="534"/>
                    </a:lnTo>
                    <a:lnTo>
                      <a:pt x="262" y="532"/>
                    </a:lnTo>
                    <a:lnTo>
                      <a:pt x="264" y="530"/>
                    </a:lnTo>
                    <a:lnTo>
                      <a:pt x="265" y="526"/>
                    </a:lnTo>
                    <a:lnTo>
                      <a:pt x="267" y="523"/>
                    </a:lnTo>
                    <a:lnTo>
                      <a:pt x="271" y="509"/>
                    </a:lnTo>
                    <a:lnTo>
                      <a:pt x="277" y="495"/>
                    </a:lnTo>
                    <a:lnTo>
                      <a:pt x="284" y="482"/>
                    </a:lnTo>
                    <a:lnTo>
                      <a:pt x="292" y="469"/>
                    </a:lnTo>
                    <a:lnTo>
                      <a:pt x="302" y="457"/>
                    </a:lnTo>
                    <a:lnTo>
                      <a:pt x="314" y="446"/>
                    </a:lnTo>
                    <a:lnTo>
                      <a:pt x="326" y="435"/>
                    </a:lnTo>
                    <a:lnTo>
                      <a:pt x="340" y="425"/>
                    </a:lnTo>
                    <a:lnTo>
                      <a:pt x="354" y="414"/>
                    </a:lnTo>
                    <a:lnTo>
                      <a:pt x="366" y="405"/>
                    </a:lnTo>
                    <a:lnTo>
                      <a:pt x="375" y="396"/>
                    </a:lnTo>
                    <a:lnTo>
                      <a:pt x="382" y="387"/>
                    </a:lnTo>
                    <a:lnTo>
                      <a:pt x="387" y="377"/>
                    </a:lnTo>
                    <a:lnTo>
                      <a:pt x="390" y="367"/>
                    </a:lnTo>
                    <a:lnTo>
                      <a:pt x="390" y="355"/>
                    </a:lnTo>
                    <a:lnTo>
                      <a:pt x="389" y="342"/>
                    </a:lnTo>
                    <a:lnTo>
                      <a:pt x="387" y="335"/>
                    </a:lnTo>
                    <a:lnTo>
                      <a:pt x="384" y="326"/>
                    </a:lnTo>
                    <a:lnTo>
                      <a:pt x="376" y="303"/>
                    </a:lnTo>
                    <a:lnTo>
                      <a:pt x="364" y="277"/>
                    </a:lnTo>
                    <a:lnTo>
                      <a:pt x="353" y="249"/>
                    </a:lnTo>
                    <a:lnTo>
                      <a:pt x="330" y="196"/>
                    </a:lnTo>
                    <a:lnTo>
                      <a:pt x="321" y="173"/>
                    </a:lnTo>
                    <a:lnTo>
                      <a:pt x="315" y="157"/>
                    </a:lnTo>
                    <a:lnTo>
                      <a:pt x="306" y="124"/>
                    </a:lnTo>
                    <a:lnTo>
                      <a:pt x="298" y="86"/>
                    </a:lnTo>
                    <a:lnTo>
                      <a:pt x="293" y="70"/>
                    </a:lnTo>
                    <a:lnTo>
                      <a:pt x="289" y="58"/>
                    </a:lnTo>
                    <a:lnTo>
                      <a:pt x="288" y="54"/>
                    </a:lnTo>
                    <a:lnTo>
                      <a:pt x="286" y="52"/>
                    </a:lnTo>
                    <a:lnTo>
                      <a:pt x="284" y="52"/>
                    </a:lnTo>
                    <a:lnTo>
                      <a:pt x="283" y="54"/>
                    </a:lnTo>
                    <a:lnTo>
                      <a:pt x="277" y="72"/>
                    </a:lnTo>
                    <a:lnTo>
                      <a:pt x="269" y="95"/>
                    </a:lnTo>
                    <a:lnTo>
                      <a:pt x="265" y="104"/>
                    </a:lnTo>
                    <a:lnTo>
                      <a:pt x="261" y="110"/>
                    </a:lnTo>
                    <a:lnTo>
                      <a:pt x="259" y="112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0" y="110"/>
                    </a:lnTo>
                    <a:lnTo>
                      <a:pt x="244" y="104"/>
                    </a:lnTo>
                    <a:lnTo>
                      <a:pt x="235" y="99"/>
                    </a:lnTo>
                    <a:lnTo>
                      <a:pt x="225" y="93"/>
                    </a:lnTo>
                    <a:lnTo>
                      <a:pt x="214" y="88"/>
                    </a:lnTo>
                    <a:lnTo>
                      <a:pt x="189" y="76"/>
                    </a:lnTo>
                    <a:lnTo>
                      <a:pt x="165" y="65"/>
                    </a:lnTo>
                    <a:lnTo>
                      <a:pt x="154" y="59"/>
                    </a:lnTo>
                    <a:lnTo>
                      <a:pt x="146" y="52"/>
                    </a:lnTo>
                    <a:lnTo>
                      <a:pt x="138" y="45"/>
                    </a:lnTo>
                    <a:lnTo>
                      <a:pt x="132" y="38"/>
                    </a:lnTo>
                    <a:lnTo>
                      <a:pt x="124" y="24"/>
                    </a:lnTo>
                    <a:lnTo>
                      <a:pt x="119" y="16"/>
                    </a:lnTo>
                    <a:lnTo>
                      <a:pt x="113" y="9"/>
                    </a:lnTo>
                    <a:lnTo>
                      <a:pt x="106" y="4"/>
                    </a:lnTo>
                    <a:lnTo>
                      <a:pt x="100" y="1"/>
                    </a:lnTo>
                    <a:lnTo>
                      <a:pt x="98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69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33" name="Freeform 68">
                <a:extLst>
                  <a:ext uri="{FF2B5EF4-FFF2-40B4-BE49-F238E27FC236}">
                    <a16:creationId xmlns:a16="http://schemas.microsoft.com/office/drawing/2014/main" id="{7640A505-1E11-409D-85EC-A7C575D37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1388"/>
                <a:ext cx="385" cy="532"/>
              </a:xfrm>
              <a:custGeom>
                <a:avLst/>
                <a:gdLst>
                  <a:gd name="T0" fmla="*/ 94 w 385"/>
                  <a:gd name="T1" fmla="*/ 0 h 532"/>
                  <a:gd name="T2" fmla="*/ 84 w 385"/>
                  <a:gd name="T3" fmla="*/ 1 h 532"/>
                  <a:gd name="T4" fmla="*/ 68 w 385"/>
                  <a:gd name="T5" fmla="*/ 6 h 532"/>
                  <a:gd name="T6" fmla="*/ 56 w 385"/>
                  <a:gd name="T7" fmla="*/ 14 h 532"/>
                  <a:gd name="T8" fmla="*/ 43 w 385"/>
                  <a:gd name="T9" fmla="*/ 26 h 532"/>
                  <a:gd name="T10" fmla="*/ 31 w 385"/>
                  <a:gd name="T11" fmla="*/ 43 h 532"/>
                  <a:gd name="T12" fmla="*/ 20 w 385"/>
                  <a:gd name="T13" fmla="*/ 66 h 532"/>
                  <a:gd name="T14" fmla="*/ 16 w 385"/>
                  <a:gd name="T15" fmla="*/ 82 h 532"/>
                  <a:gd name="T16" fmla="*/ 4 w 385"/>
                  <a:gd name="T17" fmla="*/ 140 h 532"/>
                  <a:gd name="T18" fmla="*/ 1 w 385"/>
                  <a:gd name="T19" fmla="*/ 171 h 532"/>
                  <a:gd name="T20" fmla="*/ 0 w 385"/>
                  <a:gd name="T21" fmla="*/ 203 h 532"/>
                  <a:gd name="T22" fmla="*/ 3 w 385"/>
                  <a:gd name="T23" fmla="*/ 235 h 532"/>
                  <a:gd name="T24" fmla="*/ 10 w 385"/>
                  <a:gd name="T25" fmla="*/ 267 h 532"/>
                  <a:gd name="T26" fmla="*/ 23 w 385"/>
                  <a:gd name="T27" fmla="*/ 299 h 532"/>
                  <a:gd name="T28" fmla="*/ 44 w 385"/>
                  <a:gd name="T29" fmla="*/ 330 h 532"/>
                  <a:gd name="T30" fmla="*/ 89 w 385"/>
                  <a:gd name="T31" fmla="*/ 389 h 532"/>
                  <a:gd name="T32" fmla="*/ 131 w 385"/>
                  <a:gd name="T33" fmla="*/ 450 h 532"/>
                  <a:gd name="T34" fmla="*/ 139 w 385"/>
                  <a:gd name="T35" fmla="*/ 463 h 532"/>
                  <a:gd name="T36" fmla="*/ 151 w 385"/>
                  <a:gd name="T37" fmla="*/ 479 h 532"/>
                  <a:gd name="T38" fmla="*/ 167 w 385"/>
                  <a:gd name="T39" fmla="*/ 495 h 532"/>
                  <a:gd name="T40" fmla="*/ 186 w 385"/>
                  <a:gd name="T41" fmla="*/ 509 h 532"/>
                  <a:gd name="T42" fmla="*/ 206 w 385"/>
                  <a:gd name="T43" fmla="*/ 520 h 532"/>
                  <a:gd name="T44" fmla="*/ 226 w 385"/>
                  <a:gd name="T45" fmla="*/ 529 h 532"/>
                  <a:gd name="T46" fmla="*/ 242 w 385"/>
                  <a:gd name="T47" fmla="*/ 532 h 532"/>
                  <a:gd name="T48" fmla="*/ 256 w 385"/>
                  <a:gd name="T49" fmla="*/ 529 h 532"/>
                  <a:gd name="T50" fmla="*/ 261 w 385"/>
                  <a:gd name="T51" fmla="*/ 523 h 532"/>
                  <a:gd name="T52" fmla="*/ 263 w 385"/>
                  <a:gd name="T53" fmla="*/ 517 h 532"/>
                  <a:gd name="T54" fmla="*/ 268 w 385"/>
                  <a:gd name="T55" fmla="*/ 503 h 532"/>
                  <a:gd name="T56" fmla="*/ 280 w 385"/>
                  <a:gd name="T57" fmla="*/ 477 h 532"/>
                  <a:gd name="T58" fmla="*/ 298 w 385"/>
                  <a:gd name="T59" fmla="*/ 453 h 532"/>
                  <a:gd name="T60" fmla="*/ 323 w 385"/>
                  <a:gd name="T61" fmla="*/ 431 h 532"/>
                  <a:gd name="T62" fmla="*/ 336 w 385"/>
                  <a:gd name="T63" fmla="*/ 421 h 532"/>
                  <a:gd name="T64" fmla="*/ 361 w 385"/>
                  <a:gd name="T65" fmla="*/ 401 h 532"/>
                  <a:gd name="T66" fmla="*/ 377 w 385"/>
                  <a:gd name="T67" fmla="*/ 383 h 532"/>
                  <a:gd name="T68" fmla="*/ 385 w 385"/>
                  <a:gd name="T69" fmla="*/ 363 h 532"/>
                  <a:gd name="T70" fmla="*/ 384 w 385"/>
                  <a:gd name="T71" fmla="*/ 339 h 532"/>
                  <a:gd name="T72" fmla="*/ 380 w 385"/>
                  <a:gd name="T73" fmla="*/ 322 h 532"/>
                  <a:gd name="T74" fmla="*/ 349 w 385"/>
                  <a:gd name="T75" fmla="*/ 246 h 532"/>
                  <a:gd name="T76" fmla="*/ 318 w 385"/>
                  <a:gd name="T77" fmla="*/ 172 h 532"/>
                  <a:gd name="T78" fmla="*/ 312 w 385"/>
                  <a:gd name="T79" fmla="*/ 156 h 532"/>
                  <a:gd name="T80" fmla="*/ 295 w 385"/>
                  <a:gd name="T81" fmla="*/ 85 h 532"/>
                  <a:gd name="T82" fmla="*/ 287 w 385"/>
                  <a:gd name="T83" fmla="*/ 57 h 532"/>
                  <a:gd name="T84" fmla="*/ 284 w 385"/>
                  <a:gd name="T85" fmla="*/ 52 h 532"/>
                  <a:gd name="T86" fmla="*/ 281 w 385"/>
                  <a:gd name="T87" fmla="*/ 54 h 532"/>
                  <a:gd name="T88" fmla="*/ 275 w 385"/>
                  <a:gd name="T89" fmla="*/ 71 h 532"/>
                  <a:gd name="T90" fmla="*/ 263 w 385"/>
                  <a:gd name="T91" fmla="*/ 103 h 532"/>
                  <a:gd name="T92" fmla="*/ 257 w 385"/>
                  <a:gd name="T93" fmla="*/ 111 h 532"/>
                  <a:gd name="T94" fmla="*/ 252 w 385"/>
                  <a:gd name="T95" fmla="*/ 111 h 532"/>
                  <a:gd name="T96" fmla="*/ 248 w 385"/>
                  <a:gd name="T97" fmla="*/ 109 h 532"/>
                  <a:gd name="T98" fmla="*/ 233 w 385"/>
                  <a:gd name="T99" fmla="*/ 98 h 532"/>
                  <a:gd name="T100" fmla="*/ 212 w 385"/>
                  <a:gd name="T101" fmla="*/ 88 h 532"/>
                  <a:gd name="T102" fmla="*/ 163 w 385"/>
                  <a:gd name="T103" fmla="*/ 65 h 532"/>
                  <a:gd name="T104" fmla="*/ 152 w 385"/>
                  <a:gd name="T105" fmla="*/ 59 h 532"/>
                  <a:gd name="T106" fmla="*/ 136 w 385"/>
                  <a:gd name="T107" fmla="*/ 45 h 532"/>
                  <a:gd name="T108" fmla="*/ 122 w 385"/>
                  <a:gd name="T109" fmla="*/ 24 h 532"/>
                  <a:gd name="T110" fmla="*/ 117 w 385"/>
                  <a:gd name="T111" fmla="*/ 16 h 532"/>
                  <a:gd name="T112" fmla="*/ 104 w 385"/>
                  <a:gd name="T113" fmla="*/ 4 h 532"/>
                  <a:gd name="T114" fmla="*/ 96 w 385"/>
                  <a:gd name="T115" fmla="*/ 0 h 532"/>
                  <a:gd name="T116" fmla="*/ 94 w 385"/>
                  <a:gd name="T117" fmla="*/ 0 h 5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85" h="532">
                    <a:moveTo>
                      <a:pt x="94" y="0"/>
                    </a:moveTo>
                    <a:lnTo>
                      <a:pt x="94" y="0"/>
                    </a:lnTo>
                    <a:lnTo>
                      <a:pt x="91" y="0"/>
                    </a:lnTo>
                    <a:lnTo>
                      <a:pt x="84" y="1"/>
                    </a:lnTo>
                    <a:lnTo>
                      <a:pt x="74" y="4"/>
                    </a:lnTo>
                    <a:lnTo>
                      <a:pt x="68" y="6"/>
                    </a:lnTo>
                    <a:lnTo>
                      <a:pt x="62" y="9"/>
                    </a:lnTo>
                    <a:lnTo>
                      <a:pt x="56" y="14"/>
                    </a:lnTo>
                    <a:lnTo>
                      <a:pt x="49" y="19"/>
                    </a:lnTo>
                    <a:lnTo>
                      <a:pt x="43" y="26"/>
                    </a:lnTo>
                    <a:lnTo>
                      <a:pt x="37" y="34"/>
                    </a:lnTo>
                    <a:lnTo>
                      <a:pt x="31" y="43"/>
                    </a:lnTo>
                    <a:lnTo>
                      <a:pt x="25" y="54"/>
                    </a:lnTo>
                    <a:lnTo>
                      <a:pt x="20" y="66"/>
                    </a:lnTo>
                    <a:lnTo>
                      <a:pt x="16" y="82"/>
                    </a:lnTo>
                    <a:lnTo>
                      <a:pt x="10" y="110"/>
                    </a:lnTo>
                    <a:lnTo>
                      <a:pt x="4" y="140"/>
                    </a:lnTo>
                    <a:lnTo>
                      <a:pt x="2" y="155"/>
                    </a:lnTo>
                    <a:lnTo>
                      <a:pt x="1" y="171"/>
                    </a:lnTo>
                    <a:lnTo>
                      <a:pt x="0" y="186"/>
                    </a:lnTo>
                    <a:lnTo>
                      <a:pt x="0" y="203"/>
                    </a:lnTo>
                    <a:lnTo>
                      <a:pt x="1" y="219"/>
                    </a:lnTo>
                    <a:lnTo>
                      <a:pt x="3" y="235"/>
                    </a:lnTo>
                    <a:lnTo>
                      <a:pt x="6" y="251"/>
                    </a:lnTo>
                    <a:lnTo>
                      <a:pt x="10" y="267"/>
                    </a:lnTo>
                    <a:lnTo>
                      <a:pt x="16" y="283"/>
                    </a:lnTo>
                    <a:lnTo>
                      <a:pt x="23" y="299"/>
                    </a:lnTo>
                    <a:lnTo>
                      <a:pt x="33" y="315"/>
                    </a:lnTo>
                    <a:lnTo>
                      <a:pt x="44" y="330"/>
                    </a:lnTo>
                    <a:lnTo>
                      <a:pt x="89" y="389"/>
                    </a:lnTo>
                    <a:lnTo>
                      <a:pt x="116" y="428"/>
                    </a:lnTo>
                    <a:lnTo>
                      <a:pt x="131" y="450"/>
                    </a:lnTo>
                    <a:lnTo>
                      <a:pt x="139" y="463"/>
                    </a:lnTo>
                    <a:lnTo>
                      <a:pt x="144" y="472"/>
                    </a:lnTo>
                    <a:lnTo>
                      <a:pt x="151" y="479"/>
                    </a:lnTo>
                    <a:lnTo>
                      <a:pt x="158" y="487"/>
                    </a:lnTo>
                    <a:lnTo>
                      <a:pt x="167" y="495"/>
                    </a:lnTo>
                    <a:lnTo>
                      <a:pt x="176" y="502"/>
                    </a:lnTo>
                    <a:lnTo>
                      <a:pt x="186" y="509"/>
                    </a:lnTo>
                    <a:lnTo>
                      <a:pt x="197" y="515"/>
                    </a:lnTo>
                    <a:lnTo>
                      <a:pt x="206" y="520"/>
                    </a:lnTo>
                    <a:lnTo>
                      <a:pt x="216" y="524"/>
                    </a:lnTo>
                    <a:lnTo>
                      <a:pt x="226" y="529"/>
                    </a:lnTo>
                    <a:lnTo>
                      <a:pt x="234" y="531"/>
                    </a:lnTo>
                    <a:lnTo>
                      <a:pt x="242" y="532"/>
                    </a:lnTo>
                    <a:lnTo>
                      <a:pt x="249" y="531"/>
                    </a:lnTo>
                    <a:lnTo>
                      <a:pt x="256" y="529"/>
                    </a:lnTo>
                    <a:lnTo>
                      <a:pt x="259" y="527"/>
                    </a:lnTo>
                    <a:lnTo>
                      <a:pt x="261" y="523"/>
                    </a:lnTo>
                    <a:lnTo>
                      <a:pt x="262" y="520"/>
                    </a:lnTo>
                    <a:lnTo>
                      <a:pt x="263" y="517"/>
                    </a:lnTo>
                    <a:lnTo>
                      <a:pt x="268" y="503"/>
                    </a:lnTo>
                    <a:lnTo>
                      <a:pt x="273" y="490"/>
                    </a:lnTo>
                    <a:lnTo>
                      <a:pt x="280" y="477"/>
                    </a:lnTo>
                    <a:lnTo>
                      <a:pt x="289" y="464"/>
                    </a:lnTo>
                    <a:lnTo>
                      <a:pt x="298" y="453"/>
                    </a:lnTo>
                    <a:lnTo>
                      <a:pt x="310" y="442"/>
                    </a:lnTo>
                    <a:lnTo>
                      <a:pt x="323" y="431"/>
                    </a:lnTo>
                    <a:lnTo>
                      <a:pt x="336" y="421"/>
                    </a:lnTo>
                    <a:lnTo>
                      <a:pt x="349" y="410"/>
                    </a:lnTo>
                    <a:lnTo>
                      <a:pt x="361" y="401"/>
                    </a:lnTo>
                    <a:lnTo>
                      <a:pt x="371" y="392"/>
                    </a:lnTo>
                    <a:lnTo>
                      <a:pt x="377" y="383"/>
                    </a:lnTo>
                    <a:lnTo>
                      <a:pt x="382" y="374"/>
                    </a:lnTo>
                    <a:lnTo>
                      <a:pt x="385" y="363"/>
                    </a:lnTo>
                    <a:lnTo>
                      <a:pt x="385" y="351"/>
                    </a:lnTo>
                    <a:lnTo>
                      <a:pt x="384" y="339"/>
                    </a:lnTo>
                    <a:lnTo>
                      <a:pt x="380" y="322"/>
                    </a:lnTo>
                    <a:lnTo>
                      <a:pt x="372" y="300"/>
                    </a:lnTo>
                    <a:lnTo>
                      <a:pt x="349" y="246"/>
                    </a:lnTo>
                    <a:lnTo>
                      <a:pt x="326" y="194"/>
                    </a:lnTo>
                    <a:lnTo>
                      <a:pt x="318" y="172"/>
                    </a:lnTo>
                    <a:lnTo>
                      <a:pt x="312" y="156"/>
                    </a:lnTo>
                    <a:lnTo>
                      <a:pt x="303" y="122"/>
                    </a:lnTo>
                    <a:lnTo>
                      <a:pt x="295" y="85"/>
                    </a:lnTo>
                    <a:lnTo>
                      <a:pt x="291" y="69"/>
                    </a:lnTo>
                    <a:lnTo>
                      <a:pt x="287" y="57"/>
                    </a:lnTo>
                    <a:lnTo>
                      <a:pt x="286" y="54"/>
                    </a:lnTo>
                    <a:lnTo>
                      <a:pt x="284" y="52"/>
                    </a:lnTo>
                    <a:lnTo>
                      <a:pt x="282" y="52"/>
                    </a:lnTo>
                    <a:lnTo>
                      <a:pt x="281" y="54"/>
                    </a:lnTo>
                    <a:lnTo>
                      <a:pt x="275" y="71"/>
                    </a:lnTo>
                    <a:lnTo>
                      <a:pt x="267" y="94"/>
                    </a:lnTo>
                    <a:lnTo>
                      <a:pt x="263" y="103"/>
                    </a:lnTo>
                    <a:lnTo>
                      <a:pt x="259" y="109"/>
                    </a:lnTo>
                    <a:lnTo>
                      <a:pt x="257" y="111"/>
                    </a:lnTo>
                    <a:lnTo>
                      <a:pt x="254" y="112"/>
                    </a:lnTo>
                    <a:lnTo>
                      <a:pt x="252" y="111"/>
                    </a:lnTo>
                    <a:lnTo>
                      <a:pt x="248" y="109"/>
                    </a:lnTo>
                    <a:lnTo>
                      <a:pt x="242" y="104"/>
                    </a:lnTo>
                    <a:lnTo>
                      <a:pt x="233" y="98"/>
                    </a:lnTo>
                    <a:lnTo>
                      <a:pt x="223" y="93"/>
                    </a:lnTo>
                    <a:lnTo>
                      <a:pt x="212" y="88"/>
                    </a:lnTo>
                    <a:lnTo>
                      <a:pt x="186" y="76"/>
                    </a:lnTo>
                    <a:lnTo>
                      <a:pt x="163" y="65"/>
                    </a:lnTo>
                    <a:lnTo>
                      <a:pt x="152" y="59"/>
                    </a:lnTo>
                    <a:lnTo>
                      <a:pt x="144" y="52"/>
                    </a:lnTo>
                    <a:lnTo>
                      <a:pt x="136" y="45"/>
                    </a:lnTo>
                    <a:lnTo>
                      <a:pt x="130" y="38"/>
                    </a:lnTo>
                    <a:lnTo>
                      <a:pt x="122" y="24"/>
                    </a:lnTo>
                    <a:lnTo>
                      <a:pt x="117" y="16"/>
                    </a:lnTo>
                    <a:lnTo>
                      <a:pt x="111" y="10"/>
                    </a:lnTo>
                    <a:lnTo>
                      <a:pt x="104" y="4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8A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34" name="Freeform 69">
                <a:extLst>
                  <a:ext uri="{FF2B5EF4-FFF2-40B4-BE49-F238E27FC236}">
                    <a16:creationId xmlns:a16="http://schemas.microsoft.com/office/drawing/2014/main" id="{24AB2F59-66C4-431F-BAFE-3FA49FBFA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390"/>
                <a:ext cx="381" cy="526"/>
              </a:xfrm>
              <a:custGeom>
                <a:avLst/>
                <a:gdLst>
                  <a:gd name="T0" fmla="*/ 92 w 381"/>
                  <a:gd name="T1" fmla="*/ 0 h 526"/>
                  <a:gd name="T2" fmla="*/ 83 w 381"/>
                  <a:gd name="T3" fmla="*/ 1 h 526"/>
                  <a:gd name="T4" fmla="*/ 66 w 381"/>
                  <a:gd name="T5" fmla="*/ 6 h 526"/>
                  <a:gd name="T6" fmla="*/ 54 w 381"/>
                  <a:gd name="T7" fmla="*/ 13 h 526"/>
                  <a:gd name="T8" fmla="*/ 42 w 381"/>
                  <a:gd name="T9" fmla="*/ 26 h 526"/>
                  <a:gd name="T10" fmla="*/ 30 w 381"/>
                  <a:gd name="T11" fmla="*/ 43 h 526"/>
                  <a:gd name="T12" fmla="*/ 19 w 381"/>
                  <a:gd name="T13" fmla="*/ 66 h 526"/>
                  <a:gd name="T14" fmla="*/ 15 w 381"/>
                  <a:gd name="T15" fmla="*/ 81 h 526"/>
                  <a:gd name="T16" fmla="*/ 4 w 381"/>
                  <a:gd name="T17" fmla="*/ 139 h 526"/>
                  <a:gd name="T18" fmla="*/ 0 w 381"/>
                  <a:gd name="T19" fmla="*/ 169 h 526"/>
                  <a:gd name="T20" fmla="*/ 0 w 381"/>
                  <a:gd name="T21" fmla="*/ 201 h 526"/>
                  <a:gd name="T22" fmla="*/ 2 w 381"/>
                  <a:gd name="T23" fmla="*/ 232 h 526"/>
                  <a:gd name="T24" fmla="*/ 10 w 381"/>
                  <a:gd name="T25" fmla="*/ 265 h 526"/>
                  <a:gd name="T26" fmla="*/ 23 w 381"/>
                  <a:gd name="T27" fmla="*/ 296 h 526"/>
                  <a:gd name="T28" fmla="*/ 43 w 381"/>
                  <a:gd name="T29" fmla="*/ 327 h 526"/>
                  <a:gd name="T30" fmla="*/ 88 w 381"/>
                  <a:gd name="T31" fmla="*/ 385 h 526"/>
                  <a:gd name="T32" fmla="*/ 129 w 381"/>
                  <a:gd name="T33" fmla="*/ 445 h 526"/>
                  <a:gd name="T34" fmla="*/ 138 w 381"/>
                  <a:gd name="T35" fmla="*/ 458 h 526"/>
                  <a:gd name="T36" fmla="*/ 149 w 381"/>
                  <a:gd name="T37" fmla="*/ 474 h 526"/>
                  <a:gd name="T38" fmla="*/ 165 w 381"/>
                  <a:gd name="T39" fmla="*/ 489 h 526"/>
                  <a:gd name="T40" fmla="*/ 183 w 381"/>
                  <a:gd name="T41" fmla="*/ 503 h 526"/>
                  <a:gd name="T42" fmla="*/ 204 w 381"/>
                  <a:gd name="T43" fmla="*/ 514 h 526"/>
                  <a:gd name="T44" fmla="*/ 223 w 381"/>
                  <a:gd name="T45" fmla="*/ 522 h 526"/>
                  <a:gd name="T46" fmla="*/ 239 w 381"/>
                  <a:gd name="T47" fmla="*/ 526 h 526"/>
                  <a:gd name="T48" fmla="*/ 253 w 381"/>
                  <a:gd name="T49" fmla="*/ 522 h 526"/>
                  <a:gd name="T50" fmla="*/ 257 w 381"/>
                  <a:gd name="T51" fmla="*/ 518 h 526"/>
                  <a:gd name="T52" fmla="*/ 260 w 381"/>
                  <a:gd name="T53" fmla="*/ 512 h 526"/>
                  <a:gd name="T54" fmla="*/ 264 w 381"/>
                  <a:gd name="T55" fmla="*/ 498 h 526"/>
                  <a:gd name="T56" fmla="*/ 277 w 381"/>
                  <a:gd name="T57" fmla="*/ 472 h 526"/>
                  <a:gd name="T58" fmla="*/ 295 w 381"/>
                  <a:gd name="T59" fmla="*/ 448 h 526"/>
                  <a:gd name="T60" fmla="*/ 319 w 381"/>
                  <a:gd name="T61" fmla="*/ 427 h 526"/>
                  <a:gd name="T62" fmla="*/ 332 w 381"/>
                  <a:gd name="T63" fmla="*/ 417 h 526"/>
                  <a:gd name="T64" fmla="*/ 356 w 381"/>
                  <a:gd name="T65" fmla="*/ 397 h 526"/>
                  <a:gd name="T66" fmla="*/ 373 w 381"/>
                  <a:gd name="T67" fmla="*/ 379 h 526"/>
                  <a:gd name="T68" fmla="*/ 380 w 381"/>
                  <a:gd name="T69" fmla="*/ 360 h 526"/>
                  <a:gd name="T70" fmla="*/ 379 w 381"/>
                  <a:gd name="T71" fmla="*/ 335 h 526"/>
                  <a:gd name="T72" fmla="*/ 375 w 381"/>
                  <a:gd name="T73" fmla="*/ 319 h 526"/>
                  <a:gd name="T74" fmla="*/ 345 w 381"/>
                  <a:gd name="T75" fmla="*/ 244 h 526"/>
                  <a:gd name="T76" fmla="*/ 315 w 381"/>
                  <a:gd name="T77" fmla="*/ 170 h 526"/>
                  <a:gd name="T78" fmla="*/ 309 w 381"/>
                  <a:gd name="T79" fmla="*/ 154 h 526"/>
                  <a:gd name="T80" fmla="*/ 293 w 381"/>
                  <a:gd name="T81" fmla="*/ 84 h 526"/>
                  <a:gd name="T82" fmla="*/ 285 w 381"/>
                  <a:gd name="T83" fmla="*/ 57 h 526"/>
                  <a:gd name="T84" fmla="*/ 282 w 381"/>
                  <a:gd name="T85" fmla="*/ 51 h 526"/>
                  <a:gd name="T86" fmla="*/ 279 w 381"/>
                  <a:gd name="T87" fmla="*/ 53 h 526"/>
                  <a:gd name="T88" fmla="*/ 273 w 381"/>
                  <a:gd name="T89" fmla="*/ 71 h 526"/>
                  <a:gd name="T90" fmla="*/ 262 w 381"/>
                  <a:gd name="T91" fmla="*/ 102 h 526"/>
                  <a:gd name="T92" fmla="*/ 255 w 381"/>
                  <a:gd name="T93" fmla="*/ 111 h 526"/>
                  <a:gd name="T94" fmla="*/ 250 w 381"/>
                  <a:gd name="T95" fmla="*/ 111 h 526"/>
                  <a:gd name="T96" fmla="*/ 247 w 381"/>
                  <a:gd name="T97" fmla="*/ 109 h 526"/>
                  <a:gd name="T98" fmla="*/ 232 w 381"/>
                  <a:gd name="T99" fmla="*/ 98 h 526"/>
                  <a:gd name="T100" fmla="*/ 210 w 381"/>
                  <a:gd name="T101" fmla="*/ 87 h 526"/>
                  <a:gd name="T102" fmla="*/ 161 w 381"/>
                  <a:gd name="T103" fmla="*/ 65 h 526"/>
                  <a:gd name="T104" fmla="*/ 150 w 381"/>
                  <a:gd name="T105" fmla="*/ 59 h 526"/>
                  <a:gd name="T106" fmla="*/ 134 w 381"/>
                  <a:gd name="T107" fmla="*/ 45 h 526"/>
                  <a:gd name="T108" fmla="*/ 120 w 381"/>
                  <a:gd name="T109" fmla="*/ 26 h 526"/>
                  <a:gd name="T110" fmla="*/ 115 w 381"/>
                  <a:gd name="T111" fmla="*/ 17 h 526"/>
                  <a:gd name="T112" fmla="*/ 103 w 381"/>
                  <a:gd name="T113" fmla="*/ 4 h 526"/>
                  <a:gd name="T114" fmla="*/ 94 w 381"/>
                  <a:gd name="T115" fmla="*/ 0 h 526"/>
                  <a:gd name="T116" fmla="*/ 92 w 381"/>
                  <a:gd name="T117" fmla="*/ 0 h 5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81" h="526">
                    <a:moveTo>
                      <a:pt x="92" y="0"/>
                    </a:moveTo>
                    <a:lnTo>
                      <a:pt x="92" y="0"/>
                    </a:lnTo>
                    <a:lnTo>
                      <a:pt x="89" y="0"/>
                    </a:lnTo>
                    <a:lnTo>
                      <a:pt x="83" y="1"/>
                    </a:lnTo>
                    <a:lnTo>
                      <a:pt x="72" y="4"/>
                    </a:lnTo>
                    <a:lnTo>
                      <a:pt x="66" y="6"/>
                    </a:lnTo>
                    <a:lnTo>
                      <a:pt x="60" y="9"/>
                    </a:lnTo>
                    <a:lnTo>
                      <a:pt x="54" y="13"/>
                    </a:lnTo>
                    <a:lnTo>
                      <a:pt x="48" y="19"/>
                    </a:lnTo>
                    <a:lnTo>
                      <a:pt x="42" y="26"/>
                    </a:lnTo>
                    <a:lnTo>
                      <a:pt x="36" y="34"/>
                    </a:lnTo>
                    <a:lnTo>
                      <a:pt x="30" y="43"/>
                    </a:lnTo>
                    <a:lnTo>
                      <a:pt x="25" y="54"/>
                    </a:lnTo>
                    <a:lnTo>
                      <a:pt x="19" y="66"/>
                    </a:lnTo>
                    <a:lnTo>
                      <a:pt x="15" y="81"/>
                    </a:lnTo>
                    <a:lnTo>
                      <a:pt x="9" y="109"/>
                    </a:lnTo>
                    <a:lnTo>
                      <a:pt x="4" y="139"/>
                    </a:lnTo>
                    <a:lnTo>
                      <a:pt x="2" y="154"/>
                    </a:lnTo>
                    <a:lnTo>
                      <a:pt x="0" y="169"/>
                    </a:lnTo>
                    <a:lnTo>
                      <a:pt x="0" y="184"/>
                    </a:lnTo>
                    <a:lnTo>
                      <a:pt x="0" y="201"/>
                    </a:lnTo>
                    <a:lnTo>
                      <a:pt x="0" y="217"/>
                    </a:lnTo>
                    <a:lnTo>
                      <a:pt x="2" y="232"/>
                    </a:lnTo>
                    <a:lnTo>
                      <a:pt x="5" y="249"/>
                    </a:lnTo>
                    <a:lnTo>
                      <a:pt x="10" y="265"/>
                    </a:lnTo>
                    <a:lnTo>
                      <a:pt x="16" y="280"/>
                    </a:lnTo>
                    <a:lnTo>
                      <a:pt x="23" y="296"/>
                    </a:lnTo>
                    <a:lnTo>
                      <a:pt x="33" y="312"/>
                    </a:lnTo>
                    <a:lnTo>
                      <a:pt x="43" y="327"/>
                    </a:lnTo>
                    <a:lnTo>
                      <a:pt x="88" y="385"/>
                    </a:lnTo>
                    <a:lnTo>
                      <a:pt x="114" y="423"/>
                    </a:lnTo>
                    <a:lnTo>
                      <a:pt x="129" y="445"/>
                    </a:lnTo>
                    <a:lnTo>
                      <a:pt x="138" y="458"/>
                    </a:lnTo>
                    <a:lnTo>
                      <a:pt x="143" y="466"/>
                    </a:lnTo>
                    <a:lnTo>
                      <a:pt x="149" y="474"/>
                    </a:lnTo>
                    <a:lnTo>
                      <a:pt x="156" y="482"/>
                    </a:lnTo>
                    <a:lnTo>
                      <a:pt x="165" y="489"/>
                    </a:lnTo>
                    <a:lnTo>
                      <a:pt x="174" y="496"/>
                    </a:lnTo>
                    <a:lnTo>
                      <a:pt x="183" y="503"/>
                    </a:lnTo>
                    <a:lnTo>
                      <a:pt x="194" y="509"/>
                    </a:lnTo>
                    <a:lnTo>
                      <a:pt x="204" y="514"/>
                    </a:lnTo>
                    <a:lnTo>
                      <a:pt x="214" y="519"/>
                    </a:lnTo>
                    <a:lnTo>
                      <a:pt x="223" y="522"/>
                    </a:lnTo>
                    <a:lnTo>
                      <a:pt x="232" y="525"/>
                    </a:lnTo>
                    <a:lnTo>
                      <a:pt x="239" y="526"/>
                    </a:lnTo>
                    <a:lnTo>
                      <a:pt x="246" y="525"/>
                    </a:lnTo>
                    <a:lnTo>
                      <a:pt x="253" y="522"/>
                    </a:lnTo>
                    <a:lnTo>
                      <a:pt x="255" y="520"/>
                    </a:lnTo>
                    <a:lnTo>
                      <a:pt x="257" y="518"/>
                    </a:lnTo>
                    <a:lnTo>
                      <a:pt x="259" y="515"/>
                    </a:lnTo>
                    <a:lnTo>
                      <a:pt x="260" y="512"/>
                    </a:lnTo>
                    <a:lnTo>
                      <a:pt x="264" y="498"/>
                    </a:lnTo>
                    <a:lnTo>
                      <a:pt x="270" y="485"/>
                    </a:lnTo>
                    <a:lnTo>
                      <a:pt x="277" y="472"/>
                    </a:lnTo>
                    <a:lnTo>
                      <a:pt x="285" y="459"/>
                    </a:lnTo>
                    <a:lnTo>
                      <a:pt x="295" y="448"/>
                    </a:lnTo>
                    <a:lnTo>
                      <a:pt x="307" y="437"/>
                    </a:lnTo>
                    <a:lnTo>
                      <a:pt x="319" y="427"/>
                    </a:lnTo>
                    <a:lnTo>
                      <a:pt x="332" y="417"/>
                    </a:lnTo>
                    <a:lnTo>
                      <a:pt x="345" y="406"/>
                    </a:lnTo>
                    <a:lnTo>
                      <a:pt x="356" y="397"/>
                    </a:lnTo>
                    <a:lnTo>
                      <a:pt x="366" y="388"/>
                    </a:lnTo>
                    <a:lnTo>
                      <a:pt x="373" y="379"/>
                    </a:lnTo>
                    <a:lnTo>
                      <a:pt x="377" y="370"/>
                    </a:lnTo>
                    <a:lnTo>
                      <a:pt x="380" y="360"/>
                    </a:lnTo>
                    <a:lnTo>
                      <a:pt x="381" y="348"/>
                    </a:lnTo>
                    <a:lnTo>
                      <a:pt x="379" y="335"/>
                    </a:lnTo>
                    <a:lnTo>
                      <a:pt x="375" y="319"/>
                    </a:lnTo>
                    <a:lnTo>
                      <a:pt x="367" y="297"/>
                    </a:lnTo>
                    <a:lnTo>
                      <a:pt x="345" y="244"/>
                    </a:lnTo>
                    <a:lnTo>
                      <a:pt x="323" y="192"/>
                    </a:lnTo>
                    <a:lnTo>
                      <a:pt x="315" y="170"/>
                    </a:lnTo>
                    <a:lnTo>
                      <a:pt x="309" y="154"/>
                    </a:lnTo>
                    <a:lnTo>
                      <a:pt x="301" y="121"/>
                    </a:lnTo>
                    <a:lnTo>
                      <a:pt x="293" y="84"/>
                    </a:lnTo>
                    <a:lnTo>
                      <a:pt x="289" y="68"/>
                    </a:lnTo>
                    <a:lnTo>
                      <a:pt x="285" y="57"/>
                    </a:lnTo>
                    <a:lnTo>
                      <a:pt x="283" y="53"/>
                    </a:lnTo>
                    <a:lnTo>
                      <a:pt x="282" y="51"/>
                    </a:lnTo>
                    <a:lnTo>
                      <a:pt x="280" y="51"/>
                    </a:lnTo>
                    <a:lnTo>
                      <a:pt x="279" y="53"/>
                    </a:lnTo>
                    <a:lnTo>
                      <a:pt x="273" y="71"/>
                    </a:lnTo>
                    <a:lnTo>
                      <a:pt x="266" y="93"/>
                    </a:lnTo>
                    <a:lnTo>
                      <a:pt x="262" y="102"/>
                    </a:lnTo>
                    <a:lnTo>
                      <a:pt x="257" y="109"/>
                    </a:lnTo>
                    <a:lnTo>
                      <a:pt x="255" y="111"/>
                    </a:lnTo>
                    <a:lnTo>
                      <a:pt x="253" y="111"/>
                    </a:lnTo>
                    <a:lnTo>
                      <a:pt x="250" y="111"/>
                    </a:lnTo>
                    <a:lnTo>
                      <a:pt x="247" y="109"/>
                    </a:lnTo>
                    <a:lnTo>
                      <a:pt x="240" y="103"/>
                    </a:lnTo>
                    <a:lnTo>
                      <a:pt x="232" y="98"/>
                    </a:lnTo>
                    <a:lnTo>
                      <a:pt x="221" y="93"/>
                    </a:lnTo>
                    <a:lnTo>
                      <a:pt x="210" y="87"/>
                    </a:lnTo>
                    <a:lnTo>
                      <a:pt x="184" y="76"/>
                    </a:lnTo>
                    <a:lnTo>
                      <a:pt x="161" y="65"/>
                    </a:lnTo>
                    <a:lnTo>
                      <a:pt x="150" y="59"/>
                    </a:lnTo>
                    <a:lnTo>
                      <a:pt x="142" y="52"/>
                    </a:lnTo>
                    <a:lnTo>
                      <a:pt x="134" y="45"/>
                    </a:lnTo>
                    <a:lnTo>
                      <a:pt x="128" y="38"/>
                    </a:lnTo>
                    <a:lnTo>
                      <a:pt x="120" y="26"/>
                    </a:lnTo>
                    <a:lnTo>
                      <a:pt x="115" y="17"/>
                    </a:lnTo>
                    <a:lnTo>
                      <a:pt x="109" y="10"/>
                    </a:lnTo>
                    <a:lnTo>
                      <a:pt x="103" y="4"/>
                    </a:lnTo>
                    <a:lnTo>
                      <a:pt x="97" y="1"/>
                    </a:lnTo>
                    <a:lnTo>
                      <a:pt x="94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7D8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35" name="Freeform 70">
                <a:extLst>
                  <a:ext uri="{FF2B5EF4-FFF2-40B4-BE49-F238E27FC236}">
                    <a16:creationId xmlns:a16="http://schemas.microsoft.com/office/drawing/2014/main" id="{2969AFCB-92CE-40B9-A414-51B61AC34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1392"/>
                <a:ext cx="377" cy="519"/>
              </a:xfrm>
              <a:custGeom>
                <a:avLst/>
                <a:gdLst>
                  <a:gd name="T0" fmla="*/ 91 w 377"/>
                  <a:gd name="T1" fmla="*/ 0 h 519"/>
                  <a:gd name="T2" fmla="*/ 82 w 377"/>
                  <a:gd name="T3" fmla="*/ 1 h 519"/>
                  <a:gd name="T4" fmla="*/ 66 w 377"/>
                  <a:gd name="T5" fmla="*/ 6 h 519"/>
                  <a:gd name="T6" fmla="*/ 54 w 377"/>
                  <a:gd name="T7" fmla="*/ 13 h 519"/>
                  <a:gd name="T8" fmla="*/ 42 w 377"/>
                  <a:gd name="T9" fmla="*/ 26 h 519"/>
                  <a:gd name="T10" fmla="*/ 30 w 377"/>
                  <a:gd name="T11" fmla="*/ 42 h 519"/>
                  <a:gd name="T12" fmla="*/ 19 w 377"/>
                  <a:gd name="T13" fmla="*/ 66 h 519"/>
                  <a:gd name="T14" fmla="*/ 15 w 377"/>
                  <a:gd name="T15" fmla="*/ 81 h 519"/>
                  <a:gd name="T16" fmla="*/ 4 w 377"/>
                  <a:gd name="T17" fmla="*/ 138 h 519"/>
                  <a:gd name="T18" fmla="*/ 1 w 377"/>
                  <a:gd name="T19" fmla="*/ 168 h 519"/>
                  <a:gd name="T20" fmla="*/ 0 w 377"/>
                  <a:gd name="T21" fmla="*/ 199 h 519"/>
                  <a:gd name="T22" fmla="*/ 3 w 377"/>
                  <a:gd name="T23" fmla="*/ 230 h 519"/>
                  <a:gd name="T24" fmla="*/ 11 w 377"/>
                  <a:gd name="T25" fmla="*/ 262 h 519"/>
                  <a:gd name="T26" fmla="*/ 24 w 377"/>
                  <a:gd name="T27" fmla="*/ 293 h 519"/>
                  <a:gd name="T28" fmla="*/ 44 w 377"/>
                  <a:gd name="T29" fmla="*/ 324 h 519"/>
                  <a:gd name="T30" fmla="*/ 88 w 377"/>
                  <a:gd name="T31" fmla="*/ 381 h 519"/>
                  <a:gd name="T32" fmla="*/ 128 w 377"/>
                  <a:gd name="T33" fmla="*/ 441 h 519"/>
                  <a:gd name="T34" fmla="*/ 137 w 377"/>
                  <a:gd name="T35" fmla="*/ 453 h 519"/>
                  <a:gd name="T36" fmla="*/ 148 w 377"/>
                  <a:gd name="T37" fmla="*/ 469 h 519"/>
                  <a:gd name="T38" fmla="*/ 164 w 377"/>
                  <a:gd name="T39" fmla="*/ 484 h 519"/>
                  <a:gd name="T40" fmla="*/ 182 w 377"/>
                  <a:gd name="T41" fmla="*/ 498 h 519"/>
                  <a:gd name="T42" fmla="*/ 202 w 377"/>
                  <a:gd name="T43" fmla="*/ 509 h 519"/>
                  <a:gd name="T44" fmla="*/ 221 w 377"/>
                  <a:gd name="T45" fmla="*/ 516 h 519"/>
                  <a:gd name="T46" fmla="*/ 237 w 377"/>
                  <a:gd name="T47" fmla="*/ 519 h 519"/>
                  <a:gd name="T48" fmla="*/ 251 w 377"/>
                  <a:gd name="T49" fmla="*/ 516 h 519"/>
                  <a:gd name="T50" fmla="*/ 255 w 377"/>
                  <a:gd name="T51" fmla="*/ 512 h 519"/>
                  <a:gd name="T52" fmla="*/ 258 w 377"/>
                  <a:gd name="T53" fmla="*/ 506 h 519"/>
                  <a:gd name="T54" fmla="*/ 267 w 377"/>
                  <a:gd name="T55" fmla="*/ 479 h 519"/>
                  <a:gd name="T56" fmla="*/ 283 w 377"/>
                  <a:gd name="T57" fmla="*/ 455 h 519"/>
                  <a:gd name="T58" fmla="*/ 304 w 377"/>
                  <a:gd name="T59" fmla="*/ 433 h 519"/>
                  <a:gd name="T60" fmla="*/ 330 w 377"/>
                  <a:gd name="T61" fmla="*/ 413 h 519"/>
                  <a:gd name="T62" fmla="*/ 342 w 377"/>
                  <a:gd name="T63" fmla="*/ 402 h 519"/>
                  <a:gd name="T64" fmla="*/ 363 w 377"/>
                  <a:gd name="T65" fmla="*/ 385 h 519"/>
                  <a:gd name="T66" fmla="*/ 374 w 377"/>
                  <a:gd name="T67" fmla="*/ 366 h 519"/>
                  <a:gd name="T68" fmla="*/ 377 w 377"/>
                  <a:gd name="T69" fmla="*/ 344 h 519"/>
                  <a:gd name="T70" fmla="*/ 375 w 377"/>
                  <a:gd name="T71" fmla="*/ 332 h 519"/>
                  <a:gd name="T72" fmla="*/ 364 w 377"/>
                  <a:gd name="T73" fmla="*/ 293 h 519"/>
                  <a:gd name="T74" fmla="*/ 321 w 377"/>
                  <a:gd name="T75" fmla="*/ 190 h 519"/>
                  <a:gd name="T76" fmla="*/ 308 w 377"/>
                  <a:gd name="T77" fmla="*/ 152 h 519"/>
                  <a:gd name="T78" fmla="*/ 299 w 377"/>
                  <a:gd name="T79" fmla="*/ 119 h 519"/>
                  <a:gd name="T80" fmla="*/ 288 w 377"/>
                  <a:gd name="T81" fmla="*/ 67 h 519"/>
                  <a:gd name="T82" fmla="*/ 282 w 377"/>
                  <a:gd name="T83" fmla="*/ 52 h 519"/>
                  <a:gd name="T84" fmla="*/ 279 w 377"/>
                  <a:gd name="T85" fmla="*/ 50 h 519"/>
                  <a:gd name="T86" fmla="*/ 278 w 377"/>
                  <a:gd name="T87" fmla="*/ 52 h 519"/>
                  <a:gd name="T88" fmla="*/ 265 w 377"/>
                  <a:gd name="T89" fmla="*/ 92 h 519"/>
                  <a:gd name="T90" fmla="*/ 256 w 377"/>
                  <a:gd name="T91" fmla="*/ 108 h 519"/>
                  <a:gd name="T92" fmla="*/ 252 w 377"/>
                  <a:gd name="T93" fmla="*/ 111 h 519"/>
                  <a:gd name="T94" fmla="*/ 246 w 377"/>
                  <a:gd name="T95" fmla="*/ 108 h 519"/>
                  <a:gd name="T96" fmla="*/ 240 w 377"/>
                  <a:gd name="T97" fmla="*/ 103 h 519"/>
                  <a:gd name="T98" fmla="*/ 221 w 377"/>
                  <a:gd name="T99" fmla="*/ 92 h 519"/>
                  <a:gd name="T100" fmla="*/ 183 w 377"/>
                  <a:gd name="T101" fmla="*/ 75 h 519"/>
                  <a:gd name="T102" fmla="*/ 160 w 377"/>
                  <a:gd name="T103" fmla="*/ 65 h 519"/>
                  <a:gd name="T104" fmla="*/ 141 w 377"/>
                  <a:gd name="T105" fmla="*/ 52 h 519"/>
                  <a:gd name="T106" fmla="*/ 128 w 377"/>
                  <a:gd name="T107" fmla="*/ 38 h 519"/>
                  <a:gd name="T108" fmla="*/ 115 w 377"/>
                  <a:gd name="T109" fmla="*/ 17 h 519"/>
                  <a:gd name="T110" fmla="*/ 108 w 377"/>
                  <a:gd name="T111" fmla="*/ 10 h 519"/>
                  <a:gd name="T112" fmla="*/ 96 w 377"/>
                  <a:gd name="T113" fmla="*/ 1 h 519"/>
                  <a:gd name="T114" fmla="*/ 91 w 377"/>
                  <a:gd name="T115" fmla="*/ 0 h 5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77" h="519"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2" y="1"/>
                    </a:lnTo>
                    <a:lnTo>
                      <a:pt x="72" y="3"/>
                    </a:lnTo>
                    <a:lnTo>
                      <a:pt x="66" y="6"/>
                    </a:lnTo>
                    <a:lnTo>
                      <a:pt x="60" y="9"/>
                    </a:lnTo>
                    <a:lnTo>
                      <a:pt x="54" y="13"/>
                    </a:lnTo>
                    <a:lnTo>
                      <a:pt x="48" y="18"/>
                    </a:lnTo>
                    <a:lnTo>
                      <a:pt x="42" y="26"/>
                    </a:lnTo>
                    <a:lnTo>
                      <a:pt x="36" y="33"/>
                    </a:lnTo>
                    <a:lnTo>
                      <a:pt x="30" y="42"/>
                    </a:lnTo>
                    <a:lnTo>
                      <a:pt x="25" y="53"/>
                    </a:lnTo>
                    <a:lnTo>
                      <a:pt x="19" y="66"/>
                    </a:lnTo>
                    <a:lnTo>
                      <a:pt x="15" y="81"/>
                    </a:lnTo>
                    <a:lnTo>
                      <a:pt x="9" y="108"/>
                    </a:lnTo>
                    <a:lnTo>
                      <a:pt x="4" y="138"/>
                    </a:lnTo>
                    <a:lnTo>
                      <a:pt x="2" y="153"/>
                    </a:lnTo>
                    <a:lnTo>
                      <a:pt x="1" y="168"/>
                    </a:lnTo>
                    <a:lnTo>
                      <a:pt x="0" y="183"/>
                    </a:lnTo>
                    <a:lnTo>
                      <a:pt x="0" y="199"/>
                    </a:lnTo>
                    <a:lnTo>
                      <a:pt x="1" y="214"/>
                    </a:lnTo>
                    <a:lnTo>
                      <a:pt x="3" y="230"/>
                    </a:lnTo>
                    <a:lnTo>
                      <a:pt x="6" y="246"/>
                    </a:lnTo>
                    <a:lnTo>
                      <a:pt x="11" y="262"/>
                    </a:lnTo>
                    <a:lnTo>
                      <a:pt x="16" y="277"/>
                    </a:lnTo>
                    <a:lnTo>
                      <a:pt x="24" y="293"/>
                    </a:lnTo>
                    <a:lnTo>
                      <a:pt x="33" y="309"/>
                    </a:lnTo>
                    <a:lnTo>
                      <a:pt x="44" y="324"/>
                    </a:lnTo>
                    <a:lnTo>
                      <a:pt x="88" y="381"/>
                    </a:lnTo>
                    <a:lnTo>
                      <a:pt x="114" y="419"/>
                    </a:lnTo>
                    <a:lnTo>
                      <a:pt x="128" y="441"/>
                    </a:lnTo>
                    <a:lnTo>
                      <a:pt x="137" y="453"/>
                    </a:lnTo>
                    <a:lnTo>
                      <a:pt x="142" y="461"/>
                    </a:lnTo>
                    <a:lnTo>
                      <a:pt x="148" y="469"/>
                    </a:lnTo>
                    <a:lnTo>
                      <a:pt x="155" y="477"/>
                    </a:lnTo>
                    <a:lnTo>
                      <a:pt x="164" y="484"/>
                    </a:lnTo>
                    <a:lnTo>
                      <a:pt x="173" y="491"/>
                    </a:lnTo>
                    <a:lnTo>
                      <a:pt x="182" y="498"/>
                    </a:lnTo>
                    <a:lnTo>
                      <a:pt x="193" y="504"/>
                    </a:lnTo>
                    <a:lnTo>
                      <a:pt x="202" y="509"/>
                    </a:lnTo>
                    <a:lnTo>
                      <a:pt x="212" y="513"/>
                    </a:lnTo>
                    <a:lnTo>
                      <a:pt x="221" y="516"/>
                    </a:lnTo>
                    <a:lnTo>
                      <a:pt x="230" y="518"/>
                    </a:lnTo>
                    <a:lnTo>
                      <a:pt x="237" y="519"/>
                    </a:lnTo>
                    <a:lnTo>
                      <a:pt x="244" y="518"/>
                    </a:lnTo>
                    <a:lnTo>
                      <a:pt x="251" y="516"/>
                    </a:lnTo>
                    <a:lnTo>
                      <a:pt x="253" y="514"/>
                    </a:lnTo>
                    <a:lnTo>
                      <a:pt x="255" y="512"/>
                    </a:lnTo>
                    <a:lnTo>
                      <a:pt x="258" y="506"/>
                    </a:lnTo>
                    <a:lnTo>
                      <a:pt x="262" y="492"/>
                    </a:lnTo>
                    <a:lnTo>
                      <a:pt x="267" y="479"/>
                    </a:lnTo>
                    <a:lnTo>
                      <a:pt x="274" y="466"/>
                    </a:lnTo>
                    <a:lnTo>
                      <a:pt x="283" y="455"/>
                    </a:lnTo>
                    <a:lnTo>
                      <a:pt x="292" y="444"/>
                    </a:lnTo>
                    <a:lnTo>
                      <a:pt x="304" y="433"/>
                    </a:lnTo>
                    <a:lnTo>
                      <a:pt x="316" y="423"/>
                    </a:lnTo>
                    <a:lnTo>
                      <a:pt x="330" y="413"/>
                    </a:lnTo>
                    <a:lnTo>
                      <a:pt x="342" y="402"/>
                    </a:lnTo>
                    <a:lnTo>
                      <a:pt x="353" y="393"/>
                    </a:lnTo>
                    <a:lnTo>
                      <a:pt x="363" y="385"/>
                    </a:lnTo>
                    <a:lnTo>
                      <a:pt x="369" y="375"/>
                    </a:lnTo>
                    <a:lnTo>
                      <a:pt x="374" y="366"/>
                    </a:lnTo>
                    <a:lnTo>
                      <a:pt x="376" y="356"/>
                    </a:lnTo>
                    <a:lnTo>
                      <a:pt x="377" y="344"/>
                    </a:lnTo>
                    <a:lnTo>
                      <a:pt x="375" y="332"/>
                    </a:lnTo>
                    <a:lnTo>
                      <a:pt x="371" y="316"/>
                    </a:lnTo>
                    <a:lnTo>
                      <a:pt x="364" y="293"/>
                    </a:lnTo>
                    <a:lnTo>
                      <a:pt x="342" y="241"/>
                    </a:lnTo>
                    <a:lnTo>
                      <a:pt x="321" y="190"/>
                    </a:lnTo>
                    <a:lnTo>
                      <a:pt x="313" y="168"/>
                    </a:lnTo>
                    <a:lnTo>
                      <a:pt x="308" y="152"/>
                    </a:lnTo>
                    <a:lnTo>
                      <a:pt x="299" y="119"/>
                    </a:lnTo>
                    <a:lnTo>
                      <a:pt x="291" y="83"/>
                    </a:lnTo>
                    <a:lnTo>
                      <a:pt x="288" y="67"/>
                    </a:lnTo>
                    <a:lnTo>
                      <a:pt x="284" y="56"/>
                    </a:lnTo>
                    <a:lnTo>
                      <a:pt x="282" y="52"/>
                    </a:lnTo>
                    <a:lnTo>
                      <a:pt x="281" y="50"/>
                    </a:lnTo>
                    <a:lnTo>
                      <a:pt x="279" y="50"/>
                    </a:lnTo>
                    <a:lnTo>
                      <a:pt x="278" y="52"/>
                    </a:lnTo>
                    <a:lnTo>
                      <a:pt x="272" y="70"/>
                    </a:lnTo>
                    <a:lnTo>
                      <a:pt x="265" y="92"/>
                    </a:lnTo>
                    <a:lnTo>
                      <a:pt x="261" y="102"/>
                    </a:lnTo>
                    <a:lnTo>
                      <a:pt x="256" y="108"/>
                    </a:lnTo>
                    <a:lnTo>
                      <a:pt x="254" y="110"/>
                    </a:lnTo>
                    <a:lnTo>
                      <a:pt x="252" y="111"/>
                    </a:lnTo>
                    <a:lnTo>
                      <a:pt x="249" y="110"/>
                    </a:lnTo>
                    <a:lnTo>
                      <a:pt x="246" y="108"/>
                    </a:lnTo>
                    <a:lnTo>
                      <a:pt x="240" y="103"/>
                    </a:lnTo>
                    <a:lnTo>
                      <a:pt x="231" y="98"/>
                    </a:lnTo>
                    <a:lnTo>
                      <a:pt x="221" y="92"/>
                    </a:lnTo>
                    <a:lnTo>
                      <a:pt x="209" y="87"/>
                    </a:lnTo>
                    <a:lnTo>
                      <a:pt x="183" y="75"/>
                    </a:lnTo>
                    <a:lnTo>
                      <a:pt x="160" y="65"/>
                    </a:lnTo>
                    <a:lnTo>
                      <a:pt x="150" y="59"/>
                    </a:lnTo>
                    <a:lnTo>
                      <a:pt x="141" y="52"/>
                    </a:lnTo>
                    <a:lnTo>
                      <a:pt x="133" y="45"/>
                    </a:lnTo>
                    <a:lnTo>
                      <a:pt x="128" y="38"/>
                    </a:lnTo>
                    <a:lnTo>
                      <a:pt x="119" y="26"/>
                    </a:lnTo>
                    <a:lnTo>
                      <a:pt x="115" y="17"/>
                    </a:lnTo>
                    <a:lnTo>
                      <a:pt x="108" y="10"/>
                    </a:lnTo>
                    <a:lnTo>
                      <a:pt x="102" y="4"/>
                    </a:lnTo>
                    <a:lnTo>
                      <a:pt x="96" y="1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718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36" name="Freeform 71">
                <a:extLst>
                  <a:ext uri="{FF2B5EF4-FFF2-40B4-BE49-F238E27FC236}">
                    <a16:creationId xmlns:a16="http://schemas.microsoft.com/office/drawing/2014/main" id="{80BFCCD5-ED1F-4B9B-B07E-373446921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" y="1394"/>
                <a:ext cx="372" cy="513"/>
              </a:xfrm>
              <a:custGeom>
                <a:avLst/>
                <a:gdLst>
                  <a:gd name="T0" fmla="*/ 89 w 372"/>
                  <a:gd name="T1" fmla="*/ 0 h 513"/>
                  <a:gd name="T2" fmla="*/ 81 w 372"/>
                  <a:gd name="T3" fmla="*/ 0 h 513"/>
                  <a:gd name="T4" fmla="*/ 65 w 372"/>
                  <a:gd name="T5" fmla="*/ 5 h 513"/>
                  <a:gd name="T6" fmla="*/ 53 w 372"/>
                  <a:gd name="T7" fmla="*/ 13 h 513"/>
                  <a:gd name="T8" fmla="*/ 40 w 372"/>
                  <a:gd name="T9" fmla="*/ 25 h 513"/>
                  <a:gd name="T10" fmla="*/ 29 w 372"/>
                  <a:gd name="T11" fmla="*/ 42 h 513"/>
                  <a:gd name="T12" fmla="*/ 18 w 372"/>
                  <a:gd name="T13" fmla="*/ 65 h 513"/>
                  <a:gd name="T14" fmla="*/ 15 w 372"/>
                  <a:gd name="T15" fmla="*/ 80 h 513"/>
                  <a:gd name="T16" fmla="*/ 4 w 372"/>
                  <a:gd name="T17" fmla="*/ 137 h 513"/>
                  <a:gd name="T18" fmla="*/ 1 w 372"/>
                  <a:gd name="T19" fmla="*/ 166 h 513"/>
                  <a:gd name="T20" fmla="*/ 0 w 372"/>
                  <a:gd name="T21" fmla="*/ 197 h 513"/>
                  <a:gd name="T22" fmla="*/ 3 w 372"/>
                  <a:gd name="T23" fmla="*/ 228 h 513"/>
                  <a:gd name="T24" fmla="*/ 10 w 372"/>
                  <a:gd name="T25" fmla="*/ 259 h 513"/>
                  <a:gd name="T26" fmla="*/ 24 w 372"/>
                  <a:gd name="T27" fmla="*/ 290 h 513"/>
                  <a:gd name="T28" fmla="*/ 43 w 372"/>
                  <a:gd name="T29" fmla="*/ 320 h 513"/>
                  <a:gd name="T30" fmla="*/ 86 w 372"/>
                  <a:gd name="T31" fmla="*/ 377 h 513"/>
                  <a:gd name="T32" fmla="*/ 127 w 372"/>
                  <a:gd name="T33" fmla="*/ 436 h 513"/>
                  <a:gd name="T34" fmla="*/ 135 w 372"/>
                  <a:gd name="T35" fmla="*/ 448 h 513"/>
                  <a:gd name="T36" fmla="*/ 146 w 372"/>
                  <a:gd name="T37" fmla="*/ 463 h 513"/>
                  <a:gd name="T38" fmla="*/ 162 w 372"/>
                  <a:gd name="T39" fmla="*/ 479 h 513"/>
                  <a:gd name="T40" fmla="*/ 180 w 372"/>
                  <a:gd name="T41" fmla="*/ 492 h 513"/>
                  <a:gd name="T42" fmla="*/ 200 w 372"/>
                  <a:gd name="T43" fmla="*/ 503 h 513"/>
                  <a:gd name="T44" fmla="*/ 218 w 372"/>
                  <a:gd name="T45" fmla="*/ 510 h 513"/>
                  <a:gd name="T46" fmla="*/ 234 w 372"/>
                  <a:gd name="T47" fmla="*/ 513 h 513"/>
                  <a:gd name="T48" fmla="*/ 248 w 372"/>
                  <a:gd name="T49" fmla="*/ 510 h 513"/>
                  <a:gd name="T50" fmla="*/ 254 w 372"/>
                  <a:gd name="T51" fmla="*/ 500 h 513"/>
                  <a:gd name="T52" fmla="*/ 259 w 372"/>
                  <a:gd name="T53" fmla="*/ 487 h 513"/>
                  <a:gd name="T54" fmla="*/ 271 w 372"/>
                  <a:gd name="T55" fmla="*/ 461 h 513"/>
                  <a:gd name="T56" fmla="*/ 289 w 372"/>
                  <a:gd name="T57" fmla="*/ 439 h 513"/>
                  <a:gd name="T58" fmla="*/ 313 w 372"/>
                  <a:gd name="T59" fmla="*/ 419 h 513"/>
                  <a:gd name="T60" fmla="*/ 326 w 372"/>
                  <a:gd name="T61" fmla="*/ 408 h 513"/>
                  <a:gd name="T62" fmla="*/ 349 w 372"/>
                  <a:gd name="T63" fmla="*/ 389 h 513"/>
                  <a:gd name="T64" fmla="*/ 365 w 372"/>
                  <a:gd name="T65" fmla="*/ 372 h 513"/>
                  <a:gd name="T66" fmla="*/ 372 w 372"/>
                  <a:gd name="T67" fmla="*/ 351 h 513"/>
                  <a:gd name="T68" fmla="*/ 371 w 372"/>
                  <a:gd name="T69" fmla="*/ 328 h 513"/>
                  <a:gd name="T70" fmla="*/ 367 w 372"/>
                  <a:gd name="T71" fmla="*/ 312 h 513"/>
                  <a:gd name="T72" fmla="*/ 338 w 372"/>
                  <a:gd name="T73" fmla="*/ 238 h 513"/>
                  <a:gd name="T74" fmla="*/ 310 w 372"/>
                  <a:gd name="T75" fmla="*/ 166 h 513"/>
                  <a:gd name="T76" fmla="*/ 305 w 372"/>
                  <a:gd name="T77" fmla="*/ 150 h 513"/>
                  <a:gd name="T78" fmla="*/ 289 w 372"/>
                  <a:gd name="T79" fmla="*/ 83 h 513"/>
                  <a:gd name="T80" fmla="*/ 282 w 372"/>
                  <a:gd name="T81" fmla="*/ 55 h 513"/>
                  <a:gd name="T82" fmla="*/ 279 w 372"/>
                  <a:gd name="T83" fmla="*/ 50 h 513"/>
                  <a:gd name="T84" fmla="*/ 276 w 372"/>
                  <a:gd name="T85" fmla="*/ 51 h 513"/>
                  <a:gd name="T86" fmla="*/ 270 w 372"/>
                  <a:gd name="T87" fmla="*/ 69 h 513"/>
                  <a:gd name="T88" fmla="*/ 259 w 372"/>
                  <a:gd name="T89" fmla="*/ 101 h 513"/>
                  <a:gd name="T90" fmla="*/ 252 w 372"/>
                  <a:gd name="T91" fmla="*/ 109 h 513"/>
                  <a:gd name="T92" fmla="*/ 248 w 372"/>
                  <a:gd name="T93" fmla="*/ 110 h 513"/>
                  <a:gd name="T94" fmla="*/ 244 w 372"/>
                  <a:gd name="T95" fmla="*/ 108 h 513"/>
                  <a:gd name="T96" fmla="*/ 229 w 372"/>
                  <a:gd name="T97" fmla="*/ 97 h 513"/>
                  <a:gd name="T98" fmla="*/ 207 w 372"/>
                  <a:gd name="T99" fmla="*/ 87 h 513"/>
                  <a:gd name="T100" fmla="*/ 157 w 372"/>
                  <a:gd name="T101" fmla="*/ 64 h 513"/>
                  <a:gd name="T102" fmla="*/ 148 w 372"/>
                  <a:gd name="T103" fmla="*/ 59 h 513"/>
                  <a:gd name="T104" fmla="*/ 131 w 372"/>
                  <a:gd name="T105" fmla="*/ 45 h 513"/>
                  <a:gd name="T106" fmla="*/ 118 w 372"/>
                  <a:gd name="T107" fmla="*/ 26 h 513"/>
                  <a:gd name="T108" fmla="*/ 113 w 372"/>
                  <a:gd name="T109" fmla="*/ 17 h 513"/>
                  <a:gd name="T110" fmla="*/ 100 w 372"/>
                  <a:gd name="T111" fmla="*/ 5 h 513"/>
                  <a:gd name="T112" fmla="*/ 91 w 372"/>
                  <a:gd name="T113" fmla="*/ 0 h 513"/>
                  <a:gd name="T114" fmla="*/ 89 w 372"/>
                  <a:gd name="T115" fmla="*/ 0 h 5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72" h="513">
                    <a:moveTo>
                      <a:pt x="89" y="0"/>
                    </a:moveTo>
                    <a:lnTo>
                      <a:pt x="89" y="0"/>
                    </a:lnTo>
                    <a:lnTo>
                      <a:pt x="87" y="0"/>
                    </a:lnTo>
                    <a:lnTo>
                      <a:pt x="81" y="0"/>
                    </a:lnTo>
                    <a:lnTo>
                      <a:pt x="70" y="3"/>
                    </a:lnTo>
                    <a:lnTo>
                      <a:pt x="65" y="5"/>
                    </a:lnTo>
                    <a:lnTo>
                      <a:pt x="59" y="9"/>
                    </a:lnTo>
                    <a:lnTo>
                      <a:pt x="53" y="13"/>
                    </a:lnTo>
                    <a:lnTo>
                      <a:pt x="47" y="18"/>
                    </a:lnTo>
                    <a:lnTo>
                      <a:pt x="40" y="25"/>
                    </a:lnTo>
                    <a:lnTo>
                      <a:pt x="35" y="33"/>
                    </a:lnTo>
                    <a:lnTo>
                      <a:pt x="29" y="42"/>
                    </a:lnTo>
                    <a:lnTo>
                      <a:pt x="24" y="53"/>
                    </a:lnTo>
                    <a:lnTo>
                      <a:pt x="18" y="65"/>
                    </a:lnTo>
                    <a:lnTo>
                      <a:pt x="15" y="80"/>
                    </a:lnTo>
                    <a:lnTo>
                      <a:pt x="9" y="107"/>
                    </a:lnTo>
                    <a:lnTo>
                      <a:pt x="4" y="137"/>
                    </a:lnTo>
                    <a:lnTo>
                      <a:pt x="2" y="151"/>
                    </a:lnTo>
                    <a:lnTo>
                      <a:pt x="1" y="166"/>
                    </a:lnTo>
                    <a:lnTo>
                      <a:pt x="0" y="181"/>
                    </a:lnTo>
                    <a:lnTo>
                      <a:pt x="0" y="197"/>
                    </a:lnTo>
                    <a:lnTo>
                      <a:pt x="1" y="212"/>
                    </a:lnTo>
                    <a:lnTo>
                      <a:pt x="3" y="228"/>
                    </a:lnTo>
                    <a:lnTo>
                      <a:pt x="6" y="244"/>
                    </a:lnTo>
                    <a:lnTo>
                      <a:pt x="10" y="259"/>
                    </a:lnTo>
                    <a:lnTo>
                      <a:pt x="16" y="274"/>
                    </a:lnTo>
                    <a:lnTo>
                      <a:pt x="24" y="290"/>
                    </a:lnTo>
                    <a:lnTo>
                      <a:pt x="33" y="305"/>
                    </a:lnTo>
                    <a:lnTo>
                      <a:pt x="43" y="320"/>
                    </a:lnTo>
                    <a:lnTo>
                      <a:pt x="86" y="377"/>
                    </a:lnTo>
                    <a:lnTo>
                      <a:pt x="112" y="414"/>
                    </a:lnTo>
                    <a:lnTo>
                      <a:pt x="127" y="436"/>
                    </a:lnTo>
                    <a:lnTo>
                      <a:pt x="135" y="448"/>
                    </a:lnTo>
                    <a:lnTo>
                      <a:pt x="140" y="455"/>
                    </a:lnTo>
                    <a:lnTo>
                      <a:pt x="146" y="463"/>
                    </a:lnTo>
                    <a:lnTo>
                      <a:pt x="153" y="471"/>
                    </a:lnTo>
                    <a:lnTo>
                      <a:pt x="162" y="479"/>
                    </a:lnTo>
                    <a:lnTo>
                      <a:pt x="170" y="486"/>
                    </a:lnTo>
                    <a:lnTo>
                      <a:pt x="180" y="492"/>
                    </a:lnTo>
                    <a:lnTo>
                      <a:pt x="190" y="498"/>
                    </a:lnTo>
                    <a:lnTo>
                      <a:pt x="200" y="503"/>
                    </a:lnTo>
                    <a:lnTo>
                      <a:pt x="209" y="507"/>
                    </a:lnTo>
                    <a:lnTo>
                      <a:pt x="218" y="510"/>
                    </a:lnTo>
                    <a:lnTo>
                      <a:pt x="227" y="512"/>
                    </a:lnTo>
                    <a:lnTo>
                      <a:pt x="234" y="513"/>
                    </a:lnTo>
                    <a:lnTo>
                      <a:pt x="241" y="512"/>
                    </a:lnTo>
                    <a:lnTo>
                      <a:pt x="248" y="510"/>
                    </a:lnTo>
                    <a:lnTo>
                      <a:pt x="252" y="506"/>
                    </a:lnTo>
                    <a:lnTo>
                      <a:pt x="254" y="500"/>
                    </a:lnTo>
                    <a:lnTo>
                      <a:pt x="259" y="487"/>
                    </a:lnTo>
                    <a:lnTo>
                      <a:pt x="264" y="474"/>
                    </a:lnTo>
                    <a:lnTo>
                      <a:pt x="271" y="461"/>
                    </a:lnTo>
                    <a:lnTo>
                      <a:pt x="279" y="450"/>
                    </a:lnTo>
                    <a:lnTo>
                      <a:pt x="289" y="439"/>
                    </a:lnTo>
                    <a:lnTo>
                      <a:pt x="300" y="429"/>
                    </a:lnTo>
                    <a:lnTo>
                      <a:pt x="313" y="419"/>
                    </a:lnTo>
                    <a:lnTo>
                      <a:pt x="326" y="408"/>
                    </a:lnTo>
                    <a:lnTo>
                      <a:pt x="338" y="398"/>
                    </a:lnTo>
                    <a:lnTo>
                      <a:pt x="349" y="389"/>
                    </a:lnTo>
                    <a:lnTo>
                      <a:pt x="357" y="381"/>
                    </a:lnTo>
                    <a:lnTo>
                      <a:pt x="365" y="372"/>
                    </a:lnTo>
                    <a:lnTo>
                      <a:pt x="369" y="362"/>
                    </a:lnTo>
                    <a:lnTo>
                      <a:pt x="372" y="351"/>
                    </a:lnTo>
                    <a:lnTo>
                      <a:pt x="372" y="340"/>
                    </a:lnTo>
                    <a:lnTo>
                      <a:pt x="371" y="328"/>
                    </a:lnTo>
                    <a:lnTo>
                      <a:pt x="367" y="312"/>
                    </a:lnTo>
                    <a:lnTo>
                      <a:pt x="359" y="290"/>
                    </a:lnTo>
                    <a:lnTo>
                      <a:pt x="338" y="238"/>
                    </a:lnTo>
                    <a:lnTo>
                      <a:pt x="318" y="188"/>
                    </a:lnTo>
                    <a:lnTo>
                      <a:pt x="310" y="166"/>
                    </a:lnTo>
                    <a:lnTo>
                      <a:pt x="305" y="150"/>
                    </a:lnTo>
                    <a:lnTo>
                      <a:pt x="297" y="118"/>
                    </a:lnTo>
                    <a:lnTo>
                      <a:pt x="289" y="83"/>
                    </a:lnTo>
                    <a:lnTo>
                      <a:pt x="285" y="66"/>
                    </a:lnTo>
                    <a:lnTo>
                      <a:pt x="282" y="55"/>
                    </a:lnTo>
                    <a:lnTo>
                      <a:pt x="280" y="52"/>
                    </a:lnTo>
                    <a:lnTo>
                      <a:pt x="279" y="50"/>
                    </a:lnTo>
                    <a:lnTo>
                      <a:pt x="277" y="50"/>
                    </a:lnTo>
                    <a:lnTo>
                      <a:pt x="276" y="51"/>
                    </a:lnTo>
                    <a:lnTo>
                      <a:pt x="270" y="69"/>
                    </a:lnTo>
                    <a:lnTo>
                      <a:pt x="263" y="92"/>
                    </a:lnTo>
                    <a:lnTo>
                      <a:pt x="259" y="101"/>
                    </a:lnTo>
                    <a:lnTo>
                      <a:pt x="254" y="108"/>
                    </a:lnTo>
                    <a:lnTo>
                      <a:pt x="252" y="109"/>
                    </a:lnTo>
                    <a:lnTo>
                      <a:pt x="250" y="110"/>
                    </a:lnTo>
                    <a:lnTo>
                      <a:pt x="248" y="110"/>
                    </a:lnTo>
                    <a:lnTo>
                      <a:pt x="244" y="108"/>
                    </a:lnTo>
                    <a:lnTo>
                      <a:pt x="238" y="102"/>
                    </a:lnTo>
                    <a:lnTo>
                      <a:pt x="229" y="97"/>
                    </a:lnTo>
                    <a:lnTo>
                      <a:pt x="219" y="92"/>
                    </a:lnTo>
                    <a:lnTo>
                      <a:pt x="207" y="87"/>
                    </a:lnTo>
                    <a:lnTo>
                      <a:pt x="181" y="76"/>
                    </a:lnTo>
                    <a:lnTo>
                      <a:pt x="157" y="64"/>
                    </a:lnTo>
                    <a:lnTo>
                      <a:pt x="148" y="59"/>
                    </a:lnTo>
                    <a:lnTo>
                      <a:pt x="139" y="52"/>
                    </a:lnTo>
                    <a:lnTo>
                      <a:pt x="131" y="45"/>
                    </a:lnTo>
                    <a:lnTo>
                      <a:pt x="126" y="38"/>
                    </a:lnTo>
                    <a:lnTo>
                      <a:pt x="118" y="26"/>
                    </a:lnTo>
                    <a:lnTo>
                      <a:pt x="113" y="17"/>
                    </a:lnTo>
                    <a:lnTo>
                      <a:pt x="107" y="10"/>
                    </a:lnTo>
                    <a:lnTo>
                      <a:pt x="100" y="5"/>
                    </a:lnTo>
                    <a:lnTo>
                      <a:pt x="94" y="1"/>
                    </a:lnTo>
                    <a:lnTo>
                      <a:pt x="9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657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37" name="Freeform 72">
                <a:extLst>
                  <a:ext uri="{FF2B5EF4-FFF2-40B4-BE49-F238E27FC236}">
                    <a16:creationId xmlns:a16="http://schemas.microsoft.com/office/drawing/2014/main" id="{3E41A92B-8C81-4595-866D-882F5C247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395"/>
                <a:ext cx="368" cy="508"/>
              </a:xfrm>
              <a:custGeom>
                <a:avLst/>
                <a:gdLst>
                  <a:gd name="T0" fmla="*/ 89 w 368"/>
                  <a:gd name="T1" fmla="*/ 0 h 508"/>
                  <a:gd name="T2" fmla="*/ 80 w 368"/>
                  <a:gd name="T3" fmla="*/ 1 h 508"/>
                  <a:gd name="T4" fmla="*/ 64 w 368"/>
                  <a:gd name="T5" fmla="*/ 6 h 508"/>
                  <a:gd name="T6" fmla="*/ 52 w 368"/>
                  <a:gd name="T7" fmla="*/ 13 h 508"/>
                  <a:gd name="T8" fmla="*/ 40 w 368"/>
                  <a:gd name="T9" fmla="*/ 26 h 508"/>
                  <a:gd name="T10" fmla="*/ 29 w 368"/>
                  <a:gd name="T11" fmla="*/ 42 h 508"/>
                  <a:gd name="T12" fmla="*/ 18 w 368"/>
                  <a:gd name="T13" fmla="*/ 66 h 508"/>
                  <a:gd name="T14" fmla="*/ 15 w 368"/>
                  <a:gd name="T15" fmla="*/ 81 h 508"/>
                  <a:gd name="T16" fmla="*/ 4 w 368"/>
                  <a:gd name="T17" fmla="*/ 136 h 508"/>
                  <a:gd name="T18" fmla="*/ 0 w 368"/>
                  <a:gd name="T19" fmla="*/ 180 h 508"/>
                  <a:gd name="T20" fmla="*/ 2 w 368"/>
                  <a:gd name="T21" fmla="*/ 211 h 508"/>
                  <a:gd name="T22" fmla="*/ 7 w 368"/>
                  <a:gd name="T23" fmla="*/ 243 h 508"/>
                  <a:gd name="T24" fmla="*/ 17 w 368"/>
                  <a:gd name="T25" fmla="*/ 273 h 508"/>
                  <a:gd name="T26" fmla="*/ 33 w 368"/>
                  <a:gd name="T27" fmla="*/ 303 h 508"/>
                  <a:gd name="T28" fmla="*/ 44 w 368"/>
                  <a:gd name="T29" fmla="*/ 318 h 508"/>
                  <a:gd name="T30" fmla="*/ 112 w 368"/>
                  <a:gd name="T31" fmla="*/ 410 h 508"/>
                  <a:gd name="T32" fmla="*/ 134 w 368"/>
                  <a:gd name="T33" fmla="*/ 444 h 508"/>
                  <a:gd name="T34" fmla="*/ 139 w 368"/>
                  <a:gd name="T35" fmla="*/ 451 h 508"/>
                  <a:gd name="T36" fmla="*/ 152 w 368"/>
                  <a:gd name="T37" fmla="*/ 467 h 508"/>
                  <a:gd name="T38" fmla="*/ 169 w 368"/>
                  <a:gd name="T39" fmla="*/ 481 h 508"/>
                  <a:gd name="T40" fmla="*/ 189 w 368"/>
                  <a:gd name="T41" fmla="*/ 493 h 508"/>
                  <a:gd name="T42" fmla="*/ 207 w 368"/>
                  <a:gd name="T43" fmla="*/ 502 h 508"/>
                  <a:gd name="T44" fmla="*/ 225 w 368"/>
                  <a:gd name="T45" fmla="*/ 508 h 508"/>
                  <a:gd name="T46" fmla="*/ 239 w 368"/>
                  <a:gd name="T47" fmla="*/ 508 h 508"/>
                  <a:gd name="T48" fmla="*/ 250 w 368"/>
                  <a:gd name="T49" fmla="*/ 501 h 508"/>
                  <a:gd name="T50" fmla="*/ 252 w 368"/>
                  <a:gd name="T51" fmla="*/ 496 h 508"/>
                  <a:gd name="T52" fmla="*/ 262 w 368"/>
                  <a:gd name="T53" fmla="*/ 470 h 508"/>
                  <a:gd name="T54" fmla="*/ 277 w 368"/>
                  <a:gd name="T55" fmla="*/ 446 h 508"/>
                  <a:gd name="T56" fmla="*/ 297 w 368"/>
                  <a:gd name="T57" fmla="*/ 425 h 508"/>
                  <a:gd name="T58" fmla="*/ 323 w 368"/>
                  <a:gd name="T59" fmla="*/ 405 h 508"/>
                  <a:gd name="T60" fmla="*/ 335 w 368"/>
                  <a:gd name="T61" fmla="*/ 395 h 508"/>
                  <a:gd name="T62" fmla="*/ 354 w 368"/>
                  <a:gd name="T63" fmla="*/ 378 h 508"/>
                  <a:gd name="T64" fmla="*/ 366 w 368"/>
                  <a:gd name="T65" fmla="*/ 359 h 508"/>
                  <a:gd name="T66" fmla="*/ 368 w 368"/>
                  <a:gd name="T67" fmla="*/ 338 h 508"/>
                  <a:gd name="T68" fmla="*/ 367 w 368"/>
                  <a:gd name="T69" fmla="*/ 326 h 508"/>
                  <a:gd name="T70" fmla="*/ 355 w 368"/>
                  <a:gd name="T71" fmla="*/ 288 h 508"/>
                  <a:gd name="T72" fmla="*/ 316 w 368"/>
                  <a:gd name="T73" fmla="*/ 187 h 508"/>
                  <a:gd name="T74" fmla="*/ 303 w 368"/>
                  <a:gd name="T75" fmla="*/ 150 h 508"/>
                  <a:gd name="T76" fmla="*/ 299 w 368"/>
                  <a:gd name="T77" fmla="*/ 136 h 508"/>
                  <a:gd name="T78" fmla="*/ 288 w 368"/>
                  <a:gd name="T79" fmla="*/ 83 h 508"/>
                  <a:gd name="T80" fmla="*/ 281 w 368"/>
                  <a:gd name="T81" fmla="*/ 55 h 508"/>
                  <a:gd name="T82" fmla="*/ 278 w 368"/>
                  <a:gd name="T83" fmla="*/ 50 h 508"/>
                  <a:gd name="T84" fmla="*/ 275 w 368"/>
                  <a:gd name="T85" fmla="*/ 52 h 508"/>
                  <a:gd name="T86" fmla="*/ 269 w 368"/>
                  <a:gd name="T87" fmla="*/ 69 h 508"/>
                  <a:gd name="T88" fmla="*/ 258 w 368"/>
                  <a:gd name="T89" fmla="*/ 101 h 508"/>
                  <a:gd name="T90" fmla="*/ 251 w 368"/>
                  <a:gd name="T91" fmla="*/ 110 h 508"/>
                  <a:gd name="T92" fmla="*/ 247 w 368"/>
                  <a:gd name="T93" fmla="*/ 110 h 508"/>
                  <a:gd name="T94" fmla="*/ 243 w 368"/>
                  <a:gd name="T95" fmla="*/ 108 h 508"/>
                  <a:gd name="T96" fmla="*/ 228 w 368"/>
                  <a:gd name="T97" fmla="*/ 98 h 508"/>
                  <a:gd name="T98" fmla="*/ 206 w 368"/>
                  <a:gd name="T99" fmla="*/ 87 h 508"/>
                  <a:gd name="T100" fmla="*/ 156 w 368"/>
                  <a:gd name="T101" fmla="*/ 65 h 508"/>
                  <a:gd name="T102" fmla="*/ 147 w 368"/>
                  <a:gd name="T103" fmla="*/ 59 h 508"/>
                  <a:gd name="T104" fmla="*/ 130 w 368"/>
                  <a:gd name="T105" fmla="*/ 46 h 508"/>
                  <a:gd name="T106" fmla="*/ 117 w 368"/>
                  <a:gd name="T107" fmla="*/ 27 h 508"/>
                  <a:gd name="T108" fmla="*/ 112 w 368"/>
                  <a:gd name="T109" fmla="*/ 19 h 508"/>
                  <a:gd name="T110" fmla="*/ 99 w 368"/>
                  <a:gd name="T111" fmla="*/ 6 h 508"/>
                  <a:gd name="T112" fmla="*/ 91 w 368"/>
                  <a:gd name="T113" fmla="*/ 1 h 508"/>
                  <a:gd name="T114" fmla="*/ 89 w 368"/>
                  <a:gd name="T115" fmla="*/ 0 h 5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8" h="508">
                    <a:moveTo>
                      <a:pt x="89" y="0"/>
                    </a:moveTo>
                    <a:lnTo>
                      <a:pt x="89" y="0"/>
                    </a:lnTo>
                    <a:lnTo>
                      <a:pt x="86" y="1"/>
                    </a:lnTo>
                    <a:lnTo>
                      <a:pt x="80" y="1"/>
                    </a:lnTo>
                    <a:lnTo>
                      <a:pt x="70" y="4"/>
                    </a:lnTo>
                    <a:lnTo>
                      <a:pt x="64" y="6"/>
                    </a:lnTo>
                    <a:lnTo>
                      <a:pt x="58" y="9"/>
                    </a:lnTo>
                    <a:lnTo>
                      <a:pt x="52" y="13"/>
                    </a:lnTo>
                    <a:lnTo>
                      <a:pt x="46" y="19"/>
                    </a:lnTo>
                    <a:lnTo>
                      <a:pt x="40" y="26"/>
                    </a:lnTo>
                    <a:lnTo>
                      <a:pt x="34" y="33"/>
                    </a:lnTo>
                    <a:lnTo>
                      <a:pt x="29" y="42"/>
                    </a:lnTo>
                    <a:lnTo>
                      <a:pt x="24" y="53"/>
                    </a:lnTo>
                    <a:lnTo>
                      <a:pt x="18" y="66"/>
                    </a:lnTo>
                    <a:lnTo>
                      <a:pt x="15" y="81"/>
                    </a:lnTo>
                    <a:lnTo>
                      <a:pt x="9" y="107"/>
                    </a:lnTo>
                    <a:lnTo>
                      <a:pt x="4" y="136"/>
                    </a:lnTo>
                    <a:lnTo>
                      <a:pt x="1" y="165"/>
                    </a:lnTo>
                    <a:lnTo>
                      <a:pt x="0" y="180"/>
                    </a:lnTo>
                    <a:lnTo>
                      <a:pt x="1" y="196"/>
                    </a:lnTo>
                    <a:lnTo>
                      <a:pt x="2" y="211"/>
                    </a:lnTo>
                    <a:lnTo>
                      <a:pt x="4" y="226"/>
                    </a:lnTo>
                    <a:lnTo>
                      <a:pt x="7" y="243"/>
                    </a:lnTo>
                    <a:lnTo>
                      <a:pt x="11" y="258"/>
                    </a:lnTo>
                    <a:lnTo>
                      <a:pt x="17" y="273"/>
                    </a:lnTo>
                    <a:lnTo>
                      <a:pt x="25" y="287"/>
                    </a:lnTo>
                    <a:lnTo>
                      <a:pt x="33" y="303"/>
                    </a:lnTo>
                    <a:lnTo>
                      <a:pt x="44" y="318"/>
                    </a:lnTo>
                    <a:lnTo>
                      <a:pt x="86" y="374"/>
                    </a:lnTo>
                    <a:lnTo>
                      <a:pt x="112" y="410"/>
                    </a:lnTo>
                    <a:lnTo>
                      <a:pt x="126" y="432"/>
                    </a:lnTo>
                    <a:lnTo>
                      <a:pt x="134" y="444"/>
                    </a:lnTo>
                    <a:lnTo>
                      <a:pt x="139" y="451"/>
                    </a:lnTo>
                    <a:lnTo>
                      <a:pt x="145" y="459"/>
                    </a:lnTo>
                    <a:lnTo>
                      <a:pt x="152" y="467"/>
                    </a:lnTo>
                    <a:lnTo>
                      <a:pt x="160" y="474"/>
                    </a:lnTo>
                    <a:lnTo>
                      <a:pt x="169" y="481"/>
                    </a:lnTo>
                    <a:lnTo>
                      <a:pt x="178" y="487"/>
                    </a:lnTo>
                    <a:lnTo>
                      <a:pt x="189" y="493"/>
                    </a:lnTo>
                    <a:lnTo>
                      <a:pt x="198" y="498"/>
                    </a:lnTo>
                    <a:lnTo>
                      <a:pt x="207" y="502"/>
                    </a:lnTo>
                    <a:lnTo>
                      <a:pt x="216" y="506"/>
                    </a:lnTo>
                    <a:lnTo>
                      <a:pt x="225" y="508"/>
                    </a:lnTo>
                    <a:lnTo>
                      <a:pt x="232" y="508"/>
                    </a:lnTo>
                    <a:lnTo>
                      <a:pt x="239" y="508"/>
                    </a:lnTo>
                    <a:lnTo>
                      <a:pt x="245" y="505"/>
                    </a:lnTo>
                    <a:lnTo>
                      <a:pt x="250" y="501"/>
                    </a:lnTo>
                    <a:lnTo>
                      <a:pt x="252" y="496"/>
                    </a:lnTo>
                    <a:lnTo>
                      <a:pt x="256" y="482"/>
                    </a:lnTo>
                    <a:lnTo>
                      <a:pt x="262" y="470"/>
                    </a:lnTo>
                    <a:lnTo>
                      <a:pt x="269" y="457"/>
                    </a:lnTo>
                    <a:lnTo>
                      <a:pt x="277" y="446"/>
                    </a:lnTo>
                    <a:lnTo>
                      <a:pt x="286" y="435"/>
                    </a:lnTo>
                    <a:lnTo>
                      <a:pt x="297" y="425"/>
                    </a:lnTo>
                    <a:lnTo>
                      <a:pt x="310" y="415"/>
                    </a:lnTo>
                    <a:lnTo>
                      <a:pt x="323" y="405"/>
                    </a:lnTo>
                    <a:lnTo>
                      <a:pt x="335" y="395"/>
                    </a:lnTo>
                    <a:lnTo>
                      <a:pt x="346" y="387"/>
                    </a:lnTo>
                    <a:lnTo>
                      <a:pt x="354" y="378"/>
                    </a:lnTo>
                    <a:lnTo>
                      <a:pt x="361" y="369"/>
                    </a:lnTo>
                    <a:lnTo>
                      <a:pt x="366" y="359"/>
                    </a:lnTo>
                    <a:lnTo>
                      <a:pt x="368" y="348"/>
                    </a:lnTo>
                    <a:lnTo>
                      <a:pt x="368" y="338"/>
                    </a:lnTo>
                    <a:lnTo>
                      <a:pt x="367" y="326"/>
                    </a:lnTo>
                    <a:lnTo>
                      <a:pt x="363" y="310"/>
                    </a:lnTo>
                    <a:lnTo>
                      <a:pt x="355" y="288"/>
                    </a:lnTo>
                    <a:lnTo>
                      <a:pt x="336" y="237"/>
                    </a:lnTo>
                    <a:lnTo>
                      <a:pt x="316" y="187"/>
                    </a:lnTo>
                    <a:lnTo>
                      <a:pt x="308" y="165"/>
                    </a:lnTo>
                    <a:lnTo>
                      <a:pt x="303" y="150"/>
                    </a:lnTo>
                    <a:lnTo>
                      <a:pt x="299" y="136"/>
                    </a:lnTo>
                    <a:lnTo>
                      <a:pt x="295" y="118"/>
                    </a:lnTo>
                    <a:lnTo>
                      <a:pt x="288" y="83"/>
                    </a:lnTo>
                    <a:lnTo>
                      <a:pt x="284" y="66"/>
                    </a:lnTo>
                    <a:lnTo>
                      <a:pt x="281" y="55"/>
                    </a:lnTo>
                    <a:lnTo>
                      <a:pt x="279" y="52"/>
                    </a:lnTo>
                    <a:lnTo>
                      <a:pt x="278" y="50"/>
                    </a:lnTo>
                    <a:lnTo>
                      <a:pt x="276" y="50"/>
                    </a:lnTo>
                    <a:lnTo>
                      <a:pt x="275" y="52"/>
                    </a:lnTo>
                    <a:lnTo>
                      <a:pt x="269" y="69"/>
                    </a:lnTo>
                    <a:lnTo>
                      <a:pt x="262" y="92"/>
                    </a:lnTo>
                    <a:lnTo>
                      <a:pt x="258" y="101"/>
                    </a:lnTo>
                    <a:lnTo>
                      <a:pt x="254" y="108"/>
                    </a:lnTo>
                    <a:lnTo>
                      <a:pt x="251" y="110"/>
                    </a:lnTo>
                    <a:lnTo>
                      <a:pt x="249" y="111"/>
                    </a:lnTo>
                    <a:lnTo>
                      <a:pt x="247" y="110"/>
                    </a:lnTo>
                    <a:lnTo>
                      <a:pt x="243" y="108"/>
                    </a:lnTo>
                    <a:lnTo>
                      <a:pt x="237" y="103"/>
                    </a:lnTo>
                    <a:lnTo>
                      <a:pt x="228" y="98"/>
                    </a:lnTo>
                    <a:lnTo>
                      <a:pt x="218" y="93"/>
                    </a:lnTo>
                    <a:lnTo>
                      <a:pt x="206" y="87"/>
                    </a:lnTo>
                    <a:lnTo>
                      <a:pt x="180" y="77"/>
                    </a:lnTo>
                    <a:lnTo>
                      <a:pt x="156" y="65"/>
                    </a:lnTo>
                    <a:lnTo>
                      <a:pt x="147" y="59"/>
                    </a:lnTo>
                    <a:lnTo>
                      <a:pt x="138" y="53"/>
                    </a:lnTo>
                    <a:lnTo>
                      <a:pt x="130" y="46"/>
                    </a:lnTo>
                    <a:lnTo>
                      <a:pt x="125" y="39"/>
                    </a:lnTo>
                    <a:lnTo>
                      <a:pt x="117" y="27"/>
                    </a:lnTo>
                    <a:lnTo>
                      <a:pt x="112" y="19"/>
                    </a:lnTo>
                    <a:lnTo>
                      <a:pt x="106" y="12"/>
                    </a:lnTo>
                    <a:lnTo>
                      <a:pt x="99" y="6"/>
                    </a:lnTo>
                    <a:lnTo>
                      <a:pt x="93" y="2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596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38" name="Freeform 73">
                <a:extLst>
                  <a:ext uri="{FF2B5EF4-FFF2-40B4-BE49-F238E27FC236}">
                    <a16:creationId xmlns:a16="http://schemas.microsoft.com/office/drawing/2014/main" id="{A5A7F033-5556-4F2E-902F-CFCA82D38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1397"/>
                <a:ext cx="364" cy="503"/>
              </a:xfrm>
              <a:custGeom>
                <a:avLst/>
                <a:gdLst>
                  <a:gd name="T0" fmla="*/ 87 w 364"/>
                  <a:gd name="T1" fmla="*/ 0 h 503"/>
                  <a:gd name="T2" fmla="*/ 78 w 364"/>
                  <a:gd name="T3" fmla="*/ 1 h 503"/>
                  <a:gd name="T4" fmla="*/ 63 w 364"/>
                  <a:gd name="T5" fmla="*/ 6 h 503"/>
                  <a:gd name="T6" fmla="*/ 51 w 364"/>
                  <a:gd name="T7" fmla="*/ 13 h 503"/>
                  <a:gd name="T8" fmla="*/ 39 w 364"/>
                  <a:gd name="T9" fmla="*/ 25 h 503"/>
                  <a:gd name="T10" fmla="*/ 28 w 364"/>
                  <a:gd name="T11" fmla="*/ 42 h 503"/>
                  <a:gd name="T12" fmla="*/ 19 w 364"/>
                  <a:gd name="T13" fmla="*/ 65 h 503"/>
                  <a:gd name="T14" fmla="*/ 14 w 364"/>
                  <a:gd name="T15" fmla="*/ 80 h 503"/>
                  <a:gd name="T16" fmla="*/ 4 w 364"/>
                  <a:gd name="T17" fmla="*/ 135 h 503"/>
                  <a:gd name="T18" fmla="*/ 0 w 364"/>
                  <a:gd name="T19" fmla="*/ 179 h 503"/>
                  <a:gd name="T20" fmla="*/ 1 w 364"/>
                  <a:gd name="T21" fmla="*/ 209 h 503"/>
                  <a:gd name="T22" fmla="*/ 6 w 364"/>
                  <a:gd name="T23" fmla="*/ 240 h 503"/>
                  <a:gd name="T24" fmla="*/ 16 w 364"/>
                  <a:gd name="T25" fmla="*/ 270 h 503"/>
                  <a:gd name="T26" fmla="*/ 33 w 364"/>
                  <a:gd name="T27" fmla="*/ 300 h 503"/>
                  <a:gd name="T28" fmla="*/ 43 w 364"/>
                  <a:gd name="T29" fmla="*/ 314 h 503"/>
                  <a:gd name="T30" fmla="*/ 110 w 364"/>
                  <a:gd name="T31" fmla="*/ 405 h 503"/>
                  <a:gd name="T32" fmla="*/ 132 w 364"/>
                  <a:gd name="T33" fmla="*/ 439 h 503"/>
                  <a:gd name="T34" fmla="*/ 137 w 364"/>
                  <a:gd name="T35" fmla="*/ 446 h 503"/>
                  <a:gd name="T36" fmla="*/ 150 w 364"/>
                  <a:gd name="T37" fmla="*/ 461 h 503"/>
                  <a:gd name="T38" fmla="*/ 167 w 364"/>
                  <a:gd name="T39" fmla="*/ 476 h 503"/>
                  <a:gd name="T40" fmla="*/ 185 w 364"/>
                  <a:gd name="T41" fmla="*/ 488 h 503"/>
                  <a:gd name="T42" fmla="*/ 205 w 364"/>
                  <a:gd name="T43" fmla="*/ 497 h 503"/>
                  <a:gd name="T44" fmla="*/ 222 w 364"/>
                  <a:gd name="T45" fmla="*/ 502 h 503"/>
                  <a:gd name="T46" fmla="*/ 236 w 364"/>
                  <a:gd name="T47" fmla="*/ 502 h 503"/>
                  <a:gd name="T48" fmla="*/ 246 w 364"/>
                  <a:gd name="T49" fmla="*/ 496 h 503"/>
                  <a:gd name="T50" fmla="*/ 249 w 364"/>
                  <a:gd name="T51" fmla="*/ 490 h 503"/>
                  <a:gd name="T52" fmla="*/ 258 w 364"/>
                  <a:gd name="T53" fmla="*/ 465 h 503"/>
                  <a:gd name="T54" fmla="*/ 273 w 364"/>
                  <a:gd name="T55" fmla="*/ 441 h 503"/>
                  <a:gd name="T56" fmla="*/ 293 w 364"/>
                  <a:gd name="T57" fmla="*/ 421 h 503"/>
                  <a:gd name="T58" fmla="*/ 319 w 364"/>
                  <a:gd name="T59" fmla="*/ 401 h 503"/>
                  <a:gd name="T60" fmla="*/ 331 w 364"/>
                  <a:gd name="T61" fmla="*/ 391 h 503"/>
                  <a:gd name="T62" fmla="*/ 350 w 364"/>
                  <a:gd name="T63" fmla="*/ 374 h 503"/>
                  <a:gd name="T64" fmla="*/ 361 w 364"/>
                  <a:gd name="T65" fmla="*/ 356 h 503"/>
                  <a:gd name="T66" fmla="*/ 364 w 364"/>
                  <a:gd name="T67" fmla="*/ 334 h 503"/>
                  <a:gd name="T68" fmla="*/ 362 w 364"/>
                  <a:gd name="T69" fmla="*/ 322 h 503"/>
                  <a:gd name="T70" fmla="*/ 350 w 364"/>
                  <a:gd name="T71" fmla="*/ 285 h 503"/>
                  <a:gd name="T72" fmla="*/ 313 w 364"/>
                  <a:gd name="T73" fmla="*/ 185 h 503"/>
                  <a:gd name="T74" fmla="*/ 300 w 364"/>
                  <a:gd name="T75" fmla="*/ 148 h 503"/>
                  <a:gd name="T76" fmla="*/ 296 w 364"/>
                  <a:gd name="T77" fmla="*/ 134 h 503"/>
                  <a:gd name="T78" fmla="*/ 285 w 364"/>
                  <a:gd name="T79" fmla="*/ 82 h 503"/>
                  <a:gd name="T80" fmla="*/ 279 w 364"/>
                  <a:gd name="T81" fmla="*/ 55 h 503"/>
                  <a:gd name="T82" fmla="*/ 276 w 364"/>
                  <a:gd name="T83" fmla="*/ 49 h 503"/>
                  <a:gd name="T84" fmla="*/ 273 w 364"/>
                  <a:gd name="T85" fmla="*/ 51 h 503"/>
                  <a:gd name="T86" fmla="*/ 267 w 364"/>
                  <a:gd name="T87" fmla="*/ 68 h 503"/>
                  <a:gd name="T88" fmla="*/ 256 w 364"/>
                  <a:gd name="T89" fmla="*/ 101 h 503"/>
                  <a:gd name="T90" fmla="*/ 250 w 364"/>
                  <a:gd name="T91" fmla="*/ 109 h 503"/>
                  <a:gd name="T92" fmla="*/ 245 w 364"/>
                  <a:gd name="T93" fmla="*/ 110 h 503"/>
                  <a:gd name="T94" fmla="*/ 243 w 364"/>
                  <a:gd name="T95" fmla="*/ 108 h 503"/>
                  <a:gd name="T96" fmla="*/ 227 w 364"/>
                  <a:gd name="T97" fmla="*/ 97 h 503"/>
                  <a:gd name="T98" fmla="*/ 204 w 364"/>
                  <a:gd name="T99" fmla="*/ 87 h 503"/>
                  <a:gd name="T100" fmla="*/ 154 w 364"/>
                  <a:gd name="T101" fmla="*/ 65 h 503"/>
                  <a:gd name="T102" fmla="*/ 145 w 364"/>
                  <a:gd name="T103" fmla="*/ 59 h 503"/>
                  <a:gd name="T104" fmla="*/ 129 w 364"/>
                  <a:gd name="T105" fmla="*/ 46 h 503"/>
                  <a:gd name="T106" fmla="*/ 115 w 364"/>
                  <a:gd name="T107" fmla="*/ 27 h 503"/>
                  <a:gd name="T108" fmla="*/ 110 w 364"/>
                  <a:gd name="T109" fmla="*/ 20 h 503"/>
                  <a:gd name="T110" fmla="*/ 97 w 364"/>
                  <a:gd name="T111" fmla="*/ 6 h 503"/>
                  <a:gd name="T112" fmla="*/ 89 w 364"/>
                  <a:gd name="T113" fmla="*/ 1 h 503"/>
                  <a:gd name="T114" fmla="*/ 87 w 364"/>
                  <a:gd name="T115" fmla="*/ 0 h 50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4" h="503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78" y="1"/>
                    </a:lnTo>
                    <a:lnTo>
                      <a:pt x="68" y="4"/>
                    </a:lnTo>
                    <a:lnTo>
                      <a:pt x="63" y="6"/>
                    </a:lnTo>
                    <a:lnTo>
                      <a:pt x="57" y="9"/>
                    </a:lnTo>
                    <a:lnTo>
                      <a:pt x="51" y="13"/>
                    </a:lnTo>
                    <a:lnTo>
                      <a:pt x="45" y="19"/>
                    </a:lnTo>
                    <a:lnTo>
                      <a:pt x="39" y="25"/>
                    </a:lnTo>
                    <a:lnTo>
                      <a:pt x="33" y="33"/>
                    </a:lnTo>
                    <a:lnTo>
                      <a:pt x="28" y="42"/>
                    </a:lnTo>
                    <a:lnTo>
                      <a:pt x="23" y="53"/>
                    </a:lnTo>
                    <a:lnTo>
                      <a:pt x="19" y="65"/>
                    </a:lnTo>
                    <a:lnTo>
                      <a:pt x="14" y="80"/>
                    </a:lnTo>
                    <a:lnTo>
                      <a:pt x="8" y="107"/>
                    </a:lnTo>
                    <a:lnTo>
                      <a:pt x="4" y="135"/>
                    </a:lnTo>
                    <a:lnTo>
                      <a:pt x="1" y="164"/>
                    </a:lnTo>
                    <a:lnTo>
                      <a:pt x="0" y="179"/>
                    </a:lnTo>
                    <a:lnTo>
                      <a:pt x="0" y="194"/>
                    </a:lnTo>
                    <a:lnTo>
                      <a:pt x="1" y="209"/>
                    </a:lnTo>
                    <a:lnTo>
                      <a:pt x="3" y="224"/>
                    </a:lnTo>
                    <a:lnTo>
                      <a:pt x="6" y="240"/>
                    </a:lnTo>
                    <a:lnTo>
                      <a:pt x="11" y="255"/>
                    </a:lnTo>
                    <a:lnTo>
                      <a:pt x="16" y="270"/>
                    </a:lnTo>
                    <a:lnTo>
                      <a:pt x="24" y="284"/>
                    </a:lnTo>
                    <a:lnTo>
                      <a:pt x="33" y="300"/>
                    </a:lnTo>
                    <a:lnTo>
                      <a:pt x="43" y="314"/>
                    </a:lnTo>
                    <a:lnTo>
                      <a:pt x="85" y="369"/>
                    </a:lnTo>
                    <a:lnTo>
                      <a:pt x="110" y="405"/>
                    </a:lnTo>
                    <a:lnTo>
                      <a:pt x="124" y="427"/>
                    </a:lnTo>
                    <a:lnTo>
                      <a:pt x="132" y="439"/>
                    </a:lnTo>
                    <a:lnTo>
                      <a:pt x="137" y="446"/>
                    </a:lnTo>
                    <a:lnTo>
                      <a:pt x="143" y="453"/>
                    </a:lnTo>
                    <a:lnTo>
                      <a:pt x="150" y="461"/>
                    </a:lnTo>
                    <a:lnTo>
                      <a:pt x="158" y="469"/>
                    </a:lnTo>
                    <a:lnTo>
                      <a:pt x="167" y="476"/>
                    </a:lnTo>
                    <a:lnTo>
                      <a:pt x="176" y="482"/>
                    </a:lnTo>
                    <a:lnTo>
                      <a:pt x="185" y="488"/>
                    </a:lnTo>
                    <a:lnTo>
                      <a:pt x="195" y="493"/>
                    </a:lnTo>
                    <a:lnTo>
                      <a:pt x="205" y="497"/>
                    </a:lnTo>
                    <a:lnTo>
                      <a:pt x="213" y="500"/>
                    </a:lnTo>
                    <a:lnTo>
                      <a:pt x="222" y="502"/>
                    </a:lnTo>
                    <a:lnTo>
                      <a:pt x="229" y="503"/>
                    </a:lnTo>
                    <a:lnTo>
                      <a:pt x="236" y="502"/>
                    </a:lnTo>
                    <a:lnTo>
                      <a:pt x="241" y="500"/>
                    </a:lnTo>
                    <a:lnTo>
                      <a:pt x="246" y="496"/>
                    </a:lnTo>
                    <a:lnTo>
                      <a:pt x="249" y="490"/>
                    </a:lnTo>
                    <a:lnTo>
                      <a:pt x="253" y="477"/>
                    </a:lnTo>
                    <a:lnTo>
                      <a:pt x="258" y="465"/>
                    </a:lnTo>
                    <a:lnTo>
                      <a:pt x="265" y="452"/>
                    </a:lnTo>
                    <a:lnTo>
                      <a:pt x="273" y="441"/>
                    </a:lnTo>
                    <a:lnTo>
                      <a:pt x="283" y="431"/>
                    </a:lnTo>
                    <a:lnTo>
                      <a:pt x="293" y="421"/>
                    </a:lnTo>
                    <a:lnTo>
                      <a:pt x="306" y="411"/>
                    </a:lnTo>
                    <a:lnTo>
                      <a:pt x="319" y="401"/>
                    </a:lnTo>
                    <a:lnTo>
                      <a:pt x="331" y="391"/>
                    </a:lnTo>
                    <a:lnTo>
                      <a:pt x="342" y="383"/>
                    </a:lnTo>
                    <a:lnTo>
                      <a:pt x="350" y="374"/>
                    </a:lnTo>
                    <a:lnTo>
                      <a:pt x="357" y="365"/>
                    </a:lnTo>
                    <a:lnTo>
                      <a:pt x="361" y="356"/>
                    </a:lnTo>
                    <a:lnTo>
                      <a:pt x="363" y="345"/>
                    </a:lnTo>
                    <a:lnTo>
                      <a:pt x="364" y="334"/>
                    </a:lnTo>
                    <a:lnTo>
                      <a:pt x="362" y="322"/>
                    </a:lnTo>
                    <a:lnTo>
                      <a:pt x="358" y="307"/>
                    </a:lnTo>
                    <a:lnTo>
                      <a:pt x="350" y="285"/>
                    </a:lnTo>
                    <a:lnTo>
                      <a:pt x="332" y="234"/>
                    </a:lnTo>
                    <a:lnTo>
                      <a:pt x="313" y="185"/>
                    </a:lnTo>
                    <a:lnTo>
                      <a:pt x="305" y="163"/>
                    </a:lnTo>
                    <a:lnTo>
                      <a:pt x="300" y="148"/>
                    </a:lnTo>
                    <a:lnTo>
                      <a:pt x="296" y="134"/>
                    </a:lnTo>
                    <a:lnTo>
                      <a:pt x="292" y="116"/>
                    </a:lnTo>
                    <a:lnTo>
                      <a:pt x="285" y="82"/>
                    </a:lnTo>
                    <a:lnTo>
                      <a:pt x="282" y="66"/>
                    </a:lnTo>
                    <a:lnTo>
                      <a:pt x="279" y="55"/>
                    </a:lnTo>
                    <a:lnTo>
                      <a:pt x="277" y="51"/>
                    </a:lnTo>
                    <a:lnTo>
                      <a:pt x="276" y="49"/>
                    </a:lnTo>
                    <a:lnTo>
                      <a:pt x="274" y="49"/>
                    </a:lnTo>
                    <a:lnTo>
                      <a:pt x="273" y="51"/>
                    </a:lnTo>
                    <a:lnTo>
                      <a:pt x="267" y="68"/>
                    </a:lnTo>
                    <a:lnTo>
                      <a:pt x="260" y="91"/>
                    </a:lnTo>
                    <a:lnTo>
                      <a:pt x="256" y="101"/>
                    </a:lnTo>
                    <a:lnTo>
                      <a:pt x="252" y="107"/>
                    </a:lnTo>
                    <a:lnTo>
                      <a:pt x="250" y="109"/>
                    </a:lnTo>
                    <a:lnTo>
                      <a:pt x="247" y="110"/>
                    </a:lnTo>
                    <a:lnTo>
                      <a:pt x="245" y="110"/>
                    </a:lnTo>
                    <a:lnTo>
                      <a:pt x="243" y="108"/>
                    </a:lnTo>
                    <a:lnTo>
                      <a:pt x="235" y="103"/>
                    </a:lnTo>
                    <a:lnTo>
                      <a:pt x="227" y="97"/>
                    </a:lnTo>
                    <a:lnTo>
                      <a:pt x="216" y="92"/>
                    </a:lnTo>
                    <a:lnTo>
                      <a:pt x="204" y="87"/>
                    </a:lnTo>
                    <a:lnTo>
                      <a:pt x="178" y="76"/>
                    </a:lnTo>
                    <a:lnTo>
                      <a:pt x="154" y="65"/>
                    </a:lnTo>
                    <a:lnTo>
                      <a:pt x="145" y="59"/>
                    </a:lnTo>
                    <a:lnTo>
                      <a:pt x="136" y="53"/>
                    </a:lnTo>
                    <a:lnTo>
                      <a:pt x="129" y="46"/>
                    </a:lnTo>
                    <a:lnTo>
                      <a:pt x="123" y="39"/>
                    </a:lnTo>
                    <a:lnTo>
                      <a:pt x="115" y="27"/>
                    </a:lnTo>
                    <a:lnTo>
                      <a:pt x="110" y="20"/>
                    </a:lnTo>
                    <a:lnTo>
                      <a:pt x="104" y="12"/>
                    </a:lnTo>
                    <a:lnTo>
                      <a:pt x="97" y="6"/>
                    </a:lnTo>
                    <a:lnTo>
                      <a:pt x="91" y="2"/>
                    </a:lnTo>
                    <a:lnTo>
                      <a:pt x="89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4D6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39" name="Freeform 74">
                <a:extLst>
                  <a:ext uri="{FF2B5EF4-FFF2-40B4-BE49-F238E27FC236}">
                    <a16:creationId xmlns:a16="http://schemas.microsoft.com/office/drawing/2014/main" id="{512B94D7-C75E-48AD-B8B7-618A8B4D7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399"/>
                <a:ext cx="359" cy="497"/>
              </a:xfrm>
              <a:custGeom>
                <a:avLst/>
                <a:gdLst>
                  <a:gd name="T0" fmla="*/ 85 w 359"/>
                  <a:gd name="T1" fmla="*/ 0 h 497"/>
                  <a:gd name="T2" fmla="*/ 77 w 359"/>
                  <a:gd name="T3" fmla="*/ 1 h 497"/>
                  <a:gd name="T4" fmla="*/ 61 w 359"/>
                  <a:gd name="T5" fmla="*/ 6 h 497"/>
                  <a:gd name="T6" fmla="*/ 50 w 359"/>
                  <a:gd name="T7" fmla="*/ 13 h 497"/>
                  <a:gd name="T8" fmla="*/ 38 w 359"/>
                  <a:gd name="T9" fmla="*/ 25 h 497"/>
                  <a:gd name="T10" fmla="*/ 27 w 359"/>
                  <a:gd name="T11" fmla="*/ 42 h 497"/>
                  <a:gd name="T12" fmla="*/ 18 w 359"/>
                  <a:gd name="T13" fmla="*/ 65 h 497"/>
                  <a:gd name="T14" fmla="*/ 13 w 359"/>
                  <a:gd name="T15" fmla="*/ 80 h 497"/>
                  <a:gd name="T16" fmla="*/ 3 w 359"/>
                  <a:gd name="T17" fmla="*/ 134 h 497"/>
                  <a:gd name="T18" fmla="*/ 0 w 359"/>
                  <a:gd name="T19" fmla="*/ 177 h 497"/>
                  <a:gd name="T20" fmla="*/ 1 w 359"/>
                  <a:gd name="T21" fmla="*/ 207 h 497"/>
                  <a:gd name="T22" fmla="*/ 6 w 359"/>
                  <a:gd name="T23" fmla="*/ 238 h 497"/>
                  <a:gd name="T24" fmla="*/ 17 w 359"/>
                  <a:gd name="T25" fmla="*/ 267 h 497"/>
                  <a:gd name="T26" fmla="*/ 32 w 359"/>
                  <a:gd name="T27" fmla="*/ 297 h 497"/>
                  <a:gd name="T28" fmla="*/ 42 w 359"/>
                  <a:gd name="T29" fmla="*/ 311 h 497"/>
                  <a:gd name="T30" fmla="*/ 109 w 359"/>
                  <a:gd name="T31" fmla="*/ 400 h 497"/>
                  <a:gd name="T32" fmla="*/ 131 w 359"/>
                  <a:gd name="T33" fmla="*/ 434 h 497"/>
                  <a:gd name="T34" fmla="*/ 135 w 359"/>
                  <a:gd name="T35" fmla="*/ 441 h 497"/>
                  <a:gd name="T36" fmla="*/ 148 w 359"/>
                  <a:gd name="T37" fmla="*/ 455 h 497"/>
                  <a:gd name="T38" fmla="*/ 165 w 359"/>
                  <a:gd name="T39" fmla="*/ 470 h 497"/>
                  <a:gd name="T40" fmla="*/ 183 w 359"/>
                  <a:gd name="T41" fmla="*/ 482 h 497"/>
                  <a:gd name="T42" fmla="*/ 202 w 359"/>
                  <a:gd name="T43" fmla="*/ 491 h 497"/>
                  <a:gd name="T44" fmla="*/ 219 w 359"/>
                  <a:gd name="T45" fmla="*/ 496 h 497"/>
                  <a:gd name="T46" fmla="*/ 233 w 359"/>
                  <a:gd name="T47" fmla="*/ 496 h 497"/>
                  <a:gd name="T48" fmla="*/ 243 w 359"/>
                  <a:gd name="T49" fmla="*/ 490 h 497"/>
                  <a:gd name="T50" fmla="*/ 246 w 359"/>
                  <a:gd name="T51" fmla="*/ 484 h 497"/>
                  <a:gd name="T52" fmla="*/ 255 w 359"/>
                  <a:gd name="T53" fmla="*/ 458 h 497"/>
                  <a:gd name="T54" fmla="*/ 270 w 359"/>
                  <a:gd name="T55" fmla="*/ 436 h 497"/>
                  <a:gd name="T56" fmla="*/ 290 w 359"/>
                  <a:gd name="T57" fmla="*/ 416 h 497"/>
                  <a:gd name="T58" fmla="*/ 315 w 359"/>
                  <a:gd name="T59" fmla="*/ 397 h 497"/>
                  <a:gd name="T60" fmla="*/ 327 w 359"/>
                  <a:gd name="T61" fmla="*/ 388 h 497"/>
                  <a:gd name="T62" fmla="*/ 345 w 359"/>
                  <a:gd name="T63" fmla="*/ 370 h 497"/>
                  <a:gd name="T64" fmla="*/ 356 w 359"/>
                  <a:gd name="T65" fmla="*/ 352 h 497"/>
                  <a:gd name="T66" fmla="*/ 359 w 359"/>
                  <a:gd name="T67" fmla="*/ 330 h 497"/>
                  <a:gd name="T68" fmla="*/ 357 w 359"/>
                  <a:gd name="T69" fmla="*/ 319 h 497"/>
                  <a:gd name="T70" fmla="*/ 346 w 359"/>
                  <a:gd name="T71" fmla="*/ 282 h 497"/>
                  <a:gd name="T72" fmla="*/ 309 w 359"/>
                  <a:gd name="T73" fmla="*/ 182 h 497"/>
                  <a:gd name="T74" fmla="*/ 297 w 359"/>
                  <a:gd name="T75" fmla="*/ 146 h 497"/>
                  <a:gd name="T76" fmla="*/ 293 w 359"/>
                  <a:gd name="T77" fmla="*/ 133 h 497"/>
                  <a:gd name="T78" fmla="*/ 283 w 359"/>
                  <a:gd name="T79" fmla="*/ 81 h 497"/>
                  <a:gd name="T80" fmla="*/ 276 w 359"/>
                  <a:gd name="T81" fmla="*/ 54 h 497"/>
                  <a:gd name="T82" fmla="*/ 273 w 359"/>
                  <a:gd name="T83" fmla="*/ 49 h 497"/>
                  <a:gd name="T84" fmla="*/ 271 w 359"/>
                  <a:gd name="T85" fmla="*/ 50 h 497"/>
                  <a:gd name="T86" fmla="*/ 265 w 359"/>
                  <a:gd name="T87" fmla="*/ 68 h 497"/>
                  <a:gd name="T88" fmla="*/ 254 w 359"/>
                  <a:gd name="T89" fmla="*/ 100 h 497"/>
                  <a:gd name="T90" fmla="*/ 248 w 359"/>
                  <a:gd name="T91" fmla="*/ 109 h 497"/>
                  <a:gd name="T92" fmla="*/ 243 w 359"/>
                  <a:gd name="T93" fmla="*/ 109 h 497"/>
                  <a:gd name="T94" fmla="*/ 241 w 359"/>
                  <a:gd name="T95" fmla="*/ 108 h 497"/>
                  <a:gd name="T96" fmla="*/ 225 w 359"/>
                  <a:gd name="T97" fmla="*/ 97 h 497"/>
                  <a:gd name="T98" fmla="*/ 202 w 359"/>
                  <a:gd name="T99" fmla="*/ 87 h 497"/>
                  <a:gd name="T100" fmla="*/ 152 w 359"/>
                  <a:gd name="T101" fmla="*/ 65 h 497"/>
                  <a:gd name="T102" fmla="*/ 143 w 359"/>
                  <a:gd name="T103" fmla="*/ 59 h 497"/>
                  <a:gd name="T104" fmla="*/ 127 w 359"/>
                  <a:gd name="T105" fmla="*/ 46 h 497"/>
                  <a:gd name="T106" fmla="*/ 113 w 359"/>
                  <a:gd name="T107" fmla="*/ 27 h 497"/>
                  <a:gd name="T108" fmla="*/ 108 w 359"/>
                  <a:gd name="T109" fmla="*/ 20 h 497"/>
                  <a:gd name="T110" fmla="*/ 96 w 359"/>
                  <a:gd name="T111" fmla="*/ 6 h 497"/>
                  <a:gd name="T112" fmla="*/ 87 w 359"/>
                  <a:gd name="T113" fmla="*/ 1 h 497"/>
                  <a:gd name="T114" fmla="*/ 85 w 359"/>
                  <a:gd name="T115" fmla="*/ 0 h 49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9" h="497">
                    <a:moveTo>
                      <a:pt x="85" y="0"/>
                    </a:moveTo>
                    <a:lnTo>
                      <a:pt x="85" y="0"/>
                    </a:lnTo>
                    <a:lnTo>
                      <a:pt x="83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61" y="6"/>
                    </a:lnTo>
                    <a:lnTo>
                      <a:pt x="56" y="9"/>
                    </a:lnTo>
                    <a:lnTo>
                      <a:pt x="50" y="13"/>
                    </a:lnTo>
                    <a:lnTo>
                      <a:pt x="44" y="19"/>
                    </a:lnTo>
                    <a:lnTo>
                      <a:pt x="38" y="25"/>
                    </a:lnTo>
                    <a:lnTo>
                      <a:pt x="32" y="32"/>
                    </a:lnTo>
                    <a:lnTo>
                      <a:pt x="27" y="42"/>
                    </a:lnTo>
                    <a:lnTo>
                      <a:pt x="22" y="52"/>
                    </a:lnTo>
                    <a:lnTo>
                      <a:pt x="18" y="65"/>
                    </a:lnTo>
                    <a:lnTo>
                      <a:pt x="13" y="80"/>
                    </a:lnTo>
                    <a:lnTo>
                      <a:pt x="8" y="106"/>
                    </a:lnTo>
                    <a:lnTo>
                      <a:pt x="3" y="134"/>
                    </a:lnTo>
                    <a:lnTo>
                      <a:pt x="0" y="162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1" y="207"/>
                    </a:lnTo>
                    <a:lnTo>
                      <a:pt x="3" y="222"/>
                    </a:lnTo>
                    <a:lnTo>
                      <a:pt x="6" y="238"/>
                    </a:lnTo>
                    <a:lnTo>
                      <a:pt x="10" y="252"/>
                    </a:lnTo>
                    <a:lnTo>
                      <a:pt x="17" y="267"/>
                    </a:lnTo>
                    <a:lnTo>
                      <a:pt x="24" y="281"/>
                    </a:lnTo>
                    <a:lnTo>
                      <a:pt x="32" y="297"/>
                    </a:lnTo>
                    <a:lnTo>
                      <a:pt x="42" y="311"/>
                    </a:lnTo>
                    <a:lnTo>
                      <a:pt x="84" y="365"/>
                    </a:lnTo>
                    <a:lnTo>
                      <a:pt x="109" y="400"/>
                    </a:lnTo>
                    <a:lnTo>
                      <a:pt x="123" y="422"/>
                    </a:lnTo>
                    <a:lnTo>
                      <a:pt x="131" y="434"/>
                    </a:lnTo>
                    <a:lnTo>
                      <a:pt x="135" y="441"/>
                    </a:lnTo>
                    <a:lnTo>
                      <a:pt x="141" y="448"/>
                    </a:lnTo>
                    <a:lnTo>
                      <a:pt x="148" y="455"/>
                    </a:lnTo>
                    <a:lnTo>
                      <a:pt x="156" y="463"/>
                    </a:lnTo>
                    <a:lnTo>
                      <a:pt x="165" y="470"/>
                    </a:lnTo>
                    <a:lnTo>
                      <a:pt x="174" y="476"/>
                    </a:lnTo>
                    <a:lnTo>
                      <a:pt x="183" y="482"/>
                    </a:lnTo>
                    <a:lnTo>
                      <a:pt x="193" y="487"/>
                    </a:lnTo>
                    <a:lnTo>
                      <a:pt x="202" y="491"/>
                    </a:lnTo>
                    <a:lnTo>
                      <a:pt x="211" y="494"/>
                    </a:lnTo>
                    <a:lnTo>
                      <a:pt x="219" y="496"/>
                    </a:lnTo>
                    <a:lnTo>
                      <a:pt x="226" y="497"/>
                    </a:lnTo>
                    <a:lnTo>
                      <a:pt x="233" y="496"/>
                    </a:lnTo>
                    <a:lnTo>
                      <a:pt x="238" y="494"/>
                    </a:lnTo>
                    <a:lnTo>
                      <a:pt x="243" y="490"/>
                    </a:lnTo>
                    <a:lnTo>
                      <a:pt x="246" y="484"/>
                    </a:lnTo>
                    <a:lnTo>
                      <a:pt x="250" y="471"/>
                    </a:lnTo>
                    <a:lnTo>
                      <a:pt x="255" y="458"/>
                    </a:lnTo>
                    <a:lnTo>
                      <a:pt x="262" y="447"/>
                    </a:lnTo>
                    <a:lnTo>
                      <a:pt x="270" y="436"/>
                    </a:lnTo>
                    <a:lnTo>
                      <a:pt x="279" y="426"/>
                    </a:lnTo>
                    <a:lnTo>
                      <a:pt x="290" y="416"/>
                    </a:lnTo>
                    <a:lnTo>
                      <a:pt x="302" y="407"/>
                    </a:lnTo>
                    <a:lnTo>
                      <a:pt x="315" y="397"/>
                    </a:lnTo>
                    <a:lnTo>
                      <a:pt x="327" y="388"/>
                    </a:lnTo>
                    <a:lnTo>
                      <a:pt x="337" y="379"/>
                    </a:lnTo>
                    <a:lnTo>
                      <a:pt x="345" y="370"/>
                    </a:lnTo>
                    <a:lnTo>
                      <a:pt x="351" y="361"/>
                    </a:lnTo>
                    <a:lnTo>
                      <a:pt x="356" y="352"/>
                    </a:lnTo>
                    <a:lnTo>
                      <a:pt x="358" y="341"/>
                    </a:lnTo>
                    <a:lnTo>
                      <a:pt x="359" y="330"/>
                    </a:lnTo>
                    <a:lnTo>
                      <a:pt x="357" y="319"/>
                    </a:lnTo>
                    <a:lnTo>
                      <a:pt x="354" y="303"/>
                    </a:lnTo>
                    <a:lnTo>
                      <a:pt x="346" y="282"/>
                    </a:lnTo>
                    <a:lnTo>
                      <a:pt x="328" y="232"/>
                    </a:lnTo>
                    <a:lnTo>
                      <a:pt x="309" y="182"/>
                    </a:lnTo>
                    <a:lnTo>
                      <a:pt x="302" y="161"/>
                    </a:lnTo>
                    <a:lnTo>
                      <a:pt x="297" y="146"/>
                    </a:lnTo>
                    <a:lnTo>
                      <a:pt x="293" y="133"/>
                    </a:lnTo>
                    <a:lnTo>
                      <a:pt x="290" y="115"/>
                    </a:lnTo>
                    <a:lnTo>
                      <a:pt x="283" y="81"/>
                    </a:lnTo>
                    <a:lnTo>
                      <a:pt x="280" y="65"/>
                    </a:lnTo>
                    <a:lnTo>
                      <a:pt x="276" y="54"/>
                    </a:lnTo>
                    <a:lnTo>
                      <a:pt x="275" y="50"/>
                    </a:lnTo>
                    <a:lnTo>
                      <a:pt x="273" y="49"/>
                    </a:lnTo>
                    <a:lnTo>
                      <a:pt x="272" y="48"/>
                    </a:lnTo>
                    <a:lnTo>
                      <a:pt x="271" y="50"/>
                    </a:lnTo>
                    <a:lnTo>
                      <a:pt x="265" y="68"/>
                    </a:lnTo>
                    <a:lnTo>
                      <a:pt x="258" y="91"/>
                    </a:lnTo>
                    <a:lnTo>
                      <a:pt x="254" y="100"/>
                    </a:lnTo>
                    <a:lnTo>
                      <a:pt x="250" y="107"/>
                    </a:lnTo>
                    <a:lnTo>
                      <a:pt x="248" y="109"/>
                    </a:lnTo>
                    <a:lnTo>
                      <a:pt x="245" y="110"/>
                    </a:lnTo>
                    <a:lnTo>
                      <a:pt x="243" y="109"/>
                    </a:lnTo>
                    <a:lnTo>
                      <a:pt x="241" y="108"/>
                    </a:lnTo>
                    <a:lnTo>
                      <a:pt x="234" y="102"/>
                    </a:lnTo>
                    <a:lnTo>
                      <a:pt x="225" y="97"/>
                    </a:lnTo>
                    <a:lnTo>
                      <a:pt x="214" y="92"/>
                    </a:lnTo>
                    <a:lnTo>
                      <a:pt x="202" y="87"/>
                    </a:lnTo>
                    <a:lnTo>
                      <a:pt x="176" y="76"/>
                    </a:lnTo>
                    <a:lnTo>
                      <a:pt x="152" y="65"/>
                    </a:lnTo>
                    <a:lnTo>
                      <a:pt x="143" y="59"/>
                    </a:lnTo>
                    <a:lnTo>
                      <a:pt x="135" y="53"/>
                    </a:lnTo>
                    <a:lnTo>
                      <a:pt x="127" y="46"/>
                    </a:lnTo>
                    <a:lnTo>
                      <a:pt x="121" y="39"/>
                    </a:lnTo>
                    <a:lnTo>
                      <a:pt x="113" y="27"/>
                    </a:lnTo>
                    <a:lnTo>
                      <a:pt x="108" y="20"/>
                    </a:lnTo>
                    <a:lnTo>
                      <a:pt x="102" y="12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7" y="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415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40" name="Freeform 75">
                <a:extLst>
                  <a:ext uri="{FF2B5EF4-FFF2-40B4-BE49-F238E27FC236}">
                    <a16:creationId xmlns:a16="http://schemas.microsoft.com/office/drawing/2014/main" id="{7942B8E9-DEAE-409B-87B5-80E1A0E7F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1031"/>
                <a:ext cx="182" cy="189"/>
              </a:xfrm>
              <a:custGeom>
                <a:avLst/>
                <a:gdLst>
                  <a:gd name="T0" fmla="*/ 164 w 182"/>
                  <a:gd name="T1" fmla="*/ 148 h 189"/>
                  <a:gd name="T2" fmla="*/ 132 w 182"/>
                  <a:gd name="T3" fmla="*/ 161 h 189"/>
                  <a:gd name="T4" fmla="*/ 105 w 182"/>
                  <a:gd name="T5" fmla="*/ 173 h 189"/>
                  <a:gd name="T6" fmla="*/ 83 w 182"/>
                  <a:gd name="T7" fmla="*/ 188 h 189"/>
                  <a:gd name="T8" fmla="*/ 81 w 182"/>
                  <a:gd name="T9" fmla="*/ 189 h 189"/>
                  <a:gd name="T10" fmla="*/ 78 w 182"/>
                  <a:gd name="T11" fmla="*/ 186 h 189"/>
                  <a:gd name="T12" fmla="*/ 74 w 182"/>
                  <a:gd name="T13" fmla="*/ 175 h 189"/>
                  <a:gd name="T14" fmla="*/ 68 w 182"/>
                  <a:gd name="T15" fmla="*/ 136 h 189"/>
                  <a:gd name="T16" fmla="*/ 66 w 182"/>
                  <a:gd name="T17" fmla="*/ 112 h 189"/>
                  <a:gd name="T18" fmla="*/ 62 w 182"/>
                  <a:gd name="T19" fmla="*/ 77 h 189"/>
                  <a:gd name="T20" fmla="*/ 56 w 182"/>
                  <a:gd name="T21" fmla="*/ 53 h 189"/>
                  <a:gd name="T22" fmla="*/ 49 w 182"/>
                  <a:gd name="T23" fmla="*/ 37 h 189"/>
                  <a:gd name="T24" fmla="*/ 42 w 182"/>
                  <a:gd name="T25" fmla="*/ 29 h 189"/>
                  <a:gd name="T26" fmla="*/ 38 w 182"/>
                  <a:gd name="T27" fmla="*/ 26 h 189"/>
                  <a:gd name="T28" fmla="*/ 7 w 182"/>
                  <a:gd name="T29" fmla="*/ 7 h 189"/>
                  <a:gd name="T30" fmla="*/ 0 w 182"/>
                  <a:gd name="T31" fmla="*/ 2 h 189"/>
                  <a:gd name="T32" fmla="*/ 1 w 182"/>
                  <a:gd name="T33" fmla="*/ 0 h 189"/>
                  <a:gd name="T34" fmla="*/ 10 w 182"/>
                  <a:gd name="T35" fmla="*/ 0 h 189"/>
                  <a:gd name="T36" fmla="*/ 31 w 182"/>
                  <a:gd name="T37" fmla="*/ 0 h 189"/>
                  <a:gd name="T38" fmla="*/ 53 w 182"/>
                  <a:gd name="T39" fmla="*/ 2 h 189"/>
                  <a:gd name="T40" fmla="*/ 75 w 182"/>
                  <a:gd name="T41" fmla="*/ 7 h 189"/>
                  <a:gd name="T42" fmla="*/ 87 w 182"/>
                  <a:gd name="T43" fmla="*/ 14 h 189"/>
                  <a:gd name="T44" fmla="*/ 90 w 182"/>
                  <a:gd name="T45" fmla="*/ 17 h 189"/>
                  <a:gd name="T46" fmla="*/ 126 w 182"/>
                  <a:gd name="T47" fmla="*/ 63 h 189"/>
                  <a:gd name="T48" fmla="*/ 157 w 182"/>
                  <a:gd name="T49" fmla="*/ 108 h 189"/>
                  <a:gd name="T50" fmla="*/ 162 w 182"/>
                  <a:gd name="T51" fmla="*/ 114 h 189"/>
                  <a:gd name="T52" fmla="*/ 175 w 182"/>
                  <a:gd name="T53" fmla="*/ 127 h 189"/>
                  <a:gd name="T54" fmla="*/ 182 w 182"/>
                  <a:gd name="T55" fmla="*/ 135 h 189"/>
                  <a:gd name="T56" fmla="*/ 182 w 182"/>
                  <a:gd name="T57" fmla="*/ 140 h 189"/>
                  <a:gd name="T58" fmla="*/ 179 w 182"/>
                  <a:gd name="T59" fmla="*/ 144 h 189"/>
                  <a:gd name="T60" fmla="*/ 170 w 182"/>
                  <a:gd name="T61" fmla="*/ 147 h 189"/>
                  <a:gd name="T62" fmla="*/ 164 w 182"/>
                  <a:gd name="T63" fmla="*/ 148 h 1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" h="189">
                    <a:moveTo>
                      <a:pt x="164" y="148"/>
                    </a:moveTo>
                    <a:lnTo>
                      <a:pt x="164" y="148"/>
                    </a:lnTo>
                    <a:lnTo>
                      <a:pt x="154" y="152"/>
                    </a:lnTo>
                    <a:lnTo>
                      <a:pt x="132" y="161"/>
                    </a:lnTo>
                    <a:lnTo>
                      <a:pt x="119" y="167"/>
                    </a:lnTo>
                    <a:lnTo>
                      <a:pt x="105" y="173"/>
                    </a:lnTo>
                    <a:lnTo>
                      <a:pt x="93" y="180"/>
                    </a:lnTo>
                    <a:lnTo>
                      <a:pt x="83" y="188"/>
                    </a:lnTo>
                    <a:lnTo>
                      <a:pt x="81" y="189"/>
                    </a:lnTo>
                    <a:lnTo>
                      <a:pt x="79" y="188"/>
                    </a:lnTo>
                    <a:lnTo>
                      <a:pt x="78" y="186"/>
                    </a:lnTo>
                    <a:lnTo>
                      <a:pt x="76" y="183"/>
                    </a:lnTo>
                    <a:lnTo>
                      <a:pt x="74" y="175"/>
                    </a:lnTo>
                    <a:lnTo>
                      <a:pt x="72" y="163"/>
                    </a:lnTo>
                    <a:lnTo>
                      <a:pt x="68" y="136"/>
                    </a:lnTo>
                    <a:lnTo>
                      <a:pt x="66" y="112"/>
                    </a:lnTo>
                    <a:lnTo>
                      <a:pt x="64" y="90"/>
                    </a:lnTo>
                    <a:lnTo>
                      <a:pt x="62" y="77"/>
                    </a:lnTo>
                    <a:lnTo>
                      <a:pt x="60" y="65"/>
                    </a:lnTo>
                    <a:lnTo>
                      <a:pt x="56" y="53"/>
                    </a:lnTo>
                    <a:lnTo>
                      <a:pt x="51" y="42"/>
                    </a:lnTo>
                    <a:lnTo>
                      <a:pt x="49" y="37"/>
                    </a:lnTo>
                    <a:lnTo>
                      <a:pt x="46" y="33"/>
                    </a:lnTo>
                    <a:lnTo>
                      <a:pt x="42" y="29"/>
                    </a:lnTo>
                    <a:lnTo>
                      <a:pt x="38" y="26"/>
                    </a:lnTo>
                    <a:lnTo>
                      <a:pt x="21" y="16"/>
                    </a:lnTo>
                    <a:lnTo>
                      <a:pt x="7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31" y="0"/>
                    </a:lnTo>
                    <a:lnTo>
                      <a:pt x="42" y="1"/>
                    </a:lnTo>
                    <a:lnTo>
                      <a:pt x="53" y="2"/>
                    </a:lnTo>
                    <a:lnTo>
                      <a:pt x="65" y="4"/>
                    </a:lnTo>
                    <a:lnTo>
                      <a:pt x="75" y="7"/>
                    </a:lnTo>
                    <a:lnTo>
                      <a:pt x="83" y="11"/>
                    </a:lnTo>
                    <a:lnTo>
                      <a:pt x="87" y="14"/>
                    </a:lnTo>
                    <a:lnTo>
                      <a:pt x="90" y="17"/>
                    </a:lnTo>
                    <a:lnTo>
                      <a:pt x="105" y="36"/>
                    </a:lnTo>
                    <a:lnTo>
                      <a:pt x="126" y="63"/>
                    </a:lnTo>
                    <a:lnTo>
                      <a:pt x="145" y="88"/>
                    </a:lnTo>
                    <a:lnTo>
                      <a:pt x="157" y="108"/>
                    </a:lnTo>
                    <a:lnTo>
                      <a:pt x="162" y="114"/>
                    </a:lnTo>
                    <a:lnTo>
                      <a:pt x="168" y="121"/>
                    </a:lnTo>
                    <a:lnTo>
                      <a:pt x="175" y="127"/>
                    </a:lnTo>
                    <a:lnTo>
                      <a:pt x="180" y="133"/>
                    </a:lnTo>
                    <a:lnTo>
                      <a:pt x="182" y="135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1" y="142"/>
                    </a:lnTo>
                    <a:lnTo>
                      <a:pt x="179" y="144"/>
                    </a:lnTo>
                    <a:lnTo>
                      <a:pt x="176" y="146"/>
                    </a:lnTo>
                    <a:lnTo>
                      <a:pt x="170" y="147"/>
                    </a:lnTo>
                    <a:lnTo>
                      <a:pt x="164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41" name="Freeform 76">
                <a:extLst>
                  <a:ext uri="{FF2B5EF4-FFF2-40B4-BE49-F238E27FC236}">
                    <a16:creationId xmlns:a16="http://schemas.microsoft.com/office/drawing/2014/main" id="{3600FB26-5886-4C5D-8ACB-F3308DE38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1031"/>
                <a:ext cx="176" cy="188"/>
              </a:xfrm>
              <a:custGeom>
                <a:avLst/>
                <a:gdLst>
                  <a:gd name="T0" fmla="*/ 36 w 176"/>
                  <a:gd name="T1" fmla="*/ 27 h 188"/>
                  <a:gd name="T2" fmla="*/ 36 w 176"/>
                  <a:gd name="T3" fmla="*/ 27 h 188"/>
                  <a:gd name="T4" fmla="*/ 19 w 176"/>
                  <a:gd name="T5" fmla="*/ 17 h 188"/>
                  <a:gd name="T6" fmla="*/ 5 w 176"/>
                  <a:gd name="T7" fmla="*/ 8 h 188"/>
                  <a:gd name="T8" fmla="*/ 1 w 176"/>
                  <a:gd name="T9" fmla="*/ 4 h 188"/>
                  <a:gd name="T10" fmla="*/ 0 w 176"/>
                  <a:gd name="T11" fmla="*/ 3 h 188"/>
                  <a:gd name="T12" fmla="*/ 0 w 176"/>
                  <a:gd name="T13" fmla="*/ 2 h 188"/>
                  <a:gd name="T14" fmla="*/ 0 w 176"/>
                  <a:gd name="T15" fmla="*/ 1 h 188"/>
                  <a:gd name="T16" fmla="*/ 2 w 176"/>
                  <a:gd name="T17" fmla="*/ 0 h 188"/>
                  <a:gd name="T18" fmla="*/ 9 w 176"/>
                  <a:gd name="T19" fmla="*/ 0 h 188"/>
                  <a:gd name="T20" fmla="*/ 9 w 176"/>
                  <a:gd name="T21" fmla="*/ 0 h 188"/>
                  <a:gd name="T22" fmla="*/ 29 w 176"/>
                  <a:gd name="T23" fmla="*/ 1 h 188"/>
                  <a:gd name="T24" fmla="*/ 39 w 176"/>
                  <a:gd name="T25" fmla="*/ 2 h 188"/>
                  <a:gd name="T26" fmla="*/ 50 w 176"/>
                  <a:gd name="T27" fmla="*/ 3 h 188"/>
                  <a:gd name="T28" fmla="*/ 61 w 176"/>
                  <a:gd name="T29" fmla="*/ 5 h 188"/>
                  <a:gd name="T30" fmla="*/ 71 w 176"/>
                  <a:gd name="T31" fmla="*/ 8 h 188"/>
                  <a:gd name="T32" fmla="*/ 79 w 176"/>
                  <a:gd name="T33" fmla="*/ 13 h 188"/>
                  <a:gd name="T34" fmla="*/ 83 w 176"/>
                  <a:gd name="T35" fmla="*/ 15 h 188"/>
                  <a:gd name="T36" fmla="*/ 86 w 176"/>
                  <a:gd name="T37" fmla="*/ 19 h 188"/>
                  <a:gd name="T38" fmla="*/ 86 w 176"/>
                  <a:gd name="T39" fmla="*/ 19 h 188"/>
                  <a:gd name="T40" fmla="*/ 121 w 176"/>
                  <a:gd name="T41" fmla="*/ 64 h 188"/>
                  <a:gd name="T42" fmla="*/ 139 w 176"/>
                  <a:gd name="T43" fmla="*/ 89 h 188"/>
                  <a:gd name="T44" fmla="*/ 152 w 176"/>
                  <a:gd name="T45" fmla="*/ 108 h 188"/>
                  <a:gd name="T46" fmla="*/ 152 w 176"/>
                  <a:gd name="T47" fmla="*/ 108 h 188"/>
                  <a:gd name="T48" fmla="*/ 157 w 176"/>
                  <a:gd name="T49" fmla="*/ 114 h 188"/>
                  <a:gd name="T50" fmla="*/ 163 w 176"/>
                  <a:gd name="T51" fmla="*/ 121 h 188"/>
                  <a:gd name="T52" fmla="*/ 169 w 176"/>
                  <a:gd name="T53" fmla="*/ 127 h 188"/>
                  <a:gd name="T54" fmla="*/ 174 w 176"/>
                  <a:gd name="T55" fmla="*/ 133 h 188"/>
                  <a:gd name="T56" fmla="*/ 175 w 176"/>
                  <a:gd name="T57" fmla="*/ 135 h 188"/>
                  <a:gd name="T58" fmla="*/ 176 w 176"/>
                  <a:gd name="T59" fmla="*/ 138 h 188"/>
                  <a:gd name="T60" fmla="*/ 176 w 176"/>
                  <a:gd name="T61" fmla="*/ 140 h 188"/>
                  <a:gd name="T62" fmla="*/ 175 w 176"/>
                  <a:gd name="T63" fmla="*/ 142 h 188"/>
                  <a:gd name="T64" fmla="*/ 173 w 176"/>
                  <a:gd name="T65" fmla="*/ 144 h 188"/>
                  <a:gd name="T66" fmla="*/ 170 w 176"/>
                  <a:gd name="T67" fmla="*/ 146 h 188"/>
                  <a:gd name="T68" fmla="*/ 164 w 176"/>
                  <a:gd name="T69" fmla="*/ 147 h 188"/>
                  <a:gd name="T70" fmla="*/ 158 w 176"/>
                  <a:gd name="T71" fmla="*/ 148 h 188"/>
                  <a:gd name="T72" fmla="*/ 158 w 176"/>
                  <a:gd name="T73" fmla="*/ 148 h 188"/>
                  <a:gd name="T74" fmla="*/ 149 w 176"/>
                  <a:gd name="T75" fmla="*/ 151 h 188"/>
                  <a:gd name="T76" fmla="*/ 127 w 176"/>
                  <a:gd name="T77" fmla="*/ 161 h 188"/>
                  <a:gd name="T78" fmla="*/ 115 w 176"/>
                  <a:gd name="T79" fmla="*/ 166 h 188"/>
                  <a:gd name="T80" fmla="*/ 101 w 176"/>
                  <a:gd name="T81" fmla="*/ 173 h 188"/>
                  <a:gd name="T82" fmla="*/ 89 w 176"/>
                  <a:gd name="T83" fmla="*/ 179 h 188"/>
                  <a:gd name="T84" fmla="*/ 79 w 176"/>
                  <a:gd name="T85" fmla="*/ 187 h 188"/>
                  <a:gd name="T86" fmla="*/ 79 w 176"/>
                  <a:gd name="T87" fmla="*/ 187 h 188"/>
                  <a:gd name="T88" fmla="*/ 77 w 176"/>
                  <a:gd name="T89" fmla="*/ 188 h 188"/>
                  <a:gd name="T90" fmla="*/ 76 w 176"/>
                  <a:gd name="T91" fmla="*/ 187 h 188"/>
                  <a:gd name="T92" fmla="*/ 74 w 176"/>
                  <a:gd name="T93" fmla="*/ 185 h 188"/>
                  <a:gd name="T94" fmla="*/ 73 w 176"/>
                  <a:gd name="T95" fmla="*/ 182 h 188"/>
                  <a:gd name="T96" fmla="*/ 70 w 176"/>
                  <a:gd name="T97" fmla="*/ 174 h 188"/>
                  <a:gd name="T98" fmla="*/ 68 w 176"/>
                  <a:gd name="T99" fmla="*/ 163 h 188"/>
                  <a:gd name="T100" fmla="*/ 65 w 176"/>
                  <a:gd name="T101" fmla="*/ 136 h 188"/>
                  <a:gd name="T102" fmla="*/ 63 w 176"/>
                  <a:gd name="T103" fmla="*/ 113 h 188"/>
                  <a:gd name="T104" fmla="*/ 63 w 176"/>
                  <a:gd name="T105" fmla="*/ 113 h 188"/>
                  <a:gd name="T106" fmla="*/ 60 w 176"/>
                  <a:gd name="T107" fmla="*/ 90 h 188"/>
                  <a:gd name="T108" fmla="*/ 59 w 176"/>
                  <a:gd name="T109" fmla="*/ 78 h 188"/>
                  <a:gd name="T110" fmla="*/ 57 w 176"/>
                  <a:gd name="T111" fmla="*/ 66 h 188"/>
                  <a:gd name="T112" fmla="*/ 53 w 176"/>
                  <a:gd name="T113" fmla="*/ 54 h 188"/>
                  <a:gd name="T114" fmla="*/ 48 w 176"/>
                  <a:gd name="T115" fmla="*/ 42 h 188"/>
                  <a:gd name="T116" fmla="*/ 43 w 176"/>
                  <a:gd name="T117" fmla="*/ 33 h 188"/>
                  <a:gd name="T118" fmla="*/ 40 w 176"/>
                  <a:gd name="T119" fmla="*/ 30 h 188"/>
                  <a:gd name="T120" fmla="*/ 36 w 176"/>
                  <a:gd name="T121" fmla="*/ 27 h 188"/>
                  <a:gd name="T122" fmla="*/ 36 w 176"/>
                  <a:gd name="T123" fmla="*/ 27 h 1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6" h="188">
                    <a:moveTo>
                      <a:pt x="36" y="27"/>
                    </a:moveTo>
                    <a:lnTo>
                      <a:pt x="36" y="27"/>
                    </a:lnTo>
                    <a:lnTo>
                      <a:pt x="19" y="17"/>
                    </a:lnTo>
                    <a:lnTo>
                      <a:pt x="5" y="8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29" y="1"/>
                    </a:lnTo>
                    <a:lnTo>
                      <a:pt x="39" y="2"/>
                    </a:lnTo>
                    <a:lnTo>
                      <a:pt x="50" y="3"/>
                    </a:lnTo>
                    <a:lnTo>
                      <a:pt x="61" y="5"/>
                    </a:lnTo>
                    <a:lnTo>
                      <a:pt x="71" y="8"/>
                    </a:lnTo>
                    <a:lnTo>
                      <a:pt x="79" y="13"/>
                    </a:lnTo>
                    <a:lnTo>
                      <a:pt x="83" y="15"/>
                    </a:lnTo>
                    <a:lnTo>
                      <a:pt x="86" y="19"/>
                    </a:lnTo>
                    <a:lnTo>
                      <a:pt x="121" y="64"/>
                    </a:lnTo>
                    <a:lnTo>
                      <a:pt x="139" y="89"/>
                    </a:lnTo>
                    <a:lnTo>
                      <a:pt x="152" y="108"/>
                    </a:lnTo>
                    <a:lnTo>
                      <a:pt x="157" y="114"/>
                    </a:lnTo>
                    <a:lnTo>
                      <a:pt x="163" y="121"/>
                    </a:lnTo>
                    <a:lnTo>
                      <a:pt x="169" y="127"/>
                    </a:lnTo>
                    <a:lnTo>
                      <a:pt x="174" y="133"/>
                    </a:lnTo>
                    <a:lnTo>
                      <a:pt x="175" y="135"/>
                    </a:lnTo>
                    <a:lnTo>
                      <a:pt x="176" y="138"/>
                    </a:lnTo>
                    <a:lnTo>
                      <a:pt x="176" y="140"/>
                    </a:lnTo>
                    <a:lnTo>
                      <a:pt x="175" y="142"/>
                    </a:lnTo>
                    <a:lnTo>
                      <a:pt x="173" y="144"/>
                    </a:lnTo>
                    <a:lnTo>
                      <a:pt x="170" y="146"/>
                    </a:lnTo>
                    <a:lnTo>
                      <a:pt x="164" y="147"/>
                    </a:lnTo>
                    <a:lnTo>
                      <a:pt x="158" y="148"/>
                    </a:lnTo>
                    <a:lnTo>
                      <a:pt x="149" y="151"/>
                    </a:lnTo>
                    <a:lnTo>
                      <a:pt x="127" y="161"/>
                    </a:lnTo>
                    <a:lnTo>
                      <a:pt x="115" y="166"/>
                    </a:lnTo>
                    <a:lnTo>
                      <a:pt x="101" y="173"/>
                    </a:lnTo>
                    <a:lnTo>
                      <a:pt x="89" y="179"/>
                    </a:lnTo>
                    <a:lnTo>
                      <a:pt x="79" y="187"/>
                    </a:lnTo>
                    <a:lnTo>
                      <a:pt x="77" y="188"/>
                    </a:lnTo>
                    <a:lnTo>
                      <a:pt x="76" y="187"/>
                    </a:lnTo>
                    <a:lnTo>
                      <a:pt x="74" y="185"/>
                    </a:lnTo>
                    <a:lnTo>
                      <a:pt x="73" y="182"/>
                    </a:lnTo>
                    <a:lnTo>
                      <a:pt x="70" y="174"/>
                    </a:lnTo>
                    <a:lnTo>
                      <a:pt x="68" y="163"/>
                    </a:lnTo>
                    <a:lnTo>
                      <a:pt x="65" y="136"/>
                    </a:lnTo>
                    <a:lnTo>
                      <a:pt x="63" y="113"/>
                    </a:lnTo>
                    <a:lnTo>
                      <a:pt x="60" y="90"/>
                    </a:lnTo>
                    <a:lnTo>
                      <a:pt x="59" y="78"/>
                    </a:lnTo>
                    <a:lnTo>
                      <a:pt x="57" y="66"/>
                    </a:lnTo>
                    <a:lnTo>
                      <a:pt x="53" y="54"/>
                    </a:lnTo>
                    <a:lnTo>
                      <a:pt x="48" y="42"/>
                    </a:lnTo>
                    <a:lnTo>
                      <a:pt x="43" y="33"/>
                    </a:lnTo>
                    <a:lnTo>
                      <a:pt x="40" y="3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F0F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42" name="Freeform 77">
                <a:extLst>
                  <a:ext uri="{FF2B5EF4-FFF2-40B4-BE49-F238E27FC236}">
                    <a16:creationId xmlns:a16="http://schemas.microsoft.com/office/drawing/2014/main" id="{A9F75C99-0A09-4F3F-BC77-EBB4C15D5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1032"/>
                <a:ext cx="172" cy="185"/>
              </a:xfrm>
              <a:custGeom>
                <a:avLst/>
                <a:gdLst>
                  <a:gd name="T0" fmla="*/ 35 w 172"/>
                  <a:gd name="T1" fmla="*/ 26 h 185"/>
                  <a:gd name="T2" fmla="*/ 35 w 172"/>
                  <a:gd name="T3" fmla="*/ 26 h 185"/>
                  <a:gd name="T4" fmla="*/ 19 w 172"/>
                  <a:gd name="T5" fmla="*/ 16 h 185"/>
                  <a:gd name="T6" fmla="*/ 6 w 172"/>
                  <a:gd name="T7" fmla="*/ 7 h 185"/>
                  <a:gd name="T8" fmla="*/ 2 w 172"/>
                  <a:gd name="T9" fmla="*/ 4 h 185"/>
                  <a:gd name="T10" fmla="*/ 0 w 172"/>
                  <a:gd name="T11" fmla="*/ 3 h 185"/>
                  <a:gd name="T12" fmla="*/ 0 w 172"/>
                  <a:gd name="T13" fmla="*/ 2 h 185"/>
                  <a:gd name="T14" fmla="*/ 1 w 172"/>
                  <a:gd name="T15" fmla="*/ 1 h 185"/>
                  <a:gd name="T16" fmla="*/ 2 w 172"/>
                  <a:gd name="T17" fmla="*/ 0 h 185"/>
                  <a:gd name="T18" fmla="*/ 9 w 172"/>
                  <a:gd name="T19" fmla="*/ 0 h 185"/>
                  <a:gd name="T20" fmla="*/ 9 w 172"/>
                  <a:gd name="T21" fmla="*/ 0 h 185"/>
                  <a:gd name="T22" fmla="*/ 28 w 172"/>
                  <a:gd name="T23" fmla="*/ 1 h 185"/>
                  <a:gd name="T24" fmla="*/ 39 w 172"/>
                  <a:gd name="T25" fmla="*/ 2 h 185"/>
                  <a:gd name="T26" fmla="*/ 49 w 172"/>
                  <a:gd name="T27" fmla="*/ 3 h 185"/>
                  <a:gd name="T28" fmla="*/ 60 w 172"/>
                  <a:gd name="T29" fmla="*/ 5 h 185"/>
                  <a:gd name="T30" fmla="*/ 69 w 172"/>
                  <a:gd name="T31" fmla="*/ 9 h 185"/>
                  <a:gd name="T32" fmla="*/ 77 w 172"/>
                  <a:gd name="T33" fmla="*/ 13 h 185"/>
                  <a:gd name="T34" fmla="*/ 81 w 172"/>
                  <a:gd name="T35" fmla="*/ 16 h 185"/>
                  <a:gd name="T36" fmla="*/ 84 w 172"/>
                  <a:gd name="T37" fmla="*/ 19 h 185"/>
                  <a:gd name="T38" fmla="*/ 84 w 172"/>
                  <a:gd name="T39" fmla="*/ 19 h 185"/>
                  <a:gd name="T40" fmla="*/ 118 w 172"/>
                  <a:gd name="T41" fmla="*/ 63 h 185"/>
                  <a:gd name="T42" fmla="*/ 136 w 172"/>
                  <a:gd name="T43" fmla="*/ 88 h 185"/>
                  <a:gd name="T44" fmla="*/ 148 w 172"/>
                  <a:gd name="T45" fmla="*/ 107 h 185"/>
                  <a:gd name="T46" fmla="*/ 148 w 172"/>
                  <a:gd name="T47" fmla="*/ 107 h 185"/>
                  <a:gd name="T48" fmla="*/ 153 w 172"/>
                  <a:gd name="T49" fmla="*/ 113 h 185"/>
                  <a:gd name="T50" fmla="*/ 159 w 172"/>
                  <a:gd name="T51" fmla="*/ 120 h 185"/>
                  <a:gd name="T52" fmla="*/ 164 w 172"/>
                  <a:gd name="T53" fmla="*/ 126 h 185"/>
                  <a:gd name="T54" fmla="*/ 170 w 172"/>
                  <a:gd name="T55" fmla="*/ 132 h 185"/>
                  <a:gd name="T56" fmla="*/ 172 w 172"/>
                  <a:gd name="T57" fmla="*/ 137 h 185"/>
                  <a:gd name="T58" fmla="*/ 172 w 172"/>
                  <a:gd name="T59" fmla="*/ 139 h 185"/>
                  <a:gd name="T60" fmla="*/ 171 w 172"/>
                  <a:gd name="T61" fmla="*/ 141 h 185"/>
                  <a:gd name="T62" fmla="*/ 169 w 172"/>
                  <a:gd name="T63" fmla="*/ 143 h 185"/>
                  <a:gd name="T64" fmla="*/ 166 w 172"/>
                  <a:gd name="T65" fmla="*/ 145 h 185"/>
                  <a:gd name="T66" fmla="*/ 161 w 172"/>
                  <a:gd name="T67" fmla="*/ 146 h 185"/>
                  <a:gd name="T68" fmla="*/ 155 w 172"/>
                  <a:gd name="T69" fmla="*/ 147 h 185"/>
                  <a:gd name="T70" fmla="*/ 155 w 172"/>
                  <a:gd name="T71" fmla="*/ 147 h 185"/>
                  <a:gd name="T72" fmla="*/ 146 w 172"/>
                  <a:gd name="T73" fmla="*/ 150 h 185"/>
                  <a:gd name="T74" fmla="*/ 125 w 172"/>
                  <a:gd name="T75" fmla="*/ 159 h 185"/>
                  <a:gd name="T76" fmla="*/ 112 w 172"/>
                  <a:gd name="T77" fmla="*/ 165 h 185"/>
                  <a:gd name="T78" fmla="*/ 98 w 172"/>
                  <a:gd name="T79" fmla="*/ 171 h 185"/>
                  <a:gd name="T80" fmla="*/ 87 w 172"/>
                  <a:gd name="T81" fmla="*/ 178 h 185"/>
                  <a:gd name="T82" fmla="*/ 78 w 172"/>
                  <a:gd name="T83" fmla="*/ 184 h 185"/>
                  <a:gd name="T84" fmla="*/ 78 w 172"/>
                  <a:gd name="T85" fmla="*/ 184 h 185"/>
                  <a:gd name="T86" fmla="*/ 76 w 172"/>
                  <a:gd name="T87" fmla="*/ 185 h 185"/>
                  <a:gd name="T88" fmla="*/ 74 w 172"/>
                  <a:gd name="T89" fmla="*/ 185 h 185"/>
                  <a:gd name="T90" fmla="*/ 73 w 172"/>
                  <a:gd name="T91" fmla="*/ 183 h 185"/>
                  <a:gd name="T92" fmla="*/ 71 w 172"/>
                  <a:gd name="T93" fmla="*/ 180 h 185"/>
                  <a:gd name="T94" fmla="*/ 69 w 172"/>
                  <a:gd name="T95" fmla="*/ 172 h 185"/>
                  <a:gd name="T96" fmla="*/ 67 w 172"/>
                  <a:gd name="T97" fmla="*/ 161 h 185"/>
                  <a:gd name="T98" fmla="*/ 64 w 172"/>
                  <a:gd name="T99" fmla="*/ 135 h 185"/>
                  <a:gd name="T100" fmla="*/ 61 w 172"/>
                  <a:gd name="T101" fmla="*/ 112 h 185"/>
                  <a:gd name="T102" fmla="*/ 61 w 172"/>
                  <a:gd name="T103" fmla="*/ 112 h 185"/>
                  <a:gd name="T104" fmla="*/ 59 w 172"/>
                  <a:gd name="T105" fmla="*/ 89 h 185"/>
                  <a:gd name="T106" fmla="*/ 58 w 172"/>
                  <a:gd name="T107" fmla="*/ 77 h 185"/>
                  <a:gd name="T108" fmla="*/ 55 w 172"/>
                  <a:gd name="T109" fmla="*/ 65 h 185"/>
                  <a:gd name="T110" fmla="*/ 52 w 172"/>
                  <a:gd name="T111" fmla="*/ 53 h 185"/>
                  <a:gd name="T112" fmla="*/ 48 w 172"/>
                  <a:gd name="T113" fmla="*/ 42 h 185"/>
                  <a:gd name="T114" fmla="*/ 42 w 172"/>
                  <a:gd name="T115" fmla="*/ 33 h 185"/>
                  <a:gd name="T116" fmla="*/ 39 w 172"/>
                  <a:gd name="T117" fmla="*/ 29 h 185"/>
                  <a:gd name="T118" fmla="*/ 35 w 172"/>
                  <a:gd name="T119" fmla="*/ 26 h 185"/>
                  <a:gd name="T120" fmla="*/ 35 w 172"/>
                  <a:gd name="T121" fmla="*/ 26 h 1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2" h="185">
                    <a:moveTo>
                      <a:pt x="35" y="26"/>
                    </a:moveTo>
                    <a:lnTo>
                      <a:pt x="35" y="26"/>
                    </a:lnTo>
                    <a:lnTo>
                      <a:pt x="19" y="16"/>
                    </a:lnTo>
                    <a:lnTo>
                      <a:pt x="6" y="7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28" y="1"/>
                    </a:lnTo>
                    <a:lnTo>
                      <a:pt x="39" y="2"/>
                    </a:lnTo>
                    <a:lnTo>
                      <a:pt x="49" y="3"/>
                    </a:lnTo>
                    <a:lnTo>
                      <a:pt x="60" y="5"/>
                    </a:lnTo>
                    <a:lnTo>
                      <a:pt x="69" y="9"/>
                    </a:lnTo>
                    <a:lnTo>
                      <a:pt x="77" y="13"/>
                    </a:lnTo>
                    <a:lnTo>
                      <a:pt x="81" y="16"/>
                    </a:lnTo>
                    <a:lnTo>
                      <a:pt x="84" y="19"/>
                    </a:lnTo>
                    <a:lnTo>
                      <a:pt x="118" y="63"/>
                    </a:lnTo>
                    <a:lnTo>
                      <a:pt x="136" y="88"/>
                    </a:lnTo>
                    <a:lnTo>
                      <a:pt x="148" y="107"/>
                    </a:lnTo>
                    <a:lnTo>
                      <a:pt x="153" y="113"/>
                    </a:lnTo>
                    <a:lnTo>
                      <a:pt x="159" y="120"/>
                    </a:lnTo>
                    <a:lnTo>
                      <a:pt x="164" y="126"/>
                    </a:lnTo>
                    <a:lnTo>
                      <a:pt x="170" y="132"/>
                    </a:lnTo>
                    <a:lnTo>
                      <a:pt x="172" y="137"/>
                    </a:lnTo>
                    <a:lnTo>
                      <a:pt x="172" y="139"/>
                    </a:lnTo>
                    <a:lnTo>
                      <a:pt x="171" y="141"/>
                    </a:lnTo>
                    <a:lnTo>
                      <a:pt x="169" y="143"/>
                    </a:lnTo>
                    <a:lnTo>
                      <a:pt x="166" y="145"/>
                    </a:lnTo>
                    <a:lnTo>
                      <a:pt x="161" y="146"/>
                    </a:lnTo>
                    <a:lnTo>
                      <a:pt x="155" y="147"/>
                    </a:lnTo>
                    <a:lnTo>
                      <a:pt x="146" y="150"/>
                    </a:lnTo>
                    <a:lnTo>
                      <a:pt x="125" y="159"/>
                    </a:lnTo>
                    <a:lnTo>
                      <a:pt x="112" y="165"/>
                    </a:lnTo>
                    <a:lnTo>
                      <a:pt x="98" y="171"/>
                    </a:lnTo>
                    <a:lnTo>
                      <a:pt x="87" y="178"/>
                    </a:lnTo>
                    <a:lnTo>
                      <a:pt x="78" y="184"/>
                    </a:lnTo>
                    <a:lnTo>
                      <a:pt x="76" y="185"/>
                    </a:lnTo>
                    <a:lnTo>
                      <a:pt x="74" y="185"/>
                    </a:lnTo>
                    <a:lnTo>
                      <a:pt x="73" y="183"/>
                    </a:lnTo>
                    <a:lnTo>
                      <a:pt x="71" y="180"/>
                    </a:lnTo>
                    <a:lnTo>
                      <a:pt x="69" y="172"/>
                    </a:lnTo>
                    <a:lnTo>
                      <a:pt x="67" y="161"/>
                    </a:lnTo>
                    <a:lnTo>
                      <a:pt x="64" y="135"/>
                    </a:lnTo>
                    <a:lnTo>
                      <a:pt x="61" y="112"/>
                    </a:lnTo>
                    <a:lnTo>
                      <a:pt x="59" y="89"/>
                    </a:lnTo>
                    <a:lnTo>
                      <a:pt x="58" y="77"/>
                    </a:lnTo>
                    <a:lnTo>
                      <a:pt x="55" y="65"/>
                    </a:lnTo>
                    <a:lnTo>
                      <a:pt x="52" y="53"/>
                    </a:lnTo>
                    <a:lnTo>
                      <a:pt x="48" y="42"/>
                    </a:lnTo>
                    <a:lnTo>
                      <a:pt x="42" y="33"/>
                    </a:lnTo>
                    <a:lnTo>
                      <a:pt x="39" y="29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E0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43" name="Freeform 78">
                <a:extLst>
                  <a:ext uri="{FF2B5EF4-FFF2-40B4-BE49-F238E27FC236}">
                    <a16:creationId xmlns:a16="http://schemas.microsoft.com/office/drawing/2014/main" id="{098E70F1-10D0-45C9-AC63-DB7BB8237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033"/>
                <a:ext cx="167" cy="183"/>
              </a:xfrm>
              <a:custGeom>
                <a:avLst/>
                <a:gdLst>
                  <a:gd name="T0" fmla="*/ 34 w 167"/>
                  <a:gd name="T1" fmla="*/ 26 h 183"/>
                  <a:gd name="T2" fmla="*/ 34 w 167"/>
                  <a:gd name="T3" fmla="*/ 26 h 183"/>
                  <a:gd name="T4" fmla="*/ 18 w 167"/>
                  <a:gd name="T5" fmla="*/ 16 h 183"/>
                  <a:gd name="T6" fmla="*/ 5 w 167"/>
                  <a:gd name="T7" fmla="*/ 7 h 183"/>
                  <a:gd name="T8" fmla="*/ 1 w 167"/>
                  <a:gd name="T9" fmla="*/ 4 h 183"/>
                  <a:gd name="T10" fmla="*/ 0 w 167"/>
                  <a:gd name="T11" fmla="*/ 1 h 183"/>
                  <a:gd name="T12" fmla="*/ 0 w 167"/>
                  <a:gd name="T13" fmla="*/ 0 h 183"/>
                  <a:gd name="T14" fmla="*/ 2 w 167"/>
                  <a:gd name="T15" fmla="*/ 0 h 183"/>
                  <a:gd name="T16" fmla="*/ 8 w 167"/>
                  <a:gd name="T17" fmla="*/ 0 h 183"/>
                  <a:gd name="T18" fmla="*/ 8 w 167"/>
                  <a:gd name="T19" fmla="*/ 0 h 183"/>
                  <a:gd name="T20" fmla="*/ 27 w 167"/>
                  <a:gd name="T21" fmla="*/ 1 h 183"/>
                  <a:gd name="T22" fmla="*/ 37 w 167"/>
                  <a:gd name="T23" fmla="*/ 2 h 183"/>
                  <a:gd name="T24" fmla="*/ 47 w 167"/>
                  <a:gd name="T25" fmla="*/ 3 h 183"/>
                  <a:gd name="T26" fmla="*/ 58 w 167"/>
                  <a:gd name="T27" fmla="*/ 6 h 183"/>
                  <a:gd name="T28" fmla="*/ 67 w 167"/>
                  <a:gd name="T29" fmla="*/ 9 h 183"/>
                  <a:gd name="T30" fmla="*/ 74 w 167"/>
                  <a:gd name="T31" fmla="*/ 13 h 183"/>
                  <a:gd name="T32" fmla="*/ 78 w 167"/>
                  <a:gd name="T33" fmla="*/ 16 h 183"/>
                  <a:gd name="T34" fmla="*/ 80 w 167"/>
                  <a:gd name="T35" fmla="*/ 19 h 183"/>
                  <a:gd name="T36" fmla="*/ 80 w 167"/>
                  <a:gd name="T37" fmla="*/ 19 h 183"/>
                  <a:gd name="T38" fmla="*/ 114 w 167"/>
                  <a:gd name="T39" fmla="*/ 63 h 183"/>
                  <a:gd name="T40" fmla="*/ 132 w 167"/>
                  <a:gd name="T41" fmla="*/ 87 h 183"/>
                  <a:gd name="T42" fmla="*/ 144 w 167"/>
                  <a:gd name="T43" fmla="*/ 106 h 183"/>
                  <a:gd name="T44" fmla="*/ 144 w 167"/>
                  <a:gd name="T45" fmla="*/ 106 h 183"/>
                  <a:gd name="T46" fmla="*/ 148 w 167"/>
                  <a:gd name="T47" fmla="*/ 112 h 183"/>
                  <a:gd name="T48" fmla="*/ 154 w 167"/>
                  <a:gd name="T49" fmla="*/ 119 h 183"/>
                  <a:gd name="T50" fmla="*/ 159 w 167"/>
                  <a:gd name="T51" fmla="*/ 125 h 183"/>
                  <a:gd name="T52" fmla="*/ 165 w 167"/>
                  <a:gd name="T53" fmla="*/ 130 h 183"/>
                  <a:gd name="T54" fmla="*/ 167 w 167"/>
                  <a:gd name="T55" fmla="*/ 136 h 183"/>
                  <a:gd name="T56" fmla="*/ 167 w 167"/>
                  <a:gd name="T57" fmla="*/ 138 h 183"/>
                  <a:gd name="T58" fmla="*/ 166 w 167"/>
                  <a:gd name="T59" fmla="*/ 140 h 183"/>
                  <a:gd name="T60" fmla="*/ 165 w 167"/>
                  <a:gd name="T61" fmla="*/ 142 h 183"/>
                  <a:gd name="T62" fmla="*/ 161 w 167"/>
                  <a:gd name="T63" fmla="*/ 144 h 183"/>
                  <a:gd name="T64" fmla="*/ 156 w 167"/>
                  <a:gd name="T65" fmla="*/ 145 h 183"/>
                  <a:gd name="T66" fmla="*/ 150 w 167"/>
                  <a:gd name="T67" fmla="*/ 146 h 183"/>
                  <a:gd name="T68" fmla="*/ 150 w 167"/>
                  <a:gd name="T69" fmla="*/ 146 h 183"/>
                  <a:gd name="T70" fmla="*/ 142 w 167"/>
                  <a:gd name="T71" fmla="*/ 149 h 183"/>
                  <a:gd name="T72" fmla="*/ 121 w 167"/>
                  <a:gd name="T73" fmla="*/ 158 h 183"/>
                  <a:gd name="T74" fmla="*/ 108 w 167"/>
                  <a:gd name="T75" fmla="*/ 163 h 183"/>
                  <a:gd name="T76" fmla="*/ 95 w 167"/>
                  <a:gd name="T77" fmla="*/ 169 h 183"/>
                  <a:gd name="T78" fmla="*/ 84 w 167"/>
                  <a:gd name="T79" fmla="*/ 176 h 183"/>
                  <a:gd name="T80" fmla="*/ 75 w 167"/>
                  <a:gd name="T81" fmla="*/ 182 h 183"/>
                  <a:gd name="T82" fmla="*/ 75 w 167"/>
                  <a:gd name="T83" fmla="*/ 182 h 183"/>
                  <a:gd name="T84" fmla="*/ 73 w 167"/>
                  <a:gd name="T85" fmla="*/ 183 h 183"/>
                  <a:gd name="T86" fmla="*/ 72 w 167"/>
                  <a:gd name="T87" fmla="*/ 183 h 183"/>
                  <a:gd name="T88" fmla="*/ 70 w 167"/>
                  <a:gd name="T89" fmla="*/ 181 h 183"/>
                  <a:gd name="T90" fmla="*/ 69 w 167"/>
                  <a:gd name="T91" fmla="*/ 178 h 183"/>
                  <a:gd name="T92" fmla="*/ 66 w 167"/>
                  <a:gd name="T93" fmla="*/ 170 h 183"/>
                  <a:gd name="T94" fmla="*/ 64 w 167"/>
                  <a:gd name="T95" fmla="*/ 160 h 183"/>
                  <a:gd name="T96" fmla="*/ 61 w 167"/>
                  <a:gd name="T97" fmla="*/ 134 h 183"/>
                  <a:gd name="T98" fmla="*/ 59 w 167"/>
                  <a:gd name="T99" fmla="*/ 111 h 183"/>
                  <a:gd name="T100" fmla="*/ 59 w 167"/>
                  <a:gd name="T101" fmla="*/ 111 h 183"/>
                  <a:gd name="T102" fmla="*/ 57 w 167"/>
                  <a:gd name="T103" fmla="*/ 89 h 183"/>
                  <a:gd name="T104" fmla="*/ 55 w 167"/>
                  <a:gd name="T105" fmla="*/ 77 h 183"/>
                  <a:gd name="T106" fmla="*/ 53 w 167"/>
                  <a:gd name="T107" fmla="*/ 65 h 183"/>
                  <a:gd name="T108" fmla="*/ 51 w 167"/>
                  <a:gd name="T109" fmla="*/ 53 h 183"/>
                  <a:gd name="T110" fmla="*/ 46 w 167"/>
                  <a:gd name="T111" fmla="*/ 41 h 183"/>
                  <a:gd name="T112" fmla="*/ 40 w 167"/>
                  <a:gd name="T113" fmla="*/ 33 h 183"/>
                  <a:gd name="T114" fmla="*/ 37 w 167"/>
                  <a:gd name="T115" fmla="*/ 29 h 183"/>
                  <a:gd name="T116" fmla="*/ 34 w 167"/>
                  <a:gd name="T117" fmla="*/ 26 h 183"/>
                  <a:gd name="T118" fmla="*/ 34 w 167"/>
                  <a:gd name="T119" fmla="*/ 26 h 1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7" h="183">
                    <a:moveTo>
                      <a:pt x="34" y="26"/>
                    </a:moveTo>
                    <a:lnTo>
                      <a:pt x="34" y="26"/>
                    </a:lnTo>
                    <a:lnTo>
                      <a:pt x="18" y="16"/>
                    </a:lnTo>
                    <a:lnTo>
                      <a:pt x="5" y="7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27" y="1"/>
                    </a:lnTo>
                    <a:lnTo>
                      <a:pt x="37" y="2"/>
                    </a:lnTo>
                    <a:lnTo>
                      <a:pt x="47" y="3"/>
                    </a:lnTo>
                    <a:lnTo>
                      <a:pt x="58" y="6"/>
                    </a:lnTo>
                    <a:lnTo>
                      <a:pt x="67" y="9"/>
                    </a:lnTo>
                    <a:lnTo>
                      <a:pt x="74" y="13"/>
                    </a:lnTo>
                    <a:lnTo>
                      <a:pt x="78" y="16"/>
                    </a:lnTo>
                    <a:lnTo>
                      <a:pt x="80" y="19"/>
                    </a:lnTo>
                    <a:lnTo>
                      <a:pt x="114" y="63"/>
                    </a:lnTo>
                    <a:lnTo>
                      <a:pt x="132" y="87"/>
                    </a:lnTo>
                    <a:lnTo>
                      <a:pt x="144" y="106"/>
                    </a:lnTo>
                    <a:lnTo>
                      <a:pt x="148" y="112"/>
                    </a:lnTo>
                    <a:lnTo>
                      <a:pt x="154" y="119"/>
                    </a:lnTo>
                    <a:lnTo>
                      <a:pt x="159" y="125"/>
                    </a:lnTo>
                    <a:lnTo>
                      <a:pt x="165" y="130"/>
                    </a:lnTo>
                    <a:lnTo>
                      <a:pt x="167" y="136"/>
                    </a:lnTo>
                    <a:lnTo>
                      <a:pt x="167" y="138"/>
                    </a:lnTo>
                    <a:lnTo>
                      <a:pt x="166" y="140"/>
                    </a:lnTo>
                    <a:lnTo>
                      <a:pt x="165" y="142"/>
                    </a:lnTo>
                    <a:lnTo>
                      <a:pt x="161" y="144"/>
                    </a:lnTo>
                    <a:lnTo>
                      <a:pt x="156" y="145"/>
                    </a:lnTo>
                    <a:lnTo>
                      <a:pt x="150" y="146"/>
                    </a:lnTo>
                    <a:lnTo>
                      <a:pt x="142" y="149"/>
                    </a:lnTo>
                    <a:lnTo>
                      <a:pt x="121" y="158"/>
                    </a:lnTo>
                    <a:lnTo>
                      <a:pt x="108" y="163"/>
                    </a:lnTo>
                    <a:lnTo>
                      <a:pt x="95" y="169"/>
                    </a:lnTo>
                    <a:lnTo>
                      <a:pt x="84" y="176"/>
                    </a:lnTo>
                    <a:lnTo>
                      <a:pt x="75" y="182"/>
                    </a:lnTo>
                    <a:lnTo>
                      <a:pt x="73" y="183"/>
                    </a:lnTo>
                    <a:lnTo>
                      <a:pt x="72" y="183"/>
                    </a:lnTo>
                    <a:lnTo>
                      <a:pt x="70" y="181"/>
                    </a:lnTo>
                    <a:lnTo>
                      <a:pt x="69" y="178"/>
                    </a:lnTo>
                    <a:lnTo>
                      <a:pt x="66" y="170"/>
                    </a:lnTo>
                    <a:lnTo>
                      <a:pt x="64" y="160"/>
                    </a:lnTo>
                    <a:lnTo>
                      <a:pt x="61" y="134"/>
                    </a:lnTo>
                    <a:lnTo>
                      <a:pt x="59" y="111"/>
                    </a:lnTo>
                    <a:lnTo>
                      <a:pt x="57" y="89"/>
                    </a:lnTo>
                    <a:lnTo>
                      <a:pt x="55" y="77"/>
                    </a:lnTo>
                    <a:lnTo>
                      <a:pt x="53" y="65"/>
                    </a:lnTo>
                    <a:lnTo>
                      <a:pt x="51" y="53"/>
                    </a:lnTo>
                    <a:lnTo>
                      <a:pt x="46" y="41"/>
                    </a:lnTo>
                    <a:lnTo>
                      <a:pt x="40" y="33"/>
                    </a:lnTo>
                    <a:lnTo>
                      <a:pt x="37" y="29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D1D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44" name="Freeform 79">
                <a:extLst>
                  <a:ext uri="{FF2B5EF4-FFF2-40B4-BE49-F238E27FC236}">
                    <a16:creationId xmlns:a16="http://schemas.microsoft.com/office/drawing/2014/main" id="{3352C574-3C49-4830-B55E-3B2B37628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1034"/>
                <a:ext cx="163" cy="181"/>
              </a:xfrm>
              <a:custGeom>
                <a:avLst/>
                <a:gdLst>
                  <a:gd name="T0" fmla="*/ 33 w 163"/>
                  <a:gd name="T1" fmla="*/ 26 h 181"/>
                  <a:gd name="T2" fmla="*/ 33 w 163"/>
                  <a:gd name="T3" fmla="*/ 26 h 181"/>
                  <a:gd name="T4" fmla="*/ 18 w 163"/>
                  <a:gd name="T5" fmla="*/ 15 h 181"/>
                  <a:gd name="T6" fmla="*/ 5 w 163"/>
                  <a:gd name="T7" fmla="*/ 7 h 181"/>
                  <a:gd name="T8" fmla="*/ 2 w 163"/>
                  <a:gd name="T9" fmla="*/ 3 h 181"/>
                  <a:gd name="T10" fmla="*/ 0 w 163"/>
                  <a:gd name="T11" fmla="*/ 1 h 181"/>
                  <a:gd name="T12" fmla="*/ 1 w 163"/>
                  <a:gd name="T13" fmla="*/ 0 h 181"/>
                  <a:gd name="T14" fmla="*/ 2 w 163"/>
                  <a:gd name="T15" fmla="*/ 0 h 181"/>
                  <a:gd name="T16" fmla="*/ 9 w 163"/>
                  <a:gd name="T17" fmla="*/ 0 h 181"/>
                  <a:gd name="T18" fmla="*/ 9 w 163"/>
                  <a:gd name="T19" fmla="*/ 0 h 181"/>
                  <a:gd name="T20" fmla="*/ 27 w 163"/>
                  <a:gd name="T21" fmla="*/ 1 h 181"/>
                  <a:gd name="T22" fmla="*/ 36 w 163"/>
                  <a:gd name="T23" fmla="*/ 2 h 181"/>
                  <a:gd name="T24" fmla="*/ 46 w 163"/>
                  <a:gd name="T25" fmla="*/ 3 h 181"/>
                  <a:gd name="T26" fmla="*/ 56 w 163"/>
                  <a:gd name="T27" fmla="*/ 6 h 181"/>
                  <a:gd name="T28" fmla="*/ 65 w 163"/>
                  <a:gd name="T29" fmla="*/ 9 h 181"/>
                  <a:gd name="T30" fmla="*/ 72 w 163"/>
                  <a:gd name="T31" fmla="*/ 14 h 181"/>
                  <a:gd name="T32" fmla="*/ 78 w 163"/>
                  <a:gd name="T33" fmla="*/ 20 h 181"/>
                  <a:gd name="T34" fmla="*/ 78 w 163"/>
                  <a:gd name="T35" fmla="*/ 20 h 181"/>
                  <a:gd name="T36" fmla="*/ 111 w 163"/>
                  <a:gd name="T37" fmla="*/ 63 h 181"/>
                  <a:gd name="T38" fmla="*/ 128 w 163"/>
                  <a:gd name="T39" fmla="*/ 87 h 181"/>
                  <a:gd name="T40" fmla="*/ 140 w 163"/>
                  <a:gd name="T41" fmla="*/ 105 h 181"/>
                  <a:gd name="T42" fmla="*/ 140 w 163"/>
                  <a:gd name="T43" fmla="*/ 105 h 181"/>
                  <a:gd name="T44" fmla="*/ 144 w 163"/>
                  <a:gd name="T45" fmla="*/ 112 h 181"/>
                  <a:gd name="T46" fmla="*/ 150 w 163"/>
                  <a:gd name="T47" fmla="*/ 118 h 181"/>
                  <a:gd name="T48" fmla="*/ 155 w 163"/>
                  <a:gd name="T49" fmla="*/ 124 h 181"/>
                  <a:gd name="T50" fmla="*/ 161 w 163"/>
                  <a:gd name="T51" fmla="*/ 129 h 181"/>
                  <a:gd name="T52" fmla="*/ 163 w 163"/>
                  <a:gd name="T53" fmla="*/ 135 h 181"/>
                  <a:gd name="T54" fmla="*/ 163 w 163"/>
                  <a:gd name="T55" fmla="*/ 137 h 181"/>
                  <a:gd name="T56" fmla="*/ 162 w 163"/>
                  <a:gd name="T57" fmla="*/ 139 h 181"/>
                  <a:gd name="T58" fmla="*/ 161 w 163"/>
                  <a:gd name="T59" fmla="*/ 141 h 181"/>
                  <a:gd name="T60" fmla="*/ 157 w 163"/>
                  <a:gd name="T61" fmla="*/ 142 h 181"/>
                  <a:gd name="T62" fmla="*/ 153 w 163"/>
                  <a:gd name="T63" fmla="*/ 144 h 181"/>
                  <a:gd name="T64" fmla="*/ 147 w 163"/>
                  <a:gd name="T65" fmla="*/ 145 h 181"/>
                  <a:gd name="T66" fmla="*/ 147 w 163"/>
                  <a:gd name="T67" fmla="*/ 145 h 181"/>
                  <a:gd name="T68" fmla="*/ 138 w 163"/>
                  <a:gd name="T69" fmla="*/ 148 h 181"/>
                  <a:gd name="T70" fmla="*/ 118 w 163"/>
                  <a:gd name="T71" fmla="*/ 157 h 181"/>
                  <a:gd name="T72" fmla="*/ 106 w 163"/>
                  <a:gd name="T73" fmla="*/ 162 h 181"/>
                  <a:gd name="T74" fmla="*/ 93 w 163"/>
                  <a:gd name="T75" fmla="*/ 168 h 181"/>
                  <a:gd name="T76" fmla="*/ 82 w 163"/>
                  <a:gd name="T77" fmla="*/ 174 h 181"/>
                  <a:gd name="T78" fmla="*/ 73 w 163"/>
                  <a:gd name="T79" fmla="*/ 180 h 181"/>
                  <a:gd name="T80" fmla="*/ 73 w 163"/>
                  <a:gd name="T81" fmla="*/ 180 h 181"/>
                  <a:gd name="T82" fmla="*/ 72 w 163"/>
                  <a:gd name="T83" fmla="*/ 181 h 181"/>
                  <a:gd name="T84" fmla="*/ 70 w 163"/>
                  <a:gd name="T85" fmla="*/ 181 h 181"/>
                  <a:gd name="T86" fmla="*/ 69 w 163"/>
                  <a:gd name="T87" fmla="*/ 179 h 181"/>
                  <a:gd name="T88" fmla="*/ 67 w 163"/>
                  <a:gd name="T89" fmla="*/ 176 h 181"/>
                  <a:gd name="T90" fmla="*/ 65 w 163"/>
                  <a:gd name="T91" fmla="*/ 169 h 181"/>
                  <a:gd name="T92" fmla="*/ 63 w 163"/>
                  <a:gd name="T93" fmla="*/ 158 h 181"/>
                  <a:gd name="T94" fmla="*/ 60 w 163"/>
                  <a:gd name="T95" fmla="*/ 133 h 181"/>
                  <a:gd name="T96" fmla="*/ 58 w 163"/>
                  <a:gd name="T97" fmla="*/ 110 h 181"/>
                  <a:gd name="T98" fmla="*/ 58 w 163"/>
                  <a:gd name="T99" fmla="*/ 110 h 181"/>
                  <a:gd name="T100" fmla="*/ 56 w 163"/>
                  <a:gd name="T101" fmla="*/ 88 h 181"/>
                  <a:gd name="T102" fmla="*/ 54 w 163"/>
                  <a:gd name="T103" fmla="*/ 76 h 181"/>
                  <a:gd name="T104" fmla="*/ 52 w 163"/>
                  <a:gd name="T105" fmla="*/ 64 h 181"/>
                  <a:gd name="T106" fmla="*/ 49 w 163"/>
                  <a:gd name="T107" fmla="*/ 52 h 181"/>
                  <a:gd name="T108" fmla="*/ 45 w 163"/>
                  <a:gd name="T109" fmla="*/ 41 h 181"/>
                  <a:gd name="T110" fmla="*/ 40 w 163"/>
                  <a:gd name="T111" fmla="*/ 32 h 181"/>
                  <a:gd name="T112" fmla="*/ 37 w 163"/>
                  <a:gd name="T113" fmla="*/ 29 h 181"/>
                  <a:gd name="T114" fmla="*/ 33 w 163"/>
                  <a:gd name="T115" fmla="*/ 26 h 181"/>
                  <a:gd name="T116" fmla="*/ 33 w 163"/>
                  <a:gd name="T117" fmla="*/ 26 h 1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3" h="181">
                    <a:moveTo>
                      <a:pt x="33" y="26"/>
                    </a:moveTo>
                    <a:lnTo>
                      <a:pt x="33" y="26"/>
                    </a:lnTo>
                    <a:lnTo>
                      <a:pt x="18" y="15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27" y="1"/>
                    </a:lnTo>
                    <a:lnTo>
                      <a:pt x="36" y="2"/>
                    </a:lnTo>
                    <a:lnTo>
                      <a:pt x="46" y="3"/>
                    </a:lnTo>
                    <a:lnTo>
                      <a:pt x="56" y="6"/>
                    </a:lnTo>
                    <a:lnTo>
                      <a:pt x="65" y="9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111" y="63"/>
                    </a:lnTo>
                    <a:lnTo>
                      <a:pt x="128" y="87"/>
                    </a:lnTo>
                    <a:lnTo>
                      <a:pt x="140" y="105"/>
                    </a:lnTo>
                    <a:lnTo>
                      <a:pt x="144" y="112"/>
                    </a:lnTo>
                    <a:lnTo>
                      <a:pt x="150" y="118"/>
                    </a:lnTo>
                    <a:lnTo>
                      <a:pt x="155" y="124"/>
                    </a:lnTo>
                    <a:lnTo>
                      <a:pt x="161" y="129"/>
                    </a:lnTo>
                    <a:lnTo>
                      <a:pt x="163" y="135"/>
                    </a:lnTo>
                    <a:lnTo>
                      <a:pt x="163" y="137"/>
                    </a:lnTo>
                    <a:lnTo>
                      <a:pt x="162" y="139"/>
                    </a:lnTo>
                    <a:lnTo>
                      <a:pt x="161" y="141"/>
                    </a:lnTo>
                    <a:lnTo>
                      <a:pt x="157" y="142"/>
                    </a:lnTo>
                    <a:lnTo>
                      <a:pt x="153" y="144"/>
                    </a:lnTo>
                    <a:lnTo>
                      <a:pt x="147" y="145"/>
                    </a:lnTo>
                    <a:lnTo>
                      <a:pt x="138" y="148"/>
                    </a:lnTo>
                    <a:lnTo>
                      <a:pt x="118" y="157"/>
                    </a:lnTo>
                    <a:lnTo>
                      <a:pt x="106" y="162"/>
                    </a:lnTo>
                    <a:lnTo>
                      <a:pt x="93" y="168"/>
                    </a:lnTo>
                    <a:lnTo>
                      <a:pt x="82" y="174"/>
                    </a:lnTo>
                    <a:lnTo>
                      <a:pt x="73" y="180"/>
                    </a:lnTo>
                    <a:lnTo>
                      <a:pt x="72" y="181"/>
                    </a:lnTo>
                    <a:lnTo>
                      <a:pt x="70" y="181"/>
                    </a:lnTo>
                    <a:lnTo>
                      <a:pt x="69" y="179"/>
                    </a:lnTo>
                    <a:lnTo>
                      <a:pt x="67" y="176"/>
                    </a:lnTo>
                    <a:lnTo>
                      <a:pt x="65" y="169"/>
                    </a:lnTo>
                    <a:lnTo>
                      <a:pt x="63" y="158"/>
                    </a:lnTo>
                    <a:lnTo>
                      <a:pt x="60" y="133"/>
                    </a:lnTo>
                    <a:lnTo>
                      <a:pt x="58" y="110"/>
                    </a:lnTo>
                    <a:lnTo>
                      <a:pt x="56" y="88"/>
                    </a:lnTo>
                    <a:lnTo>
                      <a:pt x="54" y="76"/>
                    </a:lnTo>
                    <a:lnTo>
                      <a:pt x="52" y="64"/>
                    </a:lnTo>
                    <a:lnTo>
                      <a:pt x="49" y="52"/>
                    </a:lnTo>
                    <a:lnTo>
                      <a:pt x="45" y="41"/>
                    </a:lnTo>
                    <a:lnTo>
                      <a:pt x="40" y="32"/>
                    </a:lnTo>
                    <a:lnTo>
                      <a:pt x="37" y="29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C2C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45" name="Freeform 80">
                <a:extLst>
                  <a:ext uri="{FF2B5EF4-FFF2-40B4-BE49-F238E27FC236}">
                    <a16:creationId xmlns:a16="http://schemas.microsoft.com/office/drawing/2014/main" id="{AC845C9A-8CE2-4B29-84B1-7CDB0A4A0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1034"/>
                <a:ext cx="158" cy="180"/>
              </a:xfrm>
              <a:custGeom>
                <a:avLst/>
                <a:gdLst>
                  <a:gd name="T0" fmla="*/ 32 w 158"/>
                  <a:gd name="T1" fmla="*/ 26 h 180"/>
                  <a:gd name="T2" fmla="*/ 32 w 158"/>
                  <a:gd name="T3" fmla="*/ 26 h 180"/>
                  <a:gd name="T4" fmla="*/ 17 w 158"/>
                  <a:gd name="T5" fmla="*/ 16 h 180"/>
                  <a:gd name="T6" fmla="*/ 5 w 158"/>
                  <a:gd name="T7" fmla="*/ 8 h 180"/>
                  <a:gd name="T8" fmla="*/ 1 w 158"/>
                  <a:gd name="T9" fmla="*/ 4 h 180"/>
                  <a:gd name="T10" fmla="*/ 0 w 158"/>
                  <a:gd name="T11" fmla="*/ 2 h 180"/>
                  <a:gd name="T12" fmla="*/ 1 w 158"/>
                  <a:gd name="T13" fmla="*/ 1 h 180"/>
                  <a:gd name="T14" fmla="*/ 2 w 158"/>
                  <a:gd name="T15" fmla="*/ 0 h 180"/>
                  <a:gd name="T16" fmla="*/ 8 w 158"/>
                  <a:gd name="T17" fmla="*/ 0 h 180"/>
                  <a:gd name="T18" fmla="*/ 8 w 158"/>
                  <a:gd name="T19" fmla="*/ 0 h 180"/>
                  <a:gd name="T20" fmla="*/ 25 w 158"/>
                  <a:gd name="T21" fmla="*/ 2 h 180"/>
                  <a:gd name="T22" fmla="*/ 35 w 158"/>
                  <a:gd name="T23" fmla="*/ 3 h 180"/>
                  <a:gd name="T24" fmla="*/ 44 w 158"/>
                  <a:gd name="T25" fmla="*/ 5 h 180"/>
                  <a:gd name="T26" fmla="*/ 54 w 158"/>
                  <a:gd name="T27" fmla="*/ 7 h 180"/>
                  <a:gd name="T28" fmla="*/ 62 w 158"/>
                  <a:gd name="T29" fmla="*/ 11 h 180"/>
                  <a:gd name="T30" fmla="*/ 69 w 158"/>
                  <a:gd name="T31" fmla="*/ 15 h 180"/>
                  <a:gd name="T32" fmla="*/ 75 w 158"/>
                  <a:gd name="T33" fmla="*/ 21 h 180"/>
                  <a:gd name="T34" fmla="*/ 75 w 158"/>
                  <a:gd name="T35" fmla="*/ 21 h 180"/>
                  <a:gd name="T36" fmla="*/ 107 w 158"/>
                  <a:gd name="T37" fmla="*/ 64 h 180"/>
                  <a:gd name="T38" fmla="*/ 124 w 158"/>
                  <a:gd name="T39" fmla="*/ 87 h 180"/>
                  <a:gd name="T40" fmla="*/ 135 w 158"/>
                  <a:gd name="T41" fmla="*/ 105 h 180"/>
                  <a:gd name="T42" fmla="*/ 135 w 158"/>
                  <a:gd name="T43" fmla="*/ 105 h 180"/>
                  <a:gd name="T44" fmla="*/ 140 w 158"/>
                  <a:gd name="T45" fmla="*/ 112 h 180"/>
                  <a:gd name="T46" fmla="*/ 145 w 158"/>
                  <a:gd name="T47" fmla="*/ 118 h 180"/>
                  <a:gd name="T48" fmla="*/ 150 w 158"/>
                  <a:gd name="T49" fmla="*/ 124 h 180"/>
                  <a:gd name="T50" fmla="*/ 155 w 158"/>
                  <a:gd name="T51" fmla="*/ 129 h 180"/>
                  <a:gd name="T52" fmla="*/ 158 w 158"/>
                  <a:gd name="T53" fmla="*/ 134 h 180"/>
                  <a:gd name="T54" fmla="*/ 158 w 158"/>
                  <a:gd name="T55" fmla="*/ 137 h 180"/>
                  <a:gd name="T56" fmla="*/ 158 w 158"/>
                  <a:gd name="T57" fmla="*/ 139 h 180"/>
                  <a:gd name="T58" fmla="*/ 155 w 158"/>
                  <a:gd name="T59" fmla="*/ 141 h 180"/>
                  <a:gd name="T60" fmla="*/ 152 w 158"/>
                  <a:gd name="T61" fmla="*/ 142 h 180"/>
                  <a:gd name="T62" fmla="*/ 148 w 158"/>
                  <a:gd name="T63" fmla="*/ 144 h 180"/>
                  <a:gd name="T64" fmla="*/ 143 w 158"/>
                  <a:gd name="T65" fmla="*/ 145 h 180"/>
                  <a:gd name="T66" fmla="*/ 143 w 158"/>
                  <a:gd name="T67" fmla="*/ 145 h 180"/>
                  <a:gd name="T68" fmla="*/ 134 w 158"/>
                  <a:gd name="T69" fmla="*/ 148 h 180"/>
                  <a:gd name="T70" fmla="*/ 114 w 158"/>
                  <a:gd name="T71" fmla="*/ 155 h 180"/>
                  <a:gd name="T72" fmla="*/ 90 w 158"/>
                  <a:gd name="T73" fmla="*/ 167 h 180"/>
                  <a:gd name="T74" fmla="*/ 79 w 158"/>
                  <a:gd name="T75" fmla="*/ 173 h 180"/>
                  <a:gd name="T76" fmla="*/ 71 w 158"/>
                  <a:gd name="T77" fmla="*/ 179 h 180"/>
                  <a:gd name="T78" fmla="*/ 71 w 158"/>
                  <a:gd name="T79" fmla="*/ 179 h 180"/>
                  <a:gd name="T80" fmla="*/ 69 w 158"/>
                  <a:gd name="T81" fmla="*/ 180 h 180"/>
                  <a:gd name="T82" fmla="*/ 67 w 158"/>
                  <a:gd name="T83" fmla="*/ 180 h 180"/>
                  <a:gd name="T84" fmla="*/ 66 w 158"/>
                  <a:gd name="T85" fmla="*/ 178 h 180"/>
                  <a:gd name="T86" fmla="*/ 65 w 158"/>
                  <a:gd name="T87" fmla="*/ 176 h 180"/>
                  <a:gd name="T88" fmla="*/ 62 w 158"/>
                  <a:gd name="T89" fmla="*/ 168 h 180"/>
                  <a:gd name="T90" fmla="*/ 60 w 158"/>
                  <a:gd name="T91" fmla="*/ 158 h 180"/>
                  <a:gd name="T92" fmla="*/ 58 w 158"/>
                  <a:gd name="T93" fmla="*/ 133 h 180"/>
                  <a:gd name="T94" fmla="*/ 55 w 158"/>
                  <a:gd name="T95" fmla="*/ 111 h 180"/>
                  <a:gd name="T96" fmla="*/ 55 w 158"/>
                  <a:gd name="T97" fmla="*/ 111 h 180"/>
                  <a:gd name="T98" fmla="*/ 53 w 158"/>
                  <a:gd name="T99" fmla="*/ 88 h 180"/>
                  <a:gd name="T100" fmla="*/ 52 w 158"/>
                  <a:gd name="T101" fmla="*/ 77 h 180"/>
                  <a:gd name="T102" fmla="*/ 50 w 158"/>
                  <a:gd name="T103" fmla="*/ 64 h 180"/>
                  <a:gd name="T104" fmla="*/ 47 w 158"/>
                  <a:gd name="T105" fmla="*/ 53 h 180"/>
                  <a:gd name="T106" fmla="*/ 43 w 158"/>
                  <a:gd name="T107" fmla="*/ 41 h 180"/>
                  <a:gd name="T108" fmla="*/ 38 w 158"/>
                  <a:gd name="T109" fmla="*/ 33 h 180"/>
                  <a:gd name="T110" fmla="*/ 35 w 158"/>
                  <a:gd name="T111" fmla="*/ 29 h 180"/>
                  <a:gd name="T112" fmla="*/ 32 w 158"/>
                  <a:gd name="T113" fmla="*/ 26 h 180"/>
                  <a:gd name="T114" fmla="*/ 32 w 158"/>
                  <a:gd name="T115" fmla="*/ 26 h 1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8" h="180">
                    <a:moveTo>
                      <a:pt x="32" y="26"/>
                    </a:moveTo>
                    <a:lnTo>
                      <a:pt x="32" y="26"/>
                    </a:lnTo>
                    <a:lnTo>
                      <a:pt x="17" y="16"/>
                    </a:lnTo>
                    <a:lnTo>
                      <a:pt x="5" y="8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25" y="2"/>
                    </a:lnTo>
                    <a:lnTo>
                      <a:pt x="35" y="3"/>
                    </a:lnTo>
                    <a:lnTo>
                      <a:pt x="44" y="5"/>
                    </a:lnTo>
                    <a:lnTo>
                      <a:pt x="54" y="7"/>
                    </a:lnTo>
                    <a:lnTo>
                      <a:pt x="62" y="11"/>
                    </a:lnTo>
                    <a:lnTo>
                      <a:pt x="69" y="15"/>
                    </a:lnTo>
                    <a:lnTo>
                      <a:pt x="75" y="21"/>
                    </a:lnTo>
                    <a:lnTo>
                      <a:pt x="107" y="64"/>
                    </a:lnTo>
                    <a:lnTo>
                      <a:pt x="124" y="87"/>
                    </a:lnTo>
                    <a:lnTo>
                      <a:pt x="135" y="105"/>
                    </a:lnTo>
                    <a:lnTo>
                      <a:pt x="140" y="112"/>
                    </a:lnTo>
                    <a:lnTo>
                      <a:pt x="145" y="118"/>
                    </a:lnTo>
                    <a:lnTo>
                      <a:pt x="150" y="124"/>
                    </a:lnTo>
                    <a:lnTo>
                      <a:pt x="155" y="129"/>
                    </a:lnTo>
                    <a:lnTo>
                      <a:pt x="158" y="134"/>
                    </a:lnTo>
                    <a:lnTo>
                      <a:pt x="158" y="137"/>
                    </a:lnTo>
                    <a:lnTo>
                      <a:pt x="158" y="139"/>
                    </a:lnTo>
                    <a:lnTo>
                      <a:pt x="155" y="141"/>
                    </a:lnTo>
                    <a:lnTo>
                      <a:pt x="152" y="142"/>
                    </a:lnTo>
                    <a:lnTo>
                      <a:pt x="148" y="144"/>
                    </a:lnTo>
                    <a:lnTo>
                      <a:pt x="143" y="145"/>
                    </a:lnTo>
                    <a:lnTo>
                      <a:pt x="134" y="148"/>
                    </a:lnTo>
                    <a:lnTo>
                      <a:pt x="114" y="155"/>
                    </a:lnTo>
                    <a:lnTo>
                      <a:pt x="90" y="167"/>
                    </a:lnTo>
                    <a:lnTo>
                      <a:pt x="79" y="173"/>
                    </a:lnTo>
                    <a:lnTo>
                      <a:pt x="71" y="179"/>
                    </a:lnTo>
                    <a:lnTo>
                      <a:pt x="69" y="180"/>
                    </a:lnTo>
                    <a:lnTo>
                      <a:pt x="67" y="180"/>
                    </a:lnTo>
                    <a:lnTo>
                      <a:pt x="66" y="178"/>
                    </a:lnTo>
                    <a:lnTo>
                      <a:pt x="65" y="176"/>
                    </a:lnTo>
                    <a:lnTo>
                      <a:pt x="62" y="168"/>
                    </a:lnTo>
                    <a:lnTo>
                      <a:pt x="60" y="158"/>
                    </a:lnTo>
                    <a:lnTo>
                      <a:pt x="58" y="133"/>
                    </a:lnTo>
                    <a:lnTo>
                      <a:pt x="55" y="111"/>
                    </a:lnTo>
                    <a:lnTo>
                      <a:pt x="53" y="88"/>
                    </a:lnTo>
                    <a:lnTo>
                      <a:pt x="52" y="77"/>
                    </a:lnTo>
                    <a:lnTo>
                      <a:pt x="50" y="64"/>
                    </a:lnTo>
                    <a:lnTo>
                      <a:pt x="47" y="53"/>
                    </a:lnTo>
                    <a:lnTo>
                      <a:pt x="43" y="41"/>
                    </a:lnTo>
                    <a:lnTo>
                      <a:pt x="38" y="33"/>
                    </a:lnTo>
                    <a:lnTo>
                      <a:pt x="35" y="29"/>
                    </a:lnTo>
                    <a:lnTo>
                      <a:pt x="32" y="26"/>
                    </a:lnTo>
                    <a:close/>
                  </a:path>
                </a:pathLst>
              </a:custGeom>
              <a:solidFill>
                <a:srgbClr val="B2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46" name="Freeform 81">
                <a:extLst>
                  <a:ext uri="{FF2B5EF4-FFF2-40B4-BE49-F238E27FC236}">
                    <a16:creationId xmlns:a16="http://schemas.microsoft.com/office/drawing/2014/main" id="{5CFCDC39-EC2C-4867-87FF-999603725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1035"/>
                <a:ext cx="152" cy="178"/>
              </a:xfrm>
              <a:custGeom>
                <a:avLst/>
                <a:gdLst>
                  <a:gd name="T0" fmla="*/ 30 w 152"/>
                  <a:gd name="T1" fmla="*/ 26 h 178"/>
                  <a:gd name="T2" fmla="*/ 30 w 152"/>
                  <a:gd name="T3" fmla="*/ 26 h 178"/>
                  <a:gd name="T4" fmla="*/ 16 w 152"/>
                  <a:gd name="T5" fmla="*/ 16 h 178"/>
                  <a:gd name="T6" fmla="*/ 4 w 152"/>
                  <a:gd name="T7" fmla="*/ 7 h 178"/>
                  <a:gd name="T8" fmla="*/ 1 w 152"/>
                  <a:gd name="T9" fmla="*/ 4 h 178"/>
                  <a:gd name="T10" fmla="*/ 0 w 152"/>
                  <a:gd name="T11" fmla="*/ 1 h 178"/>
                  <a:gd name="T12" fmla="*/ 0 w 152"/>
                  <a:gd name="T13" fmla="*/ 1 h 178"/>
                  <a:gd name="T14" fmla="*/ 1 w 152"/>
                  <a:gd name="T15" fmla="*/ 0 h 178"/>
                  <a:gd name="T16" fmla="*/ 7 w 152"/>
                  <a:gd name="T17" fmla="*/ 0 h 178"/>
                  <a:gd name="T18" fmla="*/ 7 w 152"/>
                  <a:gd name="T19" fmla="*/ 0 h 178"/>
                  <a:gd name="T20" fmla="*/ 24 w 152"/>
                  <a:gd name="T21" fmla="*/ 1 h 178"/>
                  <a:gd name="T22" fmla="*/ 33 w 152"/>
                  <a:gd name="T23" fmla="*/ 3 h 178"/>
                  <a:gd name="T24" fmla="*/ 43 w 152"/>
                  <a:gd name="T25" fmla="*/ 5 h 178"/>
                  <a:gd name="T26" fmla="*/ 52 w 152"/>
                  <a:gd name="T27" fmla="*/ 7 h 178"/>
                  <a:gd name="T28" fmla="*/ 60 w 152"/>
                  <a:gd name="T29" fmla="*/ 11 h 178"/>
                  <a:gd name="T30" fmla="*/ 66 w 152"/>
                  <a:gd name="T31" fmla="*/ 15 h 178"/>
                  <a:gd name="T32" fmla="*/ 72 w 152"/>
                  <a:gd name="T33" fmla="*/ 21 h 178"/>
                  <a:gd name="T34" fmla="*/ 72 w 152"/>
                  <a:gd name="T35" fmla="*/ 21 h 178"/>
                  <a:gd name="T36" fmla="*/ 103 w 152"/>
                  <a:gd name="T37" fmla="*/ 63 h 178"/>
                  <a:gd name="T38" fmla="*/ 120 w 152"/>
                  <a:gd name="T39" fmla="*/ 86 h 178"/>
                  <a:gd name="T40" fmla="*/ 131 w 152"/>
                  <a:gd name="T41" fmla="*/ 104 h 178"/>
                  <a:gd name="T42" fmla="*/ 131 w 152"/>
                  <a:gd name="T43" fmla="*/ 104 h 178"/>
                  <a:gd name="T44" fmla="*/ 135 w 152"/>
                  <a:gd name="T45" fmla="*/ 111 h 178"/>
                  <a:gd name="T46" fmla="*/ 140 w 152"/>
                  <a:gd name="T47" fmla="*/ 117 h 178"/>
                  <a:gd name="T48" fmla="*/ 145 w 152"/>
                  <a:gd name="T49" fmla="*/ 123 h 178"/>
                  <a:gd name="T50" fmla="*/ 150 w 152"/>
                  <a:gd name="T51" fmla="*/ 128 h 178"/>
                  <a:gd name="T52" fmla="*/ 152 w 152"/>
                  <a:gd name="T53" fmla="*/ 133 h 178"/>
                  <a:gd name="T54" fmla="*/ 152 w 152"/>
                  <a:gd name="T55" fmla="*/ 136 h 178"/>
                  <a:gd name="T56" fmla="*/ 152 w 152"/>
                  <a:gd name="T57" fmla="*/ 138 h 178"/>
                  <a:gd name="T58" fmla="*/ 150 w 152"/>
                  <a:gd name="T59" fmla="*/ 140 h 178"/>
                  <a:gd name="T60" fmla="*/ 147 w 152"/>
                  <a:gd name="T61" fmla="*/ 141 h 178"/>
                  <a:gd name="T62" fmla="*/ 143 w 152"/>
                  <a:gd name="T63" fmla="*/ 142 h 178"/>
                  <a:gd name="T64" fmla="*/ 138 w 152"/>
                  <a:gd name="T65" fmla="*/ 144 h 178"/>
                  <a:gd name="T66" fmla="*/ 138 w 152"/>
                  <a:gd name="T67" fmla="*/ 144 h 178"/>
                  <a:gd name="T68" fmla="*/ 130 w 152"/>
                  <a:gd name="T69" fmla="*/ 147 h 178"/>
                  <a:gd name="T70" fmla="*/ 110 w 152"/>
                  <a:gd name="T71" fmla="*/ 154 h 178"/>
                  <a:gd name="T72" fmla="*/ 86 w 152"/>
                  <a:gd name="T73" fmla="*/ 166 h 178"/>
                  <a:gd name="T74" fmla="*/ 76 w 152"/>
                  <a:gd name="T75" fmla="*/ 171 h 178"/>
                  <a:gd name="T76" fmla="*/ 68 w 152"/>
                  <a:gd name="T77" fmla="*/ 177 h 178"/>
                  <a:gd name="T78" fmla="*/ 68 w 152"/>
                  <a:gd name="T79" fmla="*/ 177 h 178"/>
                  <a:gd name="T80" fmla="*/ 66 w 152"/>
                  <a:gd name="T81" fmla="*/ 178 h 178"/>
                  <a:gd name="T82" fmla="*/ 65 w 152"/>
                  <a:gd name="T83" fmla="*/ 177 h 178"/>
                  <a:gd name="T84" fmla="*/ 63 w 152"/>
                  <a:gd name="T85" fmla="*/ 176 h 178"/>
                  <a:gd name="T86" fmla="*/ 62 w 152"/>
                  <a:gd name="T87" fmla="*/ 174 h 178"/>
                  <a:gd name="T88" fmla="*/ 60 w 152"/>
                  <a:gd name="T89" fmla="*/ 166 h 178"/>
                  <a:gd name="T90" fmla="*/ 58 w 152"/>
                  <a:gd name="T91" fmla="*/ 156 h 178"/>
                  <a:gd name="T92" fmla="*/ 55 w 152"/>
                  <a:gd name="T93" fmla="*/ 132 h 178"/>
                  <a:gd name="T94" fmla="*/ 53 w 152"/>
                  <a:gd name="T95" fmla="*/ 110 h 178"/>
                  <a:gd name="T96" fmla="*/ 53 w 152"/>
                  <a:gd name="T97" fmla="*/ 110 h 178"/>
                  <a:gd name="T98" fmla="*/ 51 w 152"/>
                  <a:gd name="T99" fmla="*/ 88 h 178"/>
                  <a:gd name="T100" fmla="*/ 48 w 152"/>
                  <a:gd name="T101" fmla="*/ 64 h 178"/>
                  <a:gd name="T102" fmla="*/ 45 w 152"/>
                  <a:gd name="T103" fmla="*/ 52 h 178"/>
                  <a:gd name="T104" fmla="*/ 41 w 152"/>
                  <a:gd name="T105" fmla="*/ 41 h 178"/>
                  <a:gd name="T106" fmla="*/ 36 w 152"/>
                  <a:gd name="T107" fmla="*/ 32 h 178"/>
                  <a:gd name="T108" fmla="*/ 33 w 152"/>
                  <a:gd name="T109" fmla="*/ 29 h 178"/>
                  <a:gd name="T110" fmla="*/ 30 w 152"/>
                  <a:gd name="T111" fmla="*/ 26 h 178"/>
                  <a:gd name="T112" fmla="*/ 30 w 152"/>
                  <a:gd name="T113" fmla="*/ 26 h 1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52" h="178">
                    <a:moveTo>
                      <a:pt x="30" y="26"/>
                    </a:moveTo>
                    <a:lnTo>
                      <a:pt x="30" y="26"/>
                    </a:lnTo>
                    <a:lnTo>
                      <a:pt x="16" y="16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24" y="1"/>
                    </a:lnTo>
                    <a:lnTo>
                      <a:pt x="33" y="3"/>
                    </a:lnTo>
                    <a:lnTo>
                      <a:pt x="43" y="5"/>
                    </a:lnTo>
                    <a:lnTo>
                      <a:pt x="52" y="7"/>
                    </a:lnTo>
                    <a:lnTo>
                      <a:pt x="60" y="11"/>
                    </a:lnTo>
                    <a:lnTo>
                      <a:pt x="66" y="15"/>
                    </a:lnTo>
                    <a:lnTo>
                      <a:pt x="72" y="21"/>
                    </a:lnTo>
                    <a:lnTo>
                      <a:pt x="103" y="63"/>
                    </a:lnTo>
                    <a:lnTo>
                      <a:pt x="120" y="86"/>
                    </a:lnTo>
                    <a:lnTo>
                      <a:pt x="131" y="104"/>
                    </a:lnTo>
                    <a:lnTo>
                      <a:pt x="135" y="111"/>
                    </a:lnTo>
                    <a:lnTo>
                      <a:pt x="140" y="117"/>
                    </a:lnTo>
                    <a:lnTo>
                      <a:pt x="145" y="123"/>
                    </a:lnTo>
                    <a:lnTo>
                      <a:pt x="150" y="128"/>
                    </a:lnTo>
                    <a:lnTo>
                      <a:pt x="152" y="133"/>
                    </a:lnTo>
                    <a:lnTo>
                      <a:pt x="152" y="136"/>
                    </a:lnTo>
                    <a:lnTo>
                      <a:pt x="152" y="138"/>
                    </a:lnTo>
                    <a:lnTo>
                      <a:pt x="150" y="140"/>
                    </a:lnTo>
                    <a:lnTo>
                      <a:pt x="147" y="141"/>
                    </a:lnTo>
                    <a:lnTo>
                      <a:pt x="143" y="142"/>
                    </a:lnTo>
                    <a:lnTo>
                      <a:pt x="138" y="144"/>
                    </a:lnTo>
                    <a:lnTo>
                      <a:pt x="130" y="147"/>
                    </a:lnTo>
                    <a:lnTo>
                      <a:pt x="110" y="154"/>
                    </a:lnTo>
                    <a:lnTo>
                      <a:pt x="86" y="166"/>
                    </a:lnTo>
                    <a:lnTo>
                      <a:pt x="76" y="171"/>
                    </a:lnTo>
                    <a:lnTo>
                      <a:pt x="68" y="177"/>
                    </a:lnTo>
                    <a:lnTo>
                      <a:pt x="66" y="178"/>
                    </a:lnTo>
                    <a:lnTo>
                      <a:pt x="65" y="177"/>
                    </a:lnTo>
                    <a:lnTo>
                      <a:pt x="63" y="176"/>
                    </a:lnTo>
                    <a:lnTo>
                      <a:pt x="62" y="174"/>
                    </a:lnTo>
                    <a:lnTo>
                      <a:pt x="60" y="166"/>
                    </a:lnTo>
                    <a:lnTo>
                      <a:pt x="58" y="156"/>
                    </a:lnTo>
                    <a:lnTo>
                      <a:pt x="55" y="132"/>
                    </a:lnTo>
                    <a:lnTo>
                      <a:pt x="53" y="110"/>
                    </a:lnTo>
                    <a:lnTo>
                      <a:pt x="51" y="88"/>
                    </a:lnTo>
                    <a:lnTo>
                      <a:pt x="48" y="64"/>
                    </a:lnTo>
                    <a:lnTo>
                      <a:pt x="45" y="52"/>
                    </a:lnTo>
                    <a:lnTo>
                      <a:pt x="41" y="41"/>
                    </a:lnTo>
                    <a:lnTo>
                      <a:pt x="36" y="32"/>
                    </a:lnTo>
                    <a:lnTo>
                      <a:pt x="33" y="29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rgbClr val="A4A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47" name="Freeform 82">
                <a:extLst>
                  <a:ext uri="{FF2B5EF4-FFF2-40B4-BE49-F238E27FC236}">
                    <a16:creationId xmlns:a16="http://schemas.microsoft.com/office/drawing/2014/main" id="{0E86A07A-E6C1-4895-B06B-670D91149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036"/>
                <a:ext cx="148" cy="176"/>
              </a:xfrm>
              <a:custGeom>
                <a:avLst/>
                <a:gdLst>
                  <a:gd name="T0" fmla="*/ 30 w 148"/>
                  <a:gd name="T1" fmla="*/ 25 h 176"/>
                  <a:gd name="T2" fmla="*/ 30 w 148"/>
                  <a:gd name="T3" fmla="*/ 25 h 176"/>
                  <a:gd name="T4" fmla="*/ 16 w 148"/>
                  <a:gd name="T5" fmla="*/ 15 h 176"/>
                  <a:gd name="T6" fmla="*/ 5 w 148"/>
                  <a:gd name="T7" fmla="*/ 7 h 176"/>
                  <a:gd name="T8" fmla="*/ 1 w 148"/>
                  <a:gd name="T9" fmla="*/ 4 h 176"/>
                  <a:gd name="T10" fmla="*/ 0 w 148"/>
                  <a:gd name="T11" fmla="*/ 1 h 176"/>
                  <a:gd name="T12" fmla="*/ 1 w 148"/>
                  <a:gd name="T13" fmla="*/ 0 h 176"/>
                  <a:gd name="T14" fmla="*/ 2 w 148"/>
                  <a:gd name="T15" fmla="*/ 0 h 176"/>
                  <a:gd name="T16" fmla="*/ 7 w 148"/>
                  <a:gd name="T17" fmla="*/ 0 h 176"/>
                  <a:gd name="T18" fmla="*/ 7 w 148"/>
                  <a:gd name="T19" fmla="*/ 0 h 176"/>
                  <a:gd name="T20" fmla="*/ 24 w 148"/>
                  <a:gd name="T21" fmla="*/ 1 h 176"/>
                  <a:gd name="T22" fmla="*/ 32 w 148"/>
                  <a:gd name="T23" fmla="*/ 3 h 176"/>
                  <a:gd name="T24" fmla="*/ 42 w 148"/>
                  <a:gd name="T25" fmla="*/ 5 h 176"/>
                  <a:gd name="T26" fmla="*/ 50 w 148"/>
                  <a:gd name="T27" fmla="*/ 7 h 176"/>
                  <a:gd name="T28" fmla="*/ 58 w 148"/>
                  <a:gd name="T29" fmla="*/ 11 h 176"/>
                  <a:gd name="T30" fmla="*/ 65 w 148"/>
                  <a:gd name="T31" fmla="*/ 16 h 176"/>
                  <a:gd name="T32" fmla="*/ 70 w 148"/>
                  <a:gd name="T33" fmla="*/ 22 h 176"/>
                  <a:gd name="T34" fmla="*/ 70 w 148"/>
                  <a:gd name="T35" fmla="*/ 22 h 176"/>
                  <a:gd name="T36" fmla="*/ 100 w 148"/>
                  <a:gd name="T37" fmla="*/ 63 h 176"/>
                  <a:gd name="T38" fmla="*/ 116 w 148"/>
                  <a:gd name="T39" fmla="*/ 86 h 176"/>
                  <a:gd name="T40" fmla="*/ 127 w 148"/>
                  <a:gd name="T41" fmla="*/ 104 h 176"/>
                  <a:gd name="T42" fmla="*/ 127 w 148"/>
                  <a:gd name="T43" fmla="*/ 104 h 176"/>
                  <a:gd name="T44" fmla="*/ 131 w 148"/>
                  <a:gd name="T45" fmla="*/ 110 h 176"/>
                  <a:gd name="T46" fmla="*/ 136 w 148"/>
                  <a:gd name="T47" fmla="*/ 116 h 176"/>
                  <a:gd name="T48" fmla="*/ 141 w 148"/>
                  <a:gd name="T49" fmla="*/ 122 h 176"/>
                  <a:gd name="T50" fmla="*/ 146 w 148"/>
                  <a:gd name="T51" fmla="*/ 127 h 176"/>
                  <a:gd name="T52" fmla="*/ 148 w 148"/>
                  <a:gd name="T53" fmla="*/ 132 h 176"/>
                  <a:gd name="T54" fmla="*/ 148 w 148"/>
                  <a:gd name="T55" fmla="*/ 135 h 176"/>
                  <a:gd name="T56" fmla="*/ 148 w 148"/>
                  <a:gd name="T57" fmla="*/ 137 h 176"/>
                  <a:gd name="T58" fmla="*/ 146 w 148"/>
                  <a:gd name="T59" fmla="*/ 138 h 176"/>
                  <a:gd name="T60" fmla="*/ 143 w 148"/>
                  <a:gd name="T61" fmla="*/ 140 h 176"/>
                  <a:gd name="T62" fmla="*/ 140 w 148"/>
                  <a:gd name="T63" fmla="*/ 141 h 176"/>
                  <a:gd name="T64" fmla="*/ 135 w 148"/>
                  <a:gd name="T65" fmla="*/ 142 h 176"/>
                  <a:gd name="T66" fmla="*/ 135 w 148"/>
                  <a:gd name="T67" fmla="*/ 142 h 176"/>
                  <a:gd name="T68" fmla="*/ 127 w 148"/>
                  <a:gd name="T69" fmla="*/ 145 h 176"/>
                  <a:gd name="T70" fmla="*/ 107 w 148"/>
                  <a:gd name="T71" fmla="*/ 153 h 176"/>
                  <a:gd name="T72" fmla="*/ 84 w 148"/>
                  <a:gd name="T73" fmla="*/ 164 h 176"/>
                  <a:gd name="T74" fmla="*/ 74 w 148"/>
                  <a:gd name="T75" fmla="*/ 169 h 176"/>
                  <a:gd name="T76" fmla="*/ 67 w 148"/>
                  <a:gd name="T77" fmla="*/ 175 h 176"/>
                  <a:gd name="T78" fmla="*/ 67 w 148"/>
                  <a:gd name="T79" fmla="*/ 175 h 176"/>
                  <a:gd name="T80" fmla="*/ 65 w 148"/>
                  <a:gd name="T81" fmla="*/ 176 h 176"/>
                  <a:gd name="T82" fmla="*/ 63 w 148"/>
                  <a:gd name="T83" fmla="*/ 175 h 176"/>
                  <a:gd name="T84" fmla="*/ 62 w 148"/>
                  <a:gd name="T85" fmla="*/ 174 h 176"/>
                  <a:gd name="T86" fmla="*/ 60 w 148"/>
                  <a:gd name="T87" fmla="*/ 172 h 176"/>
                  <a:gd name="T88" fmla="*/ 58 w 148"/>
                  <a:gd name="T89" fmla="*/ 164 h 176"/>
                  <a:gd name="T90" fmla="*/ 56 w 148"/>
                  <a:gd name="T91" fmla="*/ 155 h 176"/>
                  <a:gd name="T92" fmla="*/ 54 w 148"/>
                  <a:gd name="T93" fmla="*/ 131 h 176"/>
                  <a:gd name="T94" fmla="*/ 52 w 148"/>
                  <a:gd name="T95" fmla="*/ 109 h 176"/>
                  <a:gd name="T96" fmla="*/ 52 w 148"/>
                  <a:gd name="T97" fmla="*/ 109 h 176"/>
                  <a:gd name="T98" fmla="*/ 50 w 148"/>
                  <a:gd name="T99" fmla="*/ 87 h 176"/>
                  <a:gd name="T100" fmla="*/ 47 w 148"/>
                  <a:gd name="T101" fmla="*/ 63 h 176"/>
                  <a:gd name="T102" fmla="*/ 44 w 148"/>
                  <a:gd name="T103" fmla="*/ 52 h 176"/>
                  <a:gd name="T104" fmla="*/ 41 w 148"/>
                  <a:gd name="T105" fmla="*/ 41 h 176"/>
                  <a:gd name="T106" fmla="*/ 36 w 148"/>
                  <a:gd name="T107" fmla="*/ 32 h 176"/>
                  <a:gd name="T108" fmla="*/ 33 w 148"/>
                  <a:gd name="T109" fmla="*/ 28 h 176"/>
                  <a:gd name="T110" fmla="*/ 30 w 148"/>
                  <a:gd name="T111" fmla="*/ 25 h 176"/>
                  <a:gd name="T112" fmla="*/ 30 w 148"/>
                  <a:gd name="T113" fmla="*/ 25 h 17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48" h="176">
                    <a:moveTo>
                      <a:pt x="30" y="25"/>
                    </a:moveTo>
                    <a:lnTo>
                      <a:pt x="30" y="25"/>
                    </a:lnTo>
                    <a:lnTo>
                      <a:pt x="16" y="15"/>
                    </a:lnTo>
                    <a:lnTo>
                      <a:pt x="5" y="7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4" y="1"/>
                    </a:lnTo>
                    <a:lnTo>
                      <a:pt x="32" y="3"/>
                    </a:lnTo>
                    <a:lnTo>
                      <a:pt x="42" y="5"/>
                    </a:lnTo>
                    <a:lnTo>
                      <a:pt x="50" y="7"/>
                    </a:lnTo>
                    <a:lnTo>
                      <a:pt x="58" y="11"/>
                    </a:lnTo>
                    <a:lnTo>
                      <a:pt x="65" y="16"/>
                    </a:lnTo>
                    <a:lnTo>
                      <a:pt x="70" y="22"/>
                    </a:lnTo>
                    <a:lnTo>
                      <a:pt x="100" y="63"/>
                    </a:lnTo>
                    <a:lnTo>
                      <a:pt x="116" y="86"/>
                    </a:lnTo>
                    <a:lnTo>
                      <a:pt x="127" y="104"/>
                    </a:lnTo>
                    <a:lnTo>
                      <a:pt x="131" y="110"/>
                    </a:lnTo>
                    <a:lnTo>
                      <a:pt x="136" y="116"/>
                    </a:lnTo>
                    <a:lnTo>
                      <a:pt x="141" y="122"/>
                    </a:lnTo>
                    <a:lnTo>
                      <a:pt x="146" y="127"/>
                    </a:lnTo>
                    <a:lnTo>
                      <a:pt x="148" y="132"/>
                    </a:lnTo>
                    <a:lnTo>
                      <a:pt x="148" y="135"/>
                    </a:lnTo>
                    <a:lnTo>
                      <a:pt x="148" y="137"/>
                    </a:lnTo>
                    <a:lnTo>
                      <a:pt x="146" y="138"/>
                    </a:lnTo>
                    <a:lnTo>
                      <a:pt x="143" y="140"/>
                    </a:lnTo>
                    <a:lnTo>
                      <a:pt x="140" y="141"/>
                    </a:lnTo>
                    <a:lnTo>
                      <a:pt x="135" y="142"/>
                    </a:lnTo>
                    <a:lnTo>
                      <a:pt x="127" y="145"/>
                    </a:lnTo>
                    <a:lnTo>
                      <a:pt x="107" y="153"/>
                    </a:lnTo>
                    <a:lnTo>
                      <a:pt x="84" y="164"/>
                    </a:lnTo>
                    <a:lnTo>
                      <a:pt x="74" y="169"/>
                    </a:lnTo>
                    <a:lnTo>
                      <a:pt x="67" y="175"/>
                    </a:lnTo>
                    <a:lnTo>
                      <a:pt x="65" y="176"/>
                    </a:lnTo>
                    <a:lnTo>
                      <a:pt x="63" y="175"/>
                    </a:lnTo>
                    <a:lnTo>
                      <a:pt x="62" y="174"/>
                    </a:lnTo>
                    <a:lnTo>
                      <a:pt x="60" y="172"/>
                    </a:lnTo>
                    <a:lnTo>
                      <a:pt x="58" y="164"/>
                    </a:lnTo>
                    <a:lnTo>
                      <a:pt x="56" y="155"/>
                    </a:lnTo>
                    <a:lnTo>
                      <a:pt x="54" y="131"/>
                    </a:lnTo>
                    <a:lnTo>
                      <a:pt x="52" y="109"/>
                    </a:lnTo>
                    <a:lnTo>
                      <a:pt x="50" y="87"/>
                    </a:lnTo>
                    <a:lnTo>
                      <a:pt x="47" y="63"/>
                    </a:lnTo>
                    <a:lnTo>
                      <a:pt x="44" y="52"/>
                    </a:lnTo>
                    <a:lnTo>
                      <a:pt x="41" y="41"/>
                    </a:lnTo>
                    <a:lnTo>
                      <a:pt x="36" y="32"/>
                    </a:lnTo>
                    <a:lnTo>
                      <a:pt x="33" y="28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959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48" name="Freeform 83">
                <a:extLst>
                  <a:ext uri="{FF2B5EF4-FFF2-40B4-BE49-F238E27FC236}">
                    <a16:creationId xmlns:a16="http://schemas.microsoft.com/office/drawing/2014/main" id="{A7748E30-7B66-41F1-94E6-8DA088897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1036"/>
                <a:ext cx="143" cy="175"/>
              </a:xfrm>
              <a:custGeom>
                <a:avLst/>
                <a:gdLst>
                  <a:gd name="T0" fmla="*/ 28 w 143"/>
                  <a:gd name="T1" fmla="*/ 26 h 175"/>
                  <a:gd name="T2" fmla="*/ 28 w 143"/>
                  <a:gd name="T3" fmla="*/ 26 h 175"/>
                  <a:gd name="T4" fmla="*/ 15 w 143"/>
                  <a:gd name="T5" fmla="*/ 16 h 175"/>
                  <a:gd name="T6" fmla="*/ 4 w 143"/>
                  <a:gd name="T7" fmla="*/ 8 h 175"/>
                  <a:gd name="T8" fmla="*/ 1 w 143"/>
                  <a:gd name="T9" fmla="*/ 4 h 175"/>
                  <a:gd name="T10" fmla="*/ 0 w 143"/>
                  <a:gd name="T11" fmla="*/ 2 h 175"/>
                  <a:gd name="T12" fmla="*/ 0 w 143"/>
                  <a:gd name="T13" fmla="*/ 1 h 175"/>
                  <a:gd name="T14" fmla="*/ 1 w 143"/>
                  <a:gd name="T15" fmla="*/ 1 h 175"/>
                  <a:gd name="T16" fmla="*/ 7 w 143"/>
                  <a:gd name="T17" fmla="*/ 0 h 175"/>
                  <a:gd name="T18" fmla="*/ 7 w 143"/>
                  <a:gd name="T19" fmla="*/ 0 h 175"/>
                  <a:gd name="T20" fmla="*/ 22 w 143"/>
                  <a:gd name="T21" fmla="*/ 2 h 175"/>
                  <a:gd name="T22" fmla="*/ 31 w 143"/>
                  <a:gd name="T23" fmla="*/ 4 h 175"/>
                  <a:gd name="T24" fmla="*/ 40 w 143"/>
                  <a:gd name="T25" fmla="*/ 6 h 175"/>
                  <a:gd name="T26" fmla="*/ 48 w 143"/>
                  <a:gd name="T27" fmla="*/ 9 h 175"/>
                  <a:gd name="T28" fmla="*/ 55 w 143"/>
                  <a:gd name="T29" fmla="*/ 12 h 175"/>
                  <a:gd name="T30" fmla="*/ 62 w 143"/>
                  <a:gd name="T31" fmla="*/ 17 h 175"/>
                  <a:gd name="T32" fmla="*/ 67 w 143"/>
                  <a:gd name="T33" fmla="*/ 23 h 175"/>
                  <a:gd name="T34" fmla="*/ 67 w 143"/>
                  <a:gd name="T35" fmla="*/ 23 h 175"/>
                  <a:gd name="T36" fmla="*/ 79 w 143"/>
                  <a:gd name="T37" fmla="*/ 41 h 175"/>
                  <a:gd name="T38" fmla="*/ 96 w 143"/>
                  <a:gd name="T39" fmla="*/ 64 h 175"/>
                  <a:gd name="T40" fmla="*/ 112 w 143"/>
                  <a:gd name="T41" fmla="*/ 86 h 175"/>
                  <a:gd name="T42" fmla="*/ 118 w 143"/>
                  <a:gd name="T43" fmla="*/ 95 h 175"/>
                  <a:gd name="T44" fmla="*/ 123 w 143"/>
                  <a:gd name="T45" fmla="*/ 104 h 175"/>
                  <a:gd name="T46" fmla="*/ 123 w 143"/>
                  <a:gd name="T47" fmla="*/ 104 h 175"/>
                  <a:gd name="T48" fmla="*/ 127 w 143"/>
                  <a:gd name="T49" fmla="*/ 110 h 175"/>
                  <a:gd name="T50" fmla="*/ 131 w 143"/>
                  <a:gd name="T51" fmla="*/ 116 h 175"/>
                  <a:gd name="T52" fmla="*/ 136 w 143"/>
                  <a:gd name="T53" fmla="*/ 122 h 175"/>
                  <a:gd name="T54" fmla="*/ 141 w 143"/>
                  <a:gd name="T55" fmla="*/ 127 h 175"/>
                  <a:gd name="T56" fmla="*/ 143 w 143"/>
                  <a:gd name="T57" fmla="*/ 132 h 175"/>
                  <a:gd name="T58" fmla="*/ 143 w 143"/>
                  <a:gd name="T59" fmla="*/ 134 h 175"/>
                  <a:gd name="T60" fmla="*/ 143 w 143"/>
                  <a:gd name="T61" fmla="*/ 136 h 175"/>
                  <a:gd name="T62" fmla="*/ 141 w 143"/>
                  <a:gd name="T63" fmla="*/ 138 h 175"/>
                  <a:gd name="T64" fmla="*/ 139 w 143"/>
                  <a:gd name="T65" fmla="*/ 140 h 175"/>
                  <a:gd name="T66" fmla="*/ 135 w 143"/>
                  <a:gd name="T67" fmla="*/ 141 h 175"/>
                  <a:gd name="T68" fmla="*/ 130 w 143"/>
                  <a:gd name="T69" fmla="*/ 142 h 175"/>
                  <a:gd name="T70" fmla="*/ 130 w 143"/>
                  <a:gd name="T71" fmla="*/ 142 h 175"/>
                  <a:gd name="T72" fmla="*/ 122 w 143"/>
                  <a:gd name="T73" fmla="*/ 145 h 175"/>
                  <a:gd name="T74" fmla="*/ 103 w 143"/>
                  <a:gd name="T75" fmla="*/ 153 h 175"/>
                  <a:gd name="T76" fmla="*/ 81 w 143"/>
                  <a:gd name="T77" fmla="*/ 163 h 175"/>
                  <a:gd name="T78" fmla="*/ 71 w 143"/>
                  <a:gd name="T79" fmla="*/ 169 h 175"/>
                  <a:gd name="T80" fmla="*/ 64 w 143"/>
                  <a:gd name="T81" fmla="*/ 174 h 175"/>
                  <a:gd name="T82" fmla="*/ 64 w 143"/>
                  <a:gd name="T83" fmla="*/ 174 h 175"/>
                  <a:gd name="T84" fmla="*/ 62 w 143"/>
                  <a:gd name="T85" fmla="*/ 175 h 175"/>
                  <a:gd name="T86" fmla="*/ 61 w 143"/>
                  <a:gd name="T87" fmla="*/ 174 h 175"/>
                  <a:gd name="T88" fmla="*/ 59 w 143"/>
                  <a:gd name="T89" fmla="*/ 173 h 175"/>
                  <a:gd name="T90" fmla="*/ 58 w 143"/>
                  <a:gd name="T91" fmla="*/ 171 h 175"/>
                  <a:gd name="T92" fmla="*/ 56 w 143"/>
                  <a:gd name="T93" fmla="*/ 164 h 175"/>
                  <a:gd name="T94" fmla="*/ 54 w 143"/>
                  <a:gd name="T95" fmla="*/ 153 h 175"/>
                  <a:gd name="T96" fmla="*/ 51 w 143"/>
                  <a:gd name="T97" fmla="*/ 131 h 175"/>
                  <a:gd name="T98" fmla="*/ 50 w 143"/>
                  <a:gd name="T99" fmla="*/ 110 h 175"/>
                  <a:gd name="T100" fmla="*/ 50 w 143"/>
                  <a:gd name="T101" fmla="*/ 110 h 175"/>
                  <a:gd name="T102" fmla="*/ 48 w 143"/>
                  <a:gd name="T103" fmla="*/ 88 h 175"/>
                  <a:gd name="T104" fmla="*/ 45 w 143"/>
                  <a:gd name="T105" fmla="*/ 64 h 175"/>
                  <a:gd name="T106" fmla="*/ 42 w 143"/>
                  <a:gd name="T107" fmla="*/ 52 h 175"/>
                  <a:gd name="T108" fmla="*/ 39 w 143"/>
                  <a:gd name="T109" fmla="*/ 41 h 175"/>
                  <a:gd name="T110" fmla="*/ 34 w 143"/>
                  <a:gd name="T111" fmla="*/ 32 h 175"/>
                  <a:gd name="T112" fmla="*/ 31 w 143"/>
                  <a:gd name="T113" fmla="*/ 29 h 175"/>
                  <a:gd name="T114" fmla="*/ 28 w 143"/>
                  <a:gd name="T115" fmla="*/ 26 h 175"/>
                  <a:gd name="T116" fmla="*/ 28 w 143"/>
                  <a:gd name="T117" fmla="*/ 26 h 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" h="175">
                    <a:moveTo>
                      <a:pt x="28" y="26"/>
                    </a:moveTo>
                    <a:lnTo>
                      <a:pt x="28" y="26"/>
                    </a:lnTo>
                    <a:lnTo>
                      <a:pt x="15" y="16"/>
                    </a:lnTo>
                    <a:lnTo>
                      <a:pt x="4" y="8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22" y="2"/>
                    </a:lnTo>
                    <a:lnTo>
                      <a:pt x="31" y="4"/>
                    </a:lnTo>
                    <a:lnTo>
                      <a:pt x="40" y="6"/>
                    </a:lnTo>
                    <a:lnTo>
                      <a:pt x="48" y="9"/>
                    </a:lnTo>
                    <a:lnTo>
                      <a:pt x="55" y="12"/>
                    </a:lnTo>
                    <a:lnTo>
                      <a:pt x="62" y="17"/>
                    </a:lnTo>
                    <a:lnTo>
                      <a:pt x="67" y="23"/>
                    </a:lnTo>
                    <a:lnTo>
                      <a:pt x="79" y="41"/>
                    </a:lnTo>
                    <a:lnTo>
                      <a:pt x="96" y="64"/>
                    </a:lnTo>
                    <a:lnTo>
                      <a:pt x="112" y="86"/>
                    </a:lnTo>
                    <a:lnTo>
                      <a:pt x="118" y="95"/>
                    </a:lnTo>
                    <a:lnTo>
                      <a:pt x="123" y="104"/>
                    </a:lnTo>
                    <a:lnTo>
                      <a:pt x="127" y="110"/>
                    </a:lnTo>
                    <a:lnTo>
                      <a:pt x="131" y="116"/>
                    </a:lnTo>
                    <a:lnTo>
                      <a:pt x="136" y="122"/>
                    </a:lnTo>
                    <a:lnTo>
                      <a:pt x="141" y="127"/>
                    </a:lnTo>
                    <a:lnTo>
                      <a:pt x="143" y="132"/>
                    </a:lnTo>
                    <a:lnTo>
                      <a:pt x="143" y="134"/>
                    </a:lnTo>
                    <a:lnTo>
                      <a:pt x="143" y="136"/>
                    </a:lnTo>
                    <a:lnTo>
                      <a:pt x="141" y="138"/>
                    </a:lnTo>
                    <a:lnTo>
                      <a:pt x="139" y="140"/>
                    </a:lnTo>
                    <a:lnTo>
                      <a:pt x="135" y="141"/>
                    </a:lnTo>
                    <a:lnTo>
                      <a:pt x="130" y="142"/>
                    </a:lnTo>
                    <a:lnTo>
                      <a:pt x="122" y="145"/>
                    </a:lnTo>
                    <a:lnTo>
                      <a:pt x="103" y="153"/>
                    </a:lnTo>
                    <a:lnTo>
                      <a:pt x="81" y="163"/>
                    </a:lnTo>
                    <a:lnTo>
                      <a:pt x="71" y="169"/>
                    </a:lnTo>
                    <a:lnTo>
                      <a:pt x="64" y="174"/>
                    </a:lnTo>
                    <a:lnTo>
                      <a:pt x="62" y="175"/>
                    </a:lnTo>
                    <a:lnTo>
                      <a:pt x="61" y="174"/>
                    </a:lnTo>
                    <a:lnTo>
                      <a:pt x="59" y="173"/>
                    </a:lnTo>
                    <a:lnTo>
                      <a:pt x="58" y="171"/>
                    </a:lnTo>
                    <a:lnTo>
                      <a:pt x="56" y="164"/>
                    </a:lnTo>
                    <a:lnTo>
                      <a:pt x="54" y="153"/>
                    </a:lnTo>
                    <a:lnTo>
                      <a:pt x="51" y="131"/>
                    </a:lnTo>
                    <a:lnTo>
                      <a:pt x="50" y="110"/>
                    </a:lnTo>
                    <a:lnTo>
                      <a:pt x="48" y="88"/>
                    </a:lnTo>
                    <a:lnTo>
                      <a:pt x="45" y="64"/>
                    </a:lnTo>
                    <a:lnTo>
                      <a:pt x="42" y="52"/>
                    </a:lnTo>
                    <a:lnTo>
                      <a:pt x="39" y="41"/>
                    </a:lnTo>
                    <a:lnTo>
                      <a:pt x="34" y="32"/>
                    </a:lnTo>
                    <a:lnTo>
                      <a:pt x="31" y="29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879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49" name="Freeform 84">
                <a:extLst>
                  <a:ext uri="{FF2B5EF4-FFF2-40B4-BE49-F238E27FC236}">
                    <a16:creationId xmlns:a16="http://schemas.microsoft.com/office/drawing/2014/main" id="{EB4BE5E6-6075-4CC0-9207-A597A36A0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1037"/>
                <a:ext cx="139" cy="172"/>
              </a:xfrm>
              <a:custGeom>
                <a:avLst/>
                <a:gdLst>
                  <a:gd name="T0" fmla="*/ 28 w 139"/>
                  <a:gd name="T1" fmla="*/ 26 h 172"/>
                  <a:gd name="T2" fmla="*/ 28 w 139"/>
                  <a:gd name="T3" fmla="*/ 26 h 172"/>
                  <a:gd name="T4" fmla="*/ 15 w 139"/>
                  <a:gd name="T5" fmla="*/ 16 h 172"/>
                  <a:gd name="T6" fmla="*/ 4 w 139"/>
                  <a:gd name="T7" fmla="*/ 7 h 172"/>
                  <a:gd name="T8" fmla="*/ 1 w 139"/>
                  <a:gd name="T9" fmla="*/ 4 h 172"/>
                  <a:gd name="T10" fmla="*/ 0 w 139"/>
                  <a:gd name="T11" fmla="*/ 2 h 172"/>
                  <a:gd name="T12" fmla="*/ 1 w 139"/>
                  <a:gd name="T13" fmla="*/ 1 h 172"/>
                  <a:gd name="T14" fmla="*/ 2 w 139"/>
                  <a:gd name="T15" fmla="*/ 0 h 172"/>
                  <a:gd name="T16" fmla="*/ 7 w 139"/>
                  <a:gd name="T17" fmla="*/ 0 h 172"/>
                  <a:gd name="T18" fmla="*/ 7 w 139"/>
                  <a:gd name="T19" fmla="*/ 0 h 172"/>
                  <a:gd name="T20" fmla="*/ 22 w 139"/>
                  <a:gd name="T21" fmla="*/ 2 h 172"/>
                  <a:gd name="T22" fmla="*/ 30 w 139"/>
                  <a:gd name="T23" fmla="*/ 4 h 172"/>
                  <a:gd name="T24" fmla="*/ 39 w 139"/>
                  <a:gd name="T25" fmla="*/ 6 h 172"/>
                  <a:gd name="T26" fmla="*/ 47 w 139"/>
                  <a:gd name="T27" fmla="*/ 9 h 172"/>
                  <a:gd name="T28" fmla="*/ 54 w 139"/>
                  <a:gd name="T29" fmla="*/ 13 h 172"/>
                  <a:gd name="T30" fmla="*/ 60 w 139"/>
                  <a:gd name="T31" fmla="*/ 18 h 172"/>
                  <a:gd name="T32" fmla="*/ 65 w 139"/>
                  <a:gd name="T33" fmla="*/ 24 h 172"/>
                  <a:gd name="T34" fmla="*/ 65 w 139"/>
                  <a:gd name="T35" fmla="*/ 24 h 172"/>
                  <a:gd name="T36" fmla="*/ 77 w 139"/>
                  <a:gd name="T37" fmla="*/ 41 h 172"/>
                  <a:gd name="T38" fmla="*/ 94 w 139"/>
                  <a:gd name="T39" fmla="*/ 64 h 172"/>
                  <a:gd name="T40" fmla="*/ 109 w 139"/>
                  <a:gd name="T41" fmla="*/ 85 h 172"/>
                  <a:gd name="T42" fmla="*/ 115 w 139"/>
                  <a:gd name="T43" fmla="*/ 94 h 172"/>
                  <a:gd name="T44" fmla="*/ 119 w 139"/>
                  <a:gd name="T45" fmla="*/ 103 h 172"/>
                  <a:gd name="T46" fmla="*/ 119 w 139"/>
                  <a:gd name="T47" fmla="*/ 103 h 172"/>
                  <a:gd name="T48" fmla="*/ 123 w 139"/>
                  <a:gd name="T49" fmla="*/ 109 h 172"/>
                  <a:gd name="T50" fmla="*/ 128 w 139"/>
                  <a:gd name="T51" fmla="*/ 115 h 172"/>
                  <a:gd name="T52" fmla="*/ 136 w 139"/>
                  <a:gd name="T53" fmla="*/ 126 h 172"/>
                  <a:gd name="T54" fmla="*/ 139 w 139"/>
                  <a:gd name="T55" fmla="*/ 131 h 172"/>
                  <a:gd name="T56" fmla="*/ 139 w 139"/>
                  <a:gd name="T57" fmla="*/ 133 h 172"/>
                  <a:gd name="T58" fmla="*/ 139 w 139"/>
                  <a:gd name="T59" fmla="*/ 135 h 172"/>
                  <a:gd name="T60" fmla="*/ 137 w 139"/>
                  <a:gd name="T61" fmla="*/ 137 h 172"/>
                  <a:gd name="T62" fmla="*/ 135 w 139"/>
                  <a:gd name="T63" fmla="*/ 139 h 172"/>
                  <a:gd name="T64" fmla="*/ 131 w 139"/>
                  <a:gd name="T65" fmla="*/ 140 h 172"/>
                  <a:gd name="T66" fmla="*/ 127 w 139"/>
                  <a:gd name="T67" fmla="*/ 141 h 172"/>
                  <a:gd name="T68" fmla="*/ 127 w 139"/>
                  <a:gd name="T69" fmla="*/ 141 h 172"/>
                  <a:gd name="T70" fmla="*/ 101 w 139"/>
                  <a:gd name="T71" fmla="*/ 151 h 172"/>
                  <a:gd name="T72" fmla="*/ 78 w 139"/>
                  <a:gd name="T73" fmla="*/ 162 h 172"/>
                  <a:gd name="T74" fmla="*/ 69 w 139"/>
                  <a:gd name="T75" fmla="*/ 167 h 172"/>
                  <a:gd name="T76" fmla="*/ 62 w 139"/>
                  <a:gd name="T77" fmla="*/ 172 h 172"/>
                  <a:gd name="T78" fmla="*/ 62 w 139"/>
                  <a:gd name="T79" fmla="*/ 172 h 172"/>
                  <a:gd name="T80" fmla="*/ 61 w 139"/>
                  <a:gd name="T81" fmla="*/ 172 h 172"/>
                  <a:gd name="T82" fmla="*/ 59 w 139"/>
                  <a:gd name="T83" fmla="*/ 172 h 172"/>
                  <a:gd name="T84" fmla="*/ 58 w 139"/>
                  <a:gd name="T85" fmla="*/ 171 h 172"/>
                  <a:gd name="T86" fmla="*/ 56 w 139"/>
                  <a:gd name="T87" fmla="*/ 169 h 172"/>
                  <a:gd name="T88" fmla="*/ 54 w 139"/>
                  <a:gd name="T89" fmla="*/ 162 h 172"/>
                  <a:gd name="T90" fmla="*/ 53 w 139"/>
                  <a:gd name="T91" fmla="*/ 152 h 172"/>
                  <a:gd name="T92" fmla="*/ 50 w 139"/>
                  <a:gd name="T93" fmla="*/ 130 h 172"/>
                  <a:gd name="T94" fmla="*/ 48 w 139"/>
                  <a:gd name="T95" fmla="*/ 109 h 172"/>
                  <a:gd name="T96" fmla="*/ 48 w 139"/>
                  <a:gd name="T97" fmla="*/ 109 h 172"/>
                  <a:gd name="T98" fmla="*/ 47 w 139"/>
                  <a:gd name="T99" fmla="*/ 87 h 172"/>
                  <a:gd name="T100" fmla="*/ 44 w 139"/>
                  <a:gd name="T101" fmla="*/ 63 h 172"/>
                  <a:gd name="T102" fmla="*/ 41 w 139"/>
                  <a:gd name="T103" fmla="*/ 52 h 172"/>
                  <a:gd name="T104" fmla="*/ 38 w 139"/>
                  <a:gd name="T105" fmla="*/ 41 h 172"/>
                  <a:gd name="T106" fmla="*/ 33 w 139"/>
                  <a:gd name="T107" fmla="*/ 32 h 172"/>
                  <a:gd name="T108" fmla="*/ 31 w 139"/>
                  <a:gd name="T109" fmla="*/ 29 h 172"/>
                  <a:gd name="T110" fmla="*/ 28 w 139"/>
                  <a:gd name="T111" fmla="*/ 26 h 172"/>
                  <a:gd name="T112" fmla="*/ 28 w 139"/>
                  <a:gd name="T113" fmla="*/ 26 h 1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39" h="172">
                    <a:moveTo>
                      <a:pt x="28" y="26"/>
                    </a:moveTo>
                    <a:lnTo>
                      <a:pt x="28" y="26"/>
                    </a:lnTo>
                    <a:lnTo>
                      <a:pt x="15" y="16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2" y="2"/>
                    </a:lnTo>
                    <a:lnTo>
                      <a:pt x="30" y="4"/>
                    </a:lnTo>
                    <a:lnTo>
                      <a:pt x="39" y="6"/>
                    </a:lnTo>
                    <a:lnTo>
                      <a:pt x="47" y="9"/>
                    </a:lnTo>
                    <a:lnTo>
                      <a:pt x="54" y="13"/>
                    </a:lnTo>
                    <a:lnTo>
                      <a:pt x="60" y="18"/>
                    </a:lnTo>
                    <a:lnTo>
                      <a:pt x="65" y="24"/>
                    </a:lnTo>
                    <a:lnTo>
                      <a:pt x="77" y="41"/>
                    </a:lnTo>
                    <a:lnTo>
                      <a:pt x="94" y="64"/>
                    </a:lnTo>
                    <a:lnTo>
                      <a:pt x="109" y="85"/>
                    </a:lnTo>
                    <a:lnTo>
                      <a:pt x="115" y="94"/>
                    </a:lnTo>
                    <a:lnTo>
                      <a:pt x="119" y="103"/>
                    </a:lnTo>
                    <a:lnTo>
                      <a:pt x="123" y="109"/>
                    </a:lnTo>
                    <a:lnTo>
                      <a:pt x="128" y="115"/>
                    </a:lnTo>
                    <a:lnTo>
                      <a:pt x="136" y="126"/>
                    </a:lnTo>
                    <a:lnTo>
                      <a:pt x="139" y="131"/>
                    </a:lnTo>
                    <a:lnTo>
                      <a:pt x="139" y="133"/>
                    </a:lnTo>
                    <a:lnTo>
                      <a:pt x="139" y="135"/>
                    </a:lnTo>
                    <a:lnTo>
                      <a:pt x="137" y="137"/>
                    </a:lnTo>
                    <a:lnTo>
                      <a:pt x="135" y="139"/>
                    </a:lnTo>
                    <a:lnTo>
                      <a:pt x="131" y="140"/>
                    </a:lnTo>
                    <a:lnTo>
                      <a:pt x="127" y="141"/>
                    </a:lnTo>
                    <a:lnTo>
                      <a:pt x="101" y="151"/>
                    </a:lnTo>
                    <a:lnTo>
                      <a:pt x="78" y="162"/>
                    </a:lnTo>
                    <a:lnTo>
                      <a:pt x="69" y="167"/>
                    </a:lnTo>
                    <a:lnTo>
                      <a:pt x="62" y="172"/>
                    </a:lnTo>
                    <a:lnTo>
                      <a:pt x="61" y="172"/>
                    </a:lnTo>
                    <a:lnTo>
                      <a:pt x="59" y="172"/>
                    </a:lnTo>
                    <a:lnTo>
                      <a:pt x="58" y="171"/>
                    </a:lnTo>
                    <a:lnTo>
                      <a:pt x="56" y="169"/>
                    </a:lnTo>
                    <a:lnTo>
                      <a:pt x="54" y="162"/>
                    </a:lnTo>
                    <a:lnTo>
                      <a:pt x="53" y="152"/>
                    </a:lnTo>
                    <a:lnTo>
                      <a:pt x="50" y="130"/>
                    </a:lnTo>
                    <a:lnTo>
                      <a:pt x="48" y="109"/>
                    </a:lnTo>
                    <a:lnTo>
                      <a:pt x="47" y="87"/>
                    </a:lnTo>
                    <a:lnTo>
                      <a:pt x="44" y="63"/>
                    </a:lnTo>
                    <a:lnTo>
                      <a:pt x="41" y="52"/>
                    </a:lnTo>
                    <a:lnTo>
                      <a:pt x="38" y="41"/>
                    </a:lnTo>
                    <a:lnTo>
                      <a:pt x="33" y="32"/>
                    </a:lnTo>
                    <a:lnTo>
                      <a:pt x="31" y="29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798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50" name="Freeform 85">
                <a:extLst>
                  <a:ext uri="{FF2B5EF4-FFF2-40B4-BE49-F238E27FC236}">
                    <a16:creationId xmlns:a16="http://schemas.microsoft.com/office/drawing/2014/main" id="{A46B955A-CFC6-4075-93F1-49EEF309A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038"/>
                <a:ext cx="134" cy="170"/>
              </a:xfrm>
              <a:custGeom>
                <a:avLst/>
                <a:gdLst>
                  <a:gd name="T0" fmla="*/ 26 w 134"/>
                  <a:gd name="T1" fmla="*/ 25 h 170"/>
                  <a:gd name="T2" fmla="*/ 26 w 134"/>
                  <a:gd name="T3" fmla="*/ 25 h 170"/>
                  <a:gd name="T4" fmla="*/ 14 w 134"/>
                  <a:gd name="T5" fmla="*/ 15 h 170"/>
                  <a:gd name="T6" fmla="*/ 4 w 134"/>
                  <a:gd name="T7" fmla="*/ 7 h 170"/>
                  <a:gd name="T8" fmla="*/ 1 w 134"/>
                  <a:gd name="T9" fmla="*/ 4 h 170"/>
                  <a:gd name="T10" fmla="*/ 0 w 134"/>
                  <a:gd name="T11" fmla="*/ 1 h 170"/>
                  <a:gd name="T12" fmla="*/ 0 w 134"/>
                  <a:gd name="T13" fmla="*/ 1 h 170"/>
                  <a:gd name="T14" fmla="*/ 1 w 134"/>
                  <a:gd name="T15" fmla="*/ 0 h 170"/>
                  <a:gd name="T16" fmla="*/ 6 w 134"/>
                  <a:gd name="T17" fmla="*/ 0 h 170"/>
                  <a:gd name="T18" fmla="*/ 6 w 134"/>
                  <a:gd name="T19" fmla="*/ 0 h 170"/>
                  <a:gd name="T20" fmla="*/ 21 w 134"/>
                  <a:gd name="T21" fmla="*/ 2 h 170"/>
                  <a:gd name="T22" fmla="*/ 28 w 134"/>
                  <a:gd name="T23" fmla="*/ 4 h 170"/>
                  <a:gd name="T24" fmla="*/ 37 w 134"/>
                  <a:gd name="T25" fmla="*/ 6 h 170"/>
                  <a:gd name="T26" fmla="*/ 44 w 134"/>
                  <a:gd name="T27" fmla="*/ 9 h 170"/>
                  <a:gd name="T28" fmla="*/ 51 w 134"/>
                  <a:gd name="T29" fmla="*/ 13 h 170"/>
                  <a:gd name="T30" fmla="*/ 57 w 134"/>
                  <a:gd name="T31" fmla="*/ 18 h 170"/>
                  <a:gd name="T32" fmla="*/ 62 w 134"/>
                  <a:gd name="T33" fmla="*/ 24 h 170"/>
                  <a:gd name="T34" fmla="*/ 62 w 134"/>
                  <a:gd name="T35" fmla="*/ 24 h 170"/>
                  <a:gd name="T36" fmla="*/ 73 w 134"/>
                  <a:gd name="T37" fmla="*/ 42 h 170"/>
                  <a:gd name="T38" fmla="*/ 90 w 134"/>
                  <a:gd name="T39" fmla="*/ 63 h 170"/>
                  <a:gd name="T40" fmla="*/ 105 w 134"/>
                  <a:gd name="T41" fmla="*/ 85 h 170"/>
                  <a:gd name="T42" fmla="*/ 110 w 134"/>
                  <a:gd name="T43" fmla="*/ 94 h 170"/>
                  <a:gd name="T44" fmla="*/ 114 w 134"/>
                  <a:gd name="T45" fmla="*/ 102 h 170"/>
                  <a:gd name="T46" fmla="*/ 114 w 134"/>
                  <a:gd name="T47" fmla="*/ 102 h 170"/>
                  <a:gd name="T48" fmla="*/ 118 w 134"/>
                  <a:gd name="T49" fmla="*/ 108 h 170"/>
                  <a:gd name="T50" fmla="*/ 123 w 134"/>
                  <a:gd name="T51" fmla="*/ 114 h 170"/>
                  <a:gd name="T52" fmla="*/ 131 w 134"/>
                  <a:gd name="T53" fmla="*/ 125 h 170"/>
                  <a:gd name="T54" fmla="*/ 134 w 134"/>
                  <a:gd name="T55" fmla="*/ 130 h 170"/>
                  <a:gd name="T56" fmla="*/ 134 w 134"/>
                  <a:gd name="T57" fmla="*/ 132 h 170"/>
                  <a:gd name="T58" fmla="*/ 134 w 134"/>
                  <a:gd name="T59" fmla="*/ 134 h 170"/>
                  <a:gd name="T60" fmla="*/ 132 w 134"/>
                  <a:gd name="T61" fmla="*/ 136 h 170"/>
                  <a:gd name="T62" fmla="*/ 130 w 134"/>
                  <a:gd name="T63" fmla="*/ 138 h 170"/>
                  <a:gd name="T64" fmla="*/ 127 w 134"/>
                  <a:gd name="T65" fmla="*/ 139 h 170"/>
                  <a:gd name="T66" fmla="*/ 122 w 134"/>
                  <a:gd name="T67" fmla="*/ 140 h 170"/>
                  <a:gd name="T68" fmla="*/ 122 w 134"/>
                  <a:gd name="T69" fmla="*/ 140 h 170"/>
                  <a:gd name="T70" fmla="*/ 97 w 134"/>
                  <a:gd name="T71" fmla="*/ 150 h 170"/>
                  <a:gd name="T72" fmla="*/ 75 w 134"/>
                  <a:gd name="T73" fmla="*/ 160 h 170"/>
                  <a:gd name="T74" fmla="*/ 66 w 134"/>
                  <a:gd name="T75" fmla="*/ 165 h 170"/>
                  <a:gd name="T76" fmla="*/ 60 w 134"/>
                  <a:gd name="T77" fmla="*/ 169 h 170"/>
                  <a:gd name="T78" fmla="*/ 60 w 134"/>
                  <a:gd name="T79" fmla="*/ 169 h 170"/>
                  <a:gd name="T80" fmla="*/ 58 w 134"/>
                  <a:gd name="T81" fmla="*/ 170 h 170"/>
                  <a:gd name="T82" fmla="*/ 56 w 134"/>
                  <a:gd name="T83" fmla="*/ 170 h 170"/>
                  <a:gd name="T84" fmla="*/ 55 w 134"/>
                  <a:gd name="T85" fmla="*/ 169 h 170"/>
                  <a:gd name="T86" fmla="*/ 54 w 134"/>
                  <a:gd name="T87" fmla="*/ 167 h 170"/>
                  <a:gd name="T88" fmla="*/ 52 w 134"/>
                  <a:gd name="T89" fmla="*/ 160 h 170"/>
                  <a:gd name="T90" fmla="*/ 50 w 134"/>
                  <a:gd name="T91" fmla="*/ 150 h 170"/>
                  <a:gd name="T92" fmla="*/ 48 w 134"/>
                  <a:gd name="T93" fmla="*/ 129 h 170"/>
                  <a:gd name="T94" fmla="*/ 46 w 134"/>
                  <a:gd name="T95" fmla="*/ 108 h 170"/>
                  <a:gd name="T96" fmla="*/ 46 w 134"/>
                  <a:gd name="T97" fmla="*/ 108 h 170"/>
                  <a:gd name="T98" fmla="*/ 44 w 134"/>
                  <a:gd name="T99" fmla="*/ 86 h 170"/>
                  <a:gd name="T100" fmla="*/ 42 w 134"/>
                  <a:gd name="T101" fmla="*/ 63 h 170"/>
                  <a:gd name="T102" fmla="*/ 39 w 134"/>
                  <a:gd name="T103" fmla="*/ 51 h 170"/>
                  <a:gd name="T104" fmla="*/ 36 w 134"/>
                  <a:gd name="T105" fmla="*/ 40 h 170"/>
                  <a:gd name="T106" fmla="*/ 31 w 134"/>
                  <a:gd name="T107" fmla="*/ 32 h 170"/>
                  <a:gd name="T108" fmla="*/ 29 w 134"/>
                  <a:gd name="T109" fmla="*/ 28 h 170"/>
                  <a:gd name="T110" fmla="*/ 26 w 134"/>
                  <a:gd name="T111" fmla="*/ 25 h 170"/>
                  <a:gd name="T112" fmla="*/ 26 w 134"/>
                  <a:gd name="T113" fmla="*/ 25 h 1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34" h="170">
                    <a:moveTo>
                      <a:pt x="26" y="25"/>
                    </a:moveTo>
                    <a:lnTo>
                      <a:pt x="26" y="25"/>
                    </a:lnTo>
                    <a:lnTo>
                      <a:pt x="14" y="15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21" y="2"/>
                    </a:lnTo>
                    <a:lnTo>
                      <a:pt x="28" y="4"/>
                    </a:lnTo>
                    <a:lnTo>
                      <a:pt x="37" y="6"/>
                    </a:lnTo>
                    <a:lnTo>
                      <a:pt x="44" y="9"/>
                    </a:lnTo>
                    <a:lnTo>
                      <a:pt x="51" y="13"/>
                    </a:lnTo>
                    <a:lnTo>
                      <a:pt x="57" y="18"/>
                    </a:lnTo>
                    <a:lnTo>
                      <a:pt x="62" y="24"/>
                    </a:lnTo>
                    <a:lnTo>
                      <a:pt x="73" y="42"/>
                    </a:lnTo>
                    <a:lnTo>
                      <a:pt x="90" y="63"/>
                    </a:lnTo>
                    <a:lnTo>
                      <a:pt x="105" y="85"/>
                    </a:lnTo>
                    <a:lnTo>
                      <a:pt x="110" y="94"/>
                    </a:lnTo>
                    <a:lnTo>
                      <a:pt x="114" y="102"/>
                    </a:lnTo>
                    <a:lnTo>
                      <a:pt x="118" y="108"/>
                    </a:lnTo>
                    <a:lnTo>
                      <a:pt x="123" y="114"/>
                    </a:lnTo>
                    <a:lnTo>
                      <a:pt x="131" y="125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4" y="134"/>
                    </a:lnTo>
                    <a:lnTo>
                      <a:pt x="132" y="136"/>
                    </a:lnTo>
                    <a:lnTo>
                      <a:pt x="130" y="138"/>
                    </a:lnTo>
                    <a:lnTo>
                      <a:pt x="127" y="139"/>
                    </a:lnTo>
                    <a:lnTo>
                      <a:pt x="122" y="140"/>
                    </a:lnTo>
                    <a:lnTo>
                      <a:pt x="97" y="150"/>
                    </a:lnTo>
                    <a:lnTo>
                      <a:pt x="75" y="160"/>
                    </a:lnTo>
                    <a:lnTo>
                      <a:pt x="66" y="165"/>
                    </a:lnTo>
                    <a:lnTo>
                      <a:pt x="60" y="169"/>
                    </a:lnTo>
                    <a:lnTo>
                      <a:pt x="58" y="170"/>
                    </a:lnTo>
                    <a:lnTo>
                      <a:pt x="56" y="170"/>
                    </a:lnTo>
                    <a:lnTo>
                      <a:pt x="55" y="169"/>
                    </a:lnTo>
                    <a:lnTo>
                      <a:pt x="54" y="167"/>
                    </a:lnTo>
                    <a:lnTo>
                      <a:pt x="52" y="160"/>
                    </a:lnTo>
                    <a:lnTo>
                      <a:pt x="50" y="150"/>
                    </a:lnTo>
                    <a:lnTo>
                      <a:pt x="48" y="129"/>
                    </a:lnTo>
                    <a:lnTo>
                      <a:pt x="46" y="108"/>
                    </a:lnTo>
                    <a:lnTo>
                      <a:pt x="44" y="86"/>
                    </a:lnTo>
                    <a:lnTo>
                      <a:pt x="42" y="63"/>
                    </a:lnTo>
                    <a:lnTo>
                      <a:pt x="39" y="51"/>
                    </a:lnTo>
                    <a:lnTo>
                      <a:pt x="36" y="40"/>
                    </a:lnTo>
                    <a:lnTo>
                      <a:pt x="31" y="32"/>
                    </a:lnTo>
                    <a:lnTo>
                      <a:pt x="29" y="28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6A7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51" name="Freeform 86">
                <a:extLst>
                  <a:ext uri="{FF2B5EF4-FFF2-40B4-BE49-F238E27FC236}">
                    <a16:creationId xmlns:a16="http://schemas.microsoft.com/office/drawing/2014/main" id="{7281907C-CCFA-4B83-8AC8-8F54BD6D2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039"/>
                <a:ext cx="130" cy="168"/>
              </a:xfrm>
              <a:custGeom>
                <a:avLst/>
                <a:gdLst>
                  <a:gd name="T0" fmla="*/ 26 w 130"/>
                  <a:gd name="T1" fmla="*/ 25 h 168"/>
                  <a:gd name="T2" fmla="*/ 26 w 130"/>
                  <a:gd name="T3" fmla="*/ 25 h 168"/>
                  <a:gd name="T4" fmla="*/ 14 w 130"/>
                  <a:gd name="T5" fmla="*/ 15 h 168"/>
                  <a:gd name="T6" fmla="*/ 4 w 130"/>
                  <a:gd name="T7" fmla="*/ 7 h 168"/>
                  <a:gd name="T8" fmla="*/ 1 w 130"/>
                  <a:gd name="T9" fmla="*/ 3 h 168"/>
                  <a:gd name="T10" fmla="*/ 0 w 130"/>
                  <a:gd name="T11" fmla="*/ 1 h 168"/>
                  <a:gd name="T12" fmla="*/ 1 w 130"/>
                  <a:gd name="T13" fmla="*/ 0 h 168"/>
                  <a:gd name="T14" fmla="*/ 2 w 130"/>
                  <a:gd name="T15" fmla="*/ 0 h 168"/>
                  <a:gd name="T16" fmla="*/ 7 w 130"/>
                  <a:gd name="T17" fmla="*/ 0 h 168"/>
                  <a:gd name="T18" fmla="*/ 7 w 130"/>
                  <a:gd name="T19" fmla="*/ 0 h 168"/>
                  <a:gd name="T20" fmla="*/ 20 w 130"/>
                  <a:gd name="T21" fmla="*/ 2 h 168"/>
                  <a:gd name="T22" fmla="*/ 28 w 130"/>
                  <a:gd name="T23" fmla="*/ 3 h 168"/>
                  <a:gd name="T24" fmla="*/ 36 w 130"/>
                  <a:gd name="T25" fmla="*/ 6 h 168"/>
                  <a:gd name="T26" fmla="*/ 43 w 130"/>
                  <a:gd name="T27" fmla="*/ 9 h 168"/>
                  <a:gd name="T28" fmla="*/ 49 w 130"/>
                  <a:gd name="T29" fmla="*/ 13 h 168"/>
                  <a:gd name="T30" fmla="*/ 55 w 130"/>
                  <a:gd name="T31" fmla="*/ 18 h 168"/>
                  <a:gd name="T32" fmla="*/ 59 w 130"/>
                  <a:gd name="T33" fmla="*/ 24 h 168"/>
                  <a:gd name="T34" fmla="*/ 59 w 130"/>
                  <a:gd name="T35" fmla="*/ 24 h 168"/>
                  <a:gd name="T36" fmla="*/ 71 w 130"/>
                  <a:gd name="T37" fmla="*/ 42 h 168"/>
                  <a:gd name="T38" fmla="*/ 87 w 130"/>
                  <a:gd name="T39" fmla="*/ 63 h 168"/>
                  <a:gd name="T40" fmla="*/ 101 w 130"/>
                  <a:gd name="T41" fmla="*/ 84 h 168"/>
                  <a:gd name="T42" fmla="*/ 107 w 130"/>
                  <a:gd name="T43" fmla="*/ 93 h 168"/>
                  <a:gd name="T44" fmla="*/ 111 w 130"/>
                  <a:gd name="T45" fmla="*/ 101 h 168"/>
                  <a:gd name="T46" fmla="*/ 111 w 130"/>
                  <a:gd name="T47" fmla="*/ 101 h 168"/>
                  <a:gd name="T48" fmla="*/ 114 w 130"/>
                  <a:gd name="T49" fmla="*/ 107 h 168"/>
                  <a:gd name="T50" fmla="*/ 119 w 130"/>
                  <a:gd name="T51" fmla="*/ 113 h 168"/>
                  <a:gd name="T52" fmla="*/ 127 w 130"/>
                  <a:gd name="T53" fmla="*/ 124 h 168"/>
                  <a:gd name="T54" fmla="*/ 130 w 130"/>
                  <a:gd name="T55" fmla="*/ 129 h 168"/>
                  <a:gd name="T56" fmla="*/ 130 w 130"/>
                  <a:gd name="T57" fmla="*/ 131 h 168"/>
                  <a:gd name="T58" fmla="*/ 130 w 130"/>
                  <a:gd name="T59" fmla="*/ 133 h 168"/>
                  <a:gd name="T60" fmla="*/ 129 w 130"/>
                  <a:gd name="T61" fmla="*/ 135 h 168"/>
                  <a:gd name="T62" fmla="*/ 126 w 130"/>
                  <a:gd name="T63" fmla="*/ 136 h 168"/>
                  <a:gd name="T64" fmla="*/ 123 w 130"/>
                  <a:gd name="T65" fmla="*/ 138 h 168"/>
                  <a:gd name="T66" fmla="*/ 119 w 130"/>
                  <a:gd name="T67" fmla="*/ 139 h 168"/>
                  <a:gd name="T68" fmla="*/ 119 w 130"/>
                  <a:gd name="T69" fmla="*/ 139 h 168"/>
                  <a:gd name="T70" fmla="*/ 94 w 130"/>
                  <a:gd name="T71" fmla="*/ 149 h 168"/>
                  <a:gd name="T72" fmla="*/ 73 w 130"/>
                  <a:gd name="T73" fmla="*/ 159 h 168"/>
                  <a:gd name="T74" fmla="*/ 64 w 130"/>
                  <a:gd name="T75" fmla="*/ 163 h 168"/>
                  <a:gd name="T76" fmla="*/ 58 w 130"/>
                  <a:gd name="T77" fmla="*/ 167 h 168"/>
                  <a:gd name="T78" fmla="*/ 58 w 130"/>
                  <a:gd name="T79" fmla="*/ 167 h 168"/>
                  <a:gd name="T80" fmla="*/ 56 w 130"/>
                  <a:gd name="T81" fmla="*/ 168 h 168"/>
                  <a:gd name="T82" fmla="*/ 55 w 130"/>
                  <a:gd name="T83" fmla="*/ 168 h 168"/>
                  <a:gd name="T84" fmla="*/ 53 w 130"/>
                  <a:gd name="T85" fmla="*/ 167 h 168"/>
                  <a:gd name="T86" fmla="*/ 52 w 130"/>
                  <a:gd name="T87" fmla="*/ 165 h 168"/>
                  <a:gd name="T88" fmla="*/ 50 w 130"/>
                  <a:gd name="T89" fmla="*/ 158 h 168"/>
                  <a:gd name="T90" fmla="*/ 49 w 130"/>
                  <a:gd name="T91" fmla="*/ 149 h 168"/>
                  <a:gd name="T92" fmla="*/ 46 w 130"/>
                  <a:gd name="T93" fmla="*/ 128 h 168"/>
                  <a:gd name="T94" fmla="*/ 45 w 130"/>
                  <a:gd name="T95" fmla="*/ 107 h 168"/>
                  <a:gd name="T96" fmla="*/ 45 w 130"/>
                  <a:gd name="T97" fmla="*/ 107 h 168"/>
                  <a:gd name="T98" fmla="*/ 43 w 130"/>
                  <a:gd name="T99" fmla="*/ 86 h 168"/>
                  <a:gd name="T100" fmla="*/ 40 w 130"/>
                  <a:gd name="T101" fmla="*/ 62 h 168"/>
                  <a:gd name="T102" fmla="*/ 38 w 130"/>
                  <a:gd name="T103" fmla="*/ 51 h 168"/>
                  <a:gd name="T104" fmla="*/ 35 w 130"/>
                  <a:gd name="T105" fmla="*/ 41 h 168"/>
                  <a:gd name="T106" fmla="*/ 32 w 130"/>
                  <a:gd name="T107" fmla="*/ 31 h 168"/>
                  <a:gd name="T108" fmla="*/ 28 w 130"/>
                  <a:gd name="T109" fmla="*/ 28 h 168"/>
                  <a:gd name="T110" fmla="*/ 26 w 130"/>
                  <a:gd name="T111" fmla="*/ 25 h 168"/>
                  <a:gd name="T112" fmla="*/ 26 w 130"/>
                  <a:gd name="T113" fmla="*/ 25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30" h="168">
                    <a:moveTo>
                      <a:pt x="26" y="25"/>
                    </a:moveTo>
                    <a:lnTo>
                      <a:pt x="26" y="25"/>
                    </a:lnTo>
                    <a:lnTo>
                      <a:pt x="14" y="15"/>
                    </a:lnTo>
                    <a:lnTo>
                      <a:pt x="4" y="7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0" y="2"/>
                    </a:lnTo>
                    <a:lnTo>
                      <a:pt x="28" y="3"/>
                    </a:lnTo>
                    <a:lnTo>
                      <a:pt x="36" y="6"/>
                    </a:lnTo>
                    <a:lnTo>
                      <a:pt x="43" y="9"/>
                    </a:lnTo>
                    <a:lnTo>
                      <a:pt x="49" y="13"/>
                    </a:lnTo>
                    <a:lnTo>
                      <a:pt x="55" y="18"/>
                    </a:lnTo>
                    <a:lnTo>
                      <a:pt x="59" y="24"/>
                    </a:lnTo>
                    <a:lnTo>
                      <a:pt x="71" y="42"/>
                    </a:lnTo>
                    <a:lnTo>
                      <a:pt x="87" y="63"/>
                    </a:lnTo>
                    <a:lnTo>
                      <a:pt x="101" y="84"/>
                    </a:lnTo>
                    <a:lnTo>
                      <a:pt x="107" y="93"/>
                    </a:lnTo>
                    <a:lnTo>
                      <a:pt x="111" y="101"/>
                    </a:lnTo>
                    <a:lnTo>
                      <a:pt x="114" y="107"/>
                    </a:lnTo>
                    <a:lnTo>
                      <a:pt x="119" y="113"/>
                    </a:lnTo>
                    <a:lnTo>
                      <a:pt x="127" y="124"/>
                    </a:lnTo>
                    <a:lnTo>
                      <a:pt x="130" y="129"/>
                    </a:lnTo>
                    <a:lnTo>
                      <a:pt x="130" y="131"/>
                    </a:lnTo>
                    <a:lnTo>
                      <a:pt x="130" y="133"/>
                    </a:lnTo>
                    <a:lnTo>
                      <a:pt x="129" y="135"/>
                    </a:lnTo>
                    <a:lnTo>
                      <a:pt x="126" y="136"/>
                    </a:lnTo>
                    <a:lnTo>
                      <a:pt x="123" y="138"/>
                    </a:lnTo>
                    <a:lnTo>
                      <a:pt x="119" y="139"/>
                    </a:lnTo>
                    <a:lnTo>
                      <a:pt x="94" y="149"/>
                    </a:lnTo>
                    <a:lnTo>
                      <a:pt x="73" y="159"/>
                    </a:lnTo>
                    <a:lnTo>
                      <a:pt x="64" y="163"/>
                    </a:lnTo>
                    <a:lnTo>
                      <a:pt x="58" y="167"/>
                    </a:lnTo>
                    <a:lnTo>
                      <a:pt x="56" y="168"/>
                    </a:lnTo>
                    <a:lnTo>
                      <a:pt x="55" y="168"/>
                    </a:lnTo>
                    <a:lnTo>
                      <a:pt x="53" y="167"/>
                    </a:lnTo>
                    <a:lnTo>
                      <a:pt x="52" y="165"/>
                    </a:lnTo>
                    <a:lnTo>
                      <a:pt x="50" y="158"/>
                    </a:lnTo>
                    <a:lnTo>
                      <a:pt x="49" y="149"/>
                    </a:lnTo>
                    <a:lnTo>
                      <a:pt x="46" y="128"/>
                    </a:lnTo>
                    <a:lnTo>
                      <a:pt x="45" y="107"/>
                    </a:lnTo>
                    <a:lnTo>
                      <a:pt x="43" y="86"/>
                    </a:lnTo>
                    <a:lnTo>
                      <a:pt x="40" y="62"/>
                    </a:lnTo>
                    <a:lnTo>
                      <a:pt x="38" y="51"/>
                    </a:lnTo>
                    <a:lnTo>
                      <a:pt x="35" y="41"/>
                    </a:lnTo>
                    <a:lnTo>
                      <a:pt x="32" y="31"/>
                    </a:lnTo>
                    <a:lnTo>
                      <a:pt x="28" y="28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5D7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52" name="Freeform 87">
                <a:extLst>
                  <a:ext uri="{FF2B5EF4-FFF2-40B4-BE49-F238E27FC236}">
                    <a16:creationId xmlns:a16="http://schemas.microsoft.com/office/drawing/2014/main" id="{FD027567-4CE0-43C7-80E9-5864F62FA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039"/>
                <a:ext cx="125" cy="167"/>
              </a:xfrm>
              <a:custGeom>
                <a:avLst/>
                <a:gdLst>
                  <a:gd name="T0" fmla="*/ 24 w 125"/>
                  <a:gd name="T1" fmla="*/ 26 h 167"/>
                  <a:gd name="T2" fmla="*/ 24 w 125"/>
                  <a:gd name="T3" fmla="*/ 26 h 167"/>
                  <a:gd name="T4" fmla="*/ 13 w 125"/>
                  <a:gd name="T5" fmla="*/ 16 h 167"/>
                  <a:gd name="T6" fmla="*/ 4 w 125"/>
                  <a:gd name="T7" fmla="*/ 7 h 167"/>
                  <a:gd name="T8" fmla="*/ 1 w 125"/>
                  <a:gd name="T9" fmla="*/ 4 h 167"/>
                  <a:gd name="T10" fmla="*/ 0 w 125"/>
                  <a:gd name="T11" fmla="*/ 2 h 167"/>
                  <a:gd name="T12" fmla="*/ 0 w 125"/>
                  <a:gd name="T13" fmla="*/ 1 h 167"/>
                  <a:gd name="T14" fmla="*/ 1 w 125"/>
                  <a:gd name="T15" fmla="*/ 0 h 167"/>
                  <a:gd name="T16" fmla="*/ 6 w 125"/>
                  <a:gd name="T17" fmla="*/ 0 h 167"/>
                  <a:gd name="T18" fmla="*/ 6 w 125"/>
                  <a:gd name="T19" fmla="*/ 0 h 167"/>
                  <a:gd name="T20" fmla="*/ 19 w 125"/>
                  <a:gd name="T21" fmla="*/ 2 h 167"/>
                  <a:gd name="T22" fmla="*/ 26 w 125"/>
                  <a:gd name="T23" fmla="*/ 4 h 167"/>
                  <a:gd name="T24" fmla="*/ 34 w 125"/>
                  <a:gd name="T25" fmla="*/ 7 h 167"/>
                  <a:gd name="T26" fmla="*/ 41 w 125"/>
                  <a:gd name="T27" fmla="*/ 10 h 167"/>
                  <a:gd name="T28" fmla="*/ 47 w 125"/>
                  <a:gd name="T29" fmla="*/ 15 h 167"/>
                  <a:gd name="T30" fmla="*/ 52 w 125"/>
                  <a:gd name="T31" fmla="*/ 20 h 167"/>
                  <a:gd name="T32" fmla="*/ 56 w 125"/>
                  <a:gd name="T33" fmla="*/ 26 h 167"/>
                  <a:gd name="T34" fmla="*/ 56 w 125"/>
                  <a:gd name="T35" fmla="*/ 26 h 167"/>
                  <a:gd name="T36" fmla="*/ 67 w 125"/>
                  <a:gd name="T37" fmla="*/ 43 h 167"/>
                  <a:gd name="T38" fmla="*/ 82 w 125"/>
                  <a:gd name="T39" fmla="*/ 64 h 167"/>
                  <a:gd name="T40" fmla="*/ 97 w 125"/>
                  <a:gd name="T41" fmla="*/ 84 h 167"/>
                  <a:gd name="T42" fmla="*/ 102 w 125"/>
                  <a:gd name="T43" fmla="*/ 93 h 167"/>
                  <a:gd name="T44" fmla="*/ 106 w 125"/>
                  <a:gd name="T45" fmla="*/ 101 h 167"/>
                  <a:gd name="T46" fmla="*/ 106 w 125"/>
                  <a:gd name="T47" fmla="*/ 101 h 167"/>
                  <a:gd name="T48" fmla="*/ 110 w 125"/>
                  <a:gd name="T49" fmla="*/ 107 h 167"/>
                  <a:gd name="T50" fmla="*/ 114 w 125"/>
                  <a:gd name="T51" fmla="*/ 113 h 167"/>
                  <a:gd name="T52" fmla="*/ 122 w 125"/>
                  <a:gd name="T53" fmla="*/ 124 h 167"/>
                  <a:gd name="T54" fmla="*/ 125 w 125"/>
                  <a:gd name="T55" fmla="*/ 129 h 167"/>
                  <a:gd name="T56" fmla="*/ 125 w 125"/>
                  <a:gd name="T57" fmla="*/ 131 h 167"/>
                  <a:gd name="T58" fmla="*/ 125 w 125"/>
                  <a:gd name="T59" fmla="*/ 133 h 167"/>
                  <a:gd name="T60" fmla="*/ 124 w 125"/>
                  <a:gd name="T61" fmla="*/ 135 h 167"/>
                  <a:gd name="T62" fmla="*/ 122 w 125"/>
                  <a:gd name="T63" fmla="*/ 136 h 167"/>
                  <a:gd name="T64" fmla="*/ 119 w 125"/>
                  <a:gd name="T65" fmla="*/ 138 h 167"/>
                  <a:gd name="T66" fmla="*/ 115 w 125"/>
                  <a:gd name="T67" fmla="*/ 139 h 167"/>
                  <a:gd name="T68" fmla="*/ 115 w 125"/>
                  <a:gd name="T69" fmla="*/ 139 h 167"/>
                  <a:gd name="T70" fmla="*/ 90 w 125"/>
                  <a:gd name="T71" fmla="*/ 148 h 167"/>
                  <a:gd name="T72" fmla="*/ 70 w 125"/>
                  <a:gd name="T73" fmla="*/ 158 h 167"/>
                  <a:gd name="T74" fmla="*/ 61 w 125"/>
                  <a:gd name="T75" fmla="*/ 162 h 167"/>
                  <a:gd name="T76" fmla="*/ 55 w 125"/>
                  <a:gd name="T77" fmla="*/ 166 h 167"/>
                  <a:gd name="T78" fmla="*/ 55 w 125"/>
                  <a:gd name="T79" fmla="*/ 166 h 167"/>
                  <a:gd name="T80" fmla="*/ 54 w 125"/>
                  <a:gd name="T81" fmla="*/ 167 h 167"/>
                  <a:gd name="T82" fmla="*/ 52 w 125"/>
                  <a:gd name="T83" fmla="*/ 167 h 167"/>
                  <a:gd name="T84" fmla="*/ 51 w 125"/>
                  <a:gd name="T85" fmla="*/ 166 h 167"/>
                  <a:gd name="T86" fmla="*/ 50 w 125"/>
                  <a:gd name="T87" fmla="*/ 164 h 167"/>
                  <a:gd name="T88" fmla="*/ 48 w 125"/>
                  <a:gd name="T89" fmla="*/ 157 h 167"/>
                  <a:gd name="T90" fmla="*/ 46 w 125"/>
                  <a:gd name="T91" fmla="*/ 148 h 167"/>
                  <a:gd name="T92" fmla="*/ 44 w 125"/>
                  <a:gd name="T93" fmla="*/ 128 h 167"/>
                  <a:gd name="T94" fmla="*/ 42 w 125"/>
                  <a:gd name="T95" fmla="*/ 108 h 167"/>
                  <a:gd name="T96" fmla="*/ 42 w 125"/>
                  <a:gd name="T97" fmla="*/ 108 h 167"/>
                  <a:gd name="T98" fmla="*/ 41 w 125"/>
                  <a:gd name="T99" fmla="*/ 86 h 167"/>
                  <a:gd name="T100" fmla="*/ 38 w 125"/>
                  <a:gd name="T101" fmla="*/ 63 h 167"/>
                  <a:gd name="T102" fmla="*/ 36 w 125"/>
                  <a:gd name="T103" fmla="*/ 51 h 167"/>
                  <a:gd name="T104" fmla="*/ 34 w 125"/>
                  <a:gd name="T105" fmla="*/ 41 h 167"/>
                  <a:gd name="T106" fmla="*/ 30 w 125"/>
                  <a:gd name="T107" fmla="*/ 32 h 167"/>
                  <a:gd name="T108" fmla="*/ 28 w 125"/>
                  <a:gd name="T109" fmla="*/ 28 h 167"/>
                  <a:gd name="T110" fmla="*/ 24 w 125"/>
                  <a:gd name="T111" fmla="*/ 26 h 167"/>
                  <a:gd name="T112" fmla="*/ 24 w 125"/>
                  <a:gd name="T113" fmla="*/ 26 h 1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5" h="167">
                    <a:moveTo>
                      <a:pt x="24" y="26"/>
                    </a:moveTo>
                    <a:lnTo>
                      <a:pt x="24" y="26"/>
                    </a:lnTo>
                    <a:lnTo>
                      <a:pt x="13" y="16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9" y="2"/>
                    </a:lnTo>
                    <a:lnTo>
                      <a:pt x="26" y="4"/>
                    </a:lnTo>
                    <a:lnTo>
                      <a:pt x="34" y="7"/>
                    </a:lnTo>
                    <a:lnTo>
                      <a:pt x="41" y="10"/>
                    </a:lnTo>
                    <a:lnTo>
                      <a:pt x="47" y="15"/>
                    </a:lnTo>
                    <a:lnTo>
                      <a:pt x="52" y="20"/>
                    </a:lnTo>
                    <a:lnTo>
                      <a:pt x="56" y="26"/>
                    </a:lnTo>
                    <a:lnTo>
                      <a:pt x="67" y="43"/>
                    </a:lnTo>
                    <a:lnTo>
                      <a:pt x="82" y="64"/>
                    </a:lnTo>
                    <a:lnTo>
                      <a:pt x="97" y="84"/>
                    </a:lnTo>
                    <a:lnTo>
                      <a:pt x="102" y="93"/>
                    </a:lnTo>
                    <a:lnTo>
                      <a:pt x="106" y="101"/>
                    </a:lnTo>
                    <a:lnTo>
                      <a:pt x="110" y="107"/>
                    </a:lnTo>
                    <a:lnTo>
                      <a:pt x="114" y="113"/>
                    </a:lnTo>
                    <a:lnTo>
                      <a:pt x="122" y="124"/>
                    </a:lnTo>
                    <a:lnTo>
                      <a:pt x="125" y="129"/>
                    </a:lnTo>
                    <a:lnTo>
                      <a:pt x="125" y="131"/>
                    </a:lnTo>
                    <a:lnTo>
                      <a:pt x="125" y="133"/>
                    </a:lnTo>
                    <a:lnTo>
                      <a:pt x="124" y="135"/>
                    </a:lnTo>
                    <a:lnTo>
                      <a:pt x="122" y="136"/>
                    </a:lnTo>
                    <a:lnTo>
                      <a:pt x="119" y="138"/>
                    </a:lnTo>
                    <a:lnTo>
                      <a:pt x="115" y="139"/>
                    </a:lnTo>
                    <a:lnTo>
                      <a:pt x="90" y="148"/>
                    </a:lnTo>
                    <a:lnTo>
                      <a:pt x="70" y="158"/>
                    </a:lnTo>
                    <a:lnTo>
                      <a:pt x="61" y="162"/>
                    </a:lnTo>
                    <a:lnTo>
                      <a:pt x="55" y="166"/>
                    </a:lnTo>
                    <a:lnTo>
                      <a:pt x="54" y="167"/>
                    </a:lnTo>
                    <a:lnTo>
                      <a:pt x="52" y="167"/>
                    </a:lnTo>
                    <a:lnTo>
                      <a:pt x="51" y="166"/>
                    </a:lnTo>
                    <a:lnTo>
                      <a:pt x="50" y="164"/>
                    </a:lnTo>
                    <a:lnTo>
                      <a:pt x="48" y="157"/>
                    </a:lnTo>
                    <a:lnTo>
                      <a:pt x="46" y="148"/>
                    </a:lnTo>
                    <a:lnTo>
                      <a:pt x="44" y="128"/>
                    </a:lnTo>
                    <a:lnTo>
                      <a:pt x="42" y="108"/>
                    </a:lnTo>
                    <a:lnTo>
                      <a:pt x="41" y="86"/>
                    </a:lnTo>
                    <a:lnTo>
                      <a:pt x="38" y="63"/>
                    </a:lnTo>
                    <a:lnTo>
                      <a:pt x="36" y="51"/>
                    </a:lnTo>
                    <a:lnTo>
                      <a:pt x="34" y="41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4F6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53" name="Freeform 88">
                <a:extLst>
                  <a:ext uri="{FF2B5EF4-FFF2-40B4-BE49-F238E27FC236}">
                    <a16:creationId xmlns:a16="http://schemas.microsoft.com/office/drawing/2014/main" id="{924F2B19-F349-4A29-A2EC-AB7ED3F7C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040"/>
                <a:ext cx="120" cy="165"/>
              </a:xfrm>
              <a:custGeom>
                <a:avLst/>
                <a:gdLst>
                  <a:gd name="T0" fmla="*/ 110 w 120"/>
                  <a:gd name="T1" fmla="*/ 138 h 165"/>
                  <a:gd name="T2" fmla="*/ 110 w 120"/>
                  <a:gd name="T3" fmla="*/ 138 h 165"/>
                  <a:gd name="T4" fmla="*/ 86 w 120"/>
                  <a:gd name="T5" fmla="*/ 147 h 165"/>
                  <a:gd name="T6" fmla="*/ 66 w 120"/>
                  <a:gd name="T7" fmla="*/ 156 h 165"/>
                  <a:gd name="T8" fmla="*/ 58 w 120"/>
                  <a:gd name="T9" fmla="*/ 160 h 165"/>
                  <a:gd name="T10" fmla="*/ 53 w 120"/>
                  <a:gd name="T11" fmla="*/ 164 h 165"/>
                  <a:gd name="T12" fmla="*/ 53 w 120"/>
                  <a:gd name="T13" fmla="*/ 164 h 165"/>
                  <a:gd name="T14" fmla="*/ 51 w 120"/>
                  <a:gd name="T15" fmla="*/ 165 h 165"/>
                  <a:gd name="T16" fmla="*/ 50 w 120"/>
                  <a:gd name="T17" fmla="*/ 165 h 165"/>
                  <a:gd name="T18" fmla="*/ 48 w 120"/>
                  <a:gd name="T19" fmla="*/ 164 h 165"/>
                  <a:gd name="T20" fmla="*/ 47 w 120"/>
                  <a:gd name="T21" fmla="*/ 162 h 165"/>
                  <a:gd name="T22" fmla="*/ 45 w 120"/>
                  <a:gd name="T23" fmla="*/ 156 h 165"/>
                  <a:gd name="T24" fmla="*/ 44 w 120"/>
                  <a:gd name="T25" fmla="*/ 147 h 165"/>
                  <a:gd name="T26" fmla="*/ 42 w 120"/>
                  <a:gd name="T27" fmla="*/ 127 h 165"/>
                  <a:gd name="T28" fmla="*/ 40 w 120"/>
                  <a:gd name="T29" fmla="*/ 107 h 165"/>
                  <a:gd name="T30" fmla="*/ 40 w 120"/>
                  <a:gd name="T31" fmla="*/ 107 h 165"/>
                  <a:gd name="T32" fmla="*/ 39 w 120"/>
                  <a:gd name="T33" fmla="*/ 85 h 165"/>
                  <a:gd name="T34" fmla="*/ 36 w 120"/>
                  <a:gd name="T35" fmla="*/ 62 h 165"/>
                  <a:gd name="T36" fmla="*/ 34 w 120"/>
                  <a:gd name="T37" fmla="*/ 51 h 165"/>
                  <a:gd name="T38" fmla="*/ 32 w 120"/>
                  <a:gd name="T39" fmla="*/ 41 h 165"/>
                  <a:gd name="T40" fmla="*/ 28 w 120"/>
                  <a:gd name="T41" fmla="*/ 31 h 165"/>
                  <a:gd name="T42" fmla="*/ 26 w 120"/>
                  <a:gd name="T43" fmla="*/ 28 h 165"/>
                  <a:gd name="T44" fmla="*/ 23 w 120"/>
                  <a:gd name="T45" fmla="*/ 25 h 165"/>
                  <a:gd name="T46" fmla="*/ 23 w 120"/>
                  <a:gd name="T47" fmla="*/ 25 h 165"/>
                  <a:gd name="T48" fmla="*/ 12 w 120"/>
                  <a:gd name="T49" fmla="*/ 15 h 165"/>
                  <a:gd name="T50" fmla="*/ 3 w 120"/>
                  <a:gd name="T51" fmla="*/ 7 h 165"/>
                  <a:gd name="T52" fmla="*/ 0 w 120"/>
                  <a:gd name="T53" fmla="*/ 4 h 165"/>
                  <a:gd name="T54" fmla="*/ 0 w 120"/>
                  <a:gd name="T55" fmla="*/ 2 h 165"/>
                  <a:gd name="T56" fmla="*/ 0 w 120"/>
                  <a:gd name="T57" fmla="*/ 1 h 165"/>
                  <a:gd name="T58" fmla="*/ 1 w 120"/>
                  <a:gd name="T59" fmla="*/ 0 h 165"/>
                  <a:gd name="T60" fmla="*/ 5 w 120"/>
                  <a:gd name="T61" fmla="*/ 0 h 165"/>
                  <a:gd name="T62" fmla="*/ 5 w 120"/>
                  <a:gd name="T63" fmla="*/ 0 h 165"/>
                  <a:gd name="T64" fmla="*/ 18 w 120"/>
                  <a:gd name="T65" fmla="*/ 2 h 165"/>
                  <a:gd name="T66" fmla="*/ 25 w 120"/>
                  <a:gd name="T67" fmla="*/ 4 h 165"/>
                  <a:gd name="T68" fmla="*/ 32 w 120"/>
                  <a:gd name="T69" fmla="*/ 7 h 165"/>
                  <a:gd name="T70" fmla="*/ 38 w 120"/>
                  <a:gd name="T71" fmla="*/ 11 h 165"/>
                  <a:gd name="T72" fmla="*/ 44 w 120"/>
                  <a:gd name="T73" fmla="*/ 15 h 165"/>
                  <a:gd name="T74" fmla="*/ 49 w 120"/>
                  <a:gd name="T75" fmla="*/ 20 h 165"/>
                  <a:gd name="T76" fmla="*/ 53 w 120"/>
                  <a:gd name="T77" fmla="*/ 26 h 165"/>
                  <a:gd name="T78" fmla="*/ 53 w 120"/>
                  <a:gd name="T79" fmla="*/ 26 h 165"/>
                  <a:gd name="T80" fmla="*/ 64 w 120"/>
                  <a:gd name="T81" fmla="*/ 43 h 165"/>
                  <a:gd name="T82" fmla="*/ 78 w 120"/>
                  <a:gd name="T83" fmla="*/ 64 h 165"/>
                  <a:gd name="T84" fmla="*/ 93 w 120"/>
                  <a:gd name="T85" fmla="*/ 84 h 165"/>
                  <a:gd name="T86" fmla="*/ 98 w 120"/>
                  <a:gd name="T87" fmla="*/ 92 h 165"/>
                  <a:gd name="T88" fmla="*/ 102 w 120"/>
                  <a:gd name="T89" fmla="*/ 100 h 165"/>
                  <a:gd name="T90" fmla="*/ 102 w 120"/>
                  <a:gd name="T91" fmla="*/ 100 h 165"/>
                  <a:gd name="T92" fmla="*/ 105 w 120"/>
                  <a:gd name="T93" fmla="*/ 106 h 165"/>
                  <a:gd name="T94" fmla="*/ 109 w 120"/>
                  <a:gd name="T95" fmla="*/ 112 h 165"/>
                  <a:gd name="T96" fmla="*/ 117 w 120"/>
                  <a:gd name="T97" fmla="*/ 123 h 165"/>
                  <a:gd name="T98" fmla="*/ 120 w 120"/>
                  <a:gd name="T99" fmla="*/ 128 h 165"/>
                  <a:gd name="T100" fmla="*/ 120 w 120"/>
                  <a:gd name="T101" fmla="*/ 130 h 165"/>
                  <a:gd name="T102" fmla="*/ 120 w 120"/>
                  <a:gd name="T103" fmla="*/ 132 h 165"/>
                  <a:gd name="T104" fmla="*/ 119 w 120"/>
                  <a:gd name="T105" fmla="*/ 134 h 165"/>
                  <a:gd name="T106" fmla="*/ 117 w 120"/>
                  <a:gd name="T107" fmla="*/ 135 h 165"/>
                  <a:gd name="T108" fmla="*/ 110 w 120"/>
                  <a:gd name="T109" fmla="*/ 138 h 165"/>
                  <a:gd name="T110" fmla="*/ 110 w 120"/>
                  <a:gd name="T111" fmla="*/ 138 h 1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0" h="165">
                    <a:moveTo>
                      <a:pt x="110" y="138"/>
                    </a:moveTo>
                    <a:lnTo>
                      <a:pt x="110" y="138"/>
                    </a:lnTo>
                    <a:lnTo>
                      <a:pt x="86" y="147"/>
                    </a:lnTo>
                    <a:lnTo>
                      <a:pt x="66" y="156"/>
                    </a:lnTo>
                    <a:lnTo>
                      <a:pt x="58" y="160"/>
                    </a:lnTo>
                    <a:lnTo>
                      <a:pt x="53" y="164"/>
                    </a:lnTo>
                    <a:lnTo>
                      <a:pt x="51" y="165"/>
                    </a:lnTo>
                    <a:lnTo>
                      <a:pt x="50" y="165"/>
                    </a:lnTo>
                    <a:lnTo>
                      <a:pt x="48" y="164"/>
                    </a:lnTo>
                    <a:lnTo>
                      <a:pt x="47" y="162"/>
                    </a:lnTo>
                    <a:lnTo>
                      <a:pt x="45" y="156"/>
                    </a:lnTo>
                    <a:lnTo>
                      <a:pt x="44" y="147"/>
                    </a:lnTo>
                    <a:lnTo>
                      <a:pt x="42" y="127"/>
                    </a:lnTo>
                    <a:lnTo>
                      <a:pt x="40" y="107"/>
                    </a:lnTo>
                    <a:lnTo>
                      <a:pt x="39" y="85"/>
                    </a:lnTo>
                    <a:lnTo>
                      <a:pt x="36" y="62"/>
                    </a:lnTo>
                    <a:lnTo>
                      <a:pt x="34" y="51"/>
                    </a:lnTo>
                    <a:lnTo>
                      <a:pt x="32" y="41"/>
                    </a:lnTo>
                    <a:lnTo>
                      <a:pt x="28" y="31"/>
                    </a:lnTo>
                    <a:lnTo>
                      <a:pt x="26" y="28"/>
                    </a:lnTo>
                    <a:lnTo>
                      <a:pt x="23" y="25"/>
                    </a:lnTo>
                    <a:lnTo>
                      <a:pt x="12" y="15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8" y="2"/>
                    </a:lnTo>
                    <a:lnTo>
                      <a:pt x="25" y="4"/>
                    </a:lnTo>
                    <a:lnTo>
                      <a:pt x="32" y="7"/>
                    </a:lnTo>
                    <a:lnTo>
                      <a:pt x="38" y="11"/>
                    </a:lnTo>
                    <a:lnTo>
                      <a:pt x="44" y="15"/>
                    </a:lnTo>
                    <a:lnTo>
                      <a:pt x="49" y="20"/>
                    </a:lnTo>
                    <a:lnTo>
                      <a:pt x="53" y="26"/>
                    </a:lnTo>
                    <a:lnTo>
                      <a:pt x="64" y="43"/>
                    </a:lnTo>
                    <a:lnTo>
                      <a:pt x="78" y="64"/>
                    </a:lnTo>
                    <a:lnTo>
                      <a:pt x="93" y="84"/>
                    </a:lnTo>
                    <a:lnTo>
                      <a:pt x="98" y="92"/>
                    </a:lnTo>
                    <a:lnTo>
                      <a:pt x="102" y="100"/>
                    </a:lnTo>
                    <a:lnTo>
                      <a:pt x="105" y="106"/>
                    </a:lnTo>
                    <a:lnTo>
                      <a:pt x="109" y="112"/>
                    </a:lnTo>
                    <a:lnTo>
                      <a:pt x="117" y="123"/>
                    </a:lnTo>
                    <a:lnTo>
                      <a:pt x="120" y="128"/>
                    </a:lnTo>
                    <a:lnTo>
                      <a:pt x="120" y="130"/>
                    </a:lnTo>
                    <a:lnTo>
                      <a:pt x="120" y="132"/>
                    </a:lnTo>
                    <a:lnTo>
                      <a:pt x="119" y="134"/>
                    </a:lnTo>
                    <a:lnTo>
                      <a:pt x="117" y="135"/>
                    </a:lnTo>
                    <a:lnTo>
                      <a:pt x="110" y="138"/>
                    </a:lnTo>
                    <a:close/>
                  </a:path>
                </a:pathLst>
              </a:custGeom>
              <a:solidFill>
                <a:srgbClr val="415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54" name="Freeform 89">
                <a:extLst>
                  <a:ext uri="{FF2B5EF4-FFF2-40B4-BE49-F238E27FC236}">
                    <a16:creationId xmlns:a16="http://schemas.microsoft.com/office/drawing/2014/main" id="{2373A129-6925-45AC-A092-39D23C26F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318"/>
                <a:ext cx="89" cy="88"/>
              </a:xfrm>
              <a:custGeom>
                <a:avLst/>
                <a:gdLst>
                  <a:gd name="T0" fmla="*/ 89 w 89"/>
                  <a:gd name="T1" fmla="*/ 44 h 88"/>
                  <a:gd name="T2" fmla="*/ 89 w 89"/>
                  <a:gd name="T3" fmla="*/ 44 h 88"/>
                  <a:gd name="T4" fmla="*/ 88 w 89"/>
                  <a:gd name="T5" fmla="*/ 53 h 88"/>
                  <a:gd name="T6" fmla="*/ 85 w 89"/>
                  <a:gd name="T7" fmla="*/ 61 h 88"/>
                  <a:gd name="T8" fmla="*/ 81 w 89"/>
                  <a:gd name="T9" fmla="*/ 69 h 88"/>
                  <a:gd name="T10" fmla="*/ 76 w 89"/>
                  <a:gd name="T11" fmla="*/ 75 h 88"/>
                  <a:gd name="T12" fmla="*/ 70 w 89"/>
                  <a:gd name="T13" fmla="*/ 80 h 88"/>
                  <a:gd name="T14" fmla="*/ 62 w 89"/>
                  <a:gd name="T15" fmla="*/ 84 h 88"/>
                  <a:gd name="T16" fmla="*/ 54 w 89"/>
                  <a:gd name="T17" fmla="*/ 87 h 88"/>
                  <a:gd name="T18" fmla="*/ 45 w 89"/>
                  <a:gd name="T19" fmla="*/ 88 h 88"/>
                  <a:gd name="T20" fmla="*/ 45 w 89"/>
                  <a:gd name="T21" fmla="*/ 88 h 88"/>
                  <a:gd name="T22" fmla="*/ 35 w 89"/>
                  <a:gd name="T23" fmla="*/ 87 h 88"/>
                  <a:gd name="T24" fmla="*/ 27 w 89"/>
                  <a:gd name="T25" fmla="*/ 84 h 88"/>
                  <a:gd name="T26" fmla="*/ 19 w 89"/>
                  <a:gd name="T27" fmla="*/ 80 h 88"/>
                  <a:gd name="T28" fmla="*/ 13 w 89"/>
                  <a:gd name="T29" fmla="*/ 75 h 88"/>
                  <a:gd name="T30" fmla="*/ 8 w 89"/>
                  <a:gd name="T31" fmla="*/ 69 h 88"/>
                  <a:gd name="T32" fmla="*/ 4 w 89"/>
                  <a:gd name="T33" fmla="*/ 61 h 88"/>
                  <a:gd name="T34" fmla="*/ 1 w 89"/>
                  <a:gd name="T35" fmla="*/ 53 h 88"/>
                  <a:gd name="T36" fmla="*/ 0 w 89"/>
                  <a:gd name="T37" fmla="*/ 44 h 88"/>
                  <a:gd name="T38" fmla="*/ 0 w 89"/>
                  <a:gd name="T39" fmla="*/ 44 h 88"/>
                  <a:gd name="T40" fmla="*/ 1 w 89"/>
                  <a:gd name="T41" fmla="*/ 35 h 88"/>
                  <a:gd name="T42" fmla="*/ 4 w 89"/>
                  <a:gd name="T43" fmla="*/ 27 h 88"/>
                  <a:gd name="T44" fmla="*/ 8 w 89"/>
                  <a:gd name="T45" fmla="*/ 19 h 88"/>
                  <a:gd name="T46" fmla="*/ 13 w 89"/>
                  <a:gd name="T47" fmla="*/ 13 h 88"/>
                  <a:gd name="T48" fmla="*/ 19 w 89"/>
                  <a:gd name="T49" fmla="*/ 7 h 88"/>
                  <a:gd name="T50" fmla="*/ 27 w 89"/>
                  <a:gd name="T51" fmla="*/ 4 h 88"/>
                  <a:gd name="T52" fmla="*/ 35 w 89"/>
                  <a:gd name="T53" fmla="*/ 1 h 88"/>
                  <a:gd name="T54" fmla="*/ 45 w 89"/>
                  <a:gd name="T55" fmla="*/ 0 h 88"/>
                  <a:gd name="T56" fmla="*/ 45 w 89"/>
                  <a:gd name="T57" fmla="*/ 0 h 88"/>
                  <a:gd name="T58" fmla="*/ 54 w 89"/>
                  <a:gd name="T59" fmla="*/ 1 h 88"/>
                  <a:gd name="T60" fmla="*/ 62 w 89"/>
                  <a:gd name="T61" fmla="*/ 4 h 88"/>
                  <a:gd name="T62" fmla="*/ 70 w 89"/>
                  <a:gd name="T63" fmla="*/ 7 h 88"/>
                  <a:gd name="T64" fmla="*/ 76 w 89"/>
                  <a:gd name="T65" fmla="*/ 13 h 88"/>
                  <a:gd name="T66" fmla="*/ 81 w 89"/>
                  <a:gd name="T67" fmla="*/ 19 h 88"/>
                  <a:gd name="T68" fmla="*/ 85 w 89"/>
                  <a:gd name="T69" fmla="*/ 27 h 88"/>
                  <a:gd name="T70" fmla="*/ 88 w 89"/>
                  <a:gd name="T71" fmla="*/ 35 h 88"/>
                  <a:gd name="T72" fmla="*/ 89 w 89"/>
                  <a:gd name="T73" fmla="*/ 44 h 88"/>
                  <a:gd name="T74" fmla="*/ 89 w 89"/>
                  <a:gd name="T75" fmla="*/ 44 h 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9" h="88">
                    <a:moveTo>
                      <a:pt x="89" y="44"/>
                    </a:moveTo>
                    <a:lnTo>
                      <a:pt x="89" y="44"/>
                    </a:lnTo>
                    <a:lnTo>
                      <a:pt x="88" y="53"/>
                    </a:lnTo>
                    <a:lnTo>
                      <a:pt x="85" y="61"/>
                    </a:lnTo>
                    <a:lnTo>
                      <a:pt x="81" y="69"/>
                    </a:lnTo>
                    <a:lnTo>
                      <a:pt x="76" y="75"/>
                    </a:lnTo>
                    <a:lnTo>
                      <a:pt x="70" y="80"/>
                    </a:lnTo>
                    <a:lnTo>
                      <a:pt x="62" y="84"/>
                    </a:lnTo>
                    <a:lnTo>
                      <a:pt x="54" y="87"/>
                    </a:lnTo>
                    <a:lnTo>
                      <a:pt x="45" y="88"/>
                    </a:lnTo>
                    <a:lnTo>
                      <a:pt x="35" y="87"/>
                    </a:lnTo>
                    <a:lnTo>
                      <a:pt x="27" y="84"/>
                    </a:lnTo>
                    <a:lnTo>
                      <a:pt x="19" y="80"/>
                    </a:lnTo>
                    <a:lnTo>
                      <a:pt x="13" y="75"/>
                    </a:lnTo>
                    <a:lnTo>
                      <a:pt x="8" y="69"/>
                    </a:lnTo>
                    <a:lnTo>
                      <a:pt x="4" y="61"/>
                    </a:lnTo>
                    <a:lnTo>
                      <a:pt x="1" y="53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4" y="27"/>
                    </a:lnTo>
                    <a:lnTo>
                      <a:pt x="8" y="19"/>
                    </a:lnTo>
                    <a:lnTo>
                      <a:pt x="13" y="13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1"/>
                    </a:lnTo>
                    <a:lnTo>
                      <a:pt x="45" y="0"/>
                    </a:lnTo>
                    <a:lnTo>
                      <a:pt x="54" y="1"/>
                    </a:lnTo>
                    <a:lnTo>
                      <a:pt x="62" y="4"/>
                    </a:lnTo>
                    <a:lnTo>
                      <a:pt x="70" y="7"/>
                    </a:lnTo>
                    <a:lnTo>
                      <a:pt x="76" y="13"/>
                    </a:lnTo>
                    <a:lnTo>
                      <a:pt x="81" y="19"/>
                    </a:lnTo>
                    <a:lnTo>
                      <a:pt x="85" y="27"/>
                    </a:lnTo>
                    <a:lnTo>
                      <a:pt x="88" y="35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55" name="Freeform 90">
                <a:extLst>
                  <a:ext uri="{FF2B5EF4-FFF2-40B4-BE49-F238E27FC236}">
                    <a16:creationId xmlns:a16="http://schemas.microsoft.com/office/drawing/2014/main" id="{C62D21EE-836A-478F-8BC0-7DFBDB151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1319"/>
                <a:ext cx="87" cy="86"/>
              </a:xfrm>
              <a:custGeom>
                <a:avLst/>
                <a:gdLst>
                  <a:gd name="T0" fmla="*/ 44 w 87"/>
                  <a:gd name="T1" fmla="*/ 0 h 86"/>
                  <a:gd name="T2" fmla="*/ 44 w 87"/>
                  <a:gd name="T3" fmla="*/ 0 h 86"/>
                  <a:gd name="T4" fmla="*/ 53 w 87"/>
                  <a:gd name="T5" fmla="*/ 1 h 86"/>
                  <a:gd name="T6" fmla="*/ 61 w 87"/>
                  <a:gd name="T7" fmla="*/ 3 h 86"/>
                  <a:gd name="T8" fmla="*/ 68 w 87"/>
                  <a:gd name="T9" fmla="*/ 7 h 86"/>
                  <a:gd name="T10" fmla="*/ 74 w 87"/>
                  <a:gd name="T11" fmla="*/ 12 h 86"/>
                  <a:gd name="T12" fmla="*/ 80 w 87"/>
                  <a:gd name="T13" fmla="*/ 19 h 86"/>
                  <a:gd name="T14" fmla="*/ 84 w 87"/>
                  <a:gd name="T15" fmla="*/ 26 h 86"/>
                  <a:gd name="T16" fmla="*/ 86 w 87"/>
                  <a:gd name="T17" fmla="*/ 34 h 86"/>
                  <a:gd name="T18" fmla="*/ 87 w 87"/>
                  <a:gd name="T19" fmla="*/ 43 h 86"/>
                  <a:gd name="T20" fmla="*/ 87 w 87"/>
                  <a:gd name="T21" fmla="*/ 43 h 86"/>
                  <a:gd name="T22" fmla="*/ 86 w 87"/>
                  <a:gd name="T23" fmla="*/ 52 h 86"/>
                  <a:gd name="T24" fmla="*/ 84 w 87"/>
                  <a:gd name="T25" fmla="*/ 60 h 86"/>
                  <a:gd name="T26" fmla="*/ 80 w 87"/>
                  <a:gd name="T27" fmla="*/ 67 h 86"/>
                  <a:gd name="T28" fmla="*/ 74 w 87"/>
                  <a:gd name="T29" fmla="*/ 73 h 86"/>
                  <a:gd name="T30" fmla="*/ 68 w 87"/>
                  <a:gd name="T31" fmla="*/ 78 h 86"/>
                  <a:gd name="T32" fmla="*/ 61 w 87"/>
                  <a:gd name="T33" fmla="*/ 82 h 86"/>
                  <a:gd name="T34" fmla="*/ 53 w 87"/>
                  <a:gd name="T35" fmla="*/ 85 h 86"/>
                  <a:gd name="T36" fmla="*/ 44 w 87"/>
                  <a:gd name="T37" fmla="*/ 86 h 86"/>
                  <a:gd name="T38" fmla="*/ 44 w 87"/>
                  <a:gd name="T39" fmla="*/ 86 h 86"/>
                  <a:gd name="T40" fmla="*/ 34 w 87"/>
                  <a:gd name="T41" fmla="*/ 85 h 86"/>
                  <a:gd name="T42" fmla="*/ 26 w 87"/>
                  <a:gd name="T43" fmla="*/ 82 h 86"/>
                  <a:gd name="T44" fmla="*/ 19 w 87"/>
                  <a:gd name="T45" fmla="*/ 78 h 86"/>
                  <a:gd name="T46" fmla="*/ 13 w 87"/>
                  <a:gd name="T47" fmla="*/ 73 h 86"/>
                  <a:gd name="T48" fmla="*/ 7 w 87"/>
                  <a:gd name="T49" fmla="*/ 67 h 86"/>
                  <a:gd name="T50" fmla="*/ 4 w 87"/>
                  <a:gd name="T51" fmla="*/ 60 h 86"/>
                  <a:gd name="T52" fmla="*/ 1 w 87"/>
                  <a:gd name="T53" fmla="*/ 52 h 86"/>
                  <a:gd name="T54" fmla="*/ 0 w 87"/>
                  <a:gd name="T55" fmla="*/ 43 h 86"/>
                  <a:gd name="T56" fmla="*/ 0 w 87"/>
                  <a:gd name="T57" fmla="*/ 43 h 86"/>
                  <a:gd name="T58" fmla="*/ 1 w 87"/>
                  <a:gd name="T59" fmla="*/ 34 h 86"/>
                  <a:gd name="T60" fmla="*/ 4 w 87"/>
                  <a:gd name="T61" fmla="*/ 26 h 86"/>
                  <a:gd name="T62" fmla="*/ 7 w 87"/>
                  <a:gd name="T63" fmla="*/ 19 h 86"/>
                  <a:gd name="T64" fmla="*/ 13 w 87"/>
                  <a:gd name="T65" fmla="*/ 12 h 86"/>
                  <a:gd name="T66" fmla="*/ 19 w 87"/>
                  <a:gd name="T67" fmla="*/ 7 h 86"/>
                  <a:gd name="T68" fmla="*/ 26 w 87"/>
                  <a:gd name="T69" fmla="*/ 3 h 86"/>
                  <a:gd name="T70" fmla="*/ 34 w 87"/>
                  <a:gd name="T71" fmla="*/ 1 h 86"/>
                  <a:gd name="T72" fmla="*/ 44 w 87"/>
                  <a:gd name="T73" fmla="*/ 0 h 86"/>
                  <a:gd name="T74" fmla="*/ 44 w 87"/>
                  <a:gd name="T75" fmla="*/ 0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7" h="86">
                    <a:moveTo>
                      <a:pt x="44" y="0"/>
                    </a:moveTo>
                    <a:lnTo>
                      <a:pt x="44" y="0"/>
                    </a:lnTo>
                    <a:lnTo>
                      <a:pt x="53" y="1"/>
                    </a:lnTo>
                    <a:lnTo>
                      <a:pt x="61" y="3"/>
                    </a:lnTo>
                    <a:lnTo>
                      <a:pt x="68" y="7"/>
                    </a:lnTo>
                    <a:lnTo>
                      <a:pt x="74" y="12"/>
                    </a:lnTo>
                    <a:lnTo>
                      <a:pt x="80" y="19"/>
                    </a:lnTo>
                    <a:lnTo>
                      <a:pt x="84" y="26"/>
                    </a:lnTo>
                    <a:lnTo>
                      <a:pt x="86" y="34"/>
                    </a:lnTo>
                    <a:lnTo>
                      <a:pt x="87" y="43"/>
                    </a:lnTo>
                    <a:lnTo>
                      <a:pt x="86" y="52"/>
                    </a:lnTo>
                    <a:lnTo>
                      <a:pt x="84" y="60"/>
                    </a:lnTo>
                    <a:lnTo>
                      <a:pt x="80" y="67"/>
                    </a:lnTo>
                    <a:lnTo>
                      <a:pt x="74" y="73"/>
                    </a:lnTo>
                    <a:lnTo>
                      <a:pt x="68" y="78"/>
                    </a:lnTo>
                    <a:lnTo>
                      <a:pt x="61" y="82"/>
                    </a:lnTo>
                    <a:lnTo>
                      <a:pt x="53" y="85"/>
                    </a:lnTo>
                    <a:lnTo>
                      <a:pt x="44" y="86"/>
                    </a:lnTo>
                    <a:lnTo>
                      <a:pt x="34" y="85"/>
                    </a:lnTo>
                    <a:lnTo>
                      <a:pt x="26" y="82"/>
                    </a:lnTo>
                    <a:lnTo>
                      <a:pt x="19" y="78"/>
                    </a:lnTo>
                    <a:lnTo>
                      <a:pt x="13" y="73"/>
                    </a:lnTo>
                    <a:lnTo>
                      <a:pt x="7" y="67"/>
                    </a:lnTo>
                    <a:lnTo>
                      <a:pt x="4" y="60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4"/>
                    </a:lnTo>
                    <a:lnTo>
                      <a:pt x="4" y="26"/>
                    </a:lnTo>
                    <a:lnTo>
                      <a:pt x="7" y="19"/>
                    </a:lnTo>
                    <a:lnTo>
                      <a:pt x="13" y="12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56" name="Freeform 91">
                <a:extLst>
                  <a:ext uri="{FF2B5EF4-FFF2-40B4-BE49-F238E27FC236}">
                    <a16:creationId xmlns:a16="http://schemas.microsoft.com/office/drawing/2014/main" id="{3A3FAD81-D4F4-47A2-B4D2-167466766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1320"/>
                <a:ext cx="85" cy="84"/>
              </a:xfrm>
              <a:custGeom>
                <a:avLst/>
                <a:gdLst>
                  <a:gd name="T0" fmla="*/ 43 w 85"/>
                  <a:gd name="T1" fmla="*/ 0 h 84"/>
                  <a:gd name="T2" fmla="*/ 43 w 85"/>
                  <a:gd name="T3" fmla="*/ 0 h 84"/>
                  <a:gd name="T4" fmla="*/ 51 w 85"/>
                  <a:gd name="T5" fmla="*/ 1 h 84"/>
                  <a:gd name="T6" fmla="*/ 59 w 85"/>
                  <a:gd name="T7" fmla="*/ 3 h 84"/>
                  <a:gd name="T8" fmla="*/ 66 w 85"/>
                  <a:gd name="T9" fmla="*/ 7 h 84"/>
                  <a:gd name="T10" fmla="*/ 73 w 85"/>
                  <a:gd name="T11" fmla="*/ 12 h 84"/>
                  <a:gd name="T12" fmla="*/ 78 w 85"/>
                  <a:gd name="T13" fmla="*/ 18 h 84"/>
                  <a:gd name="T14" fmla="*/ 82 w 85"/>
                  <a:gd name="T15" fmla="*/ 25 h 84"/>
                  <a:gd name="T16" fmla="*/ 84 w 85"/>
                  <a:gd name="T17" fmla="*/ 33 h 84"/>
                  <a:gd name="T18" fmla="*/ 85 w 85"/>
                  <a:gd name="T19" fmla="*/ 42 h 84"/>
                  <a:gd name="T20" fmla="*/ 85 w 85"/>
                  <a:gd name="T21" fmla="*/ 42 h 84"/>
                  <a:gd name="T22" fmla="*/ 84 w 85"/>
                  <a:gd name="T23" fmla="*/ 51 h 84"/>
                  <a:gd name="T24" fmla="*/ 82 w 85"/>
                  <a:gd name="T25" fmla="*/ 58 h 84"/>
                  <a:gd name="T26" fmla="*/ 78 w 85"/>
                  <a:gd name="T27" fmla="*/ 65 h 84"/>
                  <a:gd name="T28" fmla="*/ 73 w 85"/>
                  <a:gd name="T29" fmla="*/ 72 h 84"/>
                  <a:gd name="T30" fmla="*/ 66 w 85"/>
                  <a:gd name="T31" fmla="*/ 77 h 84"/>
                  <a:gd name="T32" fmla="*/ 59 w 85"/>
                  <a:gd name="T33" fmla="*/ 80 h 84"/>
                  <a:gd name="T34" fmla="*/ 51 w 85"/>
                  <a:gd name="T35" fmla="*/ 83 h 84"/>
                  <a:gd name="T36" fmla="*/ 43 w 85"/>
                  <a:gd name="T37" fmla="*/ 84 h 84"/>
                  <a:gd name="T38" fmla="*/ 43 w 85"/>
                  <a:gd name="T39" fmla="*/ 84 h 84"/>
                  <a:gd name="T40" fmla="*/ 34 w 85"/>
                  <a:gd name="T41" fmla="*/ 83 h 84"/>
                  <a:gd name="T42" fmla="*/ 26 w 85"/>
                  <a:gd name="T43" fmla="*/ 80 h 84"/>
                  <a:gd name="T44" fmla="*/ 19 w 85"/>
                  <a:gd name="T45" fmla="*/ 77 h 84"/>
                  <a:gd name="T46" fmla="*/ 12 w 85"/>
                  <a:gd name="T47" fmla="*/ 72 h 84"/>
                  <a:gd name="T48" fmla="*/ 7 w 85"/>
                  <a:gd name="T49" fmla="*/ 65 h 84"/>
                  <a:gd name="T50" fmla="*/ 3 w 85"/>
                  <a:gd name="T51" fmla="*/ 58 h 84"/>
                  <a:gd name="T52" fmla="*/ 1 w 85"/>
                  <a:gd name="T53" fmla="*/ 51 h 84"/>
                  <a:gd name="T54" fmla="*/ 0 w 85"/>
                  <a:gd name="T55" fmla="*/ 42 h 84"/>
                  <a:gd name="T56" fmla="*/ 0 w 85"/>
                  <a:gd name="T57" fmla="*/ 42 h 84"/>
                  <a:gd name="T58" fmla="*/ 1 w 85"/>
                  <a:gd name="T59" fmla="*/ 33 h 84"/>
                  <a:gd name="T60" fmla="*/ 3 w 85"/>
                  <a:gd name="T61" fmla="*/ 25 h 84"/>
                  <a:gd name="T62" fmla="*/ 7 w 85"/>
                  <a:gd name="T63" fmla="*/ 18 h 84"/>
                  <a:gd name="T64" fmla="*/ 12 w 85"/>
                  <a:gd name="T65" fmla="*/ 12 h 84"/>
                  <a:gd name="T66" fmla="*/ 19 w 85"/>
                  <a:gd name="T67" fmla="*/ 7 h 84"/>
                  <a:gd name="T68" fmla="*/ 26 w 85"/>
                  <a:gd name="T69" fmla="*/ 3 h 84"/>
                  <a:gd name="T70" fmla="*/ 34 w 85"/>
                  <a:gd name="T71" fmla="*/ 1 h 84"/>
                  <a:gd name="T72" fmla="*/ 43 w 85"/>
                  <a:gd name="T73" fmla="*/ 0 h 84"/>
                  <a:gd name="T74" fmla="*/ 43 w 85"/>
                  <a:gd name="T75" fmla="*/ 0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5" h="84">
                    <a:moveTo>
                      <a:pt x="43" y="0"/>
                    </a:moveTo>
                    <a:lnTo>
                      <a:pt x="43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6" y="7"/>
                    </a:lnTo>
                    <a:lnTo>
                      <a:pt x="73" y="12"/>
                    </a:lnTo>
                    <a:lnTo>
                      <a:pt x="78" y="18"/>
                    </a:lnTo>
                    <a:lnTo>
                      <a:pt x="82" y="25"/>
                    </a:lnTo>
                    <a:lnTo>
                      <a:pt x="84" y="33"/>
                    </a:lnTo>
                    <a:lnTo>
                      <a:pt x="85" y="42"/>
                    </a:lnTo>
                    <a:lnTo>
                      <a:pt x="84" y="51"/>
                    </a:lnTo>
                    <a:lnTo>
                      <a:pt x="82" y="58"/>
                    </a:lnTo>
                    <a:lnTo>
                      <a:pt x="78" y="65"/>
                    </a:lnTo>
                    <a:lnTo>
                      <a:pt x="73" y="72"/>
                    </a:lnTo>
                    <a:lnTo>
                      <a:pt x="66" y="77"/>
                    </a:lnTo>
                    <a:lnTo>
                      <a:pt x="59" y="80"/>
                    </a:lnTo>
                    <a:lnTo>
                      <a:pt x="51" y="83"/>
                    </a:lnTo>
                    <a:lnTo>
                      <a:pt x="43" y="84"/>
                    </a:lnTo>
                    <a:lnTo>
                      <a:pt x="34" y="83"/>
                    </a:lnTo>
                    <a:lnTo>
                      <a:pt x="26" y="80"/>
                    </a:lnTo>
                    <a:lnTo>
                      <a:pt x="19" y="77"/>
                    </a:lnTo>
                    <a:lnTo>
                      <a:pt x="12" y="72"/>
                    </a:lnTo>
                    <a:lnTo>
                      <a:pt x="7" y="65"/>
                    </a:lnTo>
                    <a:lnTo>
                      <a:pt x="3" y="58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57" name="Freeform 92">
                <a:extLst>
                  <a:ext uri="{FF2B5EF4-FFF2-40B4-BE49-F238E27FC236}">
                    <a16:creationId xmlns:a16="http://schemas.microsoft.com/office/drawing/2014/main" id="{6E58FCD6-C6CA-4A62-9754-FFB511DFE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321"/>
                <a:ext cx="83" cy="82"/>
              </a:xfrm>
              <a:custGeom>
                <a:avLst/>
                <a:gdLst>
                  <a:gd name="T0" fmla="*/ 42 w 83"/>
                  <a:gd name="T1" fmla="*/ 0 h 82"/>
                  <a:gd name="T2" fmla="*/ 42 w 83"/>
                  <a:gd name="T3" fmla="*/ 0 h 82"/>
                  <a:gd name="T4" fmla="*/ 50 w 83"/>
                  <a:gd name="T5" fmla="*/ 1 h 82"/>
                  <a:gd name="T6" fmla="*/ 58 w 83"/>
                  <a:gd name="T7" fmla="*/ 3 h 82"/>
                  <a:gd name="T8" fmla="*/ 65 w 83"/>
                  <a:gd name="T9" fmla="*/ 7 h 82"/>
                  <a:gd name="T10" fmla="*/ 71 w 83"/>
                  <a:gd name="T11" fmla="*/ 12 h 82"/>
                  <a:gd name="T12" fmla="*/ 76 w 83"/>
                  <a:gd name="T13" fmla="*/ 18 h 82"/>
                  <a:gd name="T14" fmla="*/ 80 w 83"/>
                  <a:gd name="T15" fmla="*/ 25 h 82"/>
                  <a:gd name="T16" fmla="*/ 82 w 83"/>
                  <a:gd name="T17" fmla="*/ 32 h 82"/>
                  <a:gd name="T18" fmla="*/ 83 w 83"/>
                  <a:gd name="T19" fmla="*/ 41 h 82"/>
                  <a:gd name="T20" fmla="*/ 83 w 83"/>
                  <a:gd name="T21" fmla="*/ 41 h 82"/>
                  <a:gd name="T22" fmla="*/ 82 w 83"/>
                  <a:gd name="T23" fmla="*/ 50 h 82"/>
                  <a:gd name="T24" fmla="*/ 80 w 83"/>
                  <a:gd name="T25" fmla="*/ 57 h 82"/>
                  <a:gd name="T26" fmla="*/ 76 w 83"/>
                  <a:gd name="T27" fmla="*/ 64 h 82"/>
                  <a:gd name="T28" fmla="*/ 71 w 83"/>
                  <a:gd name="T29" fmla="*/ 70 h 82"/>
                  <a:gd name="T30" fmla="*/ 65 w 83"/>
                  <a:gd name="T31" fmla="*/ 75 h 82"/>
                  <a:gd name="T32" fmla="*/ 58 w 83"/>
                  <a:gd name="T33" fmla="*/ 79 h 82"/>
                  <a:gd name="T34" fmla="*/ 50 w 83"/>
                  <a:gd name="T35" fmla="*/ 81 h 82"/>
                  <a:gd name="T36" fmla="*/ 42 w 83"/>
                  <a:gd name="T37" fmla="*/ 82 h 82"/>
                  <a:gd name="T38" fmla="*/ 42 w 83"/>
                  <a:gd name="T39" fmla="*/ 82 h 82"/>
                  <a:gd name="T40" fmla="*/ 33 w 83"/>
                  <a:gd name="T41" fmla="*/ 81 h 82"/>
                  <a:gd name="T42" fmla="*/ 25 w 83"/>
                  <a:gd name="T43" fmla="*/ 79 h 82"/>
                  <a:gd name="T44" fmla="*/ 18 w 83"/>
                  <a:gd name="T45" fmla="*/ 75 h 82"/>
                  <a:gd name="T46" fmla="*/ 12 w 83"/>
                  <a:gd name="T47" fmla="*/ 70 h 82"/>
                  <a:gd name="T48" fmla="*/ 7 w 83"/>
                  <a:gd name="T49" fmla="*/ 64 h 82"/>
                  <a:gd name="T50" fmla="*/ 3 w 83"/>
                  <a:gd name="T51" fmla="*/ 57 h 82"/>
                  <a:gd name="T52" fmla="*/ 1 w 83"/>
                  <a:gd name="T53" fmla="*/ 50 h 82"/>
                  <a:gd name="T54" fmla="*/ 0 w 83"/>
                  <a:gd name="T55" fmla="*/ 41 h 82"/>
                  <a:gd name="T56" fmla="*/ 0 w 83"/>
                  <a:gd name="T57" fmla="*/ 41 h 82"/>
                  <a:gd name="T58" fmla="*/ 1 w 83"/>
                  <a:gd name="T59" fmla="*/ 32 h 82"/>
                  <a:gd name="T60" fmla="*/ 3 w 83"/>
                  <a:gd name="T61" fmla="*/ 25 h 82"/>
                  <a:gd name="T62" fmla="*/ 7 w 83"/>
                  <a:gd name="T63" fmla="*/ 18 h 82"/>
                  <a:gd name="T64" fmla="*/ 12 w 83"/>
                  <a:gd name="T65" fmla="*/ 12 h 82"/>
                  <a:gd name="T66" fmla="*/ 18 w 83"/>
                  <a:gd name="T67" fmla="*/ 7 h 82"/>
                  <a:gd name="T68" fmla="*/ 25 w 83"/>
                  <a:gd name="T69" fmla="*/ 3 h 82"/>
                  <a:gd name="T70" fmla="*/ 33 w 83"/>
                  <a:gd name="T71" fmla="*/ 1 h 82"/>
                  <a:gd name="T72" fmla="*/ 42 w 83"/>
                  <a:gd name="T73" fmla="*/ 0 h 82"/>
                  <a:gd name="T74" fmla="*/ 42 w 83"/>
                  <a:gd name="T75" fmla="*/ 0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3" h="82">
                    <a:moveTo>
                      <a:pt x="42" y="0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7"/>
                    </a:lnTo>
                    <a:lnTo>
                      <a:pt x="71" y="12"/>
                    </a:lnTo>
                    <a:lnTo>
                      <a:pt x="76" y="18"/>
                    </a:lnTo>
                    <a:lnTo>
                      <a:pt x="80" y="25"/>
                    </a:lnTo>
                    <a:lnTo>
                      <a:pt x="82" y="32"/>
                    </a:lnTo>
                    <a:lnTo>
                      <a:pt x="83" y="41"/>
                    </a:lnTo>
                    <a:lnTo>
                      <a:pt x="82" y="50"/>
                    </a:lnTo>
                    <a:lnTo>
                      <a:pt x="80" y="57"/>
                    </a:lnTo>
                    <a:lnTo>
                      <a:pt x="76" y="64"/>
                    </a:lnTo>
                    <a:lnTo>
                      <a:pt x="71" y="70"/>
                    </a:lnTo>
                    <a:lnTo>
                      <a:pt x="65" y="75"/>
                    </a:lnTo>
                    <a:lnTo>
                      <a:pt x="58" y="79"/>
                    </a:lnTo>
                    <a:lnTo>
                      <a:pt x="50" y="81"/>
                    </a:lnTo>
                    <a:lnTo>
                      <a:pt x="42" y="82"/>
                    </a:lnTo>
                    <a:lnTo>
                      <a:pt x="33" y="81"/>
                    </a:lnTo>
                    <a:lnTo>
                      <a:pt x="25" y="79"/>
                    </a:lnTo>
                    <a:lnTo>
                      <a:pt x="18" y="75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2" y="12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58" name="Freeform 93">
                <a:extLst>
                  <a:ext uri="{FF2B5EF4-FFF2-40B4-BE49-F238E27FC236}">
                    <a16:creationId xmlns:a16="http://schemas.microsoft.com/office/drawing/2014/main" id="{EE18A254-3BF4-4A73-8ADF-6E62C7486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1322"/>
                <a:ext cx="81" cy="80"/>
              </a:xfrm>
              <a:custGeom>
                <a:avLst/>
                <a:gdLst>
                  <a:gd name="T0" fmla="*/ 41 w 81"/>
                  <a:gd name="T1" fmla="*/ 0 h 80"/>
                  <a:gd name="T2" fmla="*/ 41 w 81"/>
                  <a:gd name="T3" fmla="*/ 0 h 80"/>
                  <a:gd name="T4" fmla="*/ 49 w 81"/>
                  <a:gd name="T5" fmla="*/ 1 h 80"/>
                  <a:gd name="T6" fmla="*/ 57 w 81"/>
                  <a:gd name="T7" fmla="*/ 3 h 80"/>
                  <a:gd name="T8" fmla="*/ 63 w 81"/>
                  <a:gd name="T9" fmla="*/ 7 h 80"/>
                  <a:gd name="T10" fmla="*/ 69 w 81"/>
                  <a:gd name="T11" fmla="*/ 12 h 80"/>
                  <a:gd name="T12" fmla="*/ 74 w 81"/>
                  <a:gd name="T13" fmla="*/ 17 h 80"/>
                  <a:gd name="T14" fmla="*/ 78 w 81"/>
                  <a:gd name="T15" fmla="*/ 24 h 80"/>
                  <a:gd name="T16" fmla="*/ 80 w 81"/>
                  <a:gd name="T17" fmla="*/ 31 h 80"/>
                  <a:gd name="T18" fmla="*/ 81 w 81"/>
                  <a:gd name="T19" fmla="*/ 40 h 80"/>
                  <a:gd name="T20" fmla="*/ 81 w 81"/>
                  <a:gd name="T21" fmla="*/ 40 h 80"/>
                  <a:gd name="T22" fmla="*/ 80 w 81"/>
                  <a:gd name="T23" fmla="*/ 48 h 80"/>
                  <a:gd name="T24" fmla="*/ 78 w 81"/>
                  <a:gd name="T25" fmla="*/ 56 h 80"/>
                  <a:gd name="T26" fmla="*/ 74 w 81"/>
                  <a:gd name="T27" fmla="*/ 62 h 80"/>
                  <a:gd name="T28" fmla="*/ 69 w 81"/>
                  <a:gd name="T29" fmla="*/ 68 h 80"/>
                  <a:gd name="T30" fmla="*/ 63 w 81"/>
                  <a:gd name="T31" fmla="*/ 73 h 80"/>
                  <a:gd name="T32" fmla="*/ 57 w 81"/>
                  <a:gd name="T33" fmla="*/ 77 h 80"/>
                  <a:gd name="T34" fmla="*/ 49 w 81"/>
                  <a:gd name="T35" fmla="*/ 79 h 80"/>
                  <a:gd name="T36" fmla="*/ 41 w 81"/>
                  <a:gd name="T37" fmla="*/ 80 h 80"/>
                  <a:gd name="T38" fmla="*/ 41 w 81"/>
                  <a:gd name="T39" fmla="*/ 80 h 80"/>
                  <a:gd name="T40" fmla="*/ 32 w 81"/>
                  <a:gd name="T41" fmla="*/ 79 h 80"/>
                  <a:gd name="T42" fmla="*/ 25 w 81"/>
                  <a:gd name="T43" fmla="*/ 77 h 80"/>
                  <a:gd name="T44" fmla="*/ 18 w 81"/>
                  <a:gd name="T45" fmla="*/ 73 h 80"/>
                  <a:gd name="T46" fmla="*/ 12 w 81"/>
                  <a:gd name="T47" fmla="*/ 68 h 80"/>
                  <a:gd name="T48" fmla="*/ 7 w 81"/>
                  <a:gd name="T49" fmla="*/ 62 h 80"/>
                  <a:gd name="T50" fmla="*/ 3 w 81"/>
                  <a:gd name="T51" fmla="*/ 56 h 80"/>
                  <a:gd name="T52" fmla="*/ 1 w 81"/>
                  <a:gd name="T53" fmla="*/ 48 h 80"/>
                  <a:gd name="T54" fmla="*/ 0 w 81"/>
                  <a:gd name="T55" fmla="*/ 40 h 80"/>
                  <a:gd name="T56" fmla="*/ 0 w 81"/>
                  <a:gd name="T57" fmla="*/ 40 h 80"/>
                  <a:gd name="T58" fmla="*/ 1 w 81"/>
                  <a:gd name="T59" fmla="*/ 31 h 80"/>
                  <a:gd name="T60" fmla="*/ 3 w 81"/>
                  <a:gd name="T61" fmla="*/ 24 h 80"/>
                  <a:gd name="T62" fmla="*/ 7 w 81"/>
                  <a:gd name="T63" fmla="*/ 17 h 80"/>
                  <a:gd name="T64" fmla="*/ 12 w 81"/>
                  <a:gd name="T65" fmla="*/ 12 h 80"/>
                  <a:gd name="T66" fmla="*/ 18 w 81"/>
                  <a:gd name="T67" fmla="*/ 7 h 80"/>
                  <a:gd name="T68" fmla="*/ 25 w 81"/>
                  <a:gd name="T69" fmla="*/ 3 h 80"/>
                  <a:gd name="T70" fmla="*/ 32 w 81"/>
                  <a:gd name="T71" fmla="*/ 1 h 80"/>
                  <a:gd name="T72" fmla="*/ 41 w 81"/>
                  <a:gd name="T73" fmla="*/ 0 h 80"/>
                  <a:gd name="T74" fmla="*/ 41 w 81"/>
                  <a:gd name="T75" fmla="*/ 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lnTo>
                      <a:pt x="41" y="0"/>
                    </a:lnTo>
                    <a:lnTo>
                      <a:pt x="49" y="1"/>
                    </a:lnTo>
                    <a:lnTo>
                      <a:pt x="57" y="3"/>
                    </a:lnTo>
                    <a:lnTo>
                      <a:pt x="63" y="7"/>
                    </a:lnTo>
                    <a:lnTo>
                      <a:pt x="69" y="12"/>
                    </a:lnTo>
                    <a:lnTo>
                      <a:pt x="74" y="17"/>
                    </a:lnTo>
                    <a:lnTo>
                      <a:pt x="78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0" y="48"/>
                    </a:lnTo>
                    <a:lnTo>
                      <a:pt x="78" y="56"/>
                    </a:lnTo>
                    <a:lnTo>
                      <a:pt x="74" y="62"/>
                    </a:lnTo>
                    <a:lnTo>
                      <a:pt x="69" y="68"/>
                    </a:lnTo>
                    <a:lnTo>
                      <a:pt x="63" y="73"/>
                    </a:lnTo>
                    <a:lnTo>
                      <a:pt x="57" y="77"/>
                    </a:lnTo>
                    <a:lnTo>
                      <a:pt x="49" y="79"/>
                    </a:lnTo>
                    <a:lnTo>
                      <a:pt x="41" y="80"/>
                    </a:lnTo>
                    <a:lnTo>
                      <a:pt x="32" y="79"/>
                    </a:lnTo>
                    <a:lnTo>
                      <a:pt x="25" y="77"/>
                    </a:lnTo>
                    <a:lnTo>
                      <a:pt x="18" y="73"/>
                    </a:lnTo>
                    <a:lnTo>
                      <a:pt x="12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2" y="12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59" name="Freeform 94">
                <a:extLst>
                  <a:ext uri="{FF2B5EF4-FFF2-40B4-BE49-F238E27FC236}">
                    <a16:creationId xmlns:a16="http://schemas.microsoft.com/office/drawing/2014/main" id="{C6927C4C-5F0D-44A5-A290-E475C7649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1323"/>
                <a:ext cx="79" cy="78"/>
              </a:xfrm>
              <a:custGeom>
                <a:avLst/>
                <a:gdLst>
                  <a:gd name="T0" fmla="*/ 40 w 79"/>
                  <a:gd name="T1" fmla="*/ 0 h 78"/>
                  <a:gd name="T2" fmla="*/ 40 w 79"/>
                  <a:gd name="T3" fmla="*/ 0 h 78"/>
                  <a:gd name="T4" fmla="*/ 48 w 79"/>
                  <a:gd name="T5" fmla="*/ 1 h 78"/>
                  <a:gd name="T6" fmla="*/ 55 w 79"/>
                  <a:gd name="T7" fmla="*/ 3 h 78"/>
                  <a:gd name="T8" fmla="*/ 62 w 79"/>
                  <a:gd name="T9" fmla="*/ 7 h 78"/>
                  <a:gd name="T10" fmla="*/ 68 w 79"/>
                  <a:gd name="T11" fmla="*/ 11 h 78"/>
                  <a:gd name="T12" fmla="*/ 72 w 79"/>
                  <a:gd name="T13" fmla="*/ 17 h 78"/>
                  <a:gd name="T14" fmla="*/ 76 w 79"/>
                  <a:gd name="T15" fmla="*/ 23 h 78"/>
                  <a:gd name="T16" fmla="*/ 78 w 79"/>
                  <a:gd name="T17" fmla="*/ 31 h 78"/>
                  <a:gd name="T18" fmla="*/ 79 w 79"/>
                  <a:gd name="T19" fmla="*/ 39 h 78"/>
                  <a:gd name="T20" fmla="*/ 79 w 79"/>
                  <a:gd name="T21" fmla="*/ 39 h 78"/>
                  <a:gd name="T22" fmla="*/ 78 w 79"/>
                  <a:gd name="T23" fmla="*/ 47 h 78"/>
                  <a:gd name="T24" fmla="*/ 76 w 79"/>
                  <a:gd name="T25" fmla="*/ 54 h 78"/>
                  <a:gd name="T26" fmla="*/ 72 w 79"/>
                  <a:gd name="T27" fmla="*/ 61 h 78"/>
                  <a:gd name="T28" fmla="*/ 68 w 79"/>
                  <a:gd name="T29" fmla="*/ 66 h 78"/>
                  <a:gd name="T30" fmla="*/ 62 w 79"/>
                  <a:gd name="T31" fmla="*/ 71 h 78"/>
                  <a:gd name="T32" fmla="*/ 55 w 79"/>
                  <a:gd name="T33" fmla="*/ 75 h 78"/>
                  <a:gd name="T34" fmla="*/ 48 w 79"/>
                  <a:gd name="T35" fmla="*/ 77 h 78"/>
                  <a:gd name="T36" fmla="*/ 40 w 79"/>
                  <a:gd name="T37" fmla="*/ 78 h 78"/>
                  <a:gd name="T38" fmla="*/ 40 w 79"/>
                  <a:gd name="T39" fmla="*/ 78 h 78"/>
                  <a:gd name="T40" fmla="*/ 31 w 79"/>
                  <a:gd name="T41" fmla="*/ 77 h 78"/>
                  <a:gd name="T42" fmla="*/ 24 w 79"/>
                  <a:gd name="T43" fmla="*/ 75 h 78"/>
                  <a:gd name="T44" fmla="*/ 17 w 79"/>
                  <a:gd name="T45" fmla="*/ 71 h 78"/>
                  <a:gd name="T46" fmla="*/ 12 w 79"/>
                  <a:gd name="T47" fmla="*/ 66 h 78"/>
                  <a:gd name="T48" fmla="*/ 7 w 79"/>
                  <a:gd name="T49" fmla="*/ 61 h 78"/>
                  <a:gd name="T50" fmla="*/ 3 w 79"/>
                  <a:gd name="T51" fmla="*/ 54 h 78"/>
                  <a:gd name="T52" fmla="*/ 1 w 79"/>
                  <a:gd name="T53" fmla="*/ 47 h 78"/>
                  <a:gd name="T54" fmla="*/ 0 w 79"/>
                  <a:gd name="T55" fmla="*/ 39 h 78"/>
                  <a:gd name="T56" fmla="*/ 0 w 79"/>
                  <a:gd name="T57" fmla="*/ 39 h 78"/>
                  <a:gd name="T58" fmla="*/ 1 w 79"/>
                  <a:gd name="T59" fmla="*/ 31 h 78"/>
                  <a:gd name="T60" fmla="*/ 3 w 79"/>
                  <a:gd name="T61" fmla="*/ 23 h 78"/>
                  <a:gd name="T62" fmla="*/ 7 w 79"/>
                  <a:gd name="T63" fmla="*/ 17 h 78"/>
                  <a:gd name="T64" fmla="*/ 12 w 79"/>
                  <a:gd name="T65" fmla="*/ 11 h 78"/>
                  <a:gd name="T66" fmla="*/ 17 w 79"/>
                  <a:gd name="T67" fmla="*/ 7 h 78"/>
                  <a:gd name="T68" fmla="*/ 24 w 79"/>
                  <a:gd name="T69" fmla="*/ 3 h 78"/>
                  <a:gd name="T70" fmla="*/ 31 w 79"/>
                  <a:gd name="T71" fmla="*/ 1 h 78"/>
                  <a:gd name="T72" fmla="*/ 40 w 79"/>
                  <a:gd name="T73" fmla="*/ 0 h 78"/>
                  <a:gd name="T74" fmla="*/ 40 w 79"/>
                  <a:gd name="T75" fmla="*/ 0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9" h="78">
                    <a:moveTo>
                      <a:pt x="40" y="0"/>
                    </a:moveTo>
                    <a:lnTo>
                      <a:pt x="40" y="0"/>
                    </a:lnTo>
                    <a:lnTo>
                      <a:pt x="48" y="1"/>
                    </a:lnTo>
                    <a:lnTo>
                      <a:pt x="55" y="3"/>
                    </a:lnTo>
                    <a:lnTo>
                      <a:pt x="62" y="7"/>
                    </a:lnTo>
                    <a:lnTo>
                      <a:pt x="68" y="11"/>
                    </a:lnTo>
                    <a:lnTo>
                      <a:pt x="72" y="17"/>
                    </a:lnTo>
                    <a:lnTo>
                      <a:pt x="76" y="23"/>
                    </a:lnTo>
                    <a:lnTo>
                      <a:pt x="78" y="31"/>
                    </a:lnTo>
                    <a:lnTo>
                      <a:pt x="79" y="39"/>
                    </a:lnTo>
                    <a:lnTo>
                      <a:pt x="78" y="47"/>
                    </a:lnTo>
                    <a:lnTo>
                      <a:pt x="76" y="54"/>
                    </a:lnTo>
                    <a:lnTo>
                      <a:pt x="72" y="61"/>
                    </a:lnTo>
                    <a:lnTo>
                      <a:pt x="68" y="66"/>
                    </a:lnTo>
                    <a:lnTo>
                      <a:pt x="62" y="71"/>
                    </a:lnTo>
                    <a:lnTo>
                      <a:pt x="55" y="75"/>
                    </a:lnTo>
                    <a:lnTo>
                      <a:pt x="48" y="77"/>
                    </a:lnTo>
                    <a:lnTo>
                      <a:pt x="40" y="78"/>
                    </a:lnTo>
                    <a:lnTo>
                      <a:pt x="31" y="77"/>
                    </a:lnTo>
                    <a:lnTo>
                      <a:pt x="24" y="75"/>
                    </a:lnTo>
                    <a:lnTo>
                      <a:pt x="17" y="71"/>
                    </a:lnTo>
                    <a:lnTo>
                      <a:pt x="12" y="66"/>
                    </a:lnTo>
                    <a:lnTo>
                      <a:pt x="7" y="61"/>
                    </a:lnTo>
                    <a:lnTo>
                      <a:pt x="3" y="54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3"/>
                    </a:lnTo>
                    <a:lnTo>
                      <a:pt x="7" y="17"/>
                    </a:lnTo>
                    <a:lnTo>
                      <a:pt x="12" y="11"/>
                    </a:lnTo>
                    <a:lnTo>
                      <a:pt x="17" y="7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60" name="Freeform 95">
                <a:extLst>
                  <a:ext uri="{FF2B5EF4-FFF2-40B4-BE49-F238E27FC236}">
                    <a16:creationId xmlns:a16="http://schemas.microsoft.com/office/drawing/2014/main" id="{A4231852-1E1C-491A-BAB4-59CCAB0E0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1324"/>
                <a:ext cx="77" cy="76"/>
              </a:xfrm>
              <a:custGeom>
                <a:avLst/>
                <a:gdLst>
                  <a:gd name="T0" fmla="*/ 39 w 77"/>
                  <a:gd name="T1" fmla="*/ 0 h 76"/>
                  <a:gd name="T2" fmla="*/ 39 w 77"/>
                  <a:gd name="T3" fmla="*/ 0 h 76"/>
                  <a:gd name="T4" fmla="*/ 47 w 77"/>
                  <a:gd name="T5" fmla="*/ 1 h 76"/>
                  <a:gd name="T6" fmla="*/ 54 w 77"/>
                  <a:gd name="T7" fmla="*/ 3 h 76"/>
                  <a:gd name="T8" fmla="*/ 60 w 77"/>
                  <a:gd name="T9" fmla="*/ 6 h 76"/>
                  <a:gd name="T10" fmla="*/ 66 w 77"/>
                  <a:gd name="T11" fmla="*/ 11 h 76"/>
                  <a:gd name="T12" fmla="*/ 70 w 77"/>
                  <a:gd name="T13" fmla="*/ 17 h 76"/>
                  <a:gd name="T14" fmla="*/ 74 w 77"/>
                  <a:gd name="T15" fmla="*/ 23 h 76"/>
                  <a:gd name="T16" fmla="*/ 76 w 77"/>
                  <a:gd name="T17" fmla="*/ 30 h 76"/>
                  <a:gd name="T18" fmla="*/ 77 w 77"/>
                  <a:gd name="T19" fmla="*/ 38 h 76"/>
                  <a:gd name="T20" fmla="*/ 77 w 77"/>
                  <a:gd name="T21" fmla="*/ 38 h 76"/>
                  <a:gd name="T22" fmla="*/ 76 w 77"/>
                  <a:gd name="T23" fmla="*/ 46 h 76"/>
                  <a:gd name="T24" fmla="*/ 74 w 77"/>
                  <a:gd name="T25" fmla="*/ 53 h 76"/>
                  <a:gd name="T26" fmla="*/ 70 w 77"/>
                  <a:gd name="T27" fmla="*/ 59 h 76"/>
                  <a:gd name="T28" fmla="*/ 66 w 77"/>
                  <a:gd name="T29" fmla="*/ 65 h 76"/>
                  <a:gd name="T30" fmla="*/ 60 w 77"/>
                  <a:gd name="T31" fmla="*/ 69 h 76"/>
                  <a:gd name="T32" fmla="*/ 54 w 77"/>
                  <a:gd name="T33" fmla="*/ 73 h 76"/>
                  <a:gd name="T34" fmla="*/ 47 w 77"/>
                  <a:gd name="T35" fmla="*/ 75 h 76"/>
                  <a:gd name="T36" fmla="*/ 39 w 77"/>
                  <a:gd name="T37" fmla="*/ 76 h 76"/>
                  <a:gd name="T38" fmla="*/ 39 w 77"/>
                  <a:gd name="T39" fmla="*/ 76 h 76"/>
                  <a:gd name="T40" fmla="*/ 30 w 77"/>
                  <a:gd name="T41" fmla="*/ 75 h 76"/>
                  <a:gd name="T42" fmla="*/ 23 w 77"/>
                  <a:gd name="T43" fmla="*/ 73 h 76"/>
                  <a:gd name="T44" fmla="*/ 17 w 77"/>
                  <a:gd name="T45" fmla="*/ 69 h 76"/>
                  <a:gd name="T46" fmla="*/ 11 w 77"/>
                  <a:gd name="T47" fmla="*/ 65 h 76"/>
                  <a:gd name="T48" fmla="*/ 7 w 77"/>
                  <a:gd name="T49" fmla="*/ 59 h 76"/>
                  <a:gd name="T50" fmla="*/ 3 w 77"/>
                  <a:gd name="T51" fmla="*/ 53 h 76"/>
                  <a:gd name="T52" fmla="*/ 1 w 77"/>
                  <a:gd name="T53" fmla="*/ 46 h 76"/>
                  <a:gd name="T54" fmla="*/ 0 w 77"/>
                  <a:gd name="T55" fmla="*/ 38 h 76"/>
                  <a:gd name="T56" fmla="*/ 0 w 77"/>
                  <a:gd name="T57" fmla="*/ 38 h 76"/>
                  <a:gd name="T58" fmla="*/ 1 w 77"/>
                  <a:gd name="T59" fmla="*/ 30 h 76"/>
                  <a:gd name="T60" fmla="*/ 3 w 77"/>
                  <a:gd name="T61" fmla="*/ 23 h 76"/>
                  <a:gd name="T62" fmla="*/ 7 w 77"/>
                  <a:gd name="T63" fmla="*/ 17 h 76"/>
                  <a:gd name="T64" fmla="*/ 11 w 77"/>
                  <a:gd name="T65" fmla="*/ 11 h 76"/>
                  <a:gd name="T66" fmla="*/ 17 w 77"/>
                  <a:gd name="T67" fmla="*/ 6 h 76"/>
                  <a:gd name="T68" fmla="*/ 23 w 77"/>
                  <a:gd name="T69" fmla="*/ 3 h 76"/>
                  <a:gd name="T70" fmla="*/ 30 w 77"/>
                  <a:gd name="T71" fmla="*/ 1 h 76"/>
                  <a:gd name="T72" fmla="*/ 39 w 77"/>
                  <a:gd name="T73" fmla="*/ 0 h 76"/>
                  <a:gd name="T74" fmla="*/ 39 w 77"/>
                  <a:gd name="T75" fmla="*/ 0 h 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7" h="76">
                    <a:moveTo>
                      <a:pt x="39" y="0"/>
                    </a:moveTo>
                    <a:lnTo>
                      <a:pt x="39" y="0"/>
                    </a:lnTo>
                    <a:lnTo>
                      <a:pt x="47" y="1"/>
                    </a:lnTo>
                    <a:lnTo>
                      <a:pt x="54" y="3"/>
                    </a:lnTo>
                    <a:lnTo>
                      <a:pt x="60" y="6"/>
                    </a:lnTo>
                    <a:lnTo>
                      <a:pt x="66" y="11"/>
                    </a:lnTo>
                    <a:lnTo>
                      <a:pt x="70" y="17"/>
                    </a:lnTo>
                    <a:lnTo>
                      <a:pt x="74" y="23"/>
                    </a:lnTo>
                    <a:lnTo>
                      <a:pt x="76" y="30"/>
                    </a:lnTo>
                    <a:lnTo>
                      <a:pt x="77" y="38"/>
                    </a:lnTo>
                    <a:lnTo>
                      <a:pt x="76" y="46"/>
                    </a:lnTo>
                    <a:lnTo>
                      <a:pt x="74" y="53"/>
                    </a:lnTo>
                    <a:lnTo>
                      <a:pt x="70" y="59"/>
                    </a:lnTo>
                    <a:lnTo>
                      <a:pt x="66" y="65"/>
                    </a:lnTo>
                    <a:lnTo>
                      <a:pt x="60" y="69"/>
                    </a:lnTo>
                    <a:lnTo>
                      <a:pt x="54" y="73"/>
                    </a:lnTo>
                    <a:lnTo>
                      <a:pt x="47" y="75"/>
                    </a:lnTo>
                    <a:lnTo>
                      <a:pt x="39" y="76"/>
                    </a:lnTo>
                    <a:lnTo>
                      <a:pt x="30" y="75"/>
                    </a:lnTo>
                    <a:lnTo>
                      <a:pt x="23" y="73"/>
                    </a:lnTo>
                    <a:lnTo>
                      <a:pt x="17" y="69"/>
                    </a:lnTo>
                    <a:lnTo>
                      <a:pt x="11" y="65"/>
                    </a:lnTo>
                    <a:lnTo>
                      <a:pt x="7" y="59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61" name="Freeform 96">
                <a:extLst>
                  <a:ext uri="{FF2B5EF4-FFF2-40B4-BE49-F238E27FC236}">
                    <a16:creationId xmlns:a16="http://schemas.microsoft.com/office/drawing/2014/main" id="{A9BA1A2F-49A4-46D2-9C82-DABDC4791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1325"/>
                <a:ext cx="75" cy="74"/>
              </a:xfrm>
              <a:custGeom>
                <a:avLst/>
                <a:gdLst>
                  <a:gd name="T0" fmla="*/ 38 w 75"/>
                  <a:gd name="T1" fmla="*/ 0 h 74"/>
                  <a:gd name="T2" fmla="*/ 38 w 75"/>
                  <a:gd name="T3" fmla="*/ 0 h 74"/>
                  <a:gd name="T4" fmla="*/ 45 w 75"/>
                  <a:gd name="T5" fmla="*/ 1 h 74"/>
                  <a:gd name="T6" fmla="*/ 52 w 75"/>
                  <a:gd name="T7" fmla="*/ 3 h 74"/>
                  <a:gd name="T8" fmla="*/ 59 w 75"/>
                  <a:gd name="T9" fmla="*/ 6 h 74"/>
                  <a:gd name="T10" fmla="*/ 64 w 75"/>
                  <a:gd name="T11" fmla="*/ 11 h 74"/>
                  <a:gd name="T12" fmla="*/ 69 w 75"/>
                  <a:gd name="T13" fmla="*/ 16 h 74"/>
                  <a:gd name="T14" fmla="*/ 72 w 75"/>
                  <a:gd name="T15" fmla="*/ 22 h 74"/>
                  <a:gd name="T16" fmla="*/ 74 w 75"/>
                  <a:gd name="T17" fmla="*/ 29 h 74"/>
                  <a:gd name="T18" fmla="*/ 75 w 75"/>
                  <a:gd name="T19" fmla="*/ 37 h 74"/>
                  <a:gd name="T20" fmla="*/ 75 w 75"/>
                  <a:gd name="T21" fmla="*/ 37 h 74"/>
                  <a:gd name="T22" fmla="*/ 74 w 75"/>
                  <a:gd name="T23" fmla="*/ 45 h 74"/>
                  <a:gd name="T24" fmla="*/ 72 w 75"/>
                  <a:gd name="T25" fmla="*/ 52 h 74"/>
                  <a:gd name="T26" fmla="*/ 69 w 75"/>
                  <a:gd name="T27" fmla="*/ 58 h 74"/>
                  <a:gd name="T28" fmla="*/ 64 w 75"/>
                  <a:gd name="T29" fmla="*/ 63 h 74"/>
                  <a:gd name="T30" fmla="*/ 59 w 75"/>
                  <a:gd name="T31" fmla="*/ 67 h 74"/>
                  <a:gd name="T32" fmla="*/ 52 w 75"/>
                  <a:gd name="T33" fmla="*/ 71 h 74"/>
                  <a:gd name="T34" fmla="*/ 45 w 75"/>
                  <a:gd name="T35" fmla="*/ 73 h 74"/>
                  <a:gd name="T36" fmla="*/ 38 w 75"/>
                  <a:gd name="T37" fmla="*/ 74 h 74"/>
                  <a:gd name="T38" fmla="*/ 38 w 75"/>
                  <a:gd name="T39" fmla="*/ 74 h 74"/>
                  <a:gd name="T40" fmla="*/ 30 w 75"/>
                  <a:gd name="T41" fmla="*/ 73 h 74"/>
                  <a:gd name="T42" fmla="*/ 23 w 75"/>
                  <a:gd name="T43" fmla="*/ 71 h 74"/>
                  <a:gd name="T44" fmla="*/ 16 w 75"/>
                  <a:gd name="T45" fmla="*/ 67 h 74"/>
                  <a:gd name="T46" fmla="*/ 11 w 75"/>
                  <a:gd name="T47" fmla="*/ 63 h 74"/>
                  <a:gd name="T48" fmla="*/ 7 w 75"/>
                  <a:gd name="T49" fmla="*/ 58 h 74"/>
                  <a:gd name="T50" fmla="*/ 3 w 75"/>
                  <a:gd name="T51" fmla="*/ 52 h 74"/>
                  <a:gd name="T52" fmla="*/ 1 w 75"/>
                  <a:gd name="T53" fmla="*/ 45 h 74"/>
                  <a:gd name="T54" fmla="*/ 0 w 75"/>
                  <a:gd name="T55" fmla="*/ 37 h 74"/>
                  <a:gd name="T56" fmla="*/ 0 w 75"/>
                  <a:gd name="T57" fmla="*/ 37 h 74"/>
                  <a:gd name="T58" fmla="*/ 1 w 75"/>
                  <a:gd name="T59" fmla="*/ 29 h 74"/>
                  <a:gd name="T60" fmla="*/ 3 w 75"/>
                  <a:gd name="T61" fmla="*/ 22 h 74"/>
                  <a:gd name="T62" fmla="*/ 7 w 75"/>
                  <a:gd name="T63" fmla="*/ 16 h 74"/>
                  <a:gd name="T64" fmla="*/ 11 w 75"/>
                  <a:gd name="T65" fmla="*/ 11 h 74"/>
                  <a:gd name="T66" fmla="*/ 16 w 75"/>
                  <a:gd name="T67" fmla="*/ 6 h 74"/>
                  <a:gd name="T68" fmla="*/ 23 w 75"/>
                  <a:gd name="T69" fmla="*/ 3 h 74"/>
                  <a:gd name="T70" fmla="*/ 30 w 75"/>
                  <a:gd name="T71" fmla="*/ 1 h 74"/>
                  <a:gd name="T72" fmla="*/ 38 w 75"/>
                  <a:gd name="T73" fmla="*/ 0 h 74"/>
                  <a:gd name="T74" fmla="*/ 38 w 75"/>
                  <a:gd name="T75" fmla="*/ 0 h 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5" h="74">
                    <a:moveTo>
                      <a:pt x="38" y="0"/>
                    </a:moveTo>
                    <a:lnTo>
                      <a:pt x="38" y="0"/>
                    </a:lnTo>
                    <a:lnTo>
                      <a:pt x="45" y="1"/>
                    </a:lnTo>
                    <a:lnTo>
                      <a:pt x="52" y="3"/>
                    </a:lnTo>
                    <a:lnTo>
                      <a:pt x="59" y="6"/>
                    </a:lnTo>
                    <a:lnTo>
                      <a:pt x="64" y="11"/>
                    </a:lnTo>
                    <a:lnTo>
                      <a:pt x="69" y="16"/>
                    </a:lnTo>
                    <a:lnTo>
                      <a:pt x="72" y="22"/>
                    </a:lnTo>
                    <a:lnTo>
                      <a:pt x="74" y="29"/>
                    </a:lnTo>
                    <a:lnTo>
                      <a:pt x="75" y="37"/>
                    </a:lnTo>
                    <a:lnTo>
                      <a:pt x="74" y="45"/>
                    </a:lnTo>
                    <a:lnTo>
                      <a:pt x="72" y="52"/>
                    </a:lnTo>
                    <a:lnTo>
                      <a:pt x="69" y="58"/>
                    </a:lnTo>
                    <a:lnTo>
                      <a:pt x="64" y="63"/>
                    </a:lnTo>
                    <a:lnTo>
                      <a:pt x="59" y="67"/>
                    </a:lnTo>
                    <a:lnTo>
                      <a:pt x="52" y="71"/>
                    </a:lnTo>
                    <a:lnTo>
                      <a:pt x="45" y="73"/>
                    </a:lnTo>
                    <a:lnTo>
                      <a:pt x="38" y="74"/>
                    </a:lnTo>
                    <a:lnTo>
                      <a:pt x="30" y="73"/>
                    </a:lnTo>
                    <a:lnTo>
                      <a:pt x="23" y="71"/>
                    </a:lnTo>
                    <a:lnTo>
                      <a:pt x="16" y="67"/>
                    </a:lnTo>
                    <a:lnTo>
                      <a:pt x="11" y="63"/>
                    </a:lnTo>
                    <a:lnTo>
                      <a:pt x="7" y="58"/>
                    </a:lnTo>
                    <a:lnTo>
                      <a:pt x="3" y="52"/>
                    </a:lnTo>
                    <a:lnTo>
                      <a:pt x="1" y="45"/>
                    </a:ln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62" name="Freeform 97">
                <a:extLst>
                  <a:ext uri="{FF2B5EF4-FFF2-40B4-BE49-F238E27FC236}">
                    <a16:creationId xmlns:a16="http://schemas.microsoft.com/office/drawing/2014/main" id="{3EFC2325-70FE-424D-81F8-F3E787074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1326"/>
                <a:ext cx="73" cy="72"/>
              </a:xfrm>
              <a:custGeom>
                <a:avLst/>
                <a:gdLst>
                  <a:gd name="T0" fmla="*/ 37 w 73"/>
                  <a:gd name="T1" fmla="*/ 0 h 72"/>
                  <a:gd name="T2" fmla="*/ 37 w 73"/>
                  <a:gd name="T3" fmla="*/ 0 h 72"/>
                  <a:gd name="T4" fmla="*/ 44 w 73"/>
                  <a:gd name="T5" fmla="*/ 1 h 72"/>
                  <a:gd name="T6" fmla="*/ 51 w 73"/>
                  <a:gd name="T7" fmla="*/ 3 h 72"/>
                  <a:gd name="T8" fmla="*/ 57 w 73"/>
                  <a:gd name="T9" fmla="*/ 6 h 72"/>
                  <a:gd name="T10" fmla="*/ 62 w 73"/>
                  <a:gd name="T11" fmla="*/ 10 h 72"/>
                  <a:gd name="T12" fmla="*/ 67 w 73"/>
                  <a:gd name="T13" fmla="*/ 16 h 72"/>
                  <a:gd name="T14" fmla="*/ 70 w 73"/>
                  <a:gd name="T15" fmla="*/ 22 h 72"/>
                  <a:gd name="T16" fmla="*/ 72 w 73"/>
                  <a:gd name="T17" fmla="*/ 28 h 72"/>
                  <a:gd name="T18" fmla="*/ 73 w 73"/>
                  <a:gd name="T19" fmla="*/ 36 h 72"/>
                  <a:gd name="T20" fmla="*/ 73 w 73"/>
                  <a:gd name="T21" fmla="*/ 36 h 72"/>
                  <a:gd name="T22" fmla="*/ 72 w 73"/>
                  <a:gd name="T23" fmla="*/ 43 h 72"/>
                  <a:gd name="T24" fmla="*/ 70 w 73"/>
                  <a:gd name="T25" fmla="*/ 50 h 72"/>
                  <a:gd name="T26" fmla="*/ 67 w 73"/>
                  <a:gd name="T27" fmla="*/ 56 h 72"/>
                  <a:gd name="T28" fmla="*/ 62 w 73"/>
                  <a:gd name="T29" fmla="*/ 61 h 72"/>
                  <a:gd name="T30" fmla="*/ 57 w 73"/>
                  <a:gd name="T31" fmla="*/ 66 h 72"/>
                  <a:gd name="T32" fmla="*/ 51 w 73"/>
                  <a:gd name="T33" fmla="*/ 69 h 72"/>
                  <a:gd name="T34" fmla="*/ 44 w 73"/>
                  <a:gd name="T35" fmla="*/ 71 h 72"/>
                  <a:gd name="T36" fmla="*/ 37 w 73"/>
                  <a:gd name="T37" fmla="*/ 72 h 72"/>
                  <a:gd name="T38" fmla="*/ 37 w 73"/>
                  <a:gd name="T39" fmla="*/ 72 h 72"/>
                  <a:gd name="T40" fmla="*/ 29 w 73"/>
                  <a:gd name="T41" fmla="*/ 71 h 72"/>
                  <a:gd name="T42" fmla="*/ 22 w 73"/>
                  <a:gd name="T43" fmla="*/ 69 h 72"/>
                  <a:gd name="T44" fmla="*/ 16 w 73"/>
                  <a:gd name="T45" fmla="*/ 66 h 72"/>
                  <a:gd name="T46" fmla="*/ 11 w 73"/>
                  <a:gd name="T47" fmla="*/ 61 h 72"/>
                  <a:gd name="T48" fmla="*/ 6 w 73"/>
                  <a:gd name="T49" fmla="*/ 56 h 72"/>
                  <a:gd name="T50" fmla="*/ 3 w 73"/>
                  <a:gd name="T51" fmla="*/ 50 h 72"/>
                  <a:gd name="T52" fmla="*/ 1 w 73"/>
                  <a:gd name="T53" fmla="*/ 43 h 72"/>
                  <a:gd name="T54" fmla="*/ 0 w 73"/>
                  <a:gd name="T55" fmla="*/ 36 h 72"/>
                  <a:gd name="T56" fmla="*/ 0 w 73"/>
                  <a:gd name="T57" fmla="*/ 36 h 72"/>
                  <a:gd name="T58" fmla="*/ 1 w 73"/>
                  <a:gd name="T59" fmla="*/ 28 h 72"/>
                  <a:gd name="T60" fmla="*/ 3 w 73"/>
                  <a:gd name="T61" fmla="*/ 22 h 72"/>
                  <a:gd name="T62" fmla="*/ 6 w 73"/>
                  <a:gd name="T63" fmla="*/ 16 h 72"/>
                  <a:gd name="T64" fmla="*/ 11 w 73"/>
                  <a:gd name="T65" fmla="*/ 10 h 72"/>
                  <a:gd name="T66" fmla="*/ 16 w 73"/>
                  <a:gd name="T67" fmla="*/ 6 h 72"/>
                  <a:gd name="T68" fmla="*/ 22 w 73"/>
                  <a:gd name="T69" fmla="*/ 3 h 72"/>
                  <a:gd name="T70" fmla="*/ 29 w 73"/>
                  <a:gd name="T71" fmla="*/ 1 h 72"/>
                  <a:gd name="T72" fmla="*/ 37 w 73"/>
                  <a:gd name="T73" fmla="*/ 0 h 72"/>
                  <a:gd name="T74" fmla="*/ 37 w 73"/>
                  <a:gd name="T75" fmla="*/ 0 h 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37" y="0"/>
                    </a:moveTo>
                    <a:lnTo>
                      <a:pt x="37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7" y="6"/>
                    </a:lnTo>
                    <a:lnTo>
                      <a:pt x="62" y="10"/>
                    </a:lnTo>
                    <a:lnTo>
                      <a:pt x="67" y="16"/>
                    </a:lnTo>
                    <a:lnTo>
                      <a:pt x="70" y="22"/>
                    </a:lnTo>
                    <a:lnTo>
                      <a:pt x="72" y="28"/>
                    </a:lnTo>
                    <a:lnTo>
                      <a:pt x="73" y="36"/>
                    </a:lnTo>
                    <a:lnTo>
                      <a:pt x="72" y="43"/>
                    </a:lnTo>
                    <a:lnTo>
                      <a:pt x="70" y="50"/>
                    </a:lnTo>
                    <a:lnTo>
                      <a:pt x="67" y="56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51" y="69"/>
                    </a:lnTo>
                    <a:lnTo>
                      <a:pt x="44" y="71"/>
                    </a:lnTo>
                    <a:lnTo>
                      <a:pt x="37" y="72"/>
                    </a:lnTo>
                    <a:lnTo>
                      <a:pt x="29" y="71"/>
                    </a:lnTo>
                    <a:lnTo>
                      <a:pt x="22" y="69"/>
                    </a:lnTo>
                    <a:lnTo>
                      <a:pt x="16" y="66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0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63" name="Freeform 98">
                <a:extLst>
                  <a:ext uri="{FF2B5EF4-FFF2-40B4-BE49-F238E27FC236}">
                    <a16:creationId xmlns:a16="http://schemas.microsoft.com/office/drawing/2014/main" id="{8BB21F58-9629-44D5-8DD5-EF08E2A49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1327"/>
                <a:ext cx="71" cy="70"/>
              </a:xfrm>
              <a:custGeom>
                <a:avLst/>
                <a:gdLst>
                  <a:gd name="T0" fmla="*/ 36 w 71"/>
                  <a:gd name="T1" fmla="*/ 0 h 70"/>
                  <a:gd name="T2" fmla="*/ 36 w 71"/>
                  <a:gd name="T3" fmla="*/ 0 h 70"/>
                  <a:gd name="T4" fmla="*/ 43 w 71"/>
                  <a:gd name="T5" fmla="*/ 1 h 70"/>
                  <a:gd name="T6" fmla="*/ 50 w 71"/>
                  <a:gd name="T7" fmla="*/ 3 h 70"/>
                  <a:gd name="T8" fmla="*/ 55 w 71"/>
                  <a:gd name="T9" fmla="*/ 6 h 70"/>
                  <a:gd name="T10" fmla="*/ 61 w 71"/>
                  <a:gd name="T11" fmla="*/ 10 h 70"/>
                  <a:gd name="T12" fmla="*/ 65 w 71"/>
                  <a:gd name="T13" fmla="*/ 15 h 70"/>
                  <a:gd name="T14" fmla="*/ 68 w 71"/>
                  <a:gd name="T15" fmla="*/ 21 h 70"/>
                  <a:gd name="T16" fmla="*/ 70 w 71"/>
                  <a:gd name="T17" fmla="*/ 27 h 70"/>
                  <a:gd name="T18" fmla="*/ 71 w 71"/>
                  <a:gd name="T19" fmla="*/ 35 h 70"/>
                  <a:gd name="T20" fmla="*/ 71 w 71"/>
                  <a:gd name="T21" fmla="*/ 35 h 70"/>
                  <a:gd name="T22" fmla="*/ 70 w 71"/>
                  <a:gd name="T23" fmla="*/ 42 h 70"/>
                  <a:gd name="T24" fmla="*/ 68 w 71"/>
                  <a:gd name="T25" fmla="*/ 49 h 70"/>
                  <a:gd name="T26" fmla="*/ 65 w 71"/>
                  <a:gd name="T27" fmla="*/ 55 h 70"/>
                  <a:gd name="T28" fmla="*/ 61 w 71"/>
                  <a:gd name="T29" fmla="*/ 60 h 70"/>
                  <a:gd name="T30" fmla="*/ 55 w 71"/>
                  <a:gd name="T31" fmla="*/ 64 h 70"/>
                  <a:gd name="T32" fmla="*/ 50 w 71"/>
                  <a:gd name="T33" fmla="*/ 67 h 70"/>
                  <a:gd name="T34" fmla="*/ 43 w 71"/>
                  <a:gd name="T35" fmla="*/ 69 h 70"/>
                  <a:gd name="T36" fmla="*/ 36 w 71"/>
                  <a:gd name="T37" fmla="*/ 70 h 70"/>
                  <a:gd name="T38" fmla="*/ 36 w 71"/>
                  <a:gd name="T39" fmla="*/ 70 h 70"/>
                  <a:gd name="T40" fmla="*/ 28 w 71"/>
                  <a:gd name="T41" fmla="*/ 69 h 70"/>
                  <a:gd name="T42" fmla="*/ 21 w 71"/>
                  <a:gd name="T43" fmla="*/ 67 h 70"/>
                  <a:gd name="T44" fmla="*/ 16 w 71"/>
                  <a:gd name="T45" fmla="*/ 64 h 70"/>
                  <a:gd name="T46" fmla="*/ 10 w 71"/>
                  <a:gd name="T47" fmla="*/ 60 h 70"/>
                  <a:gd name="T48" fmla="*/ 6 w 71"/>
                  <a:gd name="T49" fmla="*/ 55 h 70"/>
                  <a:gd name="T50" fmla="*/ 3 w 71"/>
                  <a:gd name="T51" fmla="*/ 49 h 70"/>
                  <a:gd name="T52" fmla="*/ 1 w 71"/>
                  <a:gd name="T53" fmla="*/ 42 h 70"/>
                  <a:gd name="T54" fmla="*/ 0 w 71"/>
                  <a:gd name="T55" fmla="*/ 35 h 70"/>
                  <a:gd name="T56" fmla="*/ 0 w 71"/>
                  <a:gd name="T57" fmla="*/ 35 h 70"/>
                  <a:gd name="T58" fmla="*/ 1 w 71"/>
                  <a:gd name="T59" fmla="*/ 27 h 70"/>
                  <a:gd name="T60" fmla="*/ 3 w 71"/>
                  <a:gd name="T61" fmla="*/ 21 h 70"/>
                  <a:gd name="T62" fmla="*/ 6 w 71"/>
                  <a:gd name="T63" fmla="*/ 15 h 70"/>
                  <a:gd name="T64" fmla="*/ 10 w 71"/>
                  <a:gd name="T65" fmla="*/ 10 h 70"/>
                  <a:gd name="T66" fmla="*/ 16 w 71"/>
                  <a:gd name="T67" fmla="*/ 6 h 70"/>
                  <a:gd name="T68" fmla="*/ 21 w 71"/>
                  <a:gd name="T69" fmla="*/ 3 h 70"/>
                  <a:gd name="T70" fmla="*/ 28 w 71"/>
                  <a:gd name="T71" fmla="*/ 1 h 70"/>
                  <a:gd name="T72" fmla="*/ 36 w 71"/>
                  <a:gd name="T73" fmla="*/ 0 h 70"/>
                  <a:gd name="T74" fmla="*/ 36 w 71"/>
                  <a:gd name="T75" fmla="*/ 0 h 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1" h="70">
                    <a:moveTo>
                      <a:pt x="36" y="0"/>
                    </a:moveTo>
                    <a:lnTo>
                      <a:pt x="36" y="0"/>
                    </a:lnTo>
                    <a:lnTo>
                      <a:pt x="43" y="1"/>
                    </a:lnTo>
                    <a:lnTo>
                      <a:pt x="50" y="3"/>
                    </a:lnTo>
                    <a:lnTo>
                      <a:pt x="55" y="6"/>
                    </a:lnTo>
                    <a:lnTo>
                      <a:pt x="61" y="10"/>
                    </a:lnTo>
                    <a:lnTo>
                      <a:pt x="65" y="15"/>
                    </a:lnTo>
                    <a:lnTo>
                      <a:pt x="68" y="21"/>
                    </a:lnTo>
                    <a:lnTo>
                      <a:pt x="70" y="27"/>
                    </a:lnTo>
                    <a:lnTo>
                      <a:pt x="71" y="35"/>
                    </a:lnTo>
                    <a:lnTo>
                      <a:pt x="70" y="42"/>
                    </a:lnTo>
                    <a:lnTo>
                      <a:pt x="68" y="49"/>
                    </a:lnTo>
                    <a:lnTo>
                      <a:pt x="65" y="55"/>
                    </a:lnTo>
                    <a:lnTo>
                      <a:pt x="61" y="60"/>
                    </a:lnTo>
                    <a:lnTo>
                      <a:pt x="55" y="64"/>
                    </a:lnTo>
                    <a:lnTo>
                      <a:pt x="50" y="67"/>
                    </a:lnTo>
                    <a:lnTo>
                      <a:pt x="43" y="69"/>
                    </a:lnTo>
                    <a:lnTo>
                      <a:pt x="36" y="70"/>
                    </a:lnTo>
                    <a:lnTo>
                      <a:pt x="28" y="69"/>
                    </a:lnTo>
                    <a:lnTo>
                      <a:pt x="21" y="67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49"/>
                    </a:lnTo>
                    <a:lnTo>
                      <a:pt x="1" y="42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64" name="Freeform 99">
                <a:extLst>
                  <a:ext uri="{FF2B5EF4-FFF2-40B4-BE49-F238E27FC236}">
                    <a16:creationId xmlns:a16="http://schemas.microsoft.com/office/drawing/2014/main" id="{9EA88048-E950-4498-BA34-E266097A4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1328"/>
                <a:ext cx="69" cy="68"/>
              </a:xfrm>
              <a:custGeom>
                <a:avLst/>
                <a:gdLst>
                  <a:gd name="T0" fmla="*/ 35 w 69"/>
                  <a:gd name="T1" fmla="*/ 0 h 68"/>
                  <a:gd name="T2" fmla="*/ 35 w 69"/>
                  <a:gd name="T3" fmla="*/ 0 h 68"/>
                  <a:gd name="T4" fmla="*/ 42 w 69"/>
                  <a:gd name="T5" fmla="*/ 1 h 68"/>
                  <a:gd name="T6" fmla="*/ 48 w 69"/>
                  <a:gd name="T7" fmla="*/ 3 h 68"/>
                  <a:gd name="T8" fmla="*/ 54 w 69"/>
                  <a:gd name="T9" fmla="*/ 6 h 68"/>
                  <a:gd name="T10" fmla="*/ 59 w 69"/>
                  <a:gd name="T11" fmla="*/ 10 h 68"/>
                  <a:gd name="T12" fmla="*/ 63 w 69"/>
                  <a:gd name="T13" fmla="*/ 15 h 68"/>
                  <a:gd name="T14" fmla="*/ 66 w 69"/>
                  <a:gd name="T15" fmla="*/ 20 h 68"/>
                  <a:gd name="T16" fmla="*/ 68 w 69"/>
                  <a:gd name="T17" fmla="*/ 27 h 68"/>
                  <a:gd name="T18" fmla="*/ 69 w 69"/>
                  <a:gd name="T19" fmla="*/ 34 h 68"/>
                  <a:gd name="T20" fmla="*/ 69 w 69"/>
                  <a:gd name="T21" fmla="*/ 34 h 68"/>
                  <a:gd name="T22" fmla="*/ 68 w 69"/>
                  <a:gd name="T23" fmla="*/ 41 h 68"/>
                  <a:gd name="T24" fmla="*/ 66 w 69"/>
                  <a:gd name="T25" fmla="*/ 47 h 68"/>
                  <a:gd name="T26" fmla="*/ 63 w 69"/>
                  <a:gd name="T27" fmla="*/ 53 h 68"/>
                  <a:gd name="T28" fmla="*/ 59 w 69"/>
                  <a:gd name="T29" fmla="*/ 58 h 68"/>
                  <a:gd name="T30" fmla="*/ 54 w 69"/>
                  <a:gd name="T31" fmla="*/ 62 h 68"/>
                  <a:gd name="T32" fmla="*/ 48 w 69"/>
                  <a:gd name="T33" fmla="*/ 65 h 68"/>
                  <a:gd name="T34" fmla="*/ 42 w 69"/>
                  <a:gd name="T35" fmla="*/ 67 h 68"/>
                  <a:gd name="T36" fmla="*/ 35 w 69"/>
                  <a:gd name="T37" fmla="*/ 68 h 68"/>
                  <a:gd name="T38" fmla="*/ 35 w 69"/>
                  <a:gd name="T39" fmla="*/ 68 h 68"/>
                  <a:gd name="T40" fmla="*/ 27 w 69"/>
                  <a:gd name="T41" fmla="*/ 67 h 68"/>
                  <a:gd name="T42" fmla="*/ 21 w 69"/>
                  <a:gd name="T43" fmla="*/ 65 h 68"/>
                  <a:gd name="T44" fmla="*/ 15 w 69"/>
                  <a:gd name="T45" fmla="*/ 62 h 68"/>
                  <a:gd name="T46" fmla="*/ 10 w 69"/>
                  <a:gd name="T47" fmla="*/ 58 h 68"/>
                  <a:gd name="T48" fmla="*/ 6 w 69"/>
                  <a:gd name="T49" fmla="*/ 53 h 68"/>
                  <a:gd name="T50" fmla="*/ 3 w 69"/>
                  <a:gd name="T51" fmla="*/ 47 h 68"/>
                  <a:gd name="T52" fmla="*/ 1 w 69"/>
                  <a:gd name="T53" fmla="*/ 41 h 68"/>
                  <a:gd name="T54" fmla="*/ 0 w 69"/>
                  <a:gd name="T55" fmla="*/ 34 h 68"/>
                  <a:gd name="T56" fmla="*/ 0 w 69"/>
                  <a:gd name="T57" fmla="*/ 34 h 68"/>
                  <a:gd name="T58" fmla="*/ 1 w 69"/>
                  <a:gd name="T59" fmla="*/ 27 h 68"/>
                  <a:gd name="T60" fmla="*/ 3 w 69"/>
                  <a:gd name="T61" fmla="*/ 20 h 68"/>
                  <a:gd name="T62" fmla="*/ 6 w 69"/>
                  <a:gd name="T63" fmla="*/ 15 h 68"/>
                  <a:gd name="T64" fmla="*/ 10 w 69"/>
                  <a:gd name="T65" fmla="*/ 10 h 68"/>
                  <a:gd name="T66" fmla="*/ 15 w 69"/>
                  <a:gd name="T67" fmla="*/ 6 h 68"/>
                  <a:gd name="T68" fmla="*/ 21 w 69"/>
                  <a:gd name="T69" fmla="*/ 3 h 68"/>
                  <a:gd name="T70" fmla="*/ 27 w 69"/>
                  <a:gd name="T71" fmla="*/ 1 h 68"/>
                  <a:gd name="T72" fmla="*/ 35 w 69"/>
                  <a:gd name="T73" fmla="*/ 0 h 68"/>
                  <a:gd name="T74" fmla="*/ 35 w 69"/>
                  <a:gd name="T75" fmla="*/ 0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9" h="68">
                    <a:moveTo>
                      <a:pt x="35" y="0"/>
                    </a:moveTo>
                    <a:lnTo>
                      <a:pt x="35" y="0"/>
                    </a:lnTo>
                    <a:lnTo>
                      <a:pt x="42" y="1"/>
                    </a:lnTo>
                    <a:lnTo>
                      <a:pt x="48" y="3"/>
                    </a:lnTo>
                    <a:lnTo>
                      <a:pt x="54" y="6"/>
                    </a:lnTo>
                    <a:lnTo>
                      <a:pt x="59" y="10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68" y="27"/>
                    </a:lnTo>
                    <a:lnTo>
                      <a:pt x="69" y="34"/>
                    </a:lnTo>
                    <a:lnTo>
                      <a:pt x="68" y="41"/>
                    </a:lnTo>
                    <a:lnTo>
                      <a:pt x="66" y="47"/>
                    </a:lnTo>
                    <a:lnTo>
                      <a:pt x="63" y="53"/>
                    </a:lnTo>
                    <a:lnTo>
                      <a:pt x="59" y="58"/>
                    </a:lnTo>
                    <a:lnTo>
                      <a:pt x="54" y="62"/>
                    </a:lnTo>
                    <a:lnTo>
                      <a:pt x="48" y="65"/>
                    </a:lnTo>
                    <a:lnTo>
                      <a:pt x="42" y="67"/>
                    </a:lnTo>
                    <a:lnTo>
                      <a:pt x="35" y="68"/>
                    </a:lnTo>
                    <a:lnTo>
                      <a:pt x="27" y="67"/>
                    </a:lnTo>
                    <a:lnTo>
                      <a:pt x="21" y="65"/>
                    </a:lnTo>
                    <a:lnTo>
                      <a:pt x="15" y="62"/>
                    </a:lnTo>
                    <a:lnTo>
                      <a:pt x="10" y="58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3" y="20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65" name="Freeform 100">
                <a:extLst>
                  <a:ext uri="{FF2B5EF4-FFF2-40B4-BE49-F238E27FC236}">
                    <a16:creationId xmlns:a16="http://schemas.microsoft.com/office/drawing/2014/main" id="{CE9F52A9-AE8F-4E66-B842-20053BA18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329"/>
                <a:ext cx="67" cy="66"/>
              </a:xfrm>
              <a:custGeom>
                <a:avLst/>
                <a:gdLst>
                  <a:gd name="T0" fmla="*/ 34 w 67"/>
                  <a:gd name="T1" fmla="*/ 0 h 66"/>
                  <a:gd name="T2" fmla="*/ 34 w 67"/>
                  <a:gd name="T3" fmla="*/ 0 h 66"/>
                  <a:gd name="T4" fmla="*/ 41 w 67"/>
                  <a:gd name="T5" fmla="*/ 1 h 66"/>
                  <a:gd name="T6" fmla="*/ 47 w 67"/>
                  <a:gd name="T7" fmla="*/ 3 h 66"/>
                  <a:gd name="T8" fmla="*/ 52 w 67"/>
                  <a:gd name="T9" fmla="*/ 6 h 66"/>
                  <a:gd name="T10" fmla="*/ 57 w 67"/>
                  <a:gd name="T11" fmla="*/ 10 h 66"/>
                  <a:gd name="T12" fmla="*/ 61 w 67"/>
                  <a:gd name="T13" fmla="*/ 14 h 66"/>
                  <a:gd name="T14" fmla="*/ 64 w 67"/>
                  <a:gd name="T15" fmla="*/ 20 h 66"/>
                  <a:gd name="T16" fmla="*/ 66 w 67"/>
                  <a:gd name="T17" fmla="*/ 26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40 h 66"/>
                  <a:gd name="T24" fmla="*/ 64 w 67"/>
                  <a:gd name="T25" fmla="*/ 46 h 66"/>
                  <a:gd name="T26" fmla="*/ 61 w 67"/>
                  <a:gd name="T27" fmla="*/ 51 h 66"/>
                  <a:gd name="T28" fmla="*/ 57 w 67"/>
                  <a:gd name="T29" fmla="*/ 56 h 66"/>
                  <a:gd name="T30" fmla="*/ 52 w 67"/>
                  <a:gd name="T31" fmla="*/ 60 h 66"/>
                  <a:gd name="T32" fmla="*/ 47 w 67"/>
                  <a:gd name="T33" fmla="*/ 63 h 66"/>
                  <a:gd name="T34" fmla="*/ 41 w 67"/>
                  <a:gd name="T35" fmla="*/ 65 h 66"/>
                  <a:gd name="T36" fmla="*/ 34 w 67"/>
                  <a:gd name="T37" fmla="*/ 66 h 66"/>
                  <a:gd name="T38" fmla="*/ 34 w 67"/>
                  <a:gd name="T39" fmla="*/ 66 h 66"/>
                  <a:gd name="T40" fmla="*/ 26 w 67"/>
                  <a:gd name="T41" fmla="*/ 65 h 66"/>
                  <a:gd name="T42" fmla="*/ 20 w 67"/>
                  <a:gd name="T43" fmla="*/ 63 h 66"/>
                  <a:gd name="T44" fmla="*/ 15 w 67"/>
                  <a:gd name="T45" fmla="*/ 60 h 66"/>
                  <a:gd name="T46" fmla="*/ 10 w 67"/>
                  <a:gd name="T47" fmla="*/ 56 h 66"/>
                  <a:gd name="T48" fmla="*/ 6 w 67"/>
                  <a:gd name="T49" fmla="*/ 51 h 66"/>
                  <a:gd name="T50" fmla="*/ 3 w 67"/>
                  <a:gd name="T51" fmla="*/ 46 h 66"/>
                  <a:gd name="T52" fmla="*/ 1 w 67"/>
                  <a:gd name="T53" fmla="*/ 40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26 h 66"/>
                  <a:gd name="T60" fmla="*/ 3 w 67"/>
                  <a:gd name="T61" fmla="*/ 20 h 66"/>
                  <a:gd name="T62" fmla="*/ 6 w 67"/>
                  <a:gd name="T63" fmla="*/ 14 h 66"/>
                  <a:gd name="T64" fmla="*/ 10 w 67"/>
                  <a:gd name="T65" fmla="*/ 10 h 66"/>
                  <a:gd name="T66" fmla="*/ 15 w 67"/>
                  <a:gd name="T67" fmla="*/ 6 h 66"/>
                  <a:gd name="T68" fmla="*/ 20 w 67"/>
                  <a:gd name="T69" fmla="*/ 3 h 66"/>
                  <a:gd name="T70" fmla="*/ 26 w 67"/>
                  <a:gd name="T71" fmla="*/ 1 h 66"/>
                  <a:gd name="T72" fmla="*/ 34 w 67"/>
                  <a:gd name="T73" fmla="*/ 0 h 66"/>
                  <a:gd name="T74" fmla="*/ 34 w 67"/>
                  <a:gd name="T75" fmla="*/ 0 h 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4" y="0"/>
                    </a:moveTo>
                    <a:lnTo>
                      <a:pt x="34" y="0"/>
                    </a:lnTo>
                    <a:lnTo>
                      <a:pt x="41" y="1"/>
                    </a:lnTo>
                    <a:lnTo>
                      <a:pt x="47" y="3"/>
                    </a:lnTo>
                    <a:lnTo>
                      <a:pt x="52" y="6"/>
                    </a:lnTo>
                    <a:lnTo>
                      <a:pt x="57" y="10"/>
                    </a:lnTo>
                    <a:lnTo>
                      <a:pt x="61" y="14"/>
                    </a:lnTo>
                    <a:lnTo>
                      <a:pt x="64" y="20"/>
                    </a:lnTo>
                    <a:lnTo>
                      <a:pt x="66" y="26"/>
                    </a:lnTo>
                    <a:lnTo>
                      <a:pt x="67" y="33"/>
                    </a:lnTo>
                    <a:lnTo>
                      <a:pt x="66" y="40"/>
                    </a:lnTo>
                    <a:lnTo>
                      <a:pt x="64" y="46"/>
                    </a:lnTo>
                    <a:lnTo>
                      <a:pt x="61" y="51"/>
                    </a:lnTo>
                    <a:lnTo>
                      <a:pt x="57" y="56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1" y="65"/>
                    </a:lnTo>
                    <a:lnTo>
                      <a:pt x="34" y="66"/>
                    </a:lnTo>
                    <a:lnTo>
                      <a:pt x="26" y="65"/>
                    </a:lnTo>
                    <a:lnTo>
                      <a:pt x="20" y="63"/>
                    </a:lnTo>
                    <a:lnTo>
                      <a:pt x="15" y="60"/>
                    </a:lnTo>
                    <a:lnTo>
                      <a:pt x="10" y="56"/>
                    </a:lnTo>
                    <a:lnTo>
                      <a:pt x="6" y="51"/>
                    </a:lnTo>
                    <a:lnTo>
                      <a:pt x="3" y="46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66" name="Freeform 101">
                <a:extLst>
                  <a:ext uri="{FF2B5EF4-FFF2-40B4-BE49-F238E27FC236}">
                    <a16:creationId xmlns:a16="http://schemas.microsoft.com/office/drawing/2014/main" id="{0DD3B1ED-808C-4C27-BC2C-5BC0E907A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1330"/>
                <a:ext cx="65" cy="64"/>
              </a:xfrm>
              <a:custGeom>
                <a:avLst/>
                <a:gdLst>
                  <a:gd name="T0" fmla="*/ 33 w 65"/>
                  <a:gd name="T1" fmla="*/ 0 h 64"/>
                  <a:gd name="T2" fmla="*/ 33 w 65"/>
                  <a:gd name="T3" fmla="*/ 0 h 64"/>
                  <a:gd name="T4" fmla="*/ 39 w 65"/>
                  <a:gd name="T5" fmla="*/ 1 h 64"/>
                  <a:gd name="T6" fmla="*/ 45 w 65"/>
                  <a:gd name="T7" fmla="*/ 3 h 64"/>
                  <a:gd name="T8" fmla="*/ 51 w 65"/>
                  <a:gd name="T9" fmla="*/ 5 h 64"/>
                  <a:gd name="T10" fmla="*/ 55 w 65"/>
                  <a:gd name="T11" fmla="*/ 9 h 64"/>
                  <a:gd name="T12" fmla="*/ 59 w 65"/>
                  <a:gd name="T13" fmla="*/ 14 h 64"/>
                  <a:gd name="T14" fmla="*/ 62 w 65"/>
                  <a:gd name="T15" fmla="*/ 19 h 64"/>
                  <a:gd name="T16" fmla="*/ 64 w 65"/>
                  <a:gd name="T17" fmla="*/ 25 h 64"/>
                  <a:gd name="T18" fmla="*/ 65 w 65"/>
                  <a:gd name="T19" fmla="*/ 32 h 64"/>
                  <a:gd name="T20" fmla="*/ 65 w 65"/>
                  <a:gd name="T21" fmla="*/ 32 h 64"/>
                  <a:gd name="T22" fmla="*/ 64 w 65"/>
                  <a:gd name="T23" fmla="*/ 39 h 64"/>
                  <a:gd name="T24" fmla="*/ 62 w 65"/>
                  <a:gd name="T25" fmla="*/ 45 h 64"/>
                  <a:gd name="T26" fmla="*/ 59 w 65"/>
                  <a:gd name="T27" fmla="*/ 50 h 64"/>
                  <a:gd name="T28" fmla="*/ 55 w 65"/>
                  <a:gd name="T29" fmla="*/ 55 h 64"/>
                  <a:gd name="T30" fmla="*/ 51 w 65"/>
                  <a:gd name="T31" fmla="*/ 58 h 64"/>
                  <a:gd name="T32" fmla="*/ 45 w 65"/>
                  <a:gd name="T33" fmla="*/ 61 h 64"/>
                  <a:gd name="T34" fmla="*/ 39 w 65"/>
                  <a:gd name="T35" fmla="*/ 63 h 64"/>
                  <a:gd name="T36" fmla="*/ 33 w 65"/>
                  <a:gd name="T37" fmla="*/ 64 h 64"/>
                  <a:gd name="T38" fmla="*/ 33 w 65"/>
                  <a:gd name="T39" fmla="*/ 64 h 64"/>
                  <a:gd name="T40" fmla="*/ 27 w 65"/>
                  <a:gd name="T41" fmla="*/ 63 h 64"/>
                  <a:gd name="T42" fmla="*/ 20 w 65"/>
                  <a:gd name="T43" fmla="*/ 61 h 64"/>
                  <a:gd name="T44" fmla="*/ 14 w 65"/>
                  <a:gd name="T45" fmla="*/ 58 h 64"/>
                  <a:gd name="T46" fmla="*/ 10 w 65"/>
                  <a:gd name="T47" fmla="*/ 55 h 64"/>
                  <a:gd name="T48" fmla="*/ 6 w 65"/>
                  <a:gd name="T49" fmla="*/ 50 h 64"/>
                  <a:gd name="T50" fmla="*/ 3 w 65"/>
                  <a:gd name="T51" fmla="*/ 45 h 64"/>
                  <a:gd name="T52" fmla="*/ 1 w 65"/>
                  <a:gd name="T53" fmla="*/ 39 h 64"/>
                  <a:gd name="T54" fmla="*/ 0 w 65"/>
                  <a:gd name="T55" fmla="*/ 32 h 64"/>
                  <a:gd name="T56" fmla="*/ 0 w 65"/>
                  <a:gd name="T57" fmla="*/ 32 h 64"/>
                  <a:gd name="T58" fmla="*/ 1 w 65"/>
                  <a:gd name="T59" fmla="*/ 25 h 64"/>
                  <a:gd name="T60" fmla="*/ 3 w 65"/>
                  <a:gd name="T61" fmla="*/ 19 h 64"/>
                  <a:gd name="T62" fmla="*/ 6 w 65"/>
                  <a:gd name="T63" fmla="*/ 14 h 64"/>
                  <a:gd name="T64" fmla="*/ 10 w 65"/>
                  <a:gd name="T65" fmla="*/ 9 h 64"/>
                  <a:gd name="T66" fmla="*/ 14 w 65"/>
                  <a:gd name="T67" fmla="*/ 5 h 64"/>
                  <a:gd name="T68" fmla="*/ 20 w 65"/>
                  <a:gd name="T69" fmla="*/ 3 h 64"/>
                  <a:gd name="T70" fmla="*/ 27 w 65"/>
                  <a:gd name="T71" fmla="*/ 1 h 64"/>
                  <a:gd name="T72" fmla="*/ 33 w 65"/>
                  <a:gd name="T73" fmla="*/ 0 h 64"/>
                  <a:gd name="T74" fmla="*/ 33 w 65"/>
                  <a:gd name="T75" fmla="*/ 0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5" h="64">
                    <a:moveTo>
                      <a:pt x="33" y="0"/>
                    </a:moveTo>
                    <a:lnTo>
                      <a:pt x="33" y="0"/>
                    </a:lnTo>
                    <a:lnTo>
                      <a:pt x="39" y="1"/>
                    </a:lnTo>
                    <a:lnTo>
                      <a:pt x="45" y="3"/>
                    </a:lnTo>
                    <a:lnTo>
                      <a:pt x="51" y="5"/>
                    </a:lnTo>
                    <a:lnTo>
                      <a:pt x="55" y="9"/>
                    </a:lnTo>
                    <a:lnTo>
                      <a:pt x="59" y="14"/>
                    </a:lnTo>
                    <a:lnTo>
                      <a:pt x="62" y="19"/>
                    </a:lnTo>
                    <a:lnTo>
                      <a:pt x="64" y="25"/>
                    </a:lnTo>
                    <a:lnTo>
                      <a:pt x="65" y="32"/>
                    </a:lnTo>
                    <a:lnTo>
                      <a:pt x="64" y="39"/>
                    </a:lnTo>
                    <a:lnTo>
                      <a:pt x="62" y="45"/>
                    </a:lnTo>
                    <a:lnTo>
                      <a:pt x="59" y="50"/>
                    </a:lnTo>
                    <a:lnTo>
                      <a:pt x="55" y="55"/>
                    </a:lnTo>
                    <a:lnTo>
                      <a:pt x="51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3" y="64"/>
                    </a:lnTo>
                    <a:lnTo>
                      <a:pt x="27" y="63"/>
                    </a:lnTo>
                    <a:lnTo>
                      <a:pt x="20" y="61"/>
                    </a:lnTo>
                    <a:lnTo>
                      <a:pt x="14" y="58"/>
                    </a:lnTo>
                    <a:lnTo>
                      <a:pt x="10" y="55"/>
                    </a:lnTo>
                    <a:lnTo>
                      <a:pt x="6" y="50"/>
                    </a:lnTo>
                    <a:lnTo>
                      <a:pt x="3" y="45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4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67" name="Freeform 102">
                <a:extLst>
                  <a:ext uri="{FF2B5EF4-FFF2-40B4-BE49-F238E27FC236}">
                    <a16:creationId xmlns:a16="http://schemas.microsoft.com/office/drawing/2014/main" id="{2CD32FE4-082C-4197-8E2D-ED32A55CE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331"/>
                <a:ext cx="63" cy="62"/>
              </a:xfrm>
              <a:custGeom>
                <a:avLst/>
                <a:gdLst>
                  <a:gd name="T0" fmla="*/ 63 w 63"/>
                  <a:gd name="T1" fmla="*/ 31 h 62"/>
                  <a:gd name="T2" fmla="*/ 63 w 63"/>
                  <a:gd name="T3" fmla="*/ 31 h 62"/>
                  <a:gd name="T4" fmla="*/ 62 w 63"/>
                  <a:gd name="T5" fmla="*/ 37 h 62"/>
                  <a:gd name="T6" fmla="*/ 60 w 63"/>
                  <a:gd name="T7" fmla="*/ 43 h 62"/>
                  <a:gd name="T8" fmla="*/ 58 w 63"/>
                  <a:gd name="T9" fmla="*/ 48 h 62"/>
                  <a:gd name="T10" fmla="*/ 54 w 63"/>
                  <a:gd name="T11" fmla="*/ 53 h 62"/>
                  <a:gd name="T12" fmla="*/ 49 w 63"/>
                  <a:gd name="T13" fmla="*/ 57 h 62"/>
                  <a:gd name="T14" fmla="*/ 44 w 63"/>
                  <a:gd name="T15" fmla="*/ 59 h 62"/>
                  <a:gd name="T16" fmla="*/ 38 w 63"/>
                  <a:gd name="T17" fmla="*/ 61 h 62"/>
                  <a:gd name="T18" fmla="*/ 32 w 63"/>
                  <a:gd name="T19" fmla="*/ 62 h 62"/>
                  <a:gd name="T20" fmla="*/ 32 w 63"/>
                  <a:gd name="T21" fmla="*/ 62 h 62"/>
                  <a:gd name="T22" fmla="*/ 26 w 63"/>
                  <a:gd name="T23" fmla="*/ 61 h 62"/>
                  <a:gd name="T24" fmla="*/ 19 w 63"/>
                  <a:gd name="T25" fmla="*/ 59 h 62"/>
                  <a:gd name="T26" fmla="*/ 14 w 63"/>
                  <a:gd name="T27" fmla="*/ 57 h 62"/>
                  <a:gd name="T28" fmla="*/ 9 w 63"/>
                  <a:gd name="T29" fmla="*/ 53 h 62"/>
                  <a:gd name="T30" fmla="*/ 6 w 63"/>
                  <a:gd name="T31" fmla="*/ 48 h 62"/>
                  <a:gd name="T32" fmla="*/ 3 w 63"/>
                  <a:gd name="T33" fmla="*/ 43 h 62"/>
                  <a:gd name="T34" fmla="*/ 1 w 63"/>
                  <a:gd name="T35" fmla="*/ 37 h 62"/>
                  <a:gd name="T36" fmla="*/ 0 w 63"/>
                  <a:gd name="T37" fmla="*/ 31 h 62"/>
                  <a:gd name="T38" fmla="*/ 0 w 63"/>
                  <a:gd name="T39" fmla="*/ 31 h 62"/>
                  <a:gd name="T40" fmla="*/ 1 w 63"/>
                  <a:gd name="T41" fmla="*/ 24 h 62"/>
                  <a:gd name="T42" fmla="*/ 3 w 63"/>
                  <a:gd name="T43" fmla="*/ 19 h 62"/>
                  <a:gd name="T44" fmla="*/ 6 w 63"/>
                  <a:gd name="T45" fmla="*/ 13 h 62"/>
                  <a:gd name="T46" fmla="*/ 9 w 63"/>
                  <a:gd name="T47" fmla="*/ 9 h 62"/>
                  <a:gd name="T48" fmla="*/ 14 w 63"/>
                  <a:gd name="T49" fmla="*/ 5 h 62"/>
                  <a:gd name="T50" fmla="*/ 19 w 63"/>
                  <a:gd name="T51" fmla="*/ 2 h 62"/>
                  <a:gd name="T52" fmla="*/ 26 w 63"/>
                  <a:gd name="T53" fmla="*/ 1 h 62"/>
                  <a:gd name="T54" fmla="*/ 32 w 63"/>
                  <a:gd name="T55" fmla="*/ 0 h 62"/>
                  <a:gd name="T56" fmla="*/ 32 w 63"/>
                  <a:gd name="T57" fmla="*/ 0 h 62"/>
                  <a:gd name="T58" fmla="*/ 38 w 63"/>
                  <a:gd name="T59" fmla="*/ 1 h 62"/>
                  <a:gd name="T60" fmla="*/ 44 w 63"/>
                  <a:gd name="T61" fmla="*/ 2 h 62"/>
                  <a:gd name="T62" fmla="*/ 49 w 63"/>
                  <a:gd name="T63" fmla="*/ 5 h 62"/>
                  <a:gd name="T64" fmla="*/ 54 w 63"/>
                  <a:gd name="T65" fmla="*/ 9 h 62"/>
                  <a:gd name="T66" fmla="*/ 58 w 63"/>
                  <a:gd name="T67" fmla="*/ 13 h 62"/>
                  <a:gd name="T68" fmla="*/ 60 w 63"/>
                  <a:gd name="T69" fmla="*/ 19 h 62"/>
                  <a:gd name="T70" fmla="*/ 62 w 63"/>
                  <a:gd name="T71" fmla="*/ 24 h 62"/>
                  <a:gd name="T72" fmla="*/ 63 w 63"/>
                  <a:gd name="T73" fmla="*/ 31 h 62"/>
                  <a:gd name="T74" fmla="*/ 63 w 63"/>
                  <a:gd name="T75" fmla="*/ 31 h 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3" h="62">
                    <a:moveTo>
                      <a:pt x="63" y="31"/>
                    </a:moveTo>
                    <a:lnTo>
                      <a:pt x="63" y="31"/>
                    </a:lnTo>
                    <a:lnTo>
                      <a:pt x="62" y="37"/>
                    </a:lnTo>
                    <a:lnTo>
                      <a:pt x="60" y="43"/>
                    </a:lnTo>
                    <a:lnTo>
                      <a:pt x="58" y="48"/>
                    </a:lnTo>
                    <a:lnTo>
                      <a:pt x="54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2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4" y="57"/>
                    </a:lnTo>
                    <a:lnTo>
                      <a:pt x="9" y="53"/>
                    </a:lnTo>
                    <a:lnTo>
                      <a:pt x="6" y="48"/>
                    </a:lnTo>
                    <a:lnTo>
                      <a:pt x="3" y="43"/>
                    </a:lnTo>
                    <a:lnTo>
                      <a:pt x="1" y="37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4" y="2"/>
                    </a:lnTo>
                    <a:lnTo>
                      <a:pt x="49" y="5"/>
                    </a:lnTo>
                    <a:lnTo>
                      <a:pt x="54" y="9"/>
                    </a:lnTo>
                    <a:lnTo>
                      <a:pt x="58" y="13"/>
                    </a:lnTo>
                    <a:lnTo>
                      <a:pt x="60" y="19"/>
                    </a:lnTo>
                    <a:lnTo>
                      <a:pt x="62" y="24"/>
                    </a:lnTo>
                    <a:lnTo>
                      <a:pt x="63" y="31"/>
                    </a:lnTo>
                    <a:close/>
                  </a:path>
                </a:pathLst>
              </a:custGeom>
              <a:solidFill>
                <a:srgbClr val="FFF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68" name="Freeform 103">
                <a:extLst>
                  <a:ext uri="{FF2B5EF4-FFF2-40B4-BE49-F238E27FC236}">
                    <a16:creationId xmlns:a16="http://schemas.microsoft.com/office/drawing/2014/main" id="{4D20B1C5-9AC0-413E-99C2-E46B36B2B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290"/>
                <a:ext cx="155" cy="205"/>
              </a:xfrm>
              <a:custGeom>
                <a:avLst/>
                <a:gdLst>
                  <a:gd name="T0" fmla="*/ 80 w 155"/>
                  <a:gd name="T1" fmla="*/ 5 h 205"/>
                  <a:gd name="T2" fmla="*/ 66 w 155"/>
                  <a:gd name="T3" fmla="*/ 9 h 205"/>
                  <a:gd name="T4" fmla="*/ 54 w 155"/>
                  <a:gd name="T5" fmla="*/ 10 h 205"/>
                  <a:gd name="T6" fmla="*/ 42 w 155"/>
                  <a:gd name="T7" fmla="*/ 9 h 205"/>
                  <a:gd name="T8" fmla="*/ 39 w 155"/>
                  <a:gd name="T9" fmla="*/ 8 h 205"/>
                  <a:gd name="T10" fmla="*/ 29 w 155"/>
                  <a:gd name="T11" fmla="*/ 10 h 205"/>
                  <a:gd name="T12" fmla="*/ 16 w 155"/>
                  <a:gd name="T13" fmla="*/ 21 h 205"/>
                  <a:gd name="T14" fmla="*/ 5 w 155"/>
                  <a:gd name="T15" fmla="*/ 38 h 205"/>
                  <a:gd name="T16" fmla="*/ 0 w 155"/>
                  <a:gd name="T17" fmla="*/ 61 h 205"/>
                  <a:gd name="T18" fmla="*/ 1 w 155"/>
                  <a:gd name="T19" fmla="*/ 69 h 205"/>
                  <a:gd name="T20" fmla="*/ 4 w 155"/>
                  <a:gd name="T21" fmla="*/ 82 h 205"/>
                  <a:gd name="T22" fmla="*/ 13 w 155"/>
                  <a:gd name="T23" fmla="*/ 101 h 205"/>
                  <a:gd name="T24" fmla="*/ 33 w 155"/>
                  <a:gd name="T25" fmla="*/ 125 h 205"/>
                  <a:gd name="T26" fmla="*/ 55 w 155"/>
                  <a:gd name="T27" fmla="*/ 144 h 205"/>
                  <a:gd name="T28" fmla="*/ 65 w 155"/>
                  <a:gd name="T29" fmla="*/ 151 h 205"/>
                  <a:gd name="T30" fmla="*/ 104 w 155"/>
                  <a:gd name="T31" fmla="*/ 178 h 205"/>
                  <a:gd name="T32" fmla="*/ 125 w 155"/>
                  <a:gd name="T33" fmla="*/ 198 h 205"/>
                  <a:gd name="T34" fmla="*/ 129 w 155"/>
                  <a:gd name="T35" fmla="*/ 203 h 205"/>
                  <a:gd name="T36" fmla="*/ 133 w 155"/>
                  <a:gd name="T37" fmla="*/ 205 h 205"/>
                  <a:gd name="T38" fmla="*/ 137 w 155"/>
                  <a:gd name="T39" fmla="*/ 204 h 205"/>
                  <a:gd name="T40" fmla="*/ 143 w 155"/>
                  <a:gd name="T41" fmla="*/ 190 h 205"/>
                  <a:gd name="T42" fmla="*/ 153 w 155"/>
                  <a:gd name="T43" fmla="*/ 146 h 205"/>
                  <a:gd name="T44" fmla="*/ 155 w 155"/>
                  <a:gd name="T45" fmla="*/ 134 h 205"/>
                  <a:gd name="T46" fmla="*/ 154 w 155"/>
                  <a:gd name="T47" fmla="*/ 104 h 205"/>
                  <a:gd name="T48" fmla="*/ 150 w 155"/>
                  <a:gd name="T49" fmla="*/ 73 h 205"/>
                  <a:gd name="T50" fmla="*/ 145 w 155"/>
                  <a:gd name="T51" fmla="*/ 47 h 205"/>
                  <a:gd name="T52" fmla="*/ 142 w 155"/>
                  <a:gd name="T53" fmla="*/ 38 h 205"/>
                  <a:gd name="T54" fmla="*/ 134 w 155"/>
                  <a:gd name="T55" fmla="*/ 24 h 205"/>
                  <a:gd name="T56" fmla="*/ 119 w 155"/>
                  <a:gd name="T57" fmla="*/ 9 h 205"/>
                  <a:gd name="T58" fmla="*/ 106 w 155"/>
                  <a:gd name="T59" fmla="*/ 2 h 205"/>
                  <a:gd name="T60" fmla="*/ 96 w 155"/>
                  <a:gd name="T61" fmla="*/ 0 h 205"/>
                  <a:gd name="T62" fmla="*/ 86 w 155"/>
                  <a:gd name="T63" fmla="*/ 2 h 205"/>
                  <a:gd name="T64" fmla="*/ 80 w 155"/>
                  <a:gd name="T65" fmla="*/ 5 h 2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5" h="205">
                    <a:moveTo>
                      <a:pt x="80" y="5"/>
                    </a:moveTo>
                    <a:lnTo>
                      <a:pt x="80" y="5"/>
                    </a:lnTo>
                    <a:lnTo>
                      <a:pt x="76" y="6"/>
                    </a:lnTo>
                    <a:lnTo>
                      <a:pt x="66" y="9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47" y="10"/>
                    </a:lnTo>
                    <a:lnTo>
                      <a:pt x="42" y="9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29" y="10"/>
                    </a:lnTo>
                    <a:lnTo>
                      <a:pt x="23" y="15"/>
                    </a:lnTo>
                    <a:lnTo>
                      <a:pt x="16" y="21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2" y="49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2" y="76"/>
                    </a:lnTo>
                    <a:lnTo>
                      <a:pt x="4" y="82"/>
                    </a:lnTo>
                    <a:lnTo>
                      <a:pt x="6" y="89"/>
                    </a:lnTo>
                    <a:lnTo>
                      <a:pt x="13" y="101"/>
                    </a:lnTo>
                    <a:lnTo>
                      <a:pt x="23" y="113"/>
                    </a:lnTo>
                    <a:lnTo>
                      <a:pt x="33" y="125"/>
                    </a:lnTo>
                    <a:lnTo>
                      <a:pt x="44" y="136"/>
                    </a:lnTo>
                    <a:lnTo>
                      <a:pt x="55" y="144"/>
                    </a:lnTo>
                    <a:lnTo>
                      <a:pt x="65" y="151"/>
                    </a:lnTo>
                    <a:lnTo>
                      <a:pt x="85" y="164"/>
                    </a:lnTo>
                    <a:lnTo>
                      <a:pt x="104" y="178"/>
                    </a:lnTo>
                    <a:lnTo>
                      <a:pt x="119" y="192"/>
                    </a:lnTo>
                    <a:lnTo>
                      <a:pt x="125" y="198"/>
                    </a:lnTo>
                    <a:lnTo>
                      <a:pt x="129" y="203"/>
                    </a:lnTo>
                    <a:lnTo>
                      <a:pt x="132" y="205"/>
                    </a:lnTo>
                    <a:lnTo>
                      <a:pt x="133" y="205"/>
                    </a:lnTo>
                    <a:lnTo>
                      <a:pt x="135" y="205"/>
                    </a:lnTo>
                    <a:lnTo>
                      <a:pt x="137" y="204"/>
                    </a:lnTo>
                    <a:lnTo>
                      <a:pt x="140" y="198"/>
                    </a:lnTo>
                    <a:lnTo>
                      <a:pt x="143" y="190"/>
                    </a:lnTo>
                    <a:lnTo>
                      <a:pt x="149" y="168"/>
                    </a:lnTo>
                    <a:lnTo>
                      <a:pt x="153" y="146"/>
                    </a:lnTo>
                    <a:lnTo>
                      <a:pt x="155" y="134"/>
                    </a:lnTo>
                    <a:lnTo>
                      <a:pt x="155" y="119"/>
                    </a:lnTo>
                    <a:lnTo>
                      <a:pt x="154" y="104"/>
                    </a:lnTo>
                    <a:lnTo>
                      <a:pt x="152" y="88"/>
                    </a:lnTo>
                    <a:lnTo>
                      <a:pt x="150" y="73"/>
                    </a:lnTo>
                    <a:lnTo>
                      <a:pt x="148" y="58"/>
                    </a:lnTo>
                    <a:lnTo>
                      <a:pt x="145" y="47"/>
                    </a:lnTo>
                    <a:lnTo>
                      <a:pt x="142" y="38"/>
                    </a:lnTo>
                    <a:lnTo>
                      <a:pt x="139" y="31"/>
                    </a:lnTo>
                    <a:lnTo>
                      <a:pt x="134" y="24"/>
                    </a:lnTo>
                    <a:lnTo>
                      <a:pt x="127" y="16"/>
                    </a:lnTo>
                    <a:lnTo>
                      <a:pt x="119" y="9"/>
                    </a:lnTo>
                    <a:lnTo>
                      <a:pt x="111" y="4"/>
                    </a:lnTo>
                    <a:lnTo>
                      <a:pt x="106" y="2"/>
                    </a:lnTo>
                    <a:lnTo>
                      <a:pt x="101" y="1"/>
                    </a:lnTo>
                    <a:lnTo>
                      <a:pt x="96" y="0"/>
                    </a:lnTo>
                    <a:lnTo>
                      <a:pt x="91" y="1"/>
                    </a:lnTo>
                    <a:lnTo>
                      <a:pt x="86" y="2"/>
                    </a:lnTo>
                    <a:lnTo>
                      <a:pt x="8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69" name="Freeform 104">
                <a:extLst>
                  <a:ext uri="{FF2B5EF4-FFF2-40B4-BE49-F238E27FC236}">
                    <a16:creationId xmlns:a16="http://schemas.microsoft.com/office/drawing/2014/main" id="{4CBC9B11-E5B8-4D6C-83F2-F40097588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1291"/>
                <a:ext cx="151" cy="202"/>
              </a:xfrm>
              <a:custGeom>
                <a:avLst/>
                <a:gdLst>
                  <a:gd name="T0" fmla="*/ 40 w 151"/>
                  <a:gd name="T1" fmla="*/ 10 h 202"/>
                  <a:gd name="T2" fmla="*/ 35 w 151"/>
                  <a:gd name="T3" fmla="*/ 9 h 202"/>
                  <a:gd name="T4" fmla="*/ 22 w 151"/>
                  <a:gd name="T5" fmla="*/ 16 h 202"/>
                  <a:gd name="T6" fmla="*/ 9 w 151"/>
                  <a:gd name="T7" fmla="*/ 29 h 202"/>
                  <a:gd name="T8" fmla="*/ 1 w 151"/>
                  <a:gd name="T9" fmla="*/ 49 h 202"/>
                  <a:gd name="T10" fmla="*/ 0 w 151"/>
                  <a:gd name="T11" fmla="*/ 61 h 202"/>
                  <a:gd name="T12" fmla="*/ 1 w 151"/>
                  <a:gd name="T13" fmla="*/ 75 h 202"/>
                  <a:gd name="T14" fmla="*/ 6 w 151"/>
                  <a:gd name="T15" fmla="*/ 88 h 202"/>
                  <a:gd name="T16" fmla="*/ 22 w 151"/>
                  <a:gd name="T17" fmla="*/ 112 h 202"/>
                  <a:gd name="T18" fmla="*/ 42 w 151"/>
                  <a:gd name="T19" fmla="*/ 134 h 202"/>
                  <a:gd name="T20" fmla="*/ 63 w 151"/>
                  <a:gd name="T21" fmla="*/ 149 h 202"/>
                  <a:gd name="T22" fmla="*/ 83 w 151"/>
                  <a:gd name="T23" fmla="*/ 162 h 202"/>
                  <a:gd name="T24" fmla="*/ 116 w 151"/>
                  <a:gd name="T25" fmla="*/ 189 h 202"/>
                  <a:gd name="T26" fmla="*/ 126 w 151"/>
                  <a:gd name="T27" fmla="*/ 200 h 202"/>
                  <a:gd name="T28" fmla="*/ 128 w 151"/>
                  <a:gd name="T29" fmla="*/ 201 h 202"/>
                  <a:gd name="T30" fmla="*/ 132 w 151"/>
                  <a:gd name="T31" fmla="*/ 202 h 202"/>
                  <a:gd name="T32" fmla="*/ 136 w 151"/>
                  <a:gd name="T33" fmla="*/ 195 h 202"/>
                  <a:gd name="T34" fmla="*/ 145 w 151"/>
                  <a:gd name="T35" fmla="*/ 165 h 202"/>
                  <a:gd name="T36" fmla="*/ 149 w 151"/>
                  <a:gd name="T37" fmla="*/ 143 h 202"/>
                  <a:gd name="T38" fmla="*/ 151 w 151"/>
                  <a:gd name="T39" fmla="*/ 117 h 202"/>
                  <a:gd name="T40" fmla="*/ 149 w 151"/>
                  <a:gd name="T41" fmla="*/ 87 h 202"/>
                  <a:gd name="T42" fmla="*/ 141 w 151"/>
                  <a:gd name="T43" fmla="*/ 47 h 202"/>
                  <a:gd name="T44" fmla="*/ 138 w 151"/>
                  <a:gd name="T45" fmla="*/ 38 h 202"/>
                  <a:gd name="T46" fmla="*/ 130 w 151"/>
                  <a:gd name="T47" fmla="*/ 24 h 202"/>
                  <a:gd name="T48" fmla="*/ 116 w 151"/>
                  <a:gd name="T49" fmla="*/ 9 h 202"/>
                  <a:gd name="T50" fmla="*/ 103 w 151"/>
                  <a:gd name="T51" fmla="*/ 2 h 202"/>
                  <a:gd name="T52" fmla="*/ 94 w 151"/>
                  <a:gd name="T53" fmla="*/ 0 h 202"/>
                  <a:gd name="T54" fmla="*/ 83 w 151"/>
                  <a:gd name="T55" fmla="*/ 2 h 202"/>
                  <a:gd name="T56" fmla="*/ 78 w 151"/>
                  <a:gd name="T57" fmla="*/ 4 h 202"/>
                  <a:gd name="T58" fmla="*/ 64 w 151"/>
                  <a:gd name="T59" fmla="*/ 9 h 202"/>
                  <a:gd name="T60" fmla="*/ 52 w 151"/>
                  <a:gd name="T61" fmla="*/ 12 h 202"/>
                  <a:gd name="T62" fmla="*/ 40 w 151"/>
                  <a:gd name="T63" fmla="*/ 10 h 2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1" h="202">
                    <a:moveTo>
                      <a:pt x="40" y="10"/>
                    </a:moveTo>
                    <a:lnTo>
                      <a:pt x="40" y="10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16" y="21"/>
                    </a:lnTo>
                    <a:lnTo>
                      <a:pt x="9" y="29"/>
                    </a:lnTo>
                    <a:lnTo>
                      <a:pt x="5" y="38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1" y="75"/>
                    </a:lnTo>
                    <a:lnTo>
                      <a:pt x="3" y="81"/>
                    </a:lnTo>
                    <a:lnTo>
                      <a:pt x="6" y="88"/>
                    </a:lnTo>
                    <a:lnTo>
                      <a:pt x="12" y="100"/>
                    </a:lnTo>
                    <a:lnTo>
                      <a:pt x="22" y="112"/>
                    </a:lnTo>
                    <a:lnTo>
                      <a:pt x="32" y="124"/>
                    </a:lnTo>
                    <a:lnTo>
                      <a:pt x="42" y="134"/>
                    </a:lnTo>
                    <a:lnTo>
                      <a:pt x="53" y="142"/>
                    </a:lnTo>
                    <a:lnTo>
                      <a:pt x="63" y="149"/>
                    </a:lnTo>
                    <a:lnTo>
                      <a:pt x="83" y="162"/>
                    </a:lnTo>
                    <a:lnTo>
                      <a:pt x="101" y="175"/>
                    </a:lnTo>
                    <a:lnTo>
                      <a:pt x="116" y="189"/>
                    </a:lnTo>
                    <a:lnTo>
                      <a:pt x="122" y="194"/>
                    </a:lnTo>
                    <a:lnTo>
                      <a:pt x="126" y="200"/>
                    </a:lnTo>
                    <a:lnTo>
                      <a:pt x="128" y="201"/>
                    </a:lnTo>
                    <a:lnTo>
                      <a:pt x="130" y="202"/>
                    </a:lnTo>
                    <a:lnTo>
                      <a:pt x="132" y="202"/>
                    </a:lnTo>
                    <a:lnTo>
                      <a:pt x="133" y="200"/>
                    </a:lnTo>
                    <a:lnTo>
                      <a:pt x="136" y="195"/>
                    </a:lnTo>
                    <a:lnTo>
                      <a:pt x="139" y="187"/>
                    </a:lnTo>
                    <a:lnTo>
                      <a:pt x="145" y="165"/>
                    </a:lnTo>
                    <a:lnTo>
                      <a:pt x="149" y="143"/>
                    </a:lnTo>
                    <a:lnTo>
                      <a:pt x="151" y="132"/>
                    </a:lnTo>
                    <a:lnTo>
                      <a:pt x="151" y="117"/>
                    </a:lnTo>
                    <a:lnTo>
                      <a:pt x="150" y="102"/>
                    </a:lnTo>
                    <a:lnTo>
                      <a:pt x="149" y="87"/>
                    </a:lnTo>
                    <a:lnTo>
                      <a:pt x="144" y="58"/>
                    </a:lnTo>
                    <a:lnTo>
                      <a:pt x="141" y="47"/>
                    </a:lnTo>
                    <a:lnTo>
                      <a:pt x="138" y="38"/>
                    </a:lnTo>
                    <a:lnTo>
                      <a:pt x="135" y="31"/>
                    </a:lnTo>
                    <a:lnTo>
                      <a:pt x="130" y="24"/>
                    </a:lnTo>
                    <a:lnTo>
                      <a:pt x="123" y="16"/>
                    </a:lnTo>
                    <a:lnTo>
                      <a:pt x="116" y="9"/>
                    </a:lnTo>
                    <a:lnTo>
                      <a:pt x="108" y="4"/>
                    </a:lnTo>
                    <a:lnTo>
                      <a:pt x="103" y="2"/>
                    </a:lnTo>
                    <a:lnTo>
                      <a:pt x="99" y="1"/>
                    </a:lnTo>
                    <a:lnTo>
                      <a:pt x="94" y="0"/>
                    </a:lnTo>
                    <a:lnTo>
                      <a:pt x="89" y="1"/>
                    </a:lnTo>
                    <a:lnTo>
                      <a:pt x="83" y="2"/>
                    </a:lnTo>
                    <a:lnTo>
                      <a:pt x="78" y="4"/>
                    </a:lnTo>
                    <a:lnTo>
                      <a:pt x="74" y="6"/>
                    </a:lnTo>
                    <a:lnTo>
                      <a:pt x="64" y="9"/>
                    </a:lnTo>
                    <a:lnTo>
                      <a:pt x="58" y="10"/>
                    </a:lnTo>
                    <a:lnTo>
                      <a:pt x="52" y="12"/>
                    </a:lnTo>
                    <a:lnTo>
                      <a:pt x="46" y="12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70" name="Freeform 105">
                <a:extLst>
                  <a:ext uri="{FF2B5EF4-FFF2-40B4-BE49-F238E27FC236}">
                    <a16:creationId xmlns:a16="http://schemas.microsoft.com/office/drawing/2014/main" id="{323850AD-06CB-4836-B3DE-9D234FA37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1292"/>
                <a:ext cx="147" cy="198"/>
              </a:xfrm>
              <a:custGeom>
                <a:avLst/>
                <a:gdLst>
                  <a:gd name="T0" fmla="*/ 39 w 147"/>
                  <a:gd name="T1" fmla="*/ 12 h 198"/>
                  <a:gd name="T2" fmla="*/ 27 w 147"/>
                  <a:gd name="T3" fmla="*/ 13 h 198"/>
                  <a:gd name="T4" fmla="*/ 15 w 147"/>
                  <a:gd name="T5" fmla="*/ 22 h 198"/>
                  <a:gd name="T6" fmla="*/ 4 w 147"/>
                  <a:gd name="T7" fmla="*/ 38 h 198"/>
                  <a:gd name="T8" fmla="*/ 0 w 147"/>
                  <a:gd name="T9" fmla="*/ 61 h 198"/>
                  <a:gd name="T10" fmla="*/ 0 w 147"/>
                  <a:gd name="T11" fmla="*/ 68 h 198"/>
                  <a:gd name="T12" fmla="*/ 3 w 147"/>
                  <a:gd name="T13" fmla="*/ 81 h 198"/>
                  <a:gd name="T14" fmla="*/ 13 w 147"/>
                  <a:gd name="T15" fmla="*/ 99 h 198"/>
                  <a:gd name="T16" fmla="*/ 31 w 147"/>
                  <a:gd name="T17" fmla="*/ 122 h 198"/>
                  <a:gd name="T18" fmla="*/ 51 w 147"/>
                  <a:gd name="T19" fmla="*/ 140 h 198"/>
                  <a:gd name="T20" fmla="*/ 61 w 147"/>
                  <a:gd name="T21" fmla="*/ 147 h 198"/>
                  <a:gd name="T22" fmla="*/ 98 w 147"/>
                  <a:gd name="T23" fmla="*/ 172 h 198"/>
                  <a:gd name="T24" fmla="*/ 119 w 147"/>
                  <a:gd name="T25" fmla="*/ 191 h 198"/>
                  <a:gd name="T26" fmla="*/ 123 w 147"/>
                  <a:gd name="T27" fmla="*/ 196 h 198"/>
                  <a:gd name="T28" fmla="*/ 127 w 147"/>
                  <a:gd name="T29" fmla="*/ 198 h 198"/>
                  <a:gd name="T30" fmla="*/ 130 w 147"/>
                  <a:gd name="T31" fmla="*/ 197 h 198"/>
                  <a:gd name="T32" fmla="*/ 136 w 147"/>
                  <a:gd name="T33" fmla="*/ 184 h 198"/>
                  <a:gd name="T34" fmla="*/ 146 w 147"/>
                  <a:gd name="T35" fmla="*/ 141 h 198"/>
                  <a:gd name="T36" fmla="*/ 147 w 147"/>
                  <a:gd name="T37" fmla="*/ 130 h 198"/>
                  <a:gd name="T38" fmla="*/ 146 w 147"/>
                  <a:gd name="T39" fmla="*/ 101 h 198"/>
                  <a:gd name="T40" fmla="*/ 140 w 147"/>
                  <a:gd name="T41" fmla="*/ 58 h 198"/>
                  <a:gd name="T42" fmla="*/ 135 w 147"/>
                  <a:gd name="T43" fmla="*/ 39 h 198"/>
                  <a:gd name="T44" fmla="*/ 132 w 147"/>
                  <a:gd name="T45" fmla="*/ 32 h 198"/>
                  <a:gd name="T46" fmla="*/ 120 w 147"/>
                  <a:gd name="T47" fmla="*/ 17 h 198"/>
                  <a:gd name="T48" fmla="*/ 105 w 147"/>
                  <a:gd name="T49" fmla="*/ 4 h 198"/>
                  <a:gd name="T50" fmla="*/ 96 w 147"/>
                  <a:gd name="T51" fmla="*/ 1 h 198"/>
                  <a:gd name="T52" fmla="*/ 86 w 147"/>
                  <a:gd name="T53" fmla="*/ 0 h 198"/>
                  <a:gd name="T54" fmla="*/ 76 w 147"/>
                  <a:gd name="T55" fmla="*/ 4 h 198"/>
                  <a:gd name="T56" fmla="*/ 72 w 147"/>
                  <a:gd name="T57" fmla="*/ 5 h 198"/>
                  <a:gd name="T58" fmla="*/ 56 w 147"/>
                  <a:gd name="T59" fmla="*/ 12 h 198"/>
                  <a:gd name="T60" fmla="*/ 44 w 147"/>
                  <a:gd name="T61" fmla="*/ 13 h 198"/>
                  <a:gd name="T62" fmla="*/ 39 w 147"/>
                  <a:gd name="T63" fmla="*/ 12 h 1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7" h="198">
                    <a:moveTo>
                      <a:pt x="39" y="12"/>
                    </a:moveTo>
                    <a:lnTo>
                      <a:pt x="39" y="12"/>
                    </a:lnTo>
                    <a:lnTo>
                      <a:pt x="33" y="11"/>
                    </a:lnTo>
                    <a:lnTo>
                      <a:pt x="27" y="13"/>
                    </a:lnTo>
                    <a:lnTo>
                      <a:pt x="21" y="16"/>
                    </a:lnTo>
                    <a:lnTo>
                      <a:pt x="15" y="22"/>
                    </a:lnTo>
                    <a:lnTo>
                      <a:pt x="9" y="29"/>
                    </a:lnTo>
                    <a:lnTo>
                      <a:pt x="4" y="38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68"/>
                    </a:lnTo>
                    <a:lnTo>
                      <a:pt x="1" y="74"/>
                    </a:lnTo>
                    <a:lnTo>
                      <a:pt x="3" y="81"/>
                    </a:lnTo>
                    <a:lnTo>
                      <a:pt x="5" y="87"/>
                    </a:lnTo>
                    <a:lnTo>
                      <a:pt x="13" y="99"/>
                    </a:lnTo>
                    <a:lnTo>
                      <a:pt x="21" y="110"/>
                    </a:lnTo>
                    <a:lnTo>
                      <a:pt x="31" y="122"/>
                    </a:lnTo>
                    <a:lnTo>
                      <a:pt x="41" y="132"/>
                    </a:lnTo>
                    <a:lnTo>
                      <a:pt x="51" y="140"/>
                    </a:lnTo>
                    <a:lnTo>
                      <a:pt x="61" y="147"/>
                    </a:lnTo>
                    <a:lnTo>
                      <a:pt x="81" y="159"/>
                    </a:lnTo>
                    <a:lnTo>
                      <a:pt x="98" y="172"/>
                    </a:lnTo>
                    <a:lnTo>
                      <a:pt x="113" y="185"/>
                    </a:lnTo>
                    <a:lnTo>
                      <a:pt x="119" y="191"/>
                    </a:lnTo>
                    <a:lnTo>
                      <a:pt x="123" y="196"/>
                    </a:lnTo>
                    <a:lnTo>
                      <a:pt x="125" y="198"/>
                    </a:lnTo>
                    <a:lnTo>
                      <a:pt x="127" y="198"/>
                    </a:lnTo>
                    <a:lnTo>
                      <a:pt x="128" y="198"/>
                    </a:lnTo>
                    <a:lnTo>
                      <a:pt x="130" y="197"/>
                    </a:lnTo>
                    <a:lnTo>
                      <a:pt x="133" y="191"/>
                    </a:lnTo>
                    <a:lnTo>
                      <a:pt x="136" y="184"/>
                    </a:lnTo>
                    <a:lnTo>
                      <a:pt x="141" y="163"/>
                    </a:lnTo>
                    <a:lnTo>
                      <a:pt x="146" y="141"/>
                    </a:lnTo>
                    <a:lnTo>
                      <a:pt x="147" y="130"/>
                    </a:lnTo>
                    <a:lnTo>
                      <a:pt x="147" y="116"/>
                    </a:lnTo>
                    <a:lnTo>
                      <a:pt x="146" y="101"/>
                    </a:lnTo>
                    <a:lnTo>
                      <a:pt x="145" y="86"/>
                    </a:lnTo>
                    <a:lnTo>
                      <a:pt x="140" y="58"/>
                    </a:lnTo>
                    <a:lnTo>
                      <a:pt x="137" y="47"/>
                    </a:lnTo>
                    <a:lnTo>
                      <a:pt x="135" y="39"/>
                    </a:lnTo>
                    <a:lnTo>
                      <a:pt x="132" y="32"/>
                    </a:lnTo>
                    <a:lnTo>
                      <a:pt x="127" y="24"/>
                    </a:lnTo>
                    <a:lnTo>
                      <a:pt x="120" y="17"/>
                    </a:lnTo>
                    <a:lnTo>
                      <a:pt x="113" y="9"/>
                    </a:lnTo>
                    <a:lnTo>
                      <a:pt x="105" y="4"/>
                    </a:lnTo>
                    <a:lnTo>
                      <a:pt x="100" y="2"/>
                    </a:lnTo>
                    <a:lnTo>
                      <a:pt x="96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1"/>
                    </a:lnTo>
                    <a:lnTo>
                      <a:pt x="76" y="4"/>
                    </a:lnTo>
                    <a:lnTo>
                      <a:pt x="72" y="5"/>
                    </a:lnTo>
                    <a:lnTo>
                      <a:pt x="62" y="9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9F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71" name="Freeform 106">
                <a:extLst>
                  <a:ext uri="{FF2B5EF4-FFF2-40B4-BE49-F238E27FC236}">
                    <a16:creationId xmlns:a16="http://schemas.microsoft.com/office/drawing/2014/main" id="{8194152A-814D-4C33-BDD2-B8D1FF070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293"/>
                <a:ext cx="144" cy="195"/>
              </a:xfrm>
              <a:custGeom>
                <a:avLst/>
                <a:gdLst>
                  <a:gd name="T0" fmla="*/ 39 w 144"/>
                  <a:gd name="T1" fmla="*/ 13 h 195"/>
                  <a:gd name="T2" fmla="*/ 27 w 144"/>
                  <a:gd name="T3" fmla="*/ 14 h 195"/>
                  <a:gd name="T4" fmla="*/ 15 w 144"/>
                  <a:gd name="T5" fmla="*/ 23 h 195"/>
                  <a:gd name="T6" fmla="*/ 5 w 144"/>
                  <a:gd name="T7" fmla="*/ 39 h 195"/>
                  <a:gd name="T8" fmla="*/ 0 w 144"/>
                  <a:gd name="T9" fmla="*/ 61 h 195"/>
                  <a:gd name="T10" fmla="*/ 0 w 144"/>
                  <a:gd name="T11" fmla="*/ 68 h 195"/>
                  <a:gd name="T12" fmla="*/ 3 w 144"/>
                  <a:gd name="T13" fmla="*/ 80 h 195"/>
                  <a:gd name="T14" fmla="*/ 13 w 144"/>
                  <a:gd name="T15" fmla="*/ 98 h 195"/>
                  <a:gd name="T16" fmla="*/ 31 w 144"/>
                  <a:gd name="T17" fmla="*/ 119 h 195"/>
                  <a:gd name="T18" fmla="*/ 51 w 144"/>
                  <a:gd name="T19" fmla="*/ 138 h 195"/>
                  <a:gd name="T20" fmla="*/ 60 w 144"/>
                  <a:gd name="T21" fmla="*/ 144 h 195"/>
                  <a:gd name="T22" fmla="*/ 97 w 144"/>
                  <a:gd name="T23" fmla="*/ 169 h 195"/>
                  <a:gd name="T24" fmla="*/ 116 w 144"/>
                  <a:gd name="T25" fmla="*/ 188 h 195"/>
                  <a:gd name="T26" fmla="*/ 120 w 144"/>
                  <a:gd name="T27" fmla="*/ 193 h 195"/>
                  <a:gd name="T28" fmla="*/ 124 w 144"/>
                  <a:gd name="T29" fmla="*/ 195 h 195"/>
                  <a:gd name="T30" fmla="*/ 127 w 144"/>
                  <a:gd name="T31" fmla="*/ 193 h 195"/>
                  <a:gd name="T32" fmla="*/ 133 w 144"/>
                  <a:gd name="T33" fmla="*/ 181 h 195"/>
                  <a:gd name="T34" fmla="*/ 143 w 144"/>
                  <a:gd name="T35" fmla="*/ 139 h 195"/>
                  <a:gd name="T36" fmla="*/ 144 w 144"/>
                  <a:gd name="T37" fmla="*/ 128 h 195"/>
                  <a:gd name="T38" fmla="*/ 143 w 144"/>
                  <a:gd name="T39" fmla="*/ 100 h 195"/>
                  <a:gd name="T40" fmla="*/ 137 w 144"/>
                  <a:gd name="T41" fmla="*/ 58 h 195"/>
                  <a:gd name="T42" fmla="*/ 132 w 144"/>
                  <a:gd name="T43" fmla="*/ 39 h 195"/>
                  <a:gd name="T44" fmla="*/ 129 w 144"/>
                  <a:gd name="T45" fmla="*/ 32 h 195"/>
                  <a:gd name="T46" fmla="*/ 118 w 144"/>
                  <a:gd name="T47" fmla="*/ 17 h 195"/>
                  <a:gd name="T48" fmla="*/ 103 w 144"/>
                  <a:gd name="T49" fmla="*/ 4 h 195"/>
                  <a:gd name="T50" fmla="*/ 94 w 144"/>
                  <a:gd name="T51" fmla="*/ 0 h 195"/>
                  <a:gd name="T52" fmla="*/ 85 w 144"/>
                  <a:gd name="T53" fmla="*/ 0 h 195"/>
                  <a:gd name="T54" fmla="*/ 75 w 144"/>
                  <a:gd name="T55" fmla="*/ 3 h 195"/>
                  <a:gd name="T56" fmla="*/ 71 w 144"/>
                  <a:gd name="T57" fmla="*/ 5 h 195"/>
                  <a:gd name="T58" fmla="*/ 56 w 144"/>
                  <a:gd name="T59" fmla="*/ 12 h 195"/>
                  <a:gd name="T60" fmla="*/ 44 w 144"/>
                  <a:gd name="T61" fmla="*/ 14 h 195"/>
                  <a:gd name="T62" fmla="*/ 39 w 144"/>
                  <a:gd name="T63" fmla="*/ 13 h 1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4" h="195">
                    <a:moveTo>
                      <a:pt x="39" y="13"/>
                    </a:moveTo>
                    <a:lnTo>
                      <a:pt x="39" y="13"/>
                    </a:lnTo>
                    <a:lnTo>
                      <a:pt x="33" y="12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5" y="23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9"/>
                    </a:lnTo>
                    <a:lnTo>
                      <a:pt x="0" y="61"/>
                    </a:lnTo>
                    <a:lnTo>
                      <a:pt x="0" y="68"/>
                    </a:lnTo>
                    <a:lnTo>
                      <a:pt x="1" y="74"/>
                    </a:lnTo>
                    <a:lnTo>
                      <a:pt x="3" y="80"/>
                    </a:lnTo>
                    <a:lnTo>
                      <a:pt x="6" y="86"/>
                    </a:lnTo>
                    <a:lnTo>
                      <a:pt x="13" y="98"/>
                    </a:lnTo>
                    <a:lnTo>
                      <a:pt x="21" y="109"/>
                    </a:lnTo>
                    <a:lnTo>
                      <a:pt x="31" y="119"/>
                    </a:lnTo>
                    <a:lnTo>
                      <a:pt x="41" y="130"/>
                    </a:lnTo>
                    <a:lnTo>
                      <a:pt x="51" y="138"/>
                    </a:lnTo>
                    <a:lnTo>
                      <a:pt x="60" y="144"/>
                    </a:lnTo>
                    <a:lnTo>
                      <a:pt x="79" y="156"/>
                    </a:lnTo>
                    <a:lnTo>
                      <a:pt x="97" y="169"/>
                    </a:lnTo>
                    <a:lnTo>
                      <a:pt x="111" y="182"/>
                    </a:lnTo>
                    <a:lnTo>
                      <a:pt x="116" y="188"/>
                    </a:lnTo>
                    <a:lnTo>
                      <a:pt x="120" y="193"/>
                    </a:lnTo>
                    <a:lnTo>
                      <a:pt x="123" y="194"/>
                    </a:lnTo>
                    <a:lnTo>
                      <a:pt x="124" y="195"/>
                    </a:lnTo>
                    <a:lnTo>
                      <a:pt x="126" y="195"/>
                    </a:lnTo>
                    <a:lnTo>
                      <a:pt x="127" y="193"/>
                    </a:lnTo>
                    <a:lnTo>
                      <a:pt x="130" y="188"/>
                    </a:lnTo>
                    <a:lnTo>
                      <a:pt x="133" y="181"/>
                    </a:lnTo>
                    <a:lnTo>
                      <a:pt x="138" y="160"/>
                    </a:lnTo>
                    <a:lnTo>
                      <a:pt x="143" y="139"/>
                    </a:lnTo>
                    <a:lnTo>
                      <a:pt x="144" y="128"/>
                    </a:lnTo>
                    <a:lnTo>
                      <a:pt x="144" y="114"/>
                    </a:lnTo>
                    <a:lnTo>
                      <a:pt x="143" y="100"/>
                    </a:lnTo>
                    <a:lnTo>
                      <a:pt x="142" y="86"/>
                    </a:lnTo>
                    <a:lnTo>
                      <a:pt x="137" y="58"/>
                    </a:lnTo>
                    <a:lnTo>
                      <a:pt x="135" y="47"/>
                    </a:lnTo>
                    <a:lnTo>
                      <a:pt x="132" y="39"/>
                    </a:lnTo>
                    <a:lnTo>
                      <a:pt x="129" y="32"/>
                    </a:lnTo>
                    <a:lnTo>
                      <a:pt x="125" y="25"/>
                    </a:lnTo>
                    <a:lnTo>
                      <a:pt x="118" y="17"/>
                    </a:lnTo>
                    <a:lnTo>
                      <a:pt x="111" y="10"/>
                    </a:lnTo>
                    <a:lnTo>
                      <a:pt x="103" y="4"/>
                    </a:lnTo>
                    <a:lnTo>
                      <a:pt x="99" y="2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1"/>
                    </a:lnTo>
                    <a:lnTo>
                      <a:pt x="75" y="3"/>
                    </a:lnTo>
                    <a:lnTo>
                      <a:pt x="71" y="5"/>
                    </a:lnTo>
                    <a:lnTo>
                      <a:pt x="61" y="10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4" y="14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F7F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72" name="Freeform 107">
                <a:extLst>
                  <a:ext uri="{FF2B5EF4-FFF2-40B4-BE49-F238E27FC236}">
                    <a16:creationId xmlns:a16="http://schemas.microsoft.com/office/drawing/2014/main" id="{8864D729-8248-45C2-815B-FBE780651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1293"/>
                <a:ext cx="140" cy="192"/>
              </a:xfrm>
              <a:custGeom>
                <a:avLst/>
                <a:gdLst>
                  <a:gd name="T0" fmla="*/ 37 w 140"/>
                  <a:gd name="T1" fmla="*/ 15 h 192"/>
                  <a:gd name="T2" fmla="*/ 26 w 140"/>
                  <a:gd name="T3" fmla="*/ 16 h 192"/>
                  <a:gd name="T4" fmla="*/ 15 w 140"/>
                  <a:gd name="T5" fmla="*/ 24 h 192"/>
                  <a:gd name="T6" fmla="*/ 4 w 140"/>
                  <a:gd name="T7" fmla="*/ 40 h 192"/>
                  <a:gd name="T8" fmla="*/ 0 w 140"/>
                  <a:gd name="T9" fmla="*/ 61 h 192"/>
                  <a:gd name="T10" fmla="*/ 0 w 140"/>
                  <a:gd name="T11" fmla="*/ 68 h 192"/>
                  <a:gd name="T12" fmla="*/ 3 w 140"/>
                  <a:gd name="T13" fmla="*/ 80 h 192"/>
                  <a:gd name="T14" fmla="*/ 12 w 140"/>
                  <a:gd name="T15" fmla="*/ 98 h 192"/>
                  <a:gd name="T16" fmla="*/ 30 w 140"/>
                  <a:gd name="T17" fmla="*/ 119 h 192"/>
                  <a:gd name="T18" fmla="*/ 49 w 140"/>
                  <a:gd name="T19" fmla="*/ 137 h 192"/>
                  <a:gd name="T20" fmla="*/ 58 w 140"/>
                  <a:gd name="T21" fmla="*/ 143 h 192"/>
                  <a:gd name="T22" fmla="*/ 94 w 140"/>
                  <a:gd name="T23" fmla="*/ 167 h 192"/>
                  <a:gd name="T24" fmla="*/ 113 w 140"/>
                  <a:gd name="T25" fmla="*/ 185 h 192"/>
                  <a:gd name="T26" fmla="*/ 117 w 140"/>
                  <a:gd name="T27" fmla="*/ 190 h 192"/>
                  <a:gd name="T28" fmla="*/ 121 w 140"/>
                  <a:gd name="T29" fmla="*/ 192 h 192"/>
                  <a:gd name="T30" fmla="*/ 124 w 140"/>
                  <a:gd name="T31" fmla="*/ 191 h 192"/>
                  <a:gd name="T32" fmla="*/ 129 w 140"/>
                  <a:gd name="T33" fmla="*/ 178 h 192"/>
                  <a:gd name="T34" fmla="*/ 139 w 140"/>
                  <a:gd name="T35" fmla="*/ 138 h 192"/>
                  <a:gd name="T36" fmla="*/ 140 w 140"/>
                  <a:gd name="T37" fmla="*/ 127 h 192"/>
                  <a:gd name="T38" fmla="*/ 140 w 140"/>
                  <a:gd name="T39" fmla="*/ 100 h 192"/>
                  <a:gd name="T40" fmla="*/ 134 w 140"/>
                  <a:gd name="T41" fmla="*/ 58 h 192"/>
                  <a:gd name="T42" fmla="*/ 129 w 140"/>
                  <a:gd name="T43" fmla="*/ 40 h 192"/>
                  <a:gd name="T44" fmla="*/ 126 w 140"/>
                  <a:gd name="T45" fmla="*/ 34 h 192"/>
                  <a:gd name="T46" fmla="*/ 115 w 140"/>
                  <a:gd name="T47" fmla="*/ 18 h 192"/>
                  <a:gd name="T48" fmla="*/ 100 w 140"/>
                  <a:gd name="T49" fmla="*/ 5 h 192"/>
                  <a:gd name="T50" fmla="*/ 92 w 140"/>
                  <a:gd name="T51" fmla="*/ 1 h 192"/>
                  <a:gd name="T52" fmla="*/ 82 w 140"/>
                  <a:gd name="T53" fmla="*/ 1 h 192"/>
                  <a:gd name="T54" fmla="*/ 73 w 140"/>
                  <a:gd name="T55" fmla="*/ 4 h 192"/>
                  <a:gd name="T56" fmla="*/ 69 w 140"/>
                  <a:gd name="T57" fmla="*/ 6 h 192"/>
                  <a:gd name="T58" fmla="*/ 54 w 140"/>
                  <a:gd name="T59" fmla="*/ 13 h 192"/>
                  <a:gd name="T60" fmla="*/ 43 w 140"/>
                  <a:gd name="T61" fmla="*/ 16 h 192"/>
                  <a:gd name="T62" fmla="*/ 37 w 140"/>
                  <a:gd name="T63" fmla="*/ 15 h 1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0" h="192">
                    <a:moveTo>
                      <a:pt x="37" y="15"/>
                    </a:moveTo>
                    <a:lnTo>
                      <a:pt x="37" y="15"/>
                    </a:lnTo>
                    <a:lnTo>
                      <a:pt x="32" y="14"/>
                    </a:lnTo>
                    <a:lnTo>
                      <a:pt x="26" y="16"/>
                    </a:lnTo>
                    <a:lnTo>
                      <a:pt x="20" y="19"/>
                    </a:lnTo>
                    <a:lnTo>
                      <a:pt x="15" y="24"/>
                    </a:lnTo>
                    <a:lnTo>
                      <a:pt x="9" y="31"/>
                    </a:lnTo>
                    <a:lnTo>
                      <a:pt x="4" y="40"/>
                    </a:lnTo>
                    <a:lnTo>
                      <a:pt x="1" y="50"/>
                    </a:lnTo>
                    <a:lnTo>
                      <a:pt x="0" y="61"/>
                    </a:lnTo>
                    <a:lnTo>
                      <a:pt x="0" y="68"/>
                    </a:lnTo>
                    <a:lnTo>
                      <a:pt x="1" y="74"/>
                    </a:lnTo>
                    <a:lnTo>
                      <a:pt x="3" y="80"/>
                    </a:lnTo>
                    <a:lnTo>
                      <a:pt x="5" y="86"/>
                    </a:lnTo>
                    <a:lnTo>
                      <a:pt x="12" y="98"/>
                    </a:lnTo>
                    <a:lnTo>
                      <a:pt x="20" y="109"/>
                    </a:lnTo>
                    <a:lnTo>
                      <a:pt x="30" y="119"/>
                    </a:lnTo>
                    <a:lnTo>
                      <a:pt x="39" y="129"/>
                    </a:lnTo>
                    <a:lnTo>
                      <a:pt x="49" y="137"/>
                    </a:lnTo>
                    <a:lnTo>
                      <a:pt x="58" y="143"/>
                    </a:lnTo>
                    <a:lnTo>
                      <a:pt x="77" y="155"/>
                    </a:lnTo>
                    <a:lnTo>
                      <a:pt x="94" y="167"/>
                    </a:lnTo>
                    <a:lnTo>
                      <a:pt x="108" y="180"/>
                    </a:lnTo>
                    <a:lnTo>
                      <a:pt x="113" y="185"/>
                    </a:lnTo>
                    <a:lnTo>
                      <a:pt x="117" y="190"/>
                    </a:lnTo>
                    <a:lnTo>
                      <a:pt x="118" y="192"/>
                    </a:lnTo>
                    <a:lnTo>
                      <a:pt x="121" y="192"/>
                    </a:lnTo>
                    <a:lnTo>
                      <a:pt x="122" y="192"/>
                    </a:lnTo>
                    <a:lnTo>
                      <a:pt x="124" y="191"/>
                    </a:lnTo>
                    <a:lnTo>
                      <a:pt x="127" y="186"/>
                    </a:lnTo>
                    <a:lnTo>
                      <a:pt x="129" y="178"/>
                    </a:lnTo>
                    <a:lnTo>
                      <a:pt x="135" y="158"/>
                    </a:lnTo>
                    <a:lnTo>
                      <a:pt x="139" y="138"/>
                    </a:lnTo>
                    <a:lnTo>
                      <a:pt x="140" y="127"/>
                    </a:lnTo>
                    <a:lnTo>
                      <a:pt x="140" y="114"/>
                    </a:lnTo>
                    <a:lnTo>
                      <a:pt x="140" y="100"/>
                    </a:lnTo>
                    <a:lnTo>
                      <a:pt x="138" y="86"/>
                    </a:lnTo>
                    <a:lnTo>
                      <a:pt x="134" y="58"/>
                    </a:lnTo>
                    <a:lnTo>
                      <a:pt x="131" y="48"/>
                    </a:lnTo>
                    <a:lnTo>
                      <a:pt x="129" y="40"/>
                    </a:lnTo>
                    <a:lnTo>
                      <a:pt x="126" y="34"/>
                    </a:lnTo>
                    <a:lnTo>
                      <a:pt x="121" y="26"/>
                    </a:lnTo>
                    <a:lnTo>
                      <a:pt x="115" y="18"/>
                    </a:lnTo>
                    <a:lnTo>
                      <a:pt x="108" y="11"/>
                    </a:lnTo>
                    <a:lnTo>
                      <a:pt x="100" y="5"/>
                    </a:lnTo>
                    <a:lnTo>
                      <a:pt x="96" y="3"/>
                    </a:lnTo>
                    <a:lnTo>
                      <a:pt x="92" y="1"/>
                    </a:lnTo>
                    <a:lnTo>
                      <a:pt x="87" y="0"/>
                    </a:lnTo>
                    <a:lnTo>
                      <a:pt x="82" y="1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69" y="6"/>
                    </a:lnTo>
                    <a:lnTo>
                      <a:pt x="59" y="11"/>
                    </a:lnTo>
                    <a:lnTo>
                      <a:pt x="54" y="13"/>
                    </a:lnTo>
                    <a:lnTo>
                      <a:pt x="48" y="15"/>
                    </a:lnTo>
                    <a:lnTo>
                      <a:pt x="43" y="16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F3F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73" name="Freeform 108">
                <a:extLst>
                  <a:ext uri="{FF2B5EF4-FFF2-40B4-BE49-F238E27FC236}">
                    <a16:creationId xmlns:a16="http://schemas.microsoft.com/office/drawing/2014/main" id="{9875386E-EBCD-4205-8BB7-2A17EFC5C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294"/>
                <a:ext cx="138" cy="189"/>
              </a:xfrm>
              <a:custGeom>
                <a:avLst/>
                <a:gdLst>
                  <a:gd name="T0" fmla="*/ 37 w 138"/>
                  <a:gd name="T1" fmla="*/ 16 h 189"/>
                  <a:gd name="T2" fmla="*/ 26 w 138"/>
                  <a:gd name="T3" fmla="*/ 16 h 189"/>
                  <a:gd name="T4" fmla="*/ 15 w 138"/>
                  <a:gd name="T5" fmla="*/ 25 h 189"/>
                  <a:gd name="T6" fmla="*/ 6 w 138"/>
                  <a:gd name="T7" fmla="*/ 40 h 189"/>
                  <a:gd name="T8" fmla="*/ 0 w 138"/>
                  <a:gd name="T9" fmla="*/ 61 h 189"/>
                  <a:gd name="T10" fmla="*/ 1 w 138"/>
                  <a:gd name="T11" fmla="*/ 68 h 189"/>
                  <a:gd name="T12" fmla="*/ 3 w 138"/>
                  <a:gd name="T13" fmla="*/ 80 h 189"/>
                  <a:gd name="T14" fmla="*/ 13 w 138"/>
                  <a:gd name="T15" fmla="*/ 96 h 189"/>
                  <a:gd name="T16" fmla="*/ 30 w 138"/>
                  <a:gd name="T17" fmla="*/ 117 h 189"/>
                  <a:gd name="T18" fmla="*/ 49 w 138"/>
                  <a:gd name="T19" fmla="*/ 135 h 189"/>
                  <a:gd name="T20" fmla="*/ 58 w 138"/>
                  <a:gd name="T21" fmla="*/ 141 h 189"/>
                  <a:gd name="T22" fmla="*/ 92 w 138"/>
                  <a:gd name="T23" fmla="*/ 164 h 189"/>
                  <a:gd name="T24" fmla="*/ 111 w 138"/>
                  <a:gd name="T25" fmla="*/ 182 h 189"/>
                  <a:gd name="T26" fmla="*/ 115 w 138"/>
                  <a:gd name="T27" fmla="*/ 187 h 189"/>
                  <a:gd name="T28" fmla="*/ 118 w 138"/>
                  <a:gd name="T29" fmla="*/ 189 h 189"/>
                  <a:gd name="T30" fmla="*/ 121 w 138"/>
                  <a:gd name="T31" fmla="*/ 187 h 189"/>
                  <a:gd name="T32" fmla="*/ 127 w 138"/>
                  <a:gd name="T33" fmla="*/ 174 h 189"/>
                  <a:gd name="T34" fmla="*/ 136 w 138"/>
                  <a:gd name="T35" fmla="*/ 136 h 189"/>
                  <a:gd name="T36" fmla="*/ 137 w 138"/>
                  <a:gd name="T37" fmla="*/ 125 h 189"/>
                  <a:gd name="T38" fmla="*/ 137 w 138"/>
                  <a:gd name="T39" fmla="*/ 99 h 189"/>
                  <a:gd name="T40" fmla="*/ 131 w 138"/>
                  <a:gd name="T41" fmla="*/ 58 h 189"/>
                  <a:gd name="T42" fmla="*/ 126 w 138"/>
                  <a:gd name="T43" fmla="*/ 41 h 189"/>
                  <a:gd name="T44" fmla="*/ 123 w 138"/>
                  <a:gd name="T45" fmla="*/ 34 h 189"/>
                  <a:gd name="T46" fmla="*/ 112 w 138"/>
                  <a:gd name="T47" fmla="*/ 19 h 189"/>
                  <a:gd name="T48" fmla="*/ 98 w 138"/>
                  <a:gd name="T49" fmla="*/ 5 h 189"/>
                  <a:gd name="T50" fmla="*/ 90 w 138"/>
                  <a:gd name="T51" fmla="*/ 1 h 189"/>
                  <a:gd name="T52" fmla="*/ 81 w 138"/>
                  <a:gd name="T53" fmla="*/ 0 h 189"/>
                  <a:gd name="T54" fmla="*/ 72 w 138"/>
                  <a:gd name="T55" fmla="*/ 3 h 189"/>
                  <a:gd name="T56" fmla="*/ 68 w 138"/>
                  <a:gd name="T57" fmla="*/ 6 h 189"/>
                  <a:gd name="T58" fmla="*/ 53 w 138"/>
                  <a:gd name="T59" fmla="*/ 14 h 189"/>
                  <a:gd name="T60" fmla="*/ 42 w 138"/>
                  <a:gd name="T61" fmla="*/ 16 h 189"/>
                  <a:gd name="T62" fmla="*/ 37 w 138"/>
                  <a:gd name="T63" fmla="*/ 16 h 1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8" h="189">
                    <a:moveTo>
                      <a:pt x="37" y="16"/>
                    </a:moveTo>
                    <a:lnTo>
                      <a:pt x="37" y="16"/>
                    </a:lnTo>
                    <a:lnTo>
                      <a:pt x="32" y="15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5" y="25"/>
                    </a:lnTo>
                    <a:lnTo>
                      <a:pt x="10" y="32"/>
                    </a:lnTo>
                    <a:lnTo>
                      <a:pt x="6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1" y="68"/>
                    </a:lnTo>
                    <a:lnTo>
                      <a:pt x="2" y="74"/>
                    </a:lnTo>
                    <a:lnTo>
                      <a:pt x="3" y="80"/>
                    </a:lnTo>
                    <a:lnTo>
                      <a:pt x="7" y="85"/>
                    </a:lnTo>
                    <a:lnTo>
                      <a:pt x="13" y="96"/>
                    </a:lnTo>
                    <a:lnTo>
                      <a:pt x="21" y="107"/>
                    </a:lnTo>
                    <a:lnTo>
                      <a:pt x="30" y="117"/>
                    </a:lnTo>
                    <a:lnTo>
                      <a:pt x="39" y="127"/>
                    </a:lnTo>
                    <a:lnTo>
                      <a:pt x="49" y="135"/>
                    </a:lnTo>
                    <a:lnTo>
                      <a:pt x="58" y="141"/>
                    </a:lnTo>
                    <a:lnTo>
                      <a:pt x="76" y="152"/>
                    </a:lnTo>
                    <a:lnTo>
                      <a:pt x="92" y="164"/>
                    </a:lnTo>
                    <a:lnTo>
                      <a:pt x="106" y="177"/>
                    </a:lnTo>
                    <a:lnTo>
                      <a:pt x="111" y="182"/>
                    </a:lnTo>
                    <a:lnTo>
                      <a:pt x="115" y="187"/>
                    </a:lnTo>
                    <a:lnTo>
                      <a:pt x="116" y="188"/>
                    </a:lnTo>
                    <a:lnTo>
                      <a:pt x="118" y="189"/>
                    </a:lnTo>
                    <a:lnTo>
                      <a:pt x="120" y="189"/>
                    </a:lnTo>
                    <a:lnTo>
                      <a:pt x="121" y="187"/>
                    </a:lnTo>
                    <a:lnTo>
                      <a:pt x="124" y="182"/>
                    </a:lnTo>
                    <a:lnTo>
                      <a:pt x="127" y="174"/>
                    </a:lnTo>
                    <a:lnTo>
                      <a:pt x="132" y="155"/>
                    </a:lnTo>
                    <a:lnTo>
                      <a:pt x="136" y="136"/>
                    </a:lnTo>
                    <a:lnTo>
                      <a:pt x="137" y="125"/>
                    </a:lnTo>
                    <a:lnTo>
                      <a:pt x="138" y="112"/>
                    </a:lnTo>
                    <a:lnTo>
                      <a:pt x="137" y="99"/>
                    </a:lnTo>
                    <a:lnTo>
                      <a:pt x="135" y="85"/>
                    </a:lnTo>
                    <a:lnTo>
                      <a:pt x="131" y="58"/>
                    </a:lnTo>
                    <a:lnTo>
                      <a:pt x="129" y="48"/>
                    </a:lnTo>
                    <a:lnTo>
                      <a:pt x="126" y="41"/>
                    </a:lnTo>
                    <a:lnTo>
                      <a:pt x="123" y="34"/>
                    </a:lnTo>
                    <a:lnTo>
                      <a:pt x="119" y="26"/>
                    </a:lnTo>
                    <a:lnTo>
                      <a:pt x="112" y="19"/>
                    </a:lnTo>
                    <a:lnTo>
                      <a:pt x="106" y="12"/>
                    </a:lnTo>
                    <a:lnTo>
                      <a:pt x="98" y="5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6" y="1"/>
                    </a:lnTo>
                    <a:lnTo>
                      <a:pt x="72" y="3"/>
                    </a:lnTo>
                    <a:lnTo>
                      <a:pt x="68" y="6"/>
                    </a:lnTo>
                    <a:lnTo>
                      <a:pt x="59" y="12"/>
                    </a:lnTo>
                    <a:lnTo>
                      <a:pt x="53" y="14"/>
                    </a:lnTo>
                    <a:lnTo>
                      <a:pt x="48" y="16"/>
                    </a:lnTo>
                    <a:lnTo>
                      <a:pt x="42" y="16"/>
                    </a:ln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F0E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74" name="Freeform 109">
                <a:extLst>
                  <a:ext uri="{FF2B5EF4-FFF2-40B4-BE49-F238E27FC236}">
                    <a16:creationId xmlns:a16="http://schemas.microsoft.com/office/drawing/2014/main" id="{C368825C-7322-4333-A8AA-FF7644C3B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295"/>
                <a:ext cx="134" cy="185"/>
              </a:xfrm>
              <a:custGeom>
                <a:avLst/>
                <a:gdLst>
                  <a:gd name="T0" fmla="*/ 36 w 134"/>
                  <a:gd name="T1" fmla="*/ 16 h 185"/>
                  <a:gd name="T2" fmla="*/ 25 w 134"/>
                  <a:gd name="T3" fmla="*/ 17 h 185"/>
                  <a:gd name="T4" fmla="*/ 14 w 134"/>
                  <a:gd name="T5" fmla="*/ 26 h 185"/>
                  <a:gd name="T6" fmla="*/ 5 w 134"/>
                  <a:gd name="T7" fmla="*/ 41 h 185"/>
                  <a:gd name="T8" fmla="*/ 0 w 134"/>
                  <a:gd name="T9" fmla="*/ 61 h 185"/>
                  <a:gd name="T10" fmla="*/ 0 w 134"/>
                  <a:gd name="T11" fmla="*/ 67 h 185"/>
                  <a:gd name="T12" fmla="*/ 4 w 134"/>
                  <a:gd name="T13" fmla="*/ 79 h 185"/>
                  <a:gd name="T14" fmla="*/ 12 w 134"/>
                  <a:gd name="T15" fmla="*/ 95 h 185"/>
                  <a:gd name="T16" fmla="*/ 28 w 134"/>
                  <a:gd name="T17" fmla="*/ 115 h 185"/>
                  <a:gd name="T18" fmla="*/ 47 w 134"/>
                  <a:gd name="T19" fmla="*/ 132 h 185"/>
                  <a:gd name="T20" fmla="*/ 56 w 134"/>
                  <a:gd name="T21" fmla="*/ 138 h 185"/>
                  <a:gd name="T22" fmla="*/ 89 w 134"/>
                  <a:gd name="T23" fmla="*/ 161 h 185"/>
                  <a:gd name="T24" fmla="*/ 108 w 134"/>
                  <a:gd name="T25" fmla="*/ 179 h 185"/>
                  <a:gd name="T26" fmla="*/ 111 w 134"/>
                  <a:gd name="T27" fmla="*/ 183 h 185"/>
                  <a:gd name="T28" fmla="*/ 115 w 134"/>
                  <a:gd name="T29" fmla="*/ 185 h 185"/>
                  <a:gd name="T30" fmla="*/ 118 w 134"/>
                  <a:gd name="T31" fmla="*/ 184 h 185"/>
                  <a:gd name="T32" fmla="*/ 123 w 134"/>
                  <a:gd name="T33" fmla="*/ 171 h 185"/>
                  <a:gd name="T34" fmla="*/ 132 w 134"/>
                  <a:gd name="T35" fmla="*/ 134 h 185"/>
                  <a:gd name="T36" fmla="*/ 133 w 134"/>
                  <a:gd name="T37" fmla="*/ 123 h 185"/>
                  <a:gd name="T38" fmla="*/ 133 w 134"/>
                  <a:gd name="T39" fmla="*/ 97 h 185"/>
                  <a:gd name="T40" fmla="*/ 127 w 134"/>
                  <a:gd name="T41" fmla="*/ 58 h 185"/>
                  <a:gd name="T42" fmla="*/ 123 w 134"/>
                  <a:gd name="T43" fmla="*/ 41 h 185"/>
                  <a:gd name="T44" fmla="*/ 120 w 134"/>
                  <a:gd name="T45" fmla="*/ 34 h 185"/>
                  <a:gd name="T46" fmla="*/ 109 w 134"/>
                  <a:gd name="T47" fmla="*/ 19 h 185"/>
                  <a:gd name="T48" fmla="*/ 95 w 134"/>
                  <a:gd name="T49" fmla="*/ 5 h 185"/>
                  <a:gd name="T50" fmla="*/ 87 w 134"/>
                  <a:gd name="T51" fmla="*/ 1 h 185"/>
                  <a:gd name="T52" fmla="*/ 79 w 134"/>
                  <a:gd name="T53" fmla="*/ 0 h 185"/>
                  <a:gd name="T54" fmla="*/ 69 w 134"/>
                  <a:gd name="T55" fmla="*/ 3 h 185"/>
                  <a:gd name="T56" fmla="*/ 66 w 134"/>
                  <a:gd name="T57" fmla="*/ 5 h 185"/>
                  <a:gd name="T58" fmla="*/ 52 w 134"/>
                  <a:gd name="T59" fmla="*/ 14 h 185"/>
                  <a:gd name="T60" fmla="*/ 41 w 134"/>
                  <a:gd name="T61" fmla="*/ 17 h 185"/>
                  <a:gd name="T62" fmla="*/ 36 w 134"/>
                  <a:gd name="T63" fmla="*/ 16 h 1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4" h="185">
                    <a:moveTo>
                      <a:pt x="36" y="16"/>
                    </a:moveTo>
                    <a:lnTo>
                      <a:pt x="36" y="16"/>
                    </a:lnTo>
                    <a:lnTo>
                      <a:pt x="31" y="16"/>
                    </a:lnTo>
                    <a:lnTo>
                      <a:pt x="25" y="17"/>
                    </a:lnTo>
                    <a:lnTo>
                      <a:pt x="20" y="21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41"/>
                    </a:lnTo>
                    <a:lnTo>
                      <a:pt x="1" y="50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4" y="79"/>
                    </a:lnTo>
                    <a:lnTo>
                      <a:pt x="6" y="84"/>
                    </a:lnTo>
                    <a:lnTo>
                      <a:pt x="12" y="95"/>
                    </a:lnTo>
                    <a:lnTo>
                      <a:pt x="20" y="106"/>
                    </a:lnTo>
                    <a:lnTo>
                      <a:pt x="28" y="115"/>
                    </a:lnTo>
                    <a:lnTo>
                      <a:pt x="38" y="125"/>
                    </a:lnTo>
                    <a:lnTo>
                      <a:pt x="47" y="132"/>
                    </a:lnTo>
                    <a:lnTo>
                      <a:pt x="56" y="138"/>
                    </a:lnTo>
                    <a:lnTo>
                      <a:pt x="74" y="150"/>
                    </a:lnTo>
                    <a:lnTo>
                      <a:pt x="89" y="161"/>
                    </a:lnTo>
                    <a:lnTo>
                      <a:pt x="103" y="173"/>
                    </a:lnTo>
                    <a:lnTo>
                      <a:pt x="108" y="179"/>
                    </a:lnTo>
                    <a:lnTo>
                      <a:pt x="111" y="183"/>
                    </a:lnTo>
                    <a:lnTo>
                      <a:pt x="113" y="185"/>
                    </a:lnTo>
                    <a:lnTo>
                      <a:pt x="115" y="185"/>
                    </a:lnTo>
                    <a:lnTo>
                      <a:pt x="117" y="185"/>
                    </a:lnTo>
                    <a:lnTo>
                      <a:pt x="118" y="184"/>
                    </a:lnTo>
                    <a:lnTo>
                      <a:pt x="121" y="179"/>
                    </a:lnTo>
                    <a:lnTo>
                      <a:pt x="123" y="171"/>
                    </a:lnTo>
                    <a:lnTo>
                      <a:pt x="128" y="153"/>
                    </a:lnTo>
                    <a:lnTo>
                      <a:pt x="132" y="134"/>
                    </a:lnTo>
                    <a:lnTo>
                      <a:pt x="133" y="123"/>
                    </a:lnTo>
                    <a:lnTo>
                      <a:pt x="134" y="111"/>
                    </a:lnTo>
                    <a:lnTo>
                      <a:pt x="133" y="97"/>
                    </a:lnTo>
                    <a:lnTo>
                      <a:pt x="131" y="84"/>
                    </a:lnTo>
                    <a:lnTo>
                      <a:pt x="127" y="58"/>
                    </a:lnTo>
                    <a:lnTo>
                      <a:pt x="125" y="48"/>
                    </a:lnTo>
                    <a:lnTo>
                      <a:pt x="123" y="41"/>
                    </a:lnTo>
                    <a:lnTo>
                      <a:pt x="120" y="34"/>
                    </a:lnTo>
                    <a:lnTo>
                      <a:pt x="115" y="27"/>
                    </a:lnTo>
                    <a:lnTo>
                      <a:pt x="109" y="19"/>
                    </a:lnTo>
                    <a:lnTo>
                      <a:pt x="103" y="12"/>
                    </a:lnTo>
                    <a:lnTo>
                      <a:pt x="95" y="5"/>
                    </a:lnTo>
                    <a:lnTo>
                      <a:pt x="92" y="3"/>
                    </a:lnTo>
                    <a:lnTo>
                      <a:pt x="87" y="1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69" y="3"/>
                    </a:lnTo>
                    <a:lnTo>
                      <a:pt x="66" y="5"/>
                    </a:lnTo>
                    <a:lnTo>
                      <a:pt x="57" y="12"/>
                    </a:lnTo>
                    <a:lnTo>
                      <a:pt x="52" y="14"/>
                    </a:lnTo>
                    <a:lnTo>
                      <a:pt x="46" y="16"/>
                    </a:lnTo>
                    <a:lnTo>
                      <a:pt x="41" y="17"/>
                    </a:ln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ED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75" name="Freeform 110">
                <a:extLst>
                  <a:ext uri="{FF2B5EF4-FFF2-40B4-BE49-F238E27FC236}">
                    <a16:creationId xmlns:a16="http://schemas.microsoft.com/office/drawing/2014/main" id="{8557AB45-3D60-4CEE-8ED2-41D3E3987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1296"/>
                <a:ext cx="129" cy="182"/>
              </a:xfrm>
              <a:custGeom>
                <a:avLst/>
                <a:gdLst>
                  <a:gd name="T0" fmla="*/ 33 w 129"/>
                  <a:gd name="T1" fmla="*/ 17 h 182"/>
                  <a:gd name="T2" fmla="*/ 33 w 129"/>
                  <a:gd name="T3" fmla="*/ 17 h 182"/>
                  <a:gd name="T4" fmla="*/ 29 w 129"/>
                  <a:gd name="T5" fmla="*/ 17 h 182"/>
                  <a:gd name="T6" fmla="*/ 23 w 129"/>
                  <a:gd name="T7" fmla="*/ 18 h 182"/>
                  <a:gd name="T8" fmla="*/ 18 w 129"/>
                  <a:gd name="T9" fmla="*/ 21 h 182"/>
                  <a:gd name="T10" fmla="*/ 12 w 129"/>
                  <a:gd name="T11" fmla="*/ 26 h 182"/>
                  <a:gd name="T12" fmla="*/ 8 w 129"/>
                  <a:gd name="T13" fmla="*/ 33 h 182"/>
                  <a:gd name="T14" fmla="*/ 4 w 129"/>
                  <a:gd name="T15" fmla="*/ 41 h 182"/>
                  <a:gd name="T16" fmla="*/ 1 w 129"/>
                  <a:gd name="T17" fmla="*/ 50 h 182"/>
                  <a:gd name="T18" fmla="*/ 0 w 129"/>
                  <a:gd name="T19" fmla="*/ 62 h 182"/>
                  <a:gd name="T20" fmla="*/ 0 w 129"/>
                  <a:gd name="T21" fmla="*/ 62 h 182"/>
                  <a:gd name="T22" fmla="*/ 0 w 129"/>
                  <a:gd name="T23" fmla="*/ 67 h 182"/>
                  <a:gd name="T24" fmla="*/ 1 w 129"/>
                  <a:gd name="T25" fmla="*/ 73 h 182"/>
                  <a:gd name="T26" fmla="*/ 5 w 129"/>
                  <a:gd name="T27" fmla="*/ 84 h 182"/>
                  <a:gd name="T28" fmla="*/ 10 w 129"/>
                  <a:gd name="T29" fmla="*/ 94 h 182"/>
                  <a:gd name="T30" fmla="*/ 18 w 129"/>
                  <a:gd name="T31" fmla="*/ 104 h 182"/>
                  <a:gd name="T32" fmla="*/ 26 w 129"/>
                  <a:gd name="T33" fmla="*/ 114 h 182"/>
                  <a:gd name="T34" fmla="*/ 35 w 129"/>
                  <a:gd name="T35" fmla="*/ 123 h 182"/>
                  <a:gd name="T36" fmla="*/ 44 w 129"/>
                  <a:gd name="T37" fmla="*/ 130 h 182"/>
                  <a:gd name="T38" fmla="*/ 53 w 129"/>
                  <a:gd name="T39" fmla="*/ 136 h 182"/>
                  <a:gd name="T40" fmla="*/ 53 w 129"/>
                  <a:gd name="T41" fmla="*/ 136 h 182"/>
                  <a:gd name="T42" fmla="*/ 70 w 129"/>
                  <a:gd name="T43" fmla="*/ 147 h 182"/>
                  <a:gd name="T44" fmla="*/ 86 w 129"/>
                  <a:gd name="T45" fmla="*/ 158 h 182"/>
                  <a:gd name="T46" fmla="*/ 99 w 129"/>
                  <a:gd name="T47" fmla="*/ 169 h 182"/>
                  <a:gd name="T48" fmla="*/ 103 w 129"/>
                  <a:gd name="T49" fmla="*/ 175 h 182"/>
                  <a:gd name="T50" fmla="*/ 107 w 129"/>
                  <a:gd name="T51" fmla="*/ 180 h 182"/>
                  <a:gd name="T52" fmla="*/ 107 w 129"/>
                  <a:gd name="T53" fmla="*/ 180 h 182"/>
                  <a:gd name="T54" fmla="*/ 108 w 129"/>
                  <a:gd name="T55" fmla="*/ 181 h 182"/>
                  <a:gd name="T56" fmla="*/ 111 w 129"/>
                  <a:gd name="T57" fmla="*/ 182 h 182"/>
                  <a:gd name="T58" fmla="*/ 112 w 129"/>
                  <a:gd name="T59" fmla="*/ 182 h 182"/>
                  <a:gd name="T60" fmla="*/ 113 w 129"/>
                  <a:gd name="T61" fmla="*/ 180 h 182"/>
                  <a:gd name="T62" fmla="*/ 116 w 129"/>
                  <a:gd name="T63" fmla="*/ 176 h 182"/>
                  <a:gd name="T64" fmla="*/ 119 w 129"/>
                  <a:gd name="T65" fmla="*/ 168 h 182"/>
                  <a:gd name="T66" fmla="*/ 123 w 129"/>
                  <a:gd name="T67" fmla="*/ 150 h 182"/>
                  <a:gd name="T68" fmla="*/ 127 w 129"/>
                  <a:gd name="T69" fmla="*/ 131 h 182"/>
                  <a:gd name="T70" fmla="*/ 127 w 129"/>
                  <a:gd name="T71" fmla="*/ 131 h 182"/>
                  <a:gd name="T72" fmla="*/ 129 w 129"/>
                  <a:gd name="T73" fmla="*/ 122 h 182"/>
                  <a:gd name="T74" fmla="*/ 129 w 129"/>
                  <a:gd name="T75" fmla="*/ 109 h 182"/>
                  <a:gd name="T76" fmla="*/ 128 w 129"/>
                  <a:gd name="T77" fmla="*/ 96 h 182"/>
                  <a:gd name="T78" fmla="*/ 127 w 129"/>
                  <a:gd name="T79" fmla="*/ 83 h 182"/>
                  <a:gd name="T80" fmla="*/ 123 w 129"/>
                  <a:gd name="T81" fmla="*/ 58 h 182"/>
                  <a:gd name="T82" fmla="*/ 120 w 129"/>
                  <a:gd name="T83" fmla="*/ 48 h 182"/>
                  <a:gd name="T84" fmla="*/ 118 w 129"/>
                  <a:gd name="T85" fmla="*/ 41 h 182"/>
                  <a:gd name="T86" fmla="*/ 118 w 129"/>
                  <a:gd name="T87" fmla="*/ 41 h 182"/>
                  <a:gd name="T88" fmla="*/ 115 w 129"/>
                  <a:gd name="T89" fmla="*/ 35 h 182"/>
                  <a:gd name="T90" fmla="*/ 111 w 129"/>
                  <a:gd name="T91" fmla="*/ 27 h 182"/>
                  <a:gd name="T92" fmla="*/ 105 w 129"/>
                  <a:gd name="T93" fmla="*/ 19 h 182"/>
                  <a:gd name="T94" fmla="*/ 99 w 129"/>
                  <a:gd name="T95" fmla="*/ 12 h 182"/>
                  <a:gd name="T96" fmla="*/ 92 w 129"/>
                  <a:gd name="T97" fmla="*/ 5 h 182"/>
                  <a:gd name="T98" fmla="*/ 88 w 129"/>
                  <a:gd name="T99" fmla="*/ 2 h 182"/>
                  <a:gd name="T100" fmla="*/ 84 w 129"/>
                  <a:gd name="T101" fmla="*/ 1 h 182"/>
                  <a:gd name="T102" fmla="*/ 80 w 129"/>
                  <a:gd name="T103" fmla="*/ 0 h 182"/>
                  <a:gd name="T104" fmla="*/ 75 w 129"/>
                  <a:gd name="T105" fmla="*/ 0 h 182"/>
                  <a:gd name="T106" fmla="*/ 71 w 129"/>
                  <a:gd name="T107" fmla="*/ 0 h 182"/>
                  <a:gd name="T108" fmla="*/ 66 w 129"/>
                  <a:gd name="T109" fmla="*/ 2 h 182"/>
                  <a:gd name="T110" fmla="*/ 66 w 129"/>
                  <a:gd name="T111" fmla="*/ 2 h 182"/>
                  <a:gd name="T112" fmla="*/ 63 w 129"/>
                  <a:gd name="T113" fmla="*/ 5 h 182"/>
                  <a:gd name="T114" fmla="*/ 55 w 129"/>
                  <a:gd name="T115" fmla="*/ 12 h 182"/>
                  <a:gd name="T116" fmla="*/ 49 w 129"/>
                  <a:gd name="T117" fmla="*/ 15 h 182"/>
                  <a:gd name="T118" fmla="*/ 43 w 129"/>
                  <a:gd name="T119" fmla="*/ 17 h 182"/>
                  <a:gd name="T120" fmla="*/ 38 w 129"/>
                  <a:gd name="T121" fmla="*/ 18 h 182"/>
                  <a:gd name="T122" fmla="*/ 33 w 129"/>
                  <a:gd name="T123" fmla="*/ 17 h 182"/>
                  <a:gd name="T124" fmla="*/ 33 w 129"/>
                  <a:gd name="T125" fmla="*/ 17 h 1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9" h="182">
                    <a:moveTo>
                      <a:pt x="33" y="17"/>
                    </a:moveTo>
                    <a:lnTo>
                      <a:pt x="33" y="17"/>
                    </a:lnTo>
                    <a:lnTo>
                      <a:pt x="29" y="17"/>
                    </a:lnTo>
                    <a:lnTo>
                      <a:pt x="23" y="18"/>
                    </a:lnTo>
                    <a:lnTo>
                      <a:pt x="18" y="21"/>
                    </a:lnTo>
                    <a:lnTo>
                      <a:pt x="12" y="26"/>
                    </a:lnTo>
                    <a:lnTo>
                      <a:pt x="8" y="33"/>
                    </a:lnTo>
                    <a:lnTo>
                      <a:pt x="4" y="41"/>
                    </a:lnTo>
                    <a:lnTo>
                      <a:pt x="1" y="50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4"/>
                    </a:lnTo>
                    <a:lnTo>
                      <a:pt x="10" y="94"/>
                    </a:lnTo>
                    <a:lnTo>
                      <a:pt x="18" y="104"/>
                    </a:lnTo>
                    <a:lnTo>
                      <a:pt x="26" y="114"/>
                    </a:lnTo>
                    <a:lnTo>
                      <a:pt x="35" y="123"/>
                    </a:lnTo>
                    <a:lnTo>
                      <a:pt x="44" y="130"/>
                    </a:lnTo>
                    <a:lnTo>
                      <a:pt x="53" y="136"/>
                    </a:lnTo>
                    <a:lnTo>
                      <a:pt x="70" y="147"/>
                    </a:lnTo>
                    <a:lnTo>
                      <a:pt x="86" y="158"/>
                    </a:lnTo>
                    <a:lnTo>
                      <a:pt x="99" y="169"/>
                    </a:lnTo>
                    <a:lnTo>
                      <a:pt x="103" y="175"/>
                    </a:lnTo>
                    <a:lnTo>
                      <a:pt x="107" y="180"/>
                    </a:lnTo>
                    <a:lnTo>
                      <a:pt x="108" y="181"/>
                    </a:lnTo>
                    <a:lnTo>
                      <a:pt x="111" y="182"/>
                    </a:lnTo>
                    <a:lnTo>
                      <a:pt x="112" y="182"/>
                    </a:lnTo>
                    <a:lnTo>
                      <a:pt x="113" y="180"/>
                    </a:lnTo>
                    <a:lnTo>
                      <a:pt x="116" y="176"/>
                    </a:lnTo>
                    <a:lnTo>
                      <a:pt x="119" y="168"/>
                    </a:lnTo>
                    <a:lnTo>
                      <a:pt x="123" y="150"/>
                    </a:lnTo>
                    <a:lnTo>
                      <a:pt x="127" y="131"/>
                    </a:lnTo>
                    <a:lnTo>
                      <a:pt x="129" y="122"/>
                    </a:lnTo>
                    <a:lnTo>
                      <a:pt x="129" y="109"/>
                    </a:lnTo>
                    <a:lnTo>
                      <a:pt x="128" y="96"/>
                    </a:lnTo>
                    <a:lnTo>
                      <a:pt x="127" y="83"/>
                    </a:lnTo>
                    <a:lnTo>
                      <a:pt x="123" y="58"/>
                    </a:lnTo>
                    <a:lnTo>
                      <a:pt x="120" y="48"/>
                    </a:lnTo>
                    <a:lnTo>
                      <a:pt x="118" y="41"/>
                    </a:lnTo>
                    <a:lnTo>
                      <a:pt x="115" y="35"/>
                    </a:lnTo>
                    <a:lnTo>
                      <a:pt x="111" y="27"/>
                    </a:lnTo>
                    <a:lnTo>
                      <a:pt x="105" y="19"/>
                    </a:lnTo>
                    <a:lnTo>
                      <a:pt x="99" y="12"/>
                    </a:lnTo>
                    <a:lnTo>
                      <a:pt x="92" y="5"/>
                    </a:lnTo>
                    <a:lnTo>
                      <a:pt x="88" y="2"/>
                    </a:lnTo>
                    <a:lnTo>
                      <a:pt x="84" y="1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6" y="2"/>
                    </a:lnTo>
                    <a:lnTo>
                      <a:pt x="63" y="5"/>
                    </a:lnTo>
                    <a:lnTo>
                      <a:pt x="55" y="12"/>
                    </a:lnTo>
                    <a:lnTo>
                      <a:pt x="49" y="15"/>
                    </a:lnTo>
                    <a:lnTo>
                      <a:pt x="43" y="17"/>
                    </a:lnTo>
                    <a:lnTo>
                      <a:pt x="38" y="18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EBE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76" name="Freeform 111">
                <a:extLst>
                  <a:ext uri="{FF2B5EF4-FFF2-40B4-BE49-F238E27FC236}">
                    <a16:creationId xmlns:a16="http://schemas.microsoft.com/office/drawing/2014/main" id="{3B45DCBF-222D-40AE-AC11-153A4221E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1296"/>
                <a:ext cx="126" cy="179"/>
              </a:xfrm>
              <a:custGeom>
                <a:avLst/>
                <a:gdLst>
                  <a:gd name="T0" fmla="*/ 33 w 126"/>
                  <a:gd name="T1" fmla="*/ 19 h 179"/>
                  <a:gd name="T2" fmla="*/ 33 w 126"/>
                  <a:gd name="T3" fmla="*/ 19 h 179"/>
                  <a:gd name="T4" fmla="*/ 28 w 126"/>
                  <a:gd name="T5" fmla="*/ 19 h 179"/>
                  <a:gd name="T6" fmla="*/ 23 w 126"/>
                  <a:gd name="T7" fmla="*/ 20 h 179"/>
                  <a:gd name="T8" fmla="*/ 18 w 126"/>
                  <a:gd name="T9" fmla="*/ 23 h 179"/>
                  <a:gd name="T10" fmla="*/ 13 w 126"/>
                  <a:gd name="T11" fmla="*/ 28 h 179"/>
                  <a:gd name="T12" fmla="*/ 8 w 126"/>
                  <a:gd name="T13" fmla="*/ 34 h 179"/>
                  <a:gd name="T14" fmla="*/ 4 w 126"/>
                  <a:gd name="T15" fmla="*/ 42 h 179"/>
                  <a:gd name="T16" fmla="*/ 2 w 126"/>
                  <a:gd name="T17" fmla="*/ 51 h 179"/>
                  <a:gd name="T18" fmla="*/ 0 w 126"/>
                  <a:gd name="T19" fmla="*/ 62 h 179"/>
                  <a:gd name="T20" fmla="*/ 0 w 126"/>
                  <a:gd name="T21" fmla="*/ 62 h 179"/>
                  <a:gd name="T22" fmla="*/ 1 w 126"/>
                  <a:gd name="T23" fmla="*/ 68 h 179"/>
                  <a:gd name="T24" fmla="*/ 1 w 126"/>
                  <a:gd name="T25" fmla="*/ 73 h 179"/>
                  <a:gd name="T26" fmla="*/ 5 w 126"/>
                  <a:gd name="T27" fmla="*/ 84 h 179"/>
                  <a:gd name="T28" fmla="*/ 11 w 126"/>
                  <a:gd name="T29" fmla="*/ 94 h 179"/>
                  <a:gd name="T30" fmla="*/ 18 w 126"/>
                  <a:gd name="T31" fmla="*/ 104 h 179"/>
                  <a:gd name="T32" fmla="*/ 26 w 126"/>
                  <a:gd name="T33" fmla="*/ 113 h 179"/>
                  <a:gd name="T34" fmla="*/ 35 w 126"/>
                  <a:gd name="T35" fmla="*/ 122 h 179"/>
                  <a:gd name="T36" fmla="*/ 44 w 126"/>
                  <a:gd name="T37" fmla="*/ 129 h 179"/>
                  <a:gd name="T38" fmla="*/ 53 w 126"/>
                  <a:gd name="T39" fmla="*/ 135 h 179"/>
                  <a:gd name="T40" fmla="*/ 53 w 126"/>
                  <a:gd name="T41" fmla="*/ 135 h 179"/>
                  <a:gd name="T42" fmla="*/ 69 w 126"/>
                  <a:gd name="T43" fmla="*/ 145 h 179"/>
                  <a:gd name="T44" fmla="*/ 84 w 126"/>
                  <a:gd name="T45" fmla="*/ 157 h 179"/>
                  <a:gd name="T46" fmla="*/ 97 w 126"/>
                  <a:gd name="T47" fmla="*/ 167 h 179"/>
                  <a:gd name="T48" fmla="*/ 101 w 126"/>
                  <a:gd name="T49" fmla="*/ 172 h 179"/>
                  <a:gd name="T50" fmla="*/ 105 w 126"/>
                  <a:gd name="T51" fmla="*/ 177 h 179"/>
                  <a:gd name="T52" fmla="*/ 105 w 126"/>
                  <a:gd name="T53" fmla="*/ 177 h 179"/>
                  <a:gd name="T54" fmla="*/ 106 w 126"/>
                  <a:gd name="T55" fmla="*/ 179 h 179"/>
                  <a:gd name="T56" fmla="*/ 107 w 126"/>
                  <a:gd name="T57" fmla="*/ 179 h 179"/>
                  <a:gd name="T58" fmla="*/ 110 w 126"/>
                  <a:gd name="T59" fmla="*/ 179 h 179"/>
                  <a:gd name="T60" fmla="*/ 111 w 126"/>
                  <a:gd name="T61" fmla="*/ 178 h 179"/>
                  <a:gd name="T62" fmla="*/ 114 w 126"/>
                  <a:gd name="T63" fmla="*/ 172 h 179"/>
                  <a:gd name="T64" fmla="*/ 116 w 126"/>
                  <a:gd name="T65" fmla="*/ 166 h 179"/>
                  <a:gd name="T66" fmla="*/ 121 w 126"/>
                  <a:gd name="T67" fmla="*/ 148 h 179"/>
                  <a:gd name="T68" fmla="*/ 125 w 126"/>
                  <a:gd name="T69" fmla="*/ 130 h 179"/>
                  <a:gd name="T70" fmla="*/ 125 w 126"/>
                  <a:gd name="T71" fmla="*/ 130 h 179"/>
                  <a:gd name="T72" fmla="*/ 126 w 126"/>
                  <a:gd name="T73" fmla="*/ 121 h 179"/>
                  <a:gd name="T74" fmla="*/ 126 w 126"/>
                  <a:gd name="T75" fmla="*/ 108 h 179"/>
                  <a:gd name="T76" fmla="*/ 125 w 126"/>
                  <a:gd name="T77" fmla="*/ 96 h 179"/>
                  <a:gd name="T78" fmla="*/ 124 w 126"/>
                  <a:gd name="T79" fmla="*/ 83 h 179"/>
                  <a:gd name="T80" fmla="*/ 120 w 126"/>
                  <a:gd name="T81" fmla="*/ 59 h 179"/>
                  <a:gd name="T82" fmla="*/ 118 w 126"/>
                  <a:gd name="T83" fmla="*/ 49 h 179"/>
                  <a:gd name="T84" fmla="*/ 115 w 126"/>
                  <a:gd name="T85" fmla="*/ 42 h 179"/>
                  <a:gd name="T86" fmla="*/ 115 w 126"/>
                  <a:gd name="T87" fmla="*/ 42 h 179"/>
                  <a:gd name="T88" fmla="*/ 113 w 126"/>
                  <a:gd name="T89" fmla="*/ 36 h 179"/>
                  <a:gd name="T90" fmla="*/ 109 w 126"/>
                  <a:gd name="T91" fmla="*/ 29 h 179"/>
                  <a:gd name="T92" fmla="*/ 103 w 126"/>
                  <a:gd name="T93" fmla="*/ 21 h 179"/>
                  <a:gd name="T94" fmla="*/ 97 w 126"/>
                  <a:gd name="T95" fmla="*/ 13 h 179"/>
                  <a:gd name="T96" fmla="*/ 90 w 126"/>
                  <a:gd name="T97" fmla="*/ 7 h 179"/>
                  <a:gd name="T98" fmla="*/ 86 w 126"/>
                  <a:gd name="T99" fmla="*/ 3 h 179"/>
                  <a:gd name="T100" fmla="*/ 82 w 126"/>
                  <a:gd name="T101" fmla="*/ 2 h 179"/>
                  <a:gd name="T102" fmla="*/ 78 w 126"/>
                  <a:gd name="T103" fmla="*/ 1 h 179"/>
                  <a:gd name="T104" fmla="*/ 74 w 126"/>
                  <a:gd name="T105" fmla="*/ 0 h 179"/>
                  <a:gd name="T106" fmla="*/ 70 w 126"/>
                  <a:gd name="T107" fmla="*/ 1 h 179"/>
                  <a:gd name="T108" fmla="*/ 65 w 126"/>
                  <a:gd name="T109" fmla="*/ 3 h 179"/>
                  <a:gd name="T110" fmla="*/ 65 w 126"/>
                  <a:gd name="T111" fmla="*/ 3 h 179"/>
                  <a:gd name="T112" fmla="*/ 62 w 126"/>
                  <a:gd name="T113" fmla="*/ 7 h 179"/>
                  <a:gd name="T114" fmla="*/ 54 w 126"/>
                  <a:gd name="T115" fmla="*/ 13 h 179"/>
                  <a:gd name="T116" fmla="*/ 48 w 126"/>
                  <a:gd name="T117" fmla="*/ 16 h 179"/>
                  <a:gd name="T118" fmla="*/ 43 w 126"/>
                  <a:gd name="T119" fmla="*/ 19 h 179"/>
                  <a:gd name="T120" fmla="*/ 38 w 126"/>
                  <a:gd name="T121" fmla="*/ 20 h 179"/>
                  <a:gd name="T122" fmla="*/ 33 w 126"/>
                  <a:gd name="T123" fmla="*/ 19 h 179"/>
                  <a:gd name="T124" fmla="*/ 33 w 126"/>
                  <a:gd name="T125" fmla="*/ 19 h 17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6" h="179">
                    <a:moveTo>
                      <a:pt x="33" y="19"/>
                    </a:moveTo>
                    <a:lnTo>
                      <a:pt x="33" y="19"/>
                    </a:lnTo>
                    <a:lnTo>
                      <a:pt x="28" y="19"/>
                    </a:lnTo>
                    <a:lnTo>
                      <a:pt x="23" y="20"/>
                    </a:lnTo>
                    <a:lnTo>
                      <a:pt x="18" y="23"/>
                    </a:lnTo>
                    <a:lnTo>
                      <a:pt x="13" y="28"/>
                    </a:lnTo>
                    <a:lnTo>
                      <a:pt x="8" y="34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1" y="73"/>
                    </a:lnTo>
                    <a:lnTo>
                      <a:pt x="5" y="84"/>
                    </a:lnTo>
                    <a:lnTo>
                      <a:pt x="11" y="94"/>
                    </a:lnTo>
                    <a:lnTo>
                      <a:pt x="18" y="104"/>
                    </a:lnTo>
                    <a:lnTo>
                      <a:pt x="26" y="113"/>
                    </a:lnTo>
                    <a:lnTo>
                      <a:pt x="35" y="122"/>
                    </a:lnTo>
                    <a:lnTo>
                      <a:pt x="44" y="129"/>
                    </a:lnTo>
                    <a:lnTo>
                      <a:pt x="53" y="135"/>
                    </a:lnTo>
                    <a:lnTo>
                      <a:pt x="69" y="145"/>
                    </a:lnTo>
                    <a:lnTo>
                      <a:pt x="84" y="157"/>
                    </a:lnTo>
                    <a:lnTo>
                      <a:pt x="97" y="167"/>
                    </a:lnTo>
                    <a:lnTo>
                      <a:pt x="101" y="172"/>
                    </a:lnTo>
                    <a:lnTo>
                      <a:pt x="105" y="177"/>
                    </a:lnTo>
                    <a:lnTo>
                      <a:pt x="106" y="179"/>
                    </a:lnTo>
                    <a:lnTo>
                      <a:pt x="107" y="179"/>
                    </a:lnTo>
                    <a:lnTo>
                      <a:pt x="110" y="179"/>
                    </a:lnTo>
                    <a:lnTo>
                      <a:pt x="111" y="178"/>
                    </a:lnTo>
                    <a:lnTo>
                      <a:pt x="114" y="172"/>
                    </a:lnTo>
                    <a:lnTo>
                      <a:pt x="116" y="166"/>
                    </a:lnTo>
                    <a:lnTo>
                      <a:pt x="121" y="148"/>
                    </a:lnTo>
                    <a:lnTo>
                      <a:pt x="125" y="130"/>
                    </a:lnTo>
                    <a:lnTo>
                      <a:pt x="126" y="121"/>
                    </a:lnTo>
                    <a:lnTo>
                      <a:pt x="126" y="108"/>
                    </a:lnTo>
                    <a:lnTo>
                      <a:pt x="125" y="96"/>
                    </a:lnTo>
                    <a:lnTo>
                      <a:pt x="124" y="83"/>
                    </a:lnTo>
                    <a:lnTo>
                      <a:pt x="120" y="59"/>
                    </a:lnTo>
                    <a:lnTo>
                      <a:pt x="118" y="49"/>
                    </a:lnTo>
                    <a:lnTo>
                      <a:pt x="115" y="42"/>
                    </a:lnTo>
                    <a:lnTo>
                      <a:pt x="113" y="36"/>
                    </a:lnTo>
                    <a:lnTo>
                      <a:pt x="109" y="29"/>
                    </a:lnTo>
                    <a:lnTo>
                      <a:pt x="103" y="21"/>
                    </a:lnTo>
                    <a:lnTo>
                      <a:pt x="97" y="13"/>
                    </a:lnTo>
                    <a:lnTo>
                      <a:pt x="90" y="7"/>
                    </a:lnTo>
                    <a:lnTo>
                      <a:pt x="86" y="3"/>
                    </a:lnTo>
                    <a:lnTo>
                      <a:pt x="82" y="2"/>
                    </a:lnTo>
                    <a:lnTo>
                      <a:pt x="78" y="1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5" y="3"/>
                    </a:lnTo>
                    <a:lnTo>
                      <a:pt x="62" y="7"/>
                    </a:lnTo>
                    <a:lnTo>
                      <a:pt x="54" y="13"/>
                    </a:lnTo>
                    <a:lnTo>
                      <a:pt x="48" y="16"/>
                    </a:lnTo>
                    <a:lnTo>
                      <a:pt x="43" y="19"/>
                    </a:lnTo>
                    <a:lnTo>
                      <a:pt x="38" y="20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E8E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77" name="Freeform 112">
                <a:extLst>
                  <a:ext uri="{FF2B5EF4-FFF2-40B4-BE49-F238E27FC236}">
                    <a16:creationId xmlns:a16="http://schemas.microsoft.com/office/drawing/2014/main" id="{20B4E2E3-A787-49A0-B6FB-6E400A907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1297"/>
                <a:ext cx="122" cy="176"/>
              </a:xfrm>
              <a:custGeom>
                <a:avLst/>
                <a:gdLst>
                  <a:gd name="T0" fmla="*/ 32 w 122"/>
                  <a:gd name="T1" fmla="*/ 20 h 176"/>
                  <a:gd name="T2" fmla="*/ 32 w 122"/>
                  <a:gd name="T3" fmla="*/ 20 h 176"/>
                  <a:gd name="T4" fmla="*/ 27 w 122"/>
                  <a:gd name="T5" fmla="*/ 20 h 176"/>
                  <a:gd name="T6" fmla="*/ 22 w 122"/>
                  <a:gd name="T7" fmla="*/ 21 h 176"/>
                  <a:gd name="T8" fmla="*/ 17 w 122"/>
                  <a:gd name="T9" fmla="*/ 24 h 176"/>
                  <a:gd name="T10" fmla="*/ 12 w 122"/>
                  <a:gd name="T11" fmla="*/ 29 h 176"/>
                  <a:gd name="T12" fmla="*/ 7 w 122"/>
                  <a:gd name="T13" fmla="*/ 35 h 176"/>
                  <a:gd name="T14" fmla="*/ 4 w 122"/>
                  <a:gd name="T15" fmla="*/ 42 h 176"/>
                  <a:gd name="T16" fmla="*/ 1 w 122"/>
                  <a:gd name="T17" fmla="*/ 51 h 176"/>
                  <a:gd name="T18" fmla="*/ 0 w 122"/>
                  <a:gd name="T19" fmla="*/ 62 h 176"/>
                  <a:gd name="T20" fmla="*/ 0 w 122"/>
                  <a:gd name="T21" fmla="*/ 62 h 176"/>
                  <a:gd name="T22" fmla="*/ 0 w 122"/>
                  <a:gd name="T23" fmla="*/ 67 h 176"/>
                  <a:gd name="T24" fmla="*/ 1 w 122"/>
                  <a:gd name="T25" fmla="*/ 72 h 176"/>
                  <a:gd name="T26" fmla="*/ 5 w 122"/>
                  <a:gd name="T27" fmla="*/ 83 h 176"/>
                  <a:gd name="T28" fmla="*/ 10 w 122"/>
                  <a:gd name="T29" fmla="*/ 93 h 176"/>
                  <a:gd name="T30" fmla="*/ 17 w 122"/>
                  <a:gd name="T31" fmla="*/ 102 h 176"/>
                  <a:gd name="T32" fmla="*/ 25 w 122"/>
                  <a:gd name="T33" fmla="*/ 111 h 176"/>
                  <a:gd name="T34" fmla="*/ 34 w 122"/>
                  <a:gd name="T35" fmla="*/ 120 h 176"/>
                  <a:gd name="T36" fmla="*/ 42 w 122"/>
                  <a:gd name="T37" fmla="*/ 127 h 176"/>
                  <a:gd name="T38" fmla="*/ 51 w 122"/>
                  <a:gd name="T39" fmla="*/ 133 h 176"/>
                  <a:gd name="T40" fmla="*/ 51 w 122"/>
                  <a:gd name="T41" fmla="*/ 133 h 176"/>
                  <a:gd name="T42" fmla="*/ 67 w 122"/>
                  <a:gd name="T43" fmla="*/ 143 h 176"/>
                  <a:gd name="T44" fmla="*/ 81 w 122"/>
                  <a:gd name="T45" fmla="*/ 154 h 176"/>
                  <a:gd name="T46" fmla="*/ 93 w 122"/>
                  <a:gd name="T47" fmla="*/ 164 h 176"/>
                  <a:gd name="T48" fmla="*/ 98 w 122"/>
                  <a:gd name="T49" fmla="*/ 169 h 176"/>
                  <a:gd name="T50" fmla="*/ 101 w 122"/>
                  <a:gd name="T51" fmla="*/ 174 h 176"/>
                  <a:gd name="T52" fmla="*/ 101 w 122"/>
                  <a:gd name="T53" fmla="*/ 174 h 176"/>
                  <a:gd name="T54" fmla="*/ 103 w 122"/>
                  <a:gd name="T55" fmla="*/ 175 h 176"/>
                  <a:gd name="T56" fmla="*/ 104 w 122"/>
                  <a:gd name="T57" fmla="*/ 176 h 176"/>
                  <a:gd name="T58" fmla="*/ 106 w 122"/>
                  <a:gd name="T59" fmla="*/ 175 h 176"/>
                  <a:gd name="T60" fmla="*/ 108 w 122"/>
                  <a:gd name="T61" fmla="*/ 174 h 176"/>
                  <a:gd name="T62" fmla="*/ 110 w 122"/>
                  <a:gd name="T63" fmla="*/ 169 h 176"/>
                  <a:gd name="T64" fmla="*/ 112 w 122"/>
                  <a:gd name="T65" fmla="*/ 163 h 176"/>
                  <a:gd name="T66" fmla="*/ 117 w 122"/>
                  <a:gd name="T67" fmla="*/ 146 h 176"/>
                  <a:gd name="T68" fmla="*/ 121 w 122"/>
                  <a:gd name="T69" fmla="*/ 128 h 176"/>
                  <a:gd name="T70" fmla="*/ 121 w 122"/>
                  <a:gd name="T71" fmla="*/ 128 h 176"/>
                  <a:gd name="T72" fmla="*/ 122 w 122"/>
                  <a:gd name="T73" fmla="*/ 119 h 176"/>
                  <a:gd name="T74" fmla="*/ 122 w 122"/>
                  <a:gd name="T75" fmla="*/ 107 h 176"/>
                  <a:gd name="T76" fmla="*/ 121 w 122"/>
                  <a:gd name="T77" fmla="*/ 95 h 176"/>
                  <a:gd name="T78" fmla="*/ 120 w 122"/>
                  <a:gd name="T79" fmla="*/ 82 h 176"/>
                  <a:gd name="T80" fmla="*/ 116 w 122"/>
                  <a:gd name="T81" fmla="*/ 58 h 176"/>
                  <a:gd name="T82" fmla="*/ 114 w 122"/>
                  <a:gd name="T83" fmla="*/ 49 h 176"/>
                  <a:gd name="T84" fmla="*/ 112 w 122"/>
                  <a:gd name="T85" fmla="*/ 43 h 176"/>
                  <a:gd name="T86" fmla="*/ 112 w 122"/>
                  <a:gd name="T87" fmla="*/ 43 h 176"/>
                  <a:gd name="T88" fmla="*/ 104 w 122"/>
                  <a:gd name="T89" fmla="*/ 29 h 176"/>
                  <a:gd name="T90" fmla="*/ 99 w 122"/>
                  <a:gd name="T91" fmla="*/ 21 h 176"/>
                  <a:gd name="T92" fmla="*/ 94 w 122"/>
                  <a:gd name="T93" fmla="*/ 13 h 176"/>
                  <a:gd name="T94" fmla="*/ 87 w 122"/>
                  <a:gd name="T95" fmla="*/ 7 h 176"/>
                  <a:gd name="T96" fmla="*/ 83 w 122"/>
                  <a:gd name="T97" fmla="*/ 3 h 176"/>
                  <a:gd name="T98" fmla="*/ 80 w 122"/>
                  <a:gd name="T99" fmla="*/ 1 h 176"/>
                  <a:gd name="T100" fmla="*/ 76 w 122"/>
                  <a:gd name="T101" fmla="*/ 0 h 176"/>
                  <a:gd name="T102" fmla="*/ 72 w 122"/>
                  <a:gd name="T103" fmla="*/ 0 h 176"/>
                  <a:gd name="T104" fmla="*/ 67 w 122"/>
                  <a:gd name="T105" fmla="*/ 1 h 176"/>
                  <a:gd name="T106" fmla="*/ 63 w 122"/>
                  <a:gd name="T107" fmla="*/ 2 h 176"/>
                  <a:gd name="T108" fmla="*/ 63 w 122"/>
                  <a:gd name="T109" fmla="*/ 2 h 176"/>
                  <a:gd name="T110" fmla="*/ 60 w 122"/>
                  <a:gd name="T111" fmla="*/ 7 h 176"/>
                  <a:gd name="T112" fmla="*/ 52 w 122"/>
                  <a:gd name="T113" fmla="*/ 13 h 176"/>
                  <a:gd name="T114" fmla="*/ 46 w 122"/>
                  <a:gd name="T115" fmla="*/ 17 h 176"/>
                  <a:gd name="T116" fmla="*/ 41 w 122"/>
                  <a:gd name="T117" fmla="*/ 19 h 176"/>
                  <a:gd name="T118" fmla="*/ 36 w 122"/>
                  <a:gd name="T119" fmla="*/ 21 h 176"/>
                  <a:gd name="T120" fmla="*/ 32 w 122"/>
                  <a:gd name="T121" fmla="*/ 20 h 176"/>
                  <a:gd name="T122" fmla="*/ 32 w 122"/>
                  <a:gd name="T123" fmla="*/ 20 h 1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2" h="176">
                    <a:moveTo>
                      <a:pt x="32" y="20"/>
                    </a:moveTo>
                    <a:lnTo>
                      <a:pt x="32" y="20"/>
                    </a:lnTo>
                    <a:lnTo>
                      <a:pt x="27" y="20"/>
                    </a:lnTo>
                    <a:lnTo>
                      <a:pt x="22" y="21"/>
                    </a:lnTo>
                    <a:lnTo>
                      <a:pt x="17" y="24"/>
                    </a:lnTo>
                    <a:lnTo>
                      <a:pt x="12" y="29"/>
                    </a:lnTo>
                    <a:lnTo>
                      <a:pt x="7" y="35"/>
                    </a:lnTo>
                    <a:lnTo>
                      <a:pt x="4" y="42"/>
                    </a:lnTo>
                    <a:lnTo>
                      <a:pt x="1" y="51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1" y="72"/>
                    </a:lnTo>
                    <a:lnTo>
                      <a:pt x="5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5" y="111"/>
                    </a:lnTo>
                    <a:lnTo>
                      <a:pt x="34" y="120"/>
                    </a:lnTo>
                    <a:lnTo>
                      <a:pt x="42" y="127"/>
                    </a:lnTo>
                    <a:lnTo>
                      <a:pt x="51" y="133"/>
                    </a:lnTo>
                    <a:lnTo>
                      <a:pt x="67" y="143"/>
                    </a:lnTo>
                    <a:lnTo>
                      <a:pt x="81" y="154"/>
                    </a:lnTo>
                    <a:lnTo>
                      <a:pt x="93" y="164"/>
                    </a:lnTo>
                    <a:lnTo>
                      <a:pt x="98" y="169"/>
                    </a:lnTo>
                    <a:lnTo>
                      <a:pt x="101" y="174"/>
                    </a:lnTo>
                    <a:lnTo>
                      <a:pt x="103" y="175"/>
                    </a:lnTo>
                    <a:lnTo>
                      <a:pt x="104" y="176"/>
                    </a:lnTo>
                    <a:lnTo>
                      <a:pt x="106" y="175"/>
                    </a:lnTo>
                    <a:lnTo>
                      <a:pt x="108" y="174"/>
                    </a:lnTo>
                    <a:lnTo>
                      <a:pt x="110" y="169"/>
                    </a:lnTo>
                    <a:lnTo>
                      <a:pt x="112" y="163"/>
                    </a:lnTo>
                    <a:lnTo>
                      <a:pt x="117" y="146"/>
                    </a:lnTo>
                    <a:lnTo>
                      <a:pt x="121" y="128"/>
                    </a:lnTo>
                    <a:lnTo>
                      <a:pt x="122" y="119"/>
                    </a:lnTo>
                    <a:lnTo>
                      <a:pt x="122" y="107"/>
                    </a:lnTo>
                    <a:lnTo>
                      <a:pt x="121" y="95"/>
                    </a:lnTo>
                    <a:lnTo>
                      <a:pt x="120" y="82"/>
                    </a:lnTo>
                    <a:lnTo>
                      <a:pt x="116" y="58"/>
                    </a:lnTo>
                    <a:lnTo>
                      <a:pt x="114" y="49"/>
                    </a:lnTo>
                    <a:lnTo>
                      <a:pt x="112" y="43"/>
                    </a:lnTo>
                    <a:lnTo>
                      <a:pt x="104" y="29"/>
                    </a:lnTo>
                    <a:lnTo>
                      <a:pt x="99" y="21"/>
                    </a:lnTo>
                    <a:lnTo>
                      <a:pt x="94" y="13"/>
                    </a:lnTo>
                    <a:lnTo>
                      <a:pt x="87" y="7"/>
                    </a:lnTo>
                    <a:lnTo>
                      <a:pt x="83" y="3"/>
                    </a:lnTo>
                    <a:lnTo>
                      <a:pt x="80" y="1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7" y="1"/>
                    </a:lnTo>
                    <a:lnTo>
                      <a:pt x="63" y="2"/>
                    </a:lnTo>
                    <a:lnTo>
                      <a:pt x="60" y="7"/>
                    </a:lnTo>
                    <a:lnTo>
                      <a:pt x="52" y="13"/>
                    </a:lnTo>
                    <a:lnTo>
                      <a:pt x="46" y="17"/>
                    </a:lnTo>
                    <a:lnTo>
                      <a:pt x="41" y="19"/>
                    </a:lnTo>
                    <a:lnTo>
                      <a:pt x="36" y="21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E5D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78" name="Freeform 113">
                <a:extLst>
                  <a:ext uri="{FF2B5EF4-FFF2-40B4-BE49-F238E27FC236}">
                    <a16:creationId xmlns:a16="http://schemas.microsoft.com/office/drawing/2014/main" id="{67613E65-0052-401E-BC59-4188C027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298"/>
                <a:ext cx="118" cy="172"/>
              </a:xfrm>
              <a:custGeom>
                <a:avLst/>
                <a:gdLst>
                  <a:gd name="T0" fmla="*/ 30 w 118"/>
                  <a:gd name="T1" fmla="*/ 21 h 172"/>
                  <a:gd name="T2" fmla="*/ 30 w 118"/>
                  <a:gd name="T3" fmla="*/ 21 h 172"/>
                  <a:gd name="T4" fmla="*/ 26 w 118"/>
                  <a:gd name="T5" fmla="*/ 21 h 172"/>
                  <a:gd name="T6" fmla="*/ 21 w 118"/>
                  <a:gd name="T7" fmla="*/ 22 h 172"/>
                  <a:gd name="T8" fmla="*/ 16 w 118"/>
                  <a:gd name="T9" fmla="*/ 25 h 172"/>
                  <a:gd name="T10" fmla="*/ 11 w 118"/>
                  <a:gd name="T11" fmla="*/ 29 h 172"/>
                  <a:gd name="T12" fmla="*/ 7 w 118"/>
                  <a:gd name="T13" fmla="*/ 35 h 172"/>
                  <a:gd name="T14" fmla="*/ 3 w 118"/>
                  <a:gd name="T15" fmla="*/ 43 h 172"/>
                  <a:gd name="T16" fmla="*/ 1 w 118"/>
                  <a:gd name="T17" fmla="*/ 51 h 172"/>
                  <a:gd name="T18" fmla="*/ 0 w 118"/>
                  <a:gd name="T19" fmla="*/ 62 h 172"/>
                  <a:gd name="T20" fmla="*/ 0 w 118"/>
                  <a:gd name="T21" fmla="*/ 62 h 172"/>
                  <a:gd name="T22" fmla="*/ 0 w 118"/>
                  <a:gd name="T23" fmla="*/ 67 h 172"/>
                  <a:gd name="T24" fmla="*/ 1 w 118"/>
                  <a:gd name="T25" fmla="*/ 72 h 172"/>
                  <a:gd name="T26" fmla="*/ 4 w 118"/>
                  <a:gd name="T27" fmla="*/ 82 h 172"/>
                  <a:gd name="T28" fmla="*/ 9 w 118"/>
                  <a:gd name="T29" fmla="*/ 92 h 172"/>
                  <a:gd name="T30" fmla="*/ 16 w 118"/>
                  <a:gd name="T31" fmla="*/ 101 h 172"/>
                  <a:gd name="T32" fmla="*/ 24 w 118"/>
                  <a:gd name="T33" fmla="*/ 110 h 172"/>
                  <a:gd name="T34" fmla="*/ 32 w 118"/>
                  <a:gd name="T35" fmla="*/ 118 h 172"/>
                  <a:gd name="T36" fmla="*/ 40 w 118"/>
                  <a:gd name="T37" fmla="*/ 125 h 172"/>
                  <a:gd name="T38" fmla="*/ 49 w 118"/>
                  <a:gd name="T39" fmla="*/ 130 h 172"/>
                  <a:gd name="T40" fmla="*/ 49 w 118"/>
                  <a:gd name="T41" fmla="*/ 130 h 172"/>
                  <a:gd name="T42" fmla="*/ 64 w 118"/>
                  <a:gd name="T43" fmla="*/ 140 h 172"/>
                  <a:gd name="T44" fmla="*/ 79 w 118"/>
                  <a:gd name="T45" fmla="*/ 151 h 172"/>
                  <a:gd name="T46" fmla="*/ 90 w 118"/>
                  <a:gd name="T47" fmla="*/ 161 h 172"/>
                  <a:gd name="T48" fmla="*/ 95 w 118"/>
                  <a:gd name="T49" fmla="*/ 165 h 172"/>
                  <a:gd name="T50" fmla="*/ 98 w 118"/>
                  <a:gd name="T51" fmla="*/ 169 h 172"/>
                  <a:gd name="T52" fmla="*/ 98 w 118"/>
                  <a:gd name="T53" fmla="*/ 169 h 172"/>
                  <a:gd name="T54" fmla="*/ 99 w 118"/>
                  <a:gd name="T55" fmla="*/ 172 h 172"/>
                  <a:gd name="T56" fmla="*/ 101 w 118"/>
                  <a:gd name="T57" fmla="*/ 172 h 172"/>
                  <a:gd name="T58" fmla="*/ 103 w 118"/>
                  <a:gd name="T59" fmla="*/ 172 h 172"/>
                  <a:gd name="T60" fmla="*/ 104 w 118"/>
                  <a:gd name="T61" fmla="*/ 170 h 172"/>
                  <a:gd name="T62" fmla="*/ 107 w 118"/>
                  <a:gd name="T63" fmla="*/ 166 h 172"/>
                  <a:gd name="T64" fmla="*/ 109 w 118"/>
                  <a:gd name="T65" fmla="*/ 159 h 172"/>
                  <a:gd name="T66" fmla="*/ 113 w 118"/>
                  <a:gd name="T67" fmla="*/ 143 h 172"/>
                  <a:gd name="T68" fmla="*/ 117 w 118"/>
                  <a:gd name="T69" fmla="*/ 126 h 172"/>
                  <a:gd name="T70" fmla="*/ 117 w 118"/>
                  <a:gd name="T71" fmla="*/ 126 h 172"/>
                  <a:gd name="T72" fmla="*/ 118 w 118"/>
                  <a:gd name="T73" fmla="*/ 117 h 172"/>
                  <a:gd name="T74" fmla="*/ 118 w 118"/>
                  <a:gd name="T75" fmla="*/ 105 h 172"/>
                  <a:gd name="T76" fmla="*/ 117 w 118"/>
                  <a:gd name="T77" fmla="*/ 94 h 172"/>
                  <a:gd name="T78" fmla="*/ 116 w 118"/>
                  <a:gd name="T79" fmla="*/ 82 h 172"/>
                  <a:gd name="T80" fmla="*/ 112 w 118"/>
                  <a:gd name="T81" fmla="*/ 58 h 172"/>
                  <a:gd name="T82" fmla="*/ 108 w 118"/>
                  <a:gd name="T83" fmla="*/ 43 h 172"/>
                  <a:gd name="T84" fmla="*/ 108 w 118"/>
                  <a:gd name="T85" fmla="*/ 43 h 172"/>
                  <a:gd name="T86" fmla="*/ 101 w 118"/>
                  <a:gd name="T87" fmla="*/ 29 h 172"/>
                  <a:gd name="T88" fmla="*/ 96 w 118"/>
                  <a:gd name="T89" fmla="*/ 21 h 172"/>
                  <a:gd name="T90" fmla="*/ 91 w 118"/>
                  <a:gd name="T91" fmla="*/ 13 h 172"/>
                  <a:gd name="T92" fmla="*/ 84 w 118"/>
                  <a:gd name="T93" fmla="*/ 7 h 172"/>
                  <a:gd name="T94" fmla="*/ 81 w 118"/>
                  <a:gd name="T95" fmla="*/ 3 h 172"/>
                  <a:gd name="T96" fmla="*/ 77 w 118"/>
                  <a:gd name="T97" fmla="*/ 1 h 172"/>
                  <a:gd name="T98" fmla="*/ 73 w 118"/>
                  <a:gd name="T99" fmla="*/ 0 h 172"/>
                  <a:gd name="T100" fmla="*/ 69 w 118"/>
                  <a:gd name="T101" fmla="*/ 0 h 172"/>
                  <a:gd name="T102" fmla="*/ 65 w 118"/>
                  <a:gd name="T103" fmla="*/ 0 h 172"/>
                  <a:gd name="T104" fmla="*/ 61 w 118"/>
                  <a:gd name="T105" fmla="*/ 2 h 172"/>
                  <a:gd name="T106" fmla="*/ 61 w 118"/>
                  <a:gd name="T107" fmla="*/ 2 h 172"/>
                  <a:gd name="T108" fmla="*/ 58 w 118"/>
                  <a:gd name="T109" fmla="*/ 6 h 172"/>
                  <a:gd name="T110" fmla="*/ 50 w 118"/>
                  <a:gd name="T111" fmla="*/ 13 h 172"/>
                  <a:gd name="T112" fmla="*/ 45 w 118"/>
                  <a:gd name="T113" fmla="*/ 17 h 172"/>
                  <a:gd name="T114" fmla="*/ 40 w 118"/>
                  <a:gd name="T115" fmla="*/ 20 h 172"/>
                  <a:gd name="T116" fmla="*/ 35 w 118"/>
                  <a:gd name="T117" fmla="*/ 22 h 172"/>
                  <a:gd name="T118" fmla="*/ 30 w 118"/>
                  <a:gd name="T119" fmla="*/ 21 h 172"/>
                  <a:gd name="T120" fmla="*/ 30 w 118"/>
                  <a:gd name="T121" fmla="*/ 21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8" h="172">
                    <a:moveTo>
                      <a:pt x="30" y="21"/>
                    </a:moveTo>
                    <a:lnTo>
                      <a:pt x="30" y="21"/>
                    </a:lnTo>
                    <a:lnTo>
                      <a:pt x="26" y="21"/>
                    </a:lnTo>
                    <a:lnTo>
                      <a:pt x="21" y="22"/>
                    </a:lnTo>
                    <a:lnTo>
                      <a:pt x="16" y="25"/>
                    </a:lnTo>
                    <a:lnTo>
                      <a:pt x="11" y="29"/>
                    </a:lnTo>
                    <a:lnTo>
                      <a:pt x="7" y="35"/>
                    </a:lnTo>
                    <a:lnTo>
                      <a:pt x="3" y="43"/>
                    </a:lnTo>
                    <a:lnTo>
                      <a:pt x="1" y="51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1" y="72"/>
                    </a:lnTo>
                    <a:lnTo>
                      <a:pt x="4" y="82"/>
                    </a:lnTo>
                    <a:lnTo>
                      <a:pt x="9" y="92"/>
                    </a:lnTo>
                    <a:lnTo>
                      <a:pt x="16" y="101"/>
                    </a:lnTo>
                    <a:lnTo>
                      <a:pt x="24" y="110"/>
                    </a:lnTo>
                    <a:lnTo>
                      <a:pt x="32" y="118"/>
                    </a:lnTo>
                    <a:lnTo>
                      <a:pt x="40" y="125"/>
                    </a:lnTo>
                    <a:lnTo>
                      <a:pt x="49" y="130"/>
                    </a:lnTo>
                    <a:lnTo>
                      <a:pt x="64" y="140"/>
                    </a:lnTo>
                    <a:lnTo>
                      <a:pt x="79" y="151"/>
                    </a:lnTo>
                    <a:lnTo>
                      <a:pt x="90" y="161"/>
                    </a:lnTo>
                    <a:lnTo>
                      <a:pt x="95" y="165"/>
                    </a:lnTo>
                    <a:lnTo>
                      <a:pt x="98" y="169"/>
                    </a:lnTo>
                    <a:lnTo>
                      <a:pt x="99" y="172"/>
                    </a:lnTo>
                    <a:lnTo>
                      <a:pt x="101" y="172"/>
                    </a:lnTo>
                    <a:lnTo>
                      <a:pt x="103" y="172"/>
                    </a:lnTo>
                    <a:lnTo>
                      <a:pt x="104" y="170"/>
                    </a:lnTo>
                    <a:lnTo>
                      <a:pt x="107" y="166"/>
                    </a:lnTo>
                    <a:lnTo>
                      <a:pt x="109" y="159"/>
                    </a:lnTo>
                    <a:lnTo>
                      <a:pt x="113" y="143"/>
                    </a:lnTo>
                    <a:lnTo>
                      <a:pt x="117" y="126"/>
                    </a:lnTo>
                    <a:lnTo>
                      <a:pt x="118" y="117"/>
                    </a:lnTo>
                    <a:lnTo>
                      <a:pt x="118" y="105"/>
                    </a:lnTo>
                    <a:lnTo>
                      <a:pt x="117" y="94"/>
                    </a:lnTo>
                    <a:lnTo>
                      <a:pt x="116" y="82"/>
                    </a:lnTo>
                    <a:lnTo>
                      <a:pt x="112" y="58"/>
                    </a:lnTo>
                    <a:lnTo>
                      <a:pt x="108" y="43"/>
                    </a:lnTo>
                    <a:lnTo>
                      <a:pt x="101" y="29"/>
                    </a:lnTo>
                    <a:lnTo>
                      <a:pt x="96" y="21"/>
                    </a:lnTo>
                    <a:lnTo>
                      <a:pt x="91" y="13"/>
                    </a:lnTo>
                    <a:lnTo>
                      <a:pt x="84" y="7"/>
                    </a:lnTo>
                    <a:lnTo>
                      <a:pt x="81" y="3"/>
                    </a:lnTo>
                    <a:lnTo>
                      <a:pt x="77" y="1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8" y="6"/>
                    </a:lnTo>
                    <a:lnTo>
                      <a:pt x="50" y="13"/>
                    </a:lnTo>
                    <a:lnTo>
                      <a:pt x="45" y="17"/>
                    </a:lnTo>
                    <a:lnTo>
                      <a:pt x="40" y="20"/>
                    </a:lnTo>
                    <a:lnTo>
                      <a:pt x="35" y="22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E1D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79" name="Freeform 114">
                <a:extLst>
                  <a:ext uri="{FF2B5EF4-FFF2-40B4-BE49-F238E27FC236}">
                    <a16:creationId xmlns:a16="http://schemas.microsoft.com/office/drawing/2014/main" id="{4302FFD4-B5C1-4DDB-88E7-6350D30C4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298"/>
                <a:ext cx="115" cy="169"/>
              </a:xfrm>
              <a:custGeom>
                <a:avLst/>
                <a:gdLst>
                  <a:gd name="T0" fmla="*/ 30 w 115"/>
                  <a:gd name="T1" fmla="*/ 23 h 169"/>
                  <a:gd name="T2" fmla="*/ 30 w 115"/>
                  <a:gd name="T3" fmla="*/ 23 h 169"/>
                  <a:gd name="T4" fmla="*/ 26 w 115"/>
                  <a:gd name="T5" fmla="*/ 23 h 169"/>
                  <a:gd name="T6" fmla="*/ 21 w 115"/>
                  <a:gd name="T7" fmla="*/ 24 h 169"/>
                  <a:gd name="T8" fmla="*/ 16 w 115"/>
                  <a:gd name="T9" fmla="*/ 27 h 169"/>
                  <a:gd name="T10" fmla="*/ 11 w 115"/>
                  <a:gd name="T11" fmla="*/ 31 h 169"/>
                  <a:gd name="T12" fmla="*/ 7 w 115"/>
                  <a:gd name="T13" fmla="*/ 37 h 169"/>
                  <a:gd name="T14" fmla="*/ 4 w 115"/>
                  <a:gd name="T15" fmla="*/ 44 h 169"/>
                  <a:gd name="T16" fmla="*/ 1 w 115"/>
                  <a:gd name="T17" fmla="*/ 52 h 169"/>
                  <a:gd name="T18" fmla="*/ 0 w 115"/>
                  <a:gd name="T19" fmla="*/ 63 h 169"/>
                  <a:gd name="T20" fmla="*/ 0 w 115"/>
                  <a:gd name="T21" fmla="*/ 63 h 169"/>
                  <a:gd name="T22" fmla="*/ 0 w 115"/>
                  <a:gd name="T23" fmla="*/ 67 h 169"/>
                  <a:gd name="T24" fmla="*/ 1 w 115"/>
                  <a:gd name="T25" fmla="*/ 72 h 169"/>
                  <a:gd name="T26" fmla="*/ 4 w 115"/>
                  <a:gd name="T27" fmla="*/ 82 h 169"/>
                  <a:gd name="T28" fmla="*/ 10 w 115"/>
                  <a:gd name="T29" fmla="*/ 92 h 169"/>
                  <a:gd name="T30" fmla="*/ 16 w 115"/>
                  <a:gd name="T31" fmla="*/ 101 h 169"/>
                  <a:gd name="T32" fmla="*/ 24 w 115"/>
                  <a:gd name="T33" fmla="*/ 109 h 169"/>
                  <a:gd name="T34" fmla="*/ 32 w 115"/>
                  <a:gd name="T35" fmla="*/ 117 h 169"/>
                  <a:gd name="T36" fmla="*/ 40 w 115"/>
                  <a:gd name="T37" fmla="*/ 124 h 169"/>
                  <a:gd name="T38" fmla="*/ 48 w 115"/>
                  <a:gd name="T39" fmla="*/ 129 h 169"/>
                  <a:gd name="T40" fmla="*/ 48 w 115"/>
                  <a:gd name="T41" fmla="*/ 129 h 169"/>
                  <a:gd name="T42" fmla="*/ 63 w 115"/>
                  <a:gd name="T43" fmla="*/ 139 h 169"/>
                  <a:gd name="T44" fmla="*/ 77 w 115"/>
                  <a:gd name="T45" fmla="*/ 149 h 169"/>
                  <a:gd name="T46" fmla="*/ 88 w 115"/>
                  <a:gd name="T47" fmla="*/ 159 h 169"/>
                  <a:gd name="T48" fmla="*/ 93 w 115"/>
                  <a:gd name="T49" fmla="*/ 163 h 169"/>
                  <a:gd name="T50" fmla="*/ 96 w 115"/>
                  <a:gd name="T51" fmla="*/ 167 h 169"/>
                  <a:gd name="T52" fmla="*/ 96 w 115"/>
                  <a:gd name="T53" fmla="*/ 167 h 169"/>
                  <a:gd name="T54" fmla="*/ 97 w 115"/>
                  <a:gd name="T55" fmla="*/ 168 h 169"/>
                  <a:gd name="T56" fmla="*/ 98 w 115"/>
                  <a:gd name="T57" fmla="*/ 169 h 169"/>
                  <a:gd name="T58" fmla="*/ 99 w 115"/>
                  <a:gd name="T59" fmla="*/ 168 h 169"/>
                  <a:gd name="T60" fmla="*/ 102 w 115"/>
                  <a:gd name="T61" fmla="*/ 167 h 169"/>
                  <a:gd name="T62" fmla="*/ 104 w 115"/>
                  <a:gd name="T63" fmla="*/ 163 h 169"/>
                  <a:gd name="T64" fmla="*/ 106 w 115"/>
                  <a:gd name="T65" fmla="*/ 157 h 169"/>
                  <a:gd name="T66" fmla="*/ 110 w 115"/>
                  <a:gd name="T67" fmla="*/ 141 h 169"/>
                  <a:gd name="T68" fmla="*/ 114 w 115"/>
                  <a:gd name="T69" fmla="*/ 125 h 169"/>
                  <a:gd name="T70" fmla="*/ 114 w 115"/>
                  <a:gd name="T71" fmla="*/ 125 h 169"/>
                  <a:gd name="T72" fmla="*/ 115 w 115"/>
                  <a:gd name="T73" fmla="*/ 116 h 169"/>
                  <a:gd name="T74" fmla="*/ 115 w 115"/>
                  <a:gd name="T75" fmla="*/ 105 h 169"/>
                  <a:gd name="T76" fmla="*/ 115 w 115"/>
                  <a:gd name="T77" fmla="*/ 93 h 169"/>
                  <a:gd name="T78" fmla="*/ 113 w 115"/>
                  <a:gd name="T79" fmla="*/ 82 h 169"/>
                  <a:gd name="T80" fmla="*/ 110 w 115"/>
                  <a:gd name="T81" fmla="*/ 60 h 169"/>
                  <a:gd name="T82" fmla="*/ 106 w 115"/>
                  <a:gd name="T83" fmla="*/ 44 h 169"/>
                  <a:gd name="T84" fmla="*/ 106 w 115"/>
                  <a:gd name="T85" fmla="*/ 44 h 169"/>
                  <a:gd name="T86" fmla="*/ 99 w 115"/>
                  <a:gd name="T87" fmla="*/ 31 h 169"/>
                  <a:gd name="T88" fmla="*/ 94 w 115"/>
                  <a:gd name="T89" fmla="*/ 23 h 169"/>
                  <a:gd name="T90" fmla="*/ 89 w 115"/>
                  <a:gd name="T91" fmla="*/ 15 h 169"/>
                  <a:gd name="T92" fmla="*/ 82 w 115"/>
                  <a:gd name="T93" fmla="*/ 8 h 169"/>
                  <a:gd name="T94" fmla="*/ 79 w 115"/>
                  <a:gd name="T95" fmla="*/ 5 h 169"/>
                  <a:gd name="T96" fmla="*/ 75 w 115"/>
                  <a:gd name="T97" fmla="*/ 2 h 169"/>
                  <a:gd name="T98" fmla="*/ 72 w 115"/>
                  <a:gd name="T99" fmla="*/ 1 h 169"/>
                  <a:gd name="T100" fmla="*/ 68 w 115"/>
                  <a:gd name="T101" fmla="*/ 0 h 169"/>
                  <a:gd name="T102" fmla="*/ 64 w 115"/>
                  <a:gd name="T103" fmla="*/ 1 h 169"/>
                  <a:gd name="T104" fmla="*/ 60 w 115"/>
                  <a:gd name="T105" fmla="*/ 2 h 169"/>
                  <a:gd name="T106" fmla="*/ 60 w 115"/>
                  <a:gd name="T107" fmla="*/ 2 h 169"/>
                  <a:gd name="T108" fmla="*/ 57 w 115"/>
                  <a:gd name="T109" fmla="*/ 7 h 169"/>
                  <a:gd name="T110" fmla="*/ 49 w 115"/>
                  <a:gd name="T111" fmla="*/ 15 h 169"/>
                  <a:gd name="T112" fmla="*/ 45 w 115"/>
                  <a:gd name="T113" fmla="*/ 19 h 169"/>
                  <a:gd name="T114" fmla="*/ 39 w 115"/>
                  <a:gd name="T115" fmla="*/ 22 h 169"/>
                  <a:gd name="T116" fmla="*/ 34 w 115"/>
                  <a:gd name="T117" fmla="*/ 23 h 169"/>
                  <a:gd name="T118" fmla="*/ 30 w 115"/>
                  <a:gd name="T119" fmla="*/ 23 h 169"/>
                  <a:gd name="T120" fmla="*/ 30 w 115"/>
                  <a:gd name="T121" fmla="*/ 23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5" h="169">
                    <a:moveTo>
                      <a:pt x="30" y="23"/>
                    </a:moveTo>
                    <a:lnTo>
                      <a:pt x="30" y="23"/>
                    </a:lnTo>
                    <a:lnTo>
                      <a:pt x="26" y="23"/>
                    </a:lnTo>
                    <a:lnTo>
                      <a:pt x="21" y="24"/>
                    </a:lnTo>
                    <a:lnTo>
                      <a:pt x="16" y="27"/>
                    </a:lnTo>
                    <a:lnTo>
                      <a:pt x="11" y="31"/>
                    </a:lnTo>
                    <a:lnTo>
                      <a:pt x="7" y="37"/>
                    </a:lnTo>
                    <a:lnTo>
                      <a:pt x="4" y="44"/>
                    </a:lnTo>
                    <a:lnTo>
                      <a:pt x="1" y="52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1" y="72"/>
                    </a:lnTo>
                    <a:lnTo>
                      <a:pt x="4" y="82"/>
                    </a:lnTo>
                    <a:lnTo>
                      <a:pt x="10" y="92"/>
                    </a:lnTo>
                    <a:lnTo>
                      <a:pt x="16" y="101"/>
                    </a:lnTo>
                    <a:lnTo>
                      <a:pt x="24" y="109"/>
                    </a:lnTo>
                    <a:lnTo>
                      <a:pt x="32" y="117"/>
                    </a:lnTo>
                    <a:lnTo>
                      <a:pt x="40" y="124"/>
                    </a:lnTo>
                    <a:lnTo>
                      <a:pt x="48" y="129"/>
                    </a:lnTo>
                    <a:lnTo>
                      <a:pt x="63" y="139"/>
                    </a:lnTo>
                    <a:lnTo>
                      <a:pt x="77" y="149"/>
                    </a:lnTo>
                    <a:lnTo>
                      <a:pt x="88" y="159"/>
                    </a:lnTo>
                    <a:lnTo>
                      <a:pt x="93" y="163"/>
                    </a:lnTo>
                    <a:lnTo>
                      <a:pt x="96" y="167"/>
                    </a:lnTo>
                    <a:lnTo>
                      <a:pt x="97" y="168"/>
                    </a:lnTo>
                    <a:lnTo>
                      <a:pt x="98" y="169"/>
                    </a:lnTo>
                    <a:lnTo>
                      <a:pt x="99" y="168"/>
                    </a:lnTo>
                    <a:lnTo>
                      <a:pt x="102" y="167"/>
                    </a:lnTo>
                    <a:lnTo>
                      <a:pt x="104" y="163"/>
                    </a:lnTo>
                    <a:lnTo>
                      <a:pt x="106" y="157"/>
                    </a:lnTo>
                    <a:lnTo>
                      <a:pt x="110" y="141"/>
                    </a:lnTo>
                    <a:lnTo>
                      <a:pt x="114" y="125"/>
                    </a:lnTo>
                    <a:lnTo>
                      <a:pt x="115" y="116"/>
                    </a:lnTo>
                    <a:lnTo>
                      <a:pt x="115" y="105"/>
                    </a:lnTo>
                    <a:lnTo>
                      <a:pt x="115" y="93"/>
                    </a:lnTo>
                    <a:lnTo>
                      <a:pt x="113" y="82"/>
                    </a:lnTo>
                    <a:lnTo>
                      <a:pt x="110" y="60"/>
                    </a:lnTo>
                    <a:lnTo>
                      <a:pt x="106" y="44"/>
                    </a:lnTo>
                    <a:lnTo>
                      <a:pt x="99" y="31"/>
                    </a:lnTo>
                    <a:lnTo>
                      <a:pt x="94" y="23"/>
                    </a:lnTo>
                    <a:lnTo>
                      <a:pt x="89" y="15"/>
                    </a:lnTo>
                    <a:lnTo>
                      <a:pt x="82" y="8"/>
                    </a:lnTo>
                    <a:lnTo>
                      <a:pt x="79" y="5"/>
                    </a:lnTo>
                    <a:lnTo>
                      <a:pt x="75" y="2"/>
                    </a:lnTo>
                    <a:lnTo>
                      <a:pt x="72" y="1"/>
                    </a:lnTo>
                    <a:lnTo>
                      <a:pt x="68" y="0"/>
                    </a:lnTo>
                    <a:lnTo>
                      <a:pt x="64" y="1"/>
                    </a:lnTo>
                    <a:lnTo>
                      <a:pt x="60" y="2"/>
                    </a:lnTo>
                    <a:lnTo>
                      <a:pt x="57" y="7"/>
                    </a:lnTo>
                    <a:lnTo>
                      <a:pt x="49" y="15"/>
                    </a:lnTo>
                    <a:lnTo>
                      <a:pt x="45" y="19"/>
                    </a:lnTo>
                    <a:lnTo>
                      <a:pt x="39" y="22"/>
                    </a:lnTo>
                    <a:lnTo>
                      <a:pt x="34" y="23"/>
                    </a:lnTo>
                    <a:lnTo>
                      <a:pt x="30" y="23"/>
                    </a:lnTo>
                    <a:close/>
                  </a:path>
                </a:pathLst>
              </a:custGeom>
              <a:solidFill>
                <a:srgbClr val="DED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80" name="Freeform 115">
                <a:extLst>
                  <a:ext uri="{FF2B5EF4-FFF2-40B4-BE49-F238E27FC236}">
                    <a16:creationId xmlns:a16="http://schemas.microsoft.com/office/drawing/2014/main" id="{17516D04-8041-4F29-8ACC-87CA66F31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1299"/>
                <a:ext cx="111" cy="165"/>
              </a:xfrm>
              <a:custGeom>
                <a:avLst/>
                <a:gdLst>
                  <a:gd name="T0" fmla="*/ 29 w 111"/>
                  <a:gd name="T1" fmla="*/ 24 h 165"/>
                  <a:gd name="T2" fmla="*/ 29 w 111"/>
                  <a:gd name="T3" fmla="*/ 24 h 165"/>
                  <a:gd name="T4" fmla="*/ 25 w 111"/>
                  <a:gd name="T5" fmla="*/ 24 h 165"/>
                  <a:gd name="T6" fmla="*/ 20 w 111"/>
                  <a:gd name="T7" fmla="*/ 25 h 165"/>
                  <a:gd name="T8" fmla="*/ 15 w 111"/>
                  <a:gd name="T9" fmla="*/ 28 h 165"/>
                  <a:gd name="T10" fmla="*/ 11 w 111"/>
                  <a:gd name="T11" fmla="*/ 32 h 165"/>
                  <a:gd name="T12" fmla="*/ 7 w 111"/>
                  <a:gd name="T13" fmla="*/ 37 h 165"/>
                  <a:gd name="T14" fmla="*/ 3 w 111"/>
                  <a:gd name="T15" fmla="*/ 44 h 165"/>
                  <a:gd name="T16" fmla="*/ 1 w 111"/>
                  <a:gd name="T17" fmla="*/ 52 h 165"/>
                  <a:gd name="T18" fmla="*/ 0 w 111"/>
                  <a:gd name="T19" fmla="*/ 62 h 165"/>
                  <a:gd name="T20" fmla="*/ 0 w 111"/>
                  <a:gd name="T21" fmla="*/ 62 h 165"/>
                  <a:gd name="T22" fmla="*/ 0 w 111"/>
                  <a:gd name="T23" fmla="*/ 67 h 165"/>
                  <a:gd name="T24" fmla="*/ 1 w 111"/>
                  <a:gd name="T25" fmla="*/ 72 h 165"/>
                  <a:gd name="T26" fmla="*/ 4 w 111"/>
                  <a:gd name="T27" fmla="*/ 81 h 165"/>
                  <a:gd name="T28" fmla="*/ 9 w 111"/>
                  <a:gd name="T29" fmla="*/ 90 h 165"/>
                  <a:gd name="T30" fmla="*/ 15 w 111"/>
                  <a:gd name="T31" fmla="*/ 99 h 165"/>
                  <a:gd name="T32" fmla="*/ 23 w 111"/>
                  <a:gd name="T33" fmla="*/ 107 h 165"/>
                  <a:gd name="T34" fmla="*/ 30 w 111"/>
                  <a:gd name="T35" fmla="*/ 115 h 165"/>
                  <a:gd name="T36" fmla="*/ 38 w 111"/>
                  <a:gd name="T37" fmla="*/ 122 h 165"/>
                  <a:gd name="T38" fmla="*/ 47 w 111"/>
                  <a:gd name="T39" fmla="*/ 127 h 165"/>
                  <a:gd name="T40" fmla="*/ 47 w 111"/>
                  <a:gd name="T41" fmla="*/ 127 h 165"/>
                  <a:gd name="T42" fmla="*/ 61 w 111"/>
                  <a:gd name="T43" fmla="*/ 136 h 165"/>
                  <a:gd name="T44" fmla="*/ 74 w 111"/>
                  <a:gd name="T45" fmla="*/ 146 h 165"/>
                  <a:gd name="T46" fmla="*/ 85 w 111"/>
                  <a:gd name="T47" fmla="*/ 155 h 165"/>
                  <a:gd name="T48" fmla="*/ 92 w 111"/>
                  <a:gd name="T49" fmla="*/ 164 h 165"/>
                  <a:gd name="T50" fmla="*/ 92 w 111"/>
                  <a:gd name="T51" fmla="*/ 164 h 165"/>
                  <a:gd name="T52" fmla="*/ 94 w 111"/>
                  <a:gd name="T53" fmla="*/ 165 h 165"/>
                  <a:gd name="T54" fmla="*/ 95 w 111"/>
                  <a:gd name="T55" fmla="*/ 165 h 165"/>
                  <a:gd name="T56" fmla="*/ 96 w 111"/>
                  <a:gd name="T57" fmla="*/ 165 h 165"/>
                  <a:gd name="T58" fmla="*/ 98 w 111"/>
                  <a:gd name="T59" fmla="*/ 164 h 165"/>
                  <a:gd name="T60" fmla="*/ 100 w 111"/>
                  <a:gd name="T61" fmla="*/ 160 h 165"/>
                  <a:gd name="T62" fmla="*/ 103 w 111"/>
                  <a:gd name="T63" fmla="*/ 154 h 165"/>
                  <a:gd name="T64" fmla="*/ 107 w 111"/>
                  <a:gd name="T65" fmla="*/ 139 h 165"/>
                  <a:gd name="T66" fmla="*/ 110 w 111"/>
                  <a:gd name="T67" fmla="*/ 123 h 165"/>
                  <a:gd name="T68" fmla="*/ 110 w 111"/>
                  <a:gd name="T69" fmla="*/ 123 h 165"/>
                  <a:gd name="T70" fmla="*/ 111 w 111"/>
                  <a:gd name="T71" fmla="*/ 113 h 165"/>
                  <a:gd name="T72" fmla="*/ 111 w 111"/>
                  <a:gd name="T73" fmla="*/ 103 h 165"/>
                  <a:gd name="T74" fmla="*/ 110 w 111"/>
                  <a:gd name="T75" fmla="*/ 81 h 165"/>
                  <a:gd name="T76" fmla="*/ 106 w 111"/>
                  <a:gd name="T77" fmla="*/ 60 h 165"/>
                  <a:gd name="T78" fmla="*/ 102 w 111"/>
                  <a:gd name="T79" fmla="*/ 44 h 165"/>
                  <a:gd name="T80" fmla="*/ 102 w 111"/>
                  <a:gd name="T81" fmla="*/ 44 h 165"/>
                  <a:gd name="T82" fmla="*/ 95 w 111"/>
                  <a:gd name="T83" fmla="*/ 31 h 165"/>
                  <a:gd name="T84" fmla="*/ 91 w 111"/>
                  <a:gd name="T85" fmla="*/ 23 h 165"/>
                  <a:gd name="T86" fmla="*/ 85 w 111"/>
                  <a:gd name="T87" fmla="*/ 15 h 165"/>
                  <a:gd name="T88" fmla="*/ 79 w 111"/>
                  <a:gd name="T89" fmla="*/ 8 h 165"/>
                  <a:gd name="T90" fmla="*/ 76 w 111"/>
                  <a:gd name="T91" fmla="*/ 5 h 165"/>
                  <a:gd name="T92" fmla="*/ 73 w 111"/>
                  <a:gd name="T93" fmla="*/ 2 h 165"/>
                  <a:gd name="T94" fmla="*/ 69 w 111"/>
                  <a:gd name="T95" fmla="*/ 1 h 165"/>
                  <a:gd name="T96" fmla="*/ 65 w 111"/>
                  <a:gd name="T97" fmla="*/ 0 h 165"/>
                  <a:gd name="T98" fmla="*/ 62 w 111"/>
                  <a:gd name="T99" fmla="*/ 0 h 165"/>
                  <a:gd name="T100" fmla="*/ 58 w 111"/>
                  <a:gd name="T101" fmla="*/ 2 h 165"/>
                  <a:gd name="T102" fmla="*/ 58 w 111"/>
                  <a:gd name="T103" fmla="*/ 2 h 165"/>
                  <a:gd name="T104" fmla="*/ 55 w 111"/>
                  <a:gd name="T105" fmla="*/ 7 h 165"/>
                  <a:gd name="T106" fmla="*/ 48 w 111"/>
                  <a:gd name="T107" fmla="*/ 15 h 165"/>
                  <a:gd name="T108" fmla="*/ 43 w 111"/>
                  <a:gd name="T109" fmla="*/ 19 h 165"/>
                  <a:gd name="T110" fmla="*/ 38 w 111"/>
                  <a:gd name="T111" fmla="*/ 22 h 165"/>
                  <a:gd name="T112" fmla="*/ 33 w 111"/>
                  <a:gd name="T113" fmla="*/ 24 h 165"/>
                  <a:gd name="T114" fmla="*/ 31 w 111"/>
                  <a:gd name="T115" fmla="*/ 24 h 165"/>
                  <a:gd name="T116" fmla="*/ 29 w 111"/>
                  <a:gd name="T117" fmla="*/ 24 h 165"/>
                  <a:gd name="T118" fmla="*/ 29 w 111"/>
                  <a:gd name="T119" fmla="*/ 24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1" h="165">
                    <a:moveTo>
                      <a:pt x="29" y="24"/>
                    </a:moveTo>
                    <a:lnTo>
                      <a:pt x="29" y="24"/>
                    </a:lnTo>
                    <a:lnTo>
                      <a:pt x="25" y="24"/>
                    </a:lnTo>
                    <a:lnTo>
                      <a:pt x="20" y="25"/>
                    </a:lnTo>
                    <a:lnTo>
                      <a:pt x="15" y="28"/>
                    </a:lnTo>
                    <a:lnTo>
                      <a:pt x="11" y="32"/>
                    </a:lnTo>
                    <a:lnTo>
                      <a:pt x="7" y="37"/>
                    </a:lnTo>
                    <a:lnTo>
                      <a:pt x="3" y="44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1" y="72"/>
                    </a:lnTo>
                    <a:lnTo>
                      <a:pt x="4" y="81"/>
                    </a:lnTo>
                    <a:lnTo>
                      <a:pt x="9" y="90"/>
                    </a:lnTo>
                    <a:lnTo>
                      <a:pt x="15" y="99"/>
                    </a:lnTo>
                    <a:lnTo>
                      <a:pt x="23" y="107"/>
                    </a:lnTo>
                    <a:lnTo>
                      <a:pt x="30" y="115"/>
                    </a:lnTo>
                    <a:lnTo>
                      <a:pt x="38" y="122"/>
                    </a:lnTo>
                    <a:lnTo>
                      <a:pt x="47" y="127"/>
                    </a:lnTo>
                    <a:lnTo>
                      <a:pt x="61" y="136"/>
                    </a:lnTo>
                    <a:lnTo>
                      <a:pt x="74" y="146"/>
                    </a:lnTo>
                    <a:lnTo>
                      <a:pt x="85" y="155"/>
                    </a:lnTo>
                    <a:lnTo>
                      <a:pt x="92" y="164"/>
                    </a:lnTo>
                    <a:lnTo>
                      <a:pt x="94" y="165"/>
                    </a:lnTo>
                    <a:lnTo>
                      <a:pt x="95" y="165"/>
                    </a:lnTo>
                    <a:lnTo>
                      <a:pt x="96" y="165"/>
                    </a:lnTo>
                    <a:lnTo>
                      <a:pt x="98" y="164"/>
                    </a:lnTo>
                    <a:lnTo>
                      <a:pt x="100" y="160"/>
                    </a:lnTo>
                    <a:lnTo>
                      <a:pt x="103" y="154"/>
                    </a:lnTo>
                    <a:lnTo>
                      <a:pt x="107" y="139"/>
                    </a:lnTo>
                    <a:lnTo>
                      <a:pt x="110" y="123"/>
                    </a:lnTo>
                    <a:lnTo>
                      <a:pt x="111" y="113"/>
                    </a:lnTo>
                    <a:lnTo>
                      <a:pt x="111" y="103"/>
                    </a:lnTo>
                    <a:lnTo>
                      <a:pt x="110" y="81"/>
                    </a:lnTo>
                    <a:lnTo>
                      <a:pt x="106" y="60"/>
                    </a:lnTo>
                    <a:lnTo>
                      <a:pt x="102" y="44"/>
                    </a:lnTo>
                    <a:lnTo>
                      <a:pt x="95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9" y="8"/>
                    </a:lnTo>
                    <a:lnTo>
                      <a:pt x="76" y="5"/>
                    </a:lnTo>
                    <a:lnTo>
                      <a:pt x="73" y="2"/>
                    </a:lnTo>
                    <a:lnTo>
                      <a:pt x="69" y="1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58" y="2"/>
                    </a:lnTo>
                    <a:lnTo>
                      <a:pt x="55" y="7"/>
                    </a:lnTo>
                    <a:lnTo>
                      <a:pt x="48" y="15"/>
                    </a:lnTo>
                    <a:lnTo>
                      <a:pt x="43" y="19"/>
                    </a:lnTo>
                    <a:lnTo>
                      <a:pt x="38" y="22"/>
                    </a:lnTo>
                    <a:lnTo>
                      <a:pt x="33" y="24"/>
                    </a:lnTo>
                    <a:lnTo>
                      <a:pt x="31" y="24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DCD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81" name="Freeform 116">
                <a:extLst>
                  <a:ext uri="{FF2B5EF4-FFF2-40B4-BE49-F238E27FC236}">
                    <a16:creationId xmlns:a16="http://schemas.microsoft.com/office/drawing/2014/main" id="{7FDD61C9-4535-43A7-8A03-7D0D44195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1300"/>
                <a:ext cx="108" cy="162"/>
              </a:xfrm>
              <a:custGeom>
                <a:avLst/>
                <a:gdLst>
                  <a:gd name="T0" fmla="*/ 56 w 108"/>
                  <a:gd name="T1" fmla="*/ 1 h 162"/>
                  <a:gd name="T2" fmla="*/ 56 w 108"/>
                  <a:gd name="T3" fmla="*/ 1 h 162"/>
                  <a:gd name="T4" fmla="*/ 54 w 108"/>
                  <a:gd name="T5" fmla="*/ 6 h 162"/>
                  <a:gd name="T6" fmla="*/ 47 w 108"/>
                  <a:gd name="T7" fmla="*/ 15 h 162"/>
                  <a:gd name="T8" fmla="*/ 42 w 108"/>
                  <a:gd name="T9" fmla="*/ 19 h 162"/>
                  <a:gd name="T10" fmla="*/ 37 w 108"/>
                  <a:gd name="T11" fmla="*/ 23 h 162"/>
                  <a:gd name="T12" fmla="*/ 33 w 108"/>
                  <a:gd name="T13" fmla="*/ 25 h 162"/>
                  <a:gd name="T14" fmla="*/ 30 w 108"/>
                  <a:gd name="T15" fmla="*/ 25 h 162"/>
                  <a:gd name="T16" fmla="*/ 29 w 108"/>
                  <a:gd name="T17" fmla="*/ 25 h 162"/>
                  <a:gd name="T18" fmla="*/ 29 w 108"/>
                  <a:gd name="T19" fmla="*/ 25 h 162"/>
                  <a:gd name="T20" fmla="*/ 24 w 108"/>
                  <a:gd name="T21" fmla="*/ 25 h 162"/>
                  <a:gd name="T22" fmla="*/ 20 w 108"/>
                  <a:gd name="T23" fmla="*/ 26 h 162"/>
                  <a:gd name="T24" fmla="*/ 15 w 108"/>
                  <a:gd name="T25" fmla="*/ 28 h 162"/>
                  <a:gd name="T26" fmla="*/ 11 w 108"/>
                  <a:gd name="T27" fmla="*/ 32 h 162"/>
                  <a:gd name="T28" fmla="*/ 7 w 108"/>
                  <a:gd name="T29" fmla="*/ 38 h 162"/>
                  <a:gd name="T30" fmla="*/ 4 w 108"/>
                  <a:gd name="T31" fmla="*/ 45 h 162"/>
                  <a:gd name="T32" fmla="*/ 1 w 108"/>
                  <a:gd name="T33" fmla="*/ 52 h 162"/>
                  <a:gd name="T34" fmla="*/ 0 w 108"/>
                  <a:gd name="T35" fmla="*/ 62 h 162"/>
                  <a:gd name="T36" fmla="*/ 0 w 108"/>
                  <a:gd name="T37" fmla="*/ 62 h 162"/>
                  <a:gd name="T38" fmla="*/ 1 w 108"/>
                  <a:gd name="T39" fmla="*/ 67 h 162"/>
                  <a:gd name="T40" fmla="*/ 1 w 108"/>
                  <a:gd name="T41" fmla="*/ 71 h 162"/>
                  <a:gd name="T42" fmla="*/ 4 w 108"/>
                  <a:gd name="T43" fmla="*/ 80 h 162"/>
                  <a:gd name="T44" fmla="*/ 9 w 108"/>
                  <a:gd name="T45" fmla="*/ 89 h 162"/>
                  <a:gd name="T46" fmla="*/ 16 w 108"/>
                  <a:gd name="T47" fmla="*/ 98 h 162"/>
                  <a:gd name="T48" fmla="*/ 23 w 108"/>
                  <a:gd name="T49" fmla="*/ 106 h 162"/>
                  <a:gd name="T50" fmla="*/ 30 w 108"/>
                  <a:gd name="T51" fmla="*/ 114 h 162"/>
                  <a:gd name="T52" fmla="*/ 38 w 108"/>
                  <a:gd name="T53" fmla="*/ 120 h 162"/>
                  <a:gd name="T54" fmla="*/ 46 w 108"/>
                  <a:gd name="T55" fmla="*/ 124 h 162"/>
                  <a:gd name="T56" fmla="*/ 46 w 108"/>
                  <a:gd name="T57" fmla="*/ 124 h 162"/>
                  <a:gd name="T58" fmla="*/ 59 w 108"/>
                  <a:gd name="T59" fmla="*/ 134 h 162"/>
                  <a:gd name="T60" fmla="*/ 72 w 108"/>
                  <a:gd name="T61" fmla="*/ 143 h 162"/>
                  <a:gd name="T62" fmla="*/ 83 w 108"/>
                  <a:gd name="T63" fmla="*/ 152 h 162"/>
                  <a:gd name="T64" fmla="*/ 90 w 108"/>
                  <a:gd name="T65" fmla="*/ 160 h 162"/>
                  <a:gd name="T66" fmla="*/ 90 w 108"/>
                  <a:gd name="T67" fmla="*/ 160 h 162"/>
                  <a:gd name="T68" fmla="*/ 91 w 108"/>
                  <a:gd name="T69" fmla="*/ 161 h 162"/>
                  <a:gd name="T70" fmla="*/ 92 w 108"/>
                  <a:gd name="T71" fmla="*/ 162 h 162"/>
                  <a:gd name="T72" fmla="*/ 94 w 108"/>
                  <a:gd name="T73" fmla="*/ 161 h 162"/>
                  <a:gd name="T74" fmla="*/ 96 w 108"/>
                  <a:gd name="T75" fmla="*/ 160 h 162"/>
                  <a:gd name="T76" fmla="*/ 98 w 108"/>
                  <a:gd name="T77" fmla="*/ 157 h 162"/>
                  <a:gd name="T78" fmla="*/ 100 w 108"/>
                  <a:gd name="T79" fmla="*/ 151 h 162"/>
                  <a:gd name="T80" fmla="*/ 104 w 108"/>
                  <a:gd name="T81" fmla="*/ 136 h 162"/>
                  <a:gd name="T82" fmla="*/ 107 w 108"/>
                  <a:gd name="T83" fmla="*/ 121 h 162"/>
                  <a:gd name="T84" fmla="*/ 107 w 108"/>
                  <a:gd name="T85" fmla="*/ 121 h 162"/>
                  <a:gd name="T86" fmla="*/ 108 w 108"/>
                  <a:gd name="T87" fmla="*/ 111 h 162"/>
                  <a:gd name="T88" fmla="*/ 108 w 108"/>
                  <a:gd name="T89" fmla="*/ 102 h 162"/>
                  <a:gd name="T90" fmla="*/ 107 w 108"/>
                  <a:gd name="T91" fmla="*/ 80 h 162"/>
                  <a:gd name="T92" fmla="*/ 103 w 108"/>
                  <a:gd name="T93" fmla="*/ 60 h 162"/>
                  <a:gd name="T94" fmla="*/ 99 w 108"/>
                  <a:gd name="T95" fmla="*/ 45 h 162"/>
                  <a:gd name="T96" fmla="*/ 99 w 108"/>
                  <a:gd name="T97" fmla="*/ 45 h 162"/>
                  <a:gd name="T98" fmla="*/ 93 w 108"/>
                  <a:gd name="T99" fmla="*/ 31 h 162"/>
                  <a:gd name="T100" fmla="*/ 89 w 108"/>
                  <a:gd name="T101" fmla="*/ 23 h 162"/>
                  <a:gd name="T102" fmla="*/ 83 w 108"/>
                  <a:gd name="T103" fmla="*/ 15 h 162"/>
                  <a:gd name="T104" fmla="*/ 78 w 108"/>
                  <a:gd name="T105" fmla="*/ 8 h 162"/>
                  <a:gd name="T106" fmla="*/ 74 w 108"/>
                  <a:gd name="T107" fmla="*/ 5 h 162"/>
                  <a:gd name="T108" fmla="*/ 71 w 108"/>
                  <a:gd name="T109" fmla="*/ 3 h 162"/>
                  <a:gd name="T110" fmla="*/ 68 w 108"/>
                  <a:gd name="T111" fmla="*/ 0 h 162"/>
                  <a:gd name="T112" fmla="*/ 64 w 108"/>
                  <a:gd name="T113" fmla="*/ 0 h 162"/>
                  <a:gd name="T114" fmla="*/ 60 w 108"/>
                  <a:gd name="T115" fmla="*/ 0 h 162"/>
                  <a:gd name="T116" fmla="*/ 56 w 108"/>
                  <a:gd name="T117" fmla="*/ 1 h 162"/>
                  <a:gd name="T118" fmla="*/ 56 w 108"/>
                  <a:gd name="T119" fmla="*/ 1 h 1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8" h="162">
                    <a:moveTo>
                      <a:pt x="56" y="1"/>
                    </a:moveTo>
                    <a:lnTo>
                      <a:pt x="56" y="1"/>
                    </a:lnTo>
                    <a:lnTo>
                      <a:pt x="54" y="6"/>
                    </a:lnTo>
                    <a:lnTo>
                      <a:pt x="47" y="15"/>
                    </a:lnTo>
                    <a:lnTo>
                      <a:pt x="42" y="19"/>
                    </a:lnTo>
                    <a:lnTo>
                      <a:pt x="37" y="23"/>
                    </a:lnTo>
                    <a:lnTo>
                      <a:pt x="33" y="25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4" y="25"/>
                    </a:lnTo>
                    <a:lnTo>
                      <a:pt x="20" y="26"/>
                    </a:lnTo>
                    <a:lnTo>
                      <a:pt x="15" y="28"/>
                    </a:lnTo>
                    <a:lnTo>
                      <a:pt x="11" y="32"/>
                    </a:lnTo>
                    <a:lnTo>
                      <a:pt x="7" y="38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1" y="71"/>
                    </a:lnTo>
                    <a:lnTo>
                      <a:pt x="4" y="80"/>
                    </a:lnTo>
                    <a:lnTo>
                      <a:pt x="9" y="89"/>
                    </a:lnTo>
                    <a:lnTo>
                      <a:pt x="16" y="98"/>
                    </a:lnTo>
                    <a:lnTo>
                      <a:pt x="23" y="106"/>
                    </a:lnTo>
                    <a:lnTo>
                      <a:pt x="30" y="114"/>
                    </a:lnTo>
                    <a:lnTo>
                      <a:pt x="38" y="120"/>
                    </a:lnTo>
                    <a:lnTo>
                      <a:pt x="46" y="124"/>
                    </a:lnTo>
                    <a:lnTo>
                      <a:pt x="59" y="134"/>
                    </a:lnTo>
                    <a:lnTo>
                      <a:pt x="72" y="143"/>
                    </a:lnTo>
                    <a:lnTo>
                      <a:pt x="83" y="152"/>
                    </a:lnTo>
                    <a:lnTo>
                      <a:pt x="90" y="160"/>
                    </a:lnTo>
                    <a:lnTo>
                      <a:pt x="91" y="161"/>
                    </a:lnTo>
                    <a:lnTo>
                      <a:pt x="92" y="162"/>
                    </a:lnTo>
                    <a:lnTo>
                      <a:pt x="94" y="161"/>
                    </a:lnTo>
                    <a:lnTo>
                      <a:pt x="96" y="160"/>
                    </a:lnTo>
                    <a:lnTo>
                      <a:pt x="98" y="157"/>
                    </a:lnTo>
                    <a:lnTo>
                      <a:pt x="100" y="151"/>
                    </a:lnTo>
                    <a:lnTo>
                      <a:pt x="104" y="136"/>
                    </a:lnTo>
                    <a:lnTo>
                      <a:pt x="107" y="121"/>
                    </a:lnTo>
                    <a:lnTo>
                      <a:pt x="108" y="111"/>
                    </a:lnTo>
                    <a:lnTo>
                      <a:pt x="108" y="102"/>
                    </a:lnTo>
                    <a:lnTo>
                      <a:pt x="107" y="80"/>
                    </a:lnTo>
                    <a:lnTo>
                      <a:pt x="103" y="60"/>
                    </a:lnTo>
                    <a:lnTo>
                      <a:pt x="99" y="45"/>
                    </a:lnTo>
                    <a:lnTo>
                      <a:pt x="93" y="31"/>
                    </a:lnTo>
                    <a:lnTo>
                      <a:pt x="89" y="23"/>
                    </a:lnTo>
                    <a:lnTo>
                      <a:pt x="83" y="15"/>
                    </a:lnTo>
                    <a:lnTo>
                      <a:pt x="78" y="8"/>
                    </a:lnTo>
                    <a:lnTo>
                      <a:pt x="74" y="5"/>
                    </a:lnTo>
                    <a:lnTo>
                      <a:pt x="71" y="3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D9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82" name="Freeform 117">
                <a:extLst>
                  <a:ext uri="{FF2B5EF4-FFF2-40B4-BE49-F238E27FC236}">
                    <a16:creationId xmlns:a16="http://schemas.microsoft.com/office/drawing/2014/main" id="{94E36D26-E981-4D98-B510-CC36EB3F6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1199"/>
                <a:ext cx="35" cy="92"/>
              </a:xfrm>
              <a:custGeom>
                <a:avLst/>
                <a:gdLst>
                  <a:gd name="T0" fmla="*/ 3 w 35"/>
                  <a:gd name="T1" fmla="*/ 19 h 92"/>
                  <a:gd name="T2" fmla="*/ 3 w 35"/>
                  <a:gd name="T3" fmla="*/ 19 h 92"/>
                  <a:gd name="T4" fmla="*/ 6 w 35"/>
                  <a:gd name="T5" fmla="*/ 33 h 92"/>
                  <a:gd name="T6" fmla="*/ 9 w 35"/>
                  <a:gd name="T7" fmla="*/ 46 h 92"/>
                  <a:gd name="T8" fmla="*/ 10 w 35"/>
                  <a:gd name="T9" fmla="*/ 59 h 92"/>
                  <a:gd name="T10" fmla="*/ 10 w 35"/>
                  <a:gd name="T11" fmla="*/ 59 h 92"/>
                  <a:gd name="T12" fmla="*/ 11 w 35"/>
                  <a:gd name="T13" fmla="*/ 70 h 92"/>
                  <a:gd name="T14" fmla="*/ 12 w 35"/>
                  <a:gd name="T15" fmla="*/ 79 h 92"/>
                  <a:gd name="T16" fmla="*/ 13 w 35"/>
                  <a:gd name="T17" fmla="*/ 83 h 92"/>
                  <a:gd name="T18" fmla="*/ 14 w 35"/>
                  <a:gd name="T19" fmla="*/ 87 h 92"/>
                  <a:gd name="T20" fmla="*/ 16 w 35"/>
                  <a:gd name="T21" fmla="*/ 89 h 92"/>
                  <a:gd name="T22" fmla="*/ 20 w 35"/>
                  <a:gd name="T23" fmla="*/ 91 h 92"/>
                  <a:gd name="T24" fmla="*/ 20 w 35"/>
                  <a:gd name="T25" fmla="*/ 91 h 92"/>
                  <a:gd name="T26" fmla="*/ 23 w 35"/>
                  <a:gd name="T27" fmla="*/ 92 h 92"/>
                  <a:gd name="T28" fmla="*/ 26 w 35"/>
                  <a:gd name="T29" fmla="*/ 90 h 92"/>
                  <a:gd name="T30" fmla="*/ 29 w 35"/>
                  <a:gd name="T31" fmla="*/ 86 h 92"/>
                  <a:gd name="T32" fmla="*/ 32 w 35"/>
                  <a:gd name="T33" fmla="*/ 81 h 92"/>
                  <a:gd name="T34" fmla="*/ 34 w 35"/>
                  <a:gd name="T35" fmla="*/ 75 h 92"/>
                  <a:gd name="T36" fmla="*/ 35 w 35"/>
                  <a:gd name="T37" fmla="*/ 67 h 92"/>
                  <a:gd name="T38" fmla="*/ 35 w 35"/>
                  <a:gd name="T39" fmla="*/ 59 h 92"/>
                  <a:gd name="T40" fmla="*/ 33 w 35"/>
                  <a:gd name="T41" fmla="*/ 51 h 92"/>
                  <a:gd name="T42" fmla="*/ 33 w 35"/>
                  <a:gd name="T43" fmla="*/ 51 h 92"/>
                  <a:gd name="T44" fmla="*/ 27 w 35"/>
                  <a:gd name="T45" fmla="*/ 34 h 92"/>
                  <a:gd name="T46" fmla="*/ 21 w 35"/>
                  <a:gd name="T47" fmla="*/ 20 h 92"/>
                  <a:gd name="T48" fmla="*/ 14 w 35"/>
                  <a:gd name="T49" fmla="*/ 10 h 92"/>
                  <a:gd name="T50" fmla="*/ 10 w 35"/>
                  <a:gd name="T51" fmla="*/ 4 h 92"/>
                  <a:gd name="T52" fmla="*/ 10 w 35"/>
                  <a:gd name="T53" fmla="*/ 4 h 92"/>
                  <a:gd name="T54" fmla="*/ 6 w 35"/>
                  <a:gd name="T55" fmla="*/ 1 h 92"/>
                  <a:gd name="T56" fmla="*/ 3 w 35"/>
                  <a:gd name="T57" fmla="*/ 0 h 92"/>
                  <a:gd name="T58" fmla="*/ 1 w 35"/>
                  <a:gd name="T59" fmla="*/ 0 h 92"/>
                  <a:gd name="T60" fmla="*/ 0 w 35"/>
                  <a:gd name="T61" fmla="*/ 2 h 92"/>
                  <a:gd name="T62" fmla="*/ 0 w 35"/>
                  <a:gd name="T63" fmla="*/ 6 h 92"/>
                  <a:gd name="T64" fmla="*/ 0 w 35"/>
                  <a:gd name="T65" fmla="*/ 11 h 92"/>
                  <a:gd name="T66" fmla="*/ 3 w 35"/>
                  <a:gd name="T67" fmla="*/ 19 h 92"/>
                  <a:gd name="T68" fmla="*/ 3 w 35"/>
                  <a:gd name="T69" fmla="*/ 19 h 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" h="92">
                    <a:moveTo>
                      <a:pt x="3" y="19"/>
                    </a:moveTo>
                    <a:lnTo>
                      <a:pt x="3" y="19"/>
                    </a:lnTo>
                    <a:lnTo>
                      <a:pt x="6" y="33"/>
                    </a:lnTo>
                    <a:lnTo>
                      <a:pt x="9" y="46"/>
                    </a:lnTo>
                    <a:lnTo>
                      <a:pt x="10" y="59"/>
                    </a:lnTo>
                    <a:lnTo>
                      <a:pt x="11" y="70"/>
                    </a:lnTo>
                    <a:lnTo>
                      <a:pt x="12" y="79"/>
                    </a:lnTo>
                    <a:lnTo>
                      <a:pt x="13" y="83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20" y="91"/>
                    </a:lnTo>
                    <a:lnTo>
                      <a:pt x="23" y="92"/>
                    </a:lnTo>
                    <a:lnTo>
                      <a:pt x="26" y="90"/>
                    </a:lnTo>
                    <a:lnTo>
                      <a:pt x="29" y="86"/>
                    </a:lnTo>
                    <a:lnTo>
                      <a:pt x="32" y="81"/>
                    </a:lnTo>
                    <a:lnTo>
                      <a:pt x="34" y="75"/>
                    </a:lnTo>
                    <a:lnTo>
                      <a:pt x="35" y="67"/>
                    </a:lnTo>
                    <a:lnTo>
                      <a:pt x="35" y="59"/>
                    </a:lnTo>
                    <a:lnTo>
                      <a:pt x="33" y="51"/>
                    </a:lnTo>
                    <a:lnTo>
                      <a:pt x="27" y="34"/>
                    </a:lnTo>
                    <a:lnTo>
                      <a:pt x="21" y="20"/>
                    </a:lnTo>
                    <a:lnTo>
                      <a:pt x="14" y="10"/>
                    </a:lnTo>
                    <a:lnTo>
                      <a:pt x="10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83" name="Freeform 118">
                <a:extLst>
                  <a:ext uri="{FF2B5EF4-FFF2-40B4-BE49-F238E27FC236}">
                    <a16:creationId xmlns:a16="http://schemas.microsoft.com/office/drawing/2014/main" id="{06B6CCC9-2F23-4611-962E-F421F4E83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1200"/>
                <a:ext cx="34" cy="90"/>
              </a:xfrm>
              <a:custGeom>
                <a:avLst/>
                <a:gdLst>
                  <a:gd name="T0" fmla="*/ 11 w 34"/>
                  <a:gd name="T1" fmla="*/ 58 h 90"/>
                  <a:gd name="T2" fmla="*/ 11 w 34"/>
                  <a:gd name="T3" fmla="*/ 58 h 90"/>
                  <a:gd name="T4" fmla="*/ 11 w 34"/>
                  <a:gd name="T5" fmla="*/ 68 h 90"/>
                  <a:gd name="T6" fmla="*/ 12 w 34"/>
                  <a:gd name="T7" fmla="*/ 77 h 90"/>
                  <a:gd name="T8" fmla="*/ 13 w 34"/>
                  <a:gd name="T9" fmla="*/ 81 h 90"/>
                  <a:gd name="T10" fmla="*/ 15 w 34"/>
                  <a:gd name="T11" fmla="*/ 85 h 90"/>
                  <a:gd name="T12" fmla="*/ 16 w 34"/>
                  <a:gd name="T13" fmla="*/ 88 h 90"/>
                  <a:gd name="T14" fmla="*/ 20 w 34"/>
                  <a:gd name="T15" fmla="*/ 90 h 90"/>
                  <a:gd name="T16" fmla="*/ 20 w 34"/>
                  <a:gd name="T17" fmla="*/ 90 h 90"/>
                  <a:gd name="T18" fmla="*/ 23 w 34"/>
                  <a:gd name="T19" fmla="*/ 90 h 90"/>
                  <a:gd name="T20" fmla="*/ 26 w 34"/>
                  <a:gd name="T21" fmla="*/ 88 h 90"/>
                  <a:gd name="T22" fmla="*/ 29 w 34"/>
                  <a:gd name="T23" fmla="*/ 85 h 90"/>
                  <a:gd name="T24" fmla="*/ 31 w 34"/>
                  <a:gd name="T25" fmla="*/ 80 h 90"/>
                  <a:gd name="T26" fmla="*/ 33 w 34"/>
                  <a:gd name="T27" fmla="*/ 73 h 90"/>
                  <a:gd name="T28" fmla="*/ 34 w 34"/>
                  <a:gd name="T29" fmla="*/ 66 h 90"/>
                  <a:gd name="T30" fmla="*/ 34 w 34"/>
                  <a:gd name="T31" fmla="*/ 58 h 90"/>
                  <a:gd name="T32" fmla="*/ 32 w 34"/>
                  <a:gd name="T33" fmla="*/ 50 h 90"/>
                  <a:gd name="T34" fmla="*/ 32 w 34"/>
                  <a:gd name="T35" fmla="*/ 50 h 90"/>
                  <a:gd name="T36" fmla="*/ 27 w 34"/>
                  <a:gd name="T37" fmla="*/ 33 h 90"/>
                  <a:gd name="T38" fmla="*/ 21 w 34"/>
                  <a:gd name="T39" fmla="*/ 20 h 90"/>
                  <a:gd name="T40" fmla="*/ 14 w 34"/>
                  <a:gd name="T41" fmla="*/ 10 h 90"/>
                  <a:gd name="T42" fmla="*/ 10 w 34"/>
                  <a:gd name="T43" fmla="*/ 4 h 90"/>
                  <a:gd name="T44" fmla="*/ 10 w 34"/>
                  <a:gd name="T45" fmla="*/ 4 h 90"/>
                  <a:gd name="T46" fmla="*/ 6 w 34"/>
                  <a:gd name="T47" fmla="*/ 1 h 90"/>
                  <a:gd name="T48" fmla="*/ 4 w 34"/>
                  <a:gd name="T49" fmla="*/ 0 h 90"/>
                  <a:gd name="T50" fmla="*/ 2 w 34"/>
                  <a:gd name="T51" fmla="*/ 0 h 90"/>
                  <a:gd name="T52" fmla="*/ 1 w 34"/>
                  <a:gd name="T53" fmla="*/ 2 h 90"/>
                  <a:gd name="T54" fmla="*/ 0 w 34"/>
                  <a:gd name="T55" fmla="*/ 5 h 90"/>
                  <a:gd name="T56" fmla="*/ 1 w 34"/>
                  <a:gd name="T57" fmla="*/ 11 h 90"/>
                  <a:gd name="T58" fmla="*/ 3 w 34"/>
                  <a:gd name="T59" fmla="*/ 19 h 90"/>
                  <a:gd name="T60" fmla="*/ 3 w 34"/>
                  <a:gd name="T61" fmla="*/ 19 h 90"/>
                  <a:gd name="T62" fmla="*/ 7 w 34"/>
                  <a:gd name="T63" fmla="*/ 33 h 90"/>
                  <a:gd name="T64" fmla="*/ 10 w 34"/>
                  <a:gd name="T65" fmla="*/ 45 h 90"/>
                  <a:gd name="T66" fmla="*/ 11 w 34"/>
                  <a:gd name="T67" fmla="*/ 58 h 90"/>
                  <a:gd name="T68" fmla="*/ 11 w 34"/>
                  <a:gd name="T69" fmla="*/ 58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" h="90">
                    <a:moveTo>
                      <a:pt x="11" y="58"/>
                    </a:moveTo>
                    <a:lnTo>
                      <a:pt x="11" y="58"/>
                    </a:lnTo>
                    <a:lnTo>
                      <a:pt x="11" y="68"/>
                    </a:lnTo>
                    <a:lnTo>
                      <a:pt x="12" y="77"/>
                    </a:lnTo>
                    <a:lnTo>
                      <a:pt x="13" y="81"/>
                    </a:lnTo>
                    <a:lnTo>
                      <a:pt x="15" y="85"/>
                    </a:lnTo>
                    <a:lnTo>
                      <a:pt x="16" y="88"/>
                    </a:lnTo>
                    <a:lnTo>
                      <a:pt x="20" y="90"/>
                    </a:lnTo>
                    <a:lnTo>
                      <a:pt x="23" y="90"/>
                    </a:lnTo>
                    <a:lnTo>
                      <a:pt x="26" y="88"/>
                    </a:lnTo>
                    <a:lnTo>
                      <a:pt x="29" y="85"/>
                    </a:lnTo>
                    <a:lnTo>
                      <a:pt x="31" y="80"/>
                    </a:lnTo>
                    <a:lnTo>
                      <a:pt x="33" y="73"/>
                    </a:lnTo>
                    <a:lnTo>
                      <a:pt x="34" y="66"/>
                    </a:lnTo>
                    <a:lnTo>
                      <a:pt x="34" y="58"/>
                    </a:lnTo>
                    <a:lnTo>
                      <a:pt x="32" y="50"/>
                    </a:lnTo>
                    <a:lnTo>
                      <a:pt x="27" y="33"/>
                    </a:lnTo>
                    <a:lnTo>
                      <a:pt x="21" y="20"/>
                    </a:lnTo>
                    <a:lnTo>
                      <a:pt x="14" y="10"/>
                    </a:lnTo>
                    <a:lnTo>
                      <a:pt x="10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9"/>
                    </a:lnTo>
                    <a:lnTo>
                      <a:pt x="7" y="33"/>
                    </a:lnTo>
                    <a:lnTo>
                      <a:pt x="10" y="45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FB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84" name="Freeform 119">
                <a:extLst>
                  <a:ext uri="{FF2B5EF4-FFF2-40B4-BE49-F238E27FC236}">
                    <a16:creationId xmlns:a16="http://schemas.microsoft.com/office/drawing/2014/main" id="{7A864A91-EB5D-40F8-B6C2-39A507986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1201"/>
                <a:ext cx="32" cy="88"/>
              </a:xfrm>
              <a:custGeom>
                <a:avLst/>
                <a:gdLst>
                  <a:gd name="T0" fmla="*/ 10 w 32"/>
                  <a:gd name="T1" fmla="*/ 57 h 88"/>
                  <a:gd name="T2" fmla="*/ 10 w 32"/>
                  <a:gd name="T3" fmla="*/ 57 h 88"/>
                  <a:gd name="T4" fmla="*/ 11 w 32"/>
                  <a:gd name="T5" fmla="*/ 67 h 88"/>
                  <a:gd name="T6" fmla="*/ 12 w 32"/>
                  <a:gd name="T7" fmla="*/ 76 h 88"/>
                  <a:gd name="T8" fmla="*/ 14 w 32"/>
                  <a:gd name="T9" fmla="*/ 83 h 88"/>
                  <a:gd name="T10" fmla="*/ 16 w 32"/>
                  <a:gd name="T11" fmla="*/ 86 h 88"/>
                  <a:gd name="T12" fmla="*/ 19 w 32"/>
                  <a:gd name="T13" fmla="*/ 88 h 88"/>
                  <a:gd name="T14" fmla="*/ 19 w 32"/>
                  <a:gd name="T15" fmla="*/ 88 h 88"/>
                  <a:gd name="T16" fmla="*/ 22 w 32"/>
                  <a:gd name="T17" fmla="*/ 88 h 88"/>
                  <a:gd name="T18" fmla="*/ 25 w 32"/>
                  <a:gd name="T19" fmla="*/ 86 h 88"/>
                  <a:gd name="T20" fmla="*/ 27 w 32"/>
                  <a:gd name="T21" fmla="*/ 83 h 88"/>
                  <a:gd name="T22" fmla="*/ 30 w 32"/>
                  <a:gd name="T23" fmla="*/ 78 h 88"/>
                  <a:gd name="T24" fmla="*/ 32 w 32"/>
                  <a:gd name="T25" fmla="*/ 72 h 88"/>
                  <a:gd name="T26" fmla="*/ 32 w 32"/>
                  <a:gd name="T27" fmla="*/ 65 h 88"/>
                  <a:gd name="T28" fmla="*/ 32 w 32"/>
                  <a:gd name="T29" fmla="*/ 57 h 88"/>
                  <a:gd name="T30" fmla="*/ 31 w 32"/>
                  <a:gd name="T31" fmla="*/ 49 h 88"/>
                  <a:gd name="T32" fmla="*/ 31 w 32"/>
                  <a:gd name="T33" fmla="*/ 49 h 88"/>
                  <a:gd name="T34" fmla="*/ 25 w 32"/>
                  <a:gd name="T35" fmla="*/ 32 h 88"/>
                  <a:gd name="T36" fmla="*/ 19 w 32"/>
                  <a:gd name="T37" fmla="*/ 19 h 88"/>
                  <a:gd name="T38" fmla="*/ 13 w 32"/>
                  <a:gd name="T39" fmla="*/ 9 h 88"/>
                  <a:gd name="T40" fmla="*/ 9 w 32"/>
                  <a:gd name="T41" fmla="*/ 3 h 88"/>
                  <a:gd name="T42" fmla="*/ 9 w 32"/>
                  <a:gd name="T43" fmla="*/ 3 h 88"/>
                  <a:gd name="T44" fmla="*/ 5 w 32"/>
                  <a:gd name="T45" fmla="*/ 0 h 88"/>
                  <a:gd name="T46" fmla="*/ 3 w 32"/>
                  <a:gd name="T47" fmla="*/ 0 h 88"/>
                  <a:gd name="T48" fmla="*/ 2 w 32"/>
                  <a:gd name="T49" fmla="*/ 0 h 88"/>
                  <a:gd name="T50" fmla="*/ 0 w 32"/>
                  <a:gd name="T51" fmla="*/ 2 h 88"/>
                  <a:gd name="T52" fmla="*/ 0 w 32"/>
                  <a:gd name="T53" fmla="*/ 5 h 88"/>
                  <a:gd name="T54" fmla="*/ 1 w 32"/>
                  <a:gd name="T55" fmla="*/ 10 h 88"/>
                  <a:gd name="T56" fmla="*/ 3 w 32"/>
                  <a:gd name="T57" fmla="*/ 18 h 88"/>
                  <a:gd name="T58" fmla="*/ 3 w 32"/>
                  <a:gd name="T59" fmla="*/ 18 h 88"/>
                  <a:gd name="T60" fmla="*/ 6 w 32"/>
                  <a:gd name="T61" fmla="*/ 32 h 88"/>
                  <a:gd name="T62" fmla="*/ 9 w 32"/>
                  <a:gd name="T63" fmla="*/ 44 h 88"/>
                  <a:gd name="T64" fmla="*/ 10 w 32"/>
                  <a:gd name="T65" fmla="*/ 57 h 88"/>
                  <a:gd name="T66" fmla="*/ 10 w 32"/>
                  <a:gd name="T67" fmla="*/ 57 h 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2" h="88">
                    <a:moveTo>
                      <a:pt x="10" y="57"/>
                    </a:moveTo>
                    <a:lnTo>
                      <a:pt x="10" y="57"/>
                    </a:lnTo>
                    <a:lnTo>
                      <a:pt x="11" y="67"/>
                    </a:lnTo>
                    <a:lnTo>
                      <a:pt x="12" y="76"/>
                    </a:lnTo>
                    <a:lnTo>
                      <a:pt x="14" y="83"/>
                    </a:lnTo>
                    <a:lnTo>
                      <a:pt x="16" y="86"/>
                    </a:lnTo>
                    <a:lnTo>
                      <a:pt x="19" y="88"/>
                    </a:lnTo>
                    <a:lnTo>
                      <a:pt x="22" y="88"/>
                    </a:lnTo>
                    <a:lnTo>
                      <a:pt x="25" y="86"/>
                    </a:lnTo>
                    <a:lnTo>
                      <a:pt x="27" y="83"/>
                    </a:lnTo>
                    <a:lnTo>
                      <a:pt x="30" y="78"/>
                    </a:lnTo>
                    <a:lnTo>
                      <a:pt x="32" y="72"/>
                    </a:lnTo>
                    <a:lnTo>
                      <a:pt x="32" y="65"/>
                    </a:lnTo>
                    <a:lnTo>
                      <a:pt x="32" y="57"/>
                    </a:lnTo>
                    <a:lnTo>
                      <a:pt x="31" y="49"/>
                    </a:lnTo>
                    <a:lnTo>
                      <a:pt x="25" y="32"/>
                    </a:lnTo>
                    <a:lnTo>
                      <a:pt x="19" y="19"/>
                    </a:lnTo>
                    <a:lnTo>
                      <a:pt x="13" y="9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3" y="18"/>
                    </a:lnTo>
                    <a:lnTo>
                      <a:pt x="6" y="32"/>
                    </a:lnTo>
                    <a:lnTo>
                      <a:pt x="9" y="44"/>
                    </a:ln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F7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85" name="Freeform 120">
                <a:extLst>
                  <a:ext uri="{FF2B5EF4-FFF2-40B4-BE49-F238E27FC236}">
                    <a16:creationId xmlns:a16="http://schemas.microsoft.com/office/drawing/2014/main" id="{29CD610C-35C6-4AD6-8157-70228B0D4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202"/>
                <a:ext cx="31" cy="86"/>
              </a:xfrm>
              <a:custGeom>
                <a:avLst/>
                <a:gdLst>
                  <a:gd name="T0" fmla="*/ 10 w 31"/>
                  <a:gd name="T1" fmla="*/ 56 h 86"/>
                  <a:gd name="T2" fmla="*/ 10 w 31"/>
                  <a:gd name="T3" fmla="*/ 56 h 86"/>
                  <a:gd name="T4" fmla="*/ 10 w 31"/>
                  <a:gd name="T5" fmla="*/ 65 h 86"/>
                  <a:gd name="T6" fmla="*/ 11 w 31"/>
                  <a:gd name="T7" fmla="*/ 74 h 86"/>
                  <a:gd name="T8" fmla="*/ 13 w 31"/>
                  <a:gd name="T9" fmla="*/ 81 h 86"/>
                  <a:gd name="T10" fmla="*/ 15 w 31"/>
                  <a:gd name="T11" fmla="*/ 84 h 86"/>
                  <a:gd name="T12" fmla="*/ 18 w 31"/>
                  <a:gd name="T13" fmla="*/ 86 h 86"/>
                  <a:gd name="T14" fmla="*/ 18 w 31"/>
                  <a:gd name="T15" fmla="*/ 86 h 86"/>
                  <a:gd name="T16" fmla="*/ 21 w 31"/>
                  <a:gd name="T17" fmla="*/ 86 h 86"/>
                  <a:gd name="T18" fmla="*/ 24 w 31"/>
                  <a:gd name="T19" fmla="*/ 85 h 86"/>
                  <a:gd name="T20" fmla="*/ 26 w 31"/>
                  <a:gd name="T21" fmla="*/ 81 h 86"/>
                  <a:gd name="T22" fmla="*/ 28 w 31"/>
                  <a:gd name="T23" fmla="*/ 76 h 86"/>
                  <a:gd name="T24" fmla="*/ 30 w 31"/>
                  <a:gd name="T25" fmla="*/ 70 h 86"/>
                  <a:gd name="T26" fmla="*/ 31 w 31"/>
                  <a:gd name="T27" fmla="*/ 63 h 86"/>
                  <a:gd name="T28" fmla="*/ 30 w 31"/>
                  <a:gd name="T29" fmla="*/ 55 h 86"/>
                  <a:gd name="T30" fmla="*/ 29 w 31"/>
                  <a:gd name="T31" fmla="*/ 48 h 86"/>
                  <a:gd name="T32" fmla="*/ 29 w 31"/>
                  <a:gd name="T33" fmla="*/ 48 h 86"/>
                  <a:gd name="T34" fmla="*/ 24 w 31"/>
                  <a:gd name="T35" fmla="*/ 31 h 86"/>
                  <a:gd name="T36" fmla="*/ 18 w 31"/>
                  <a:gd name="T37" fmla="*/ 19 h 86"/>
                  <a:gd name="T38" fmla="*/ 12 w 31"/>
                  <a:gd name="T39" fmla="*/ 9 h 86"/>
                  <a:gd name="T40" fmla="*/ 8 w 31"/>
                  <a:gd name="T41" fmla="*/ 3 h 86"/>
                  <a:gd name="T42" fmla="*/ 8 w 31"/>
                  <a:gd name="T43" fmla="*/ 3 h 86"/>
                  <a:gd name="T44" fmla="*/ 5 w 31"/>
                  <a:gd name="T45" fmla="*/ 0 h 86"/>
                  <a:gd name="T46" fmla="*/ 3 w 31"/>
                  <a:gd name="T47" fmla="*/ 0 h 86"/>
                  <a:gd name="T48" fmla="*/ 1 w 31"/>
                  <a:gd name="T49" fmla="*/ 0 h 86"/>
                  <a:gd name="T50" fmla="*/ 0 w 31"/>
                  <a:gd name="T51" fmla="*/ 1 h 86"/>
                  <a:gd name="T52" fmla="*/ 0 w 31"/>
                  <a:gd name="T53" fmla="*/ 5 h 86"/>
                  <a:gd name="T54" fmla="*/ 0 w 31"/>
                  <a:gd name="T55" fmla="*/ 10 h 86"/>
                  <a:gd name="T56" fmla="*/ 2 w 31"/>
                  <a:gd name="T57" fmla="*/ 18 h 86"/>
                  <a:gd name="T58" fmla="*/ 2 w 31"/>
                  <a:gd name="T59" fmla="*/ 18 h 86"/>
                  <a:gd name="T60" fmla="*/ 6 w 31"/>
                  <a:gd name="T61" fmla="*/ 31 h 86"/>
                  <a:gd name="T62" fmla="*/ 8 w 31"/>
                  <a:gd name="T63" fmla="*/ 43 h 86"/>
                  <a:gd name="T64" fmla="*/ 10 w 31"/>
                  <a:gd name="T65" fmla="*/ 56 h 86"/>
                  <a:gd name="T66" fmla="*/ 10 w 31"/>
                  <a:gd name="T67" fmla="*/ 56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" h="86">
                    <a:moveTo>
                      <a:pt x="10" y="56"/>
                    </a:moveTo>
                    <a:lnTo>
                      <a:pt x="10" y="56"/>
                    </a:lnTo>
                    <a:lnTo>
                      <a:pt x="10" y="65"/>
                    </a:lnTo>
                    <a:lnTo>
                      <a:pt x="11" y="74"/>
                    </a:lnTo>
                    <a:lnTo>
                      <a:pt x="13" y="81"/>
                    </a:lnTo>
                    <a:lnTo>
                      <a:pt x="15" y="84"/>
                    </a:lnTo>
                    <a:lnTo>
                      <a:pt x="18" y="86"/>
                    </a:lnTo>
                    <a:lnTo>
                      <a:pt x="21" y="86"/>
                    </a:lnTo>
                    <a:lnTo>
                      <a:pt x="24" y="85"/>
                    </a:lnTo>
                    <a:lnTo>
                      <a:pt x="26" y="81"/>
                    </a:lnTo>
                    <a:lnTo>
                      <a:pt x="28" y="76"/>
                    </a:lnTo>
                    <a:lnTo>
                      <a:pt x="30" y="70"/>
                    </a:lnTo>
                    <a:lnTo>
                      <a:pt x="31" y="63"/>
                    </a:lnTo>
                    <a:lnTo>
                      <a:pt x="30" y="55"/>
                    </a:lnTo>
                    <a:lnTo>
                      <a:pt x="29" y="48"/>
                    </a:lnTo>
                    <a:lnTo>
                      <a:pt x="24" y="31"/>
                    </a:lnTo>
                    <a:lnTo>
                      <a:pt x="18" y="19"/>
                    </a:lnTo>
                    <a:lnTo>
                      <a:pt x="12" y="9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31"/>
                    </a:lnTo>
                    <a:lnTo>
                      <a:pt x="8" y="43"/>
                    </a:lnTo>
                    <a:lnTo>
                      <a:pt x="10" y="56"/>
                    </a:lnTo>
                    <a:close/>
                  </a:path>
                </a:pathLst>
              </a:custGeom>
              <a:solidFill>
                <a:srgbClr val="F4F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86" name="Freeform 121">
                <a:extLst>
                  <a:ext uri="{FF2B5EF4-FFF2-40B4-BE49-F238E27FC236}">
                    <a16:creationId xmlns:a16="http://schemas.microsoft.com/office/drawing/2014/main" id="{F034B36D-8CDE-467B-9C11-AB284E00F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202"/>
                <a:ext cx="30" cy="85"/>
              </a:xfrm>
              <a:custGeom>
                <a:avLst/>
                <a:gdLst>
                  <a:gd name="T0" fmla="*/ 10 w 30"/>
                  <a:gd name="T1" fmla="*/ 55 h 85"/>
                  <a:gd name="T2" fmla="*/ 10 w 30"/>
                  <a:gd name="T3" fmla="*/ 55 h 85"/>
                  <a:gd name="T4" fmla="*/ 11 w 30"/>
                  <a:gd name="T5" fmla="*/ 65 h 85"/>
                  <a:gd name="T6" fmla="*/ 12 w 30"/>
                  <a:gd name="T7" fmla="*/ 74 h 85"/>
                  <a:gd name="T8" fmla="*/ 14 w 30"/>
                  <a:gd name="T9" fmla="*/ 81 h 85"/>
                  <a:gd name="T10" fmla="*/ 15 w 30"/>
                  <a:gd name="T11" fmla="*/ 83 h 85"/>
                  <a:gd name="T12" fmla="*/ 19 w 30"/>
                  <a:gd name="T13" fmla="*/ 85 h 85"/>
                  <a:gd name="T14" fmla="*/ 19 w 30"/>
                  <a:gd name="T15" fmla="*/ 85 h 85"/>
                  <a:gd name="T16" fmla="*/ 21 w 30"/>
                  <a:gd name="T17" fmla="*/ 85 h 85"/>
                  <a:gd name="T18" fmla="*/ 24 w 30"/>
                  <a:gd name="T19" fmla="*/ 84 h 85"/>
                  <a:gd name="T20" fmla="*/ 26 w 30"/>
                  <a:gd name="T21" fmla="*/ 80 h 85"/>
                  <a:gd name="T22" fmla="*/ 28 w 30"/>
                  <a:gd name="T23" fmla="*/ 75 h 85"/>
                  <a:gd name="T24" fmla="*/ 29 w 30"/>
                  <a:gd name="T25" fmla="*/ 69 h 85"/>
                  <a:gd name="T26" fmla="*/ 30 w 30"/>
                  <a:gd name="T27" fmla="*/ 63 h 85"/>
                  <a:gd name="T28" fmla="*/ 30 w 30"/>
                  <a:gd name="T29" fmla="*/ 55 h 85"/>
                  <a:gd name="T30" fmla="*/ 28 w 30"/>
                  <a:gd name="T31" fmla="*/ 47 h 85"/>
                  <a:gd name="T32" fmla="*/ 28 w 30"/>
                  <a:gd name="T33" fmla="*/ 47 h 85"/>
                  <a:gd name="T34" fmla="*/ 23 w 30"/>
                  <a:gd name="T35" fmla="*/ 32 h 85"/>
                  <a:gd name="T36" fmla="*/ 18 w 30"/>
                  <a:gd name="T37" fmla="*/ 19 h 85"/>
                  <a:gd name="T38" fmla="*/ 12 w 30"/>
                  <a:gd name="T39" fmla="*/ 10 h 85"/>
                  <a:gd name="T40" fmla="*/ 9 w 30"/>
                  <a:gd name="T41" fmla="*/ 4 h 85"/>
                  <a:gd name="T42" fmla="*/ 9 w 30"/>
                  <a:gd name="T43" fmla="*/ 4 h 85"/>
                  <a:gd name="T44" fmla="*/ 5 w 30"/>
                  <a:gd name="T45" fmla="*/ 1 h 85"/>
                  <a:gd name="T46" fmla="*/ 3 w 30"/>
                  <a:gd name="T47" fmla="*/ 0 h 85"/>
                  <a:gd name="T48" fmla="*/ 2 w 30"/>
                  <a:gd name="T49" fmla="*/ 1 h 85"/>
                  <a:gd name="T50" fmla="*/ 1 w 30"/>
                  <a:gd name="T51" fmla="*/ 2 h 85"/>
                  <a:gd name="T52" fmla="*/ 0 w 30"/>
                  <a:gd name="T53" fmla="*/ 6 h 85"/>
                  <a:gd name="T54" fmla="*/ 1 w 30"/>
                  <a:gd name="T55" fmla="*/ 11 h 85"/>
                  <a:gd name="T56" fmla="*/ 3 w 30"/>
                  <a:gd name="T57" fmla="*/ 18 h 85"/>
                  <a:gd name="T58" fmla="*/ 3 w 30"/>
                  <a:gd name="T59" fmla="*/ 18 h 85"/>
                  <a:gd name="T60" fmla="*/ 6 w 30"/>
                  <a:gd name="T61" fmla="*/ 31 h 85"/>
                  <a:gd name="T62" fmla="*/ 9 w 30"/>
                  <a:gd name="T63" fmla="*/ 43 h 85"/>
                  <a:gd name="T64" fmla="*/ 10 w 30"/>
                  <a:gd name="T65" fmla="*/ 55 h 85"/>
                  <a:gd name="T66" fmla="*/ 10 w 30"/>
                  <a:gd name="T67" fmla="*/ 55 h 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" h="85">
                    <a:moveTo>
                      <a:pt x="10" y="55"/>
                    </a:moveTo>
                    <a:lnTo>
                      <a:pt x="10" y="55"/>
                    </a:lnTo>
                    <a:lnTo>
                      <a:pt x="11" y="65"/>
                    </a:lnTo>
                    <a:lnTo>
                      <a:pt x="12" y="74"/>
                    </a:lnTo>
                    <a:lnTo>
                      <a:pt x="14" y="81"/>
                    </a:lnTo>
                    <a:lnTo>
                      <a:pt x="15" y="83"/>
                    </a:lnTo>
                    <a:lnTo>
                      <a:pt x="19" y="85"/>
                    </a:lnTo>
                    <a:lnTo>
                      <a:pt x="21" y="85"/>
                    </a:lnTo>
                    <a:lnTo>
                      <a:pt x="24" y="84"/>
                    </a:lnTo>
                    <a:lnTo>
                      <a:pt x="26" y="80"/>
                    </a:lnTo>
                    <a:lnTo>
                      <a:pt x="28" y="75"/>
                    </a:lnTo>
                    <a:lnTo>
                      <a:pt x="29" y="69"/>
                    </a:lnTo>
                    <a:lnTo>
                      <a:pt x="30" y="63"/>
                    </a:lnTo>
                    <a:lnTo>
                      <a:pt x="30" y="55"/>
                    </a:lnTo>
                    <a:lnTo>
                      <a:pt x="28" y="47"/>
                    </a:lnTo>
                    <a:lnTo>
                      <a:pt x="23" y="32"/>
                    </a:lnTo>
                    <a:lnTo>
                      <a:pt x="18" y="19"/>
                    </a:lnTo>
                    <a:lnTo>
                      <a:pt x="12" y="10"/>
                    </a:lnTo>
                    <a:lnTo>
                      <a:pt x="9" y="4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3" y="18"/>
                    </a:lnTo>
                    <a:lnTo>
                      <a:pt x="6" y="31"/>
                    </a:lnTo>
                    <a:lnTo>
                      <a:pt x="9" y="43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F0E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87" name="Freeform 122">
                <a:extLst>
                  <a:ext uri="{FF2B5EF4-FFF2-40B4-BE49-F238E27FC236}">
                    <a16:creationId xmlns:a16="http://schemas.microsoft.com/office/drawing/2014/main" id="{AB3EB9C1-CE84-40E9-B53E-E3ED9B544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1203"/>
                <a:ext cx="28" cy="84"/>
              </a:xfrm>
              <a:custGeom>
                <a:avLst/>
                <a:gdLst>
                  <a:gd name="T0" fmla="*/ 10 w 28"/>
                  <a:gd name="T1" fmla="*/ 54 h 84"/>
                  <a:gd name="T2" fmla="*/ 10 w 28"/>
                  <a:gd name="T3" fmla="*/ 54 h 84"/>
                  <a:gd name="T4" fmla="*/ 10 w 28"/>
                  <a:gd name="T5" fmla="*/ 63 h 84"/>
                  <a:gd name="T6" fmla="*/ 11 w 28"/>
                  <a:gd name="T7" fmla="*/ 72 h 84"/>
                  <a:gd name="T8" fmla="*/ 13 w 28"/>
                  <a:gd name="T9" fmla="*/ 79 h 84"/>
                  <a:gd name="T10" fmla="*/ 15 w 28"/>
                  <a:gd name="T11" fmla="*/ 82 h 84"/>
                  <a:gd name="T12" fmla="*/ 18 w 28"/>
                  <a:gd name="T13" fmla="*/ 83 h 84"/>
                  <a:gd name="T14" fmla="*/ 18 w 28"/>
                  <a:gd name="T15" fmla="*/ 83 h 84"/>
                  <a:gd name="T16" fmla="*/ 20 w 28"/>
                  <a:gd name="T17" fmla="*/ 84 h 84"/>
                  <a:gd name="T18" fmla="*/ 22 w 28"/>
                  <a:gd name="T19" fmla="*/ 82 h 84"/>
                  <a:gd name="T20" fmla="*/ 25 w 28"/>
                  <a:gd name="T21" fmla="*/ 79 h 84"/>
                  <a:gd name="T22" fmla="*/ 27 w 28"/>
                  <a:gd name="T23" fmla="*/ 74 h 84"/>
                  <a:gd name="T24" fmla="*/ 28 w 28"/>
                  <a:gd name="T25" fmla="*/ 68 h 84"/>
                  <a:gd name="T26" fmla="*/ 28 w 28"/>
                  <a:gd name="T27" fmla="*/ 61 h 84"/>
                  <a:gd name="T28" fmla="*/ 28 w 28"/>
                  <a:gd name="T29" fmla="*/ 54 h 84"/>
                  <a:gd name="T30" fmla="*/ 27 w 28"/>
                  <a:gd name="T31" fmla="*/ 46 h 84"/>
                  <a:gd name="T32" fmla="*/ 27 w 28"/>
                  <a:gd name="T33" fmla="*/ 46 h 84"/>
                  <a:gd name="T34" fmla="*/ 22 w 28"/>
                  <a:gd name="T35" fmla="*/ 31 h 84"/>
                  <a:gd name="T36" fmla="*/ 17 w 28"/>
                  <a:gd name="T37" fmla="*/ 18 h 84"/>
                  <a:gd name="T38" fmla="*/ 11 w 28"/>
                  <a:gd name="T39" fmla="*/ 9 h 84"/>
                  <a:gd name="T40" fmla="*/ 8 w 28"/>
                  <a:gd name="T41" fmla="*/ 4 h 84"/>
                  <a:gd name="T42" fmla="*/ 8 w 28"/>
                  <a:gd name="T43" fmla="*/ 4 h 84"/>
                  <a:gd name="T44" fmla="*/ 4 w 28"/>
                  <a:gd name="T45" fmla="*/ 1 h 84"/>
                  <a:gd name="T46" fmla="*/ 3 w 28"/>
                  <a:gd name="T47" fmla="*/ 0 h 84"/>
                  <a:gd name="T48" fmla="*/ 1 w 28"/>
                  <a:gd name="T49" fmla="*/ 1 h 84"/>
                  <a:gd name="T50" fmla="*/ 0 w 28"/>
                  <a:gd name="T51" fmla="*/ 2 h 84"/>
                  <a:gd name="T52" fmla="*/ 0 w 28"/>
                  <a:gd name="T53" fmla="*/ 5 h 84"/>
                  <a:gd name="T54" fmla="*/ 1 w 28"/>
                  <a:gd name="T55" fmla="*/ 10 h 84"/>
                  <a:gd name="T56" fmla="*/ 3 w 28"/>
                  <a:gd name="T57" fmla="*/ 18 h 84"/>
                  <a:gd name="T58" fmla="*/ 3 w 28"/>
                  <a:gd name="T59" fmla="*/ 18 h 84"/>
                  <a:gd name="T60" fmla="*/ 6 w 28"/>
                  <a:gd name="T61" fmla="*/ 31 h 84"/>
                  <a:gd name="T62" fmla="*/ 8 w 28"/>
                  <a:gd name="T63" fmla="*/ 42 h 84"/>
                  <a:gd name="T64" fmla="*/ 10 w 28"/>
                  <a:gd name="T65" fmla="*/ 54 h 84"/>
                  <a:gd name="T66" fmla="*/ 10 w 28"/>
                  <a:gd name="T67" fmla="*/ 54 h 8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" h="84">
                    <a:moveTo>
                      <a:pt x="10" y="54"/>
                    </a:moveTo>
                    <a:lnTo>
                      <a:pt x="10" y="54"/>
                    </a:lnTo>
                    <a:lnTo>
                      <a:pt x="10" y="63"/>
                    </a:lnTo>
                    <a:lnTo>
                      <a:pt x="11" y="72"/>
                    </a:lnTo>
                    <a:lnTo>
                      <a:pt x="13" y="79"/>
                    </a:lnTo>
                    <a:lnTo>
                      <a:pt x="15" y="82"/>
                    </a:lnTo>
                    <a:lnTo>
                      <a:pt x="18" y="83"/>
                    </a:lnTo>
                    <a:lnTo>
                      <a:pt x="20" y="84"/>
                    </a:lnTo>
                    <a:lnTo>
                      <a:pt x="22" y="82"/>
                    </a:lnTo>
                    <a:lnTo>
                      <a:pt x="25" y="79"/>
                    </a:lnTo>
                    <a:lnTo>
                      <a:pt x="27" y="74"/>
                    </a:lnTo>
                    <a:lnTo>
                      <a:pt x="28" y="68"/>
                    </a:lnTo>
                    <a:lnTo>
                      <a:pt x="28" y="61"/>
                    </a:lnTo>
                    <a:lnTo>
                      <a:pt x="28" y="54"/>
                    </a:lnTo>
                    <a:lnTo>
                      <a:pt x="27" y="46"/>
                    </a:lnTo>
                    <a:lnTo>
                      <a:pt x="22" y="31"/>
                    </a:lnTo>
                    <a:lnTo>
                      <a:pt x="17" y="18"/>
                    </a:lnTo>
                    <a:lnTo>
                      <a:pt x="11" y="9"/>
                    </a:lnTo>
                    <a:lnTo>
                      <a:pt x="8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3" y="18"/>
                    </a:lnTo>
                    <a:lnTo>
                      <a:pt x="6" y="31"/>
                    </a:lnTo>
                    <a:lnTo>
                      <a:pt x="8" y="42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ECE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88" name="Freeform 123">
                <a:extLst>
                  <a:ext uri="{FF2B5EF4-FFF2-40B4-BE49-F238E27FC236}">
                    <a16:creationId xmlns:a16="http://schemas.microsoft.com/office/drawing/2014/main" id="{70D28B0D-78C4-423A-8AE2-3E423004C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1204"/>
                <a:ext cx="27" cy="82"/>
              </a:xfrm>
              <a:custGeom>
                <a:avLst/>
                <a:gdLst>
                  <a:gd name="T0" fmla="*/ 9 w 27"/>
                  <a:gd name="T1" fmla="*/ 53 h 82"/>
                  <a:gd name="T2" fmla="*/ 9 w 27"/>
                  <a:gd name="T3" fmla="*/ 53 h 82"/>
                  <a:gd name="T4" fmla="*/ 10 w 27"/>
                  <a:gd name="T5" fmla="*/ 62 h 82"/>
                  <a:gd name="T6" fmla="*/ 11 w 27"/>
                  <a:gd name="T7" fmla="*/ 71 h 82"/>
                  <a:gd name="T8" fmla="*/ 13 w 27"/>
                  <a:gd name="T9" fmla="*/ 77 h 82"/>
                  <a:gd name="T10" fmla="*/ 14 w 27"/>
                  <a:gd name="T11" fmla="*/ 80 h 82"/>
                  <a:gd name="T12" fmla="*/ 17 w 27"/>
                  <a:gd name="T13" fmla="*/ 82 h 82"/>
                  <a:gd name="T14" fmla="*/ 17 w 27"/>
                  <a:gd name="T15" fmla="*/ 82 h 82"/>
                  <a:gd name="T16" fmla="*/ 19 w 27"/>
                  <a:gd name="T17" fmla="*/ 82 h 82"/>
                  <a:gd name="T18" fmla="*/ 21 w 27"/>
                  <a:gd name="T19" fmla="*/ 80 h 82"/>
                  <a:gd name="T20" fmla="*/ 23 w 27"/>
                  <a:gd name="T21" fmla="*/ 77 h 82"/>
                  <a:gd name="T22" fmla="*/ 25 w 27"/>
                  <a:gd name="T23" fmla="*/ 72 h 82"/>
                  <a:gd name="T24" fmla="*/ 26 w 27"/>
                  <a:gd name="T25" fmla="*/ 66 h 82"/>
                  <a:gd name="T26" fmla="*/ 27 w 27"/>
                  <a:gd name="T27" fmla="*/ 60 h 82"/>
                  <a:gd name="T28" fmla="*/ 26 w 27"/>
                  <a:gd name="T29" fmla="*/ 53 h 82"/>
                  <a:gd name="T30" fmla="*/ 25 w 27"/>
                  <a:gd name="T31" fmla="*/ 45 h 82"/>
                  <a:gd name="T32" fmla="*/ 25 w 27"/>
                  <a:gd name="T33" fmla="*/ 45 h 82"/>
                  <a:gd name="T34" fmla="*/ 20 w 27"/>
                  <a:gd name="T35" fmla="*/ 30 h 82"/>
                  <a:gd name="T36" fmla="*/ 16 w 27"/>
                  <a:gd name="T37" fmla="*/ 18 h 82"/>
                  <a:gd name="T38" fmla="*/ 10 w 27"/>
                  <a:gd name="T39" fmla="*/ 9 h 82"/>
                  <a:gd name="T40" fmla="*/ 7 w 27"/>
                  <a:gd name="T41" fmla="*/ 3 h 82"/>
                  <a:gd name="T42" fmla="*/ 7 w 27"/>
                  <a:gd name="T43" fmla="*/ 3 h 82"/>
                  <a:gd name="T44" fmla="*/ 4 w 27"/>
                  <a:gd name="T45" fmla="*/ 1 h 82"/>
                  <a:gd name="T46" fmla="*/ 2 w 27"/>
                  <a:gd name="T47" fmla="*/ 0 h 82"/>
                  <a:gd name="T48" fmla="*/ 1 w 27"/>
                  <a:gd name="T49" fmla="*/ 0 h 82"/>
                  <a:gd name="T50" fmla="*/ 0 w 27"/>
                  <a:gd name="T51" fmla="*/ 2 h 82"/>
                  <a:gd name="T52" fmla="*/ 0 w 27"/>
                  <a:gd name="T53" fmla="*/ 5 h 82"/>
                  <a:gd name="T54" fmla="*/ 0 w 27"/>
                  <a:gd name="T55" fmla="*/ 10 h 82"/>
                  <a:gd name="T56" fmla="*/ 2 w 27"/>
                  <a:gd name="T57" fmla="*/ 17 h 82"/>
                  <a:gd name="T58" fmla="*/ 2 w 27"/>
                  <a:gd name="T59" fmla="*/ 17 h 82"/>
                  <a:gd name="T60" fmla="*/ 5 w 27"/>
                  <a:gd name="T61" fmla="*/ 30 h 82"/>
                  <a:gd name="T62" fmla="*/ 8 w 27"/>
                  <a:gd name="T63" fmla="*/ 41 h 82"/>
                  <a:gd name="T64" fmla="*/ 9 w 27"/>
                  <a:gd name="T65" fmla="*/ 53 h 82"/>
                  <a:gd name="T66" fmla="*/ 9 w 27"/>
                  <a:gd name="T67" fmla="*/ 53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" h="82">
                    <a:moveTo>
                      <a:pt x="9" y="53"/>
                    </a:moveTo>
                    <a:lnTo>
                      <a:pt x="9" y="53"/>
                    </a:lnTo>
                    <a:lnTo>
                      <a:pt x="10" y="62"/>
                    </a:lnTo>
                    <a:lnTo>
                      <a:pt x="11" y="71"/>
                    </a:lnTo>
                    <a:lnTo>
                      <a:pt x="13" y="77"/>
                    </a:lnTo>
                    <a:lnTo>
                      <a:pt x="14" y="80"/>
                    </a:lnTo>
                    <a:lnTo>
                      <a:pt x="17" y="82"/>
                    </a:lnTo>
                    <a:lnTo>
                      <a:pt x="19" y="82"/>
                    </a:lnTo>
                    <a:lnTo>
                      <a:pt x="21" y="80"/>
                    </a:lnTo>
                    <a:lnTo>
                      <a:pt x="23" y="77"/>
                    </a:lnTo>
                    <a:lnTo>
                      <a:pt x="25" y="72"/>
                    </a:lnTo>
                    <a:lnTo>
                      <a:pt x="26" y="66"/>
                    </a:lnTo>
                    <a:lnTo>
                      <a:pt x="27" y="60"/>
                    </a:lnTo>
                    <a:lnTo>
                      <a:pt x="26" y="53"/>
                    </a:lnTo>
                    <a:lnTo>
                      <a:pt x="25" y="45"/>
                    </a:lnTo>
                    <a:lnTo>
                      <a:pt x="20" y="30"/>
                    </a:lnTo>
                    <a:lnTo>
                      <a:pt x="16" y="18"/>
                    </a:lnTo>
                    <a:lnTo>
                      <a:pt x="10" y="9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30"/>
                    </a:lnTo>
                    <a:lnTo>
                      <a:pt x="8" y="41"/>
                    </a:lnTo>
                    <a:lnTo>
                      <a:pt x="9" y="53"/>
                    </a:lnTo>
                    <a:close/>
                  </a:path>
                </a:pathLst>
              </a:custGeom>
              <a:solidFill>
                <a:srgbClr val="E8E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89" name="Freeform 124">
                <a:extLst>
                  <a:ext uri="{FF2B5EF4-FFF2-40B4-BE49-F238E27FC236}">
                    <a16:creationId xmlns:a16="http://schemas.microsoft.com/office/drawing/2014/main" id="{E67B2371-4F6B-4C94-8D77-D48E81E18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1205"/>
                <a:ext cx="26" cy="80"/>
              </a:xfrm>
              <a:custGeom>
                <a:avLst/>
                <a:gdLst>
                  <a:gd name="T0" fmla="*/ 10 w 26"/>
                  <a:gd name="T1" fmla="*/ 52 h 80"/>
                  <a:gd name="T2" fmla="*/ 10 w 26"/>
                  <a:gd name="T3" fmla="*/ 52 h 80"/>
                  <a:gd name="T4" fmla="*/ 10 w 26"/>
                  <a:gd name="T5" fmla="*/ 61 h 80"/>
                  <a:gd name="T6" fmla="*/ 11 w 26"/>
                  <a:gd name="T7" fmla="*/ 69 h 80"/>
                  <a:gd name="T8" fmla="*/ 13 w 26"/>
                  <a:gd name="T9" fmla="*/ 76 h 80"/>
                  <a:gd name="T10" fmla="*/ 14 w 26"/>
                  <a:gd name="T11" fmla="*/ 78 h 80"/>
                  <a:gd name="T12" fmla="*/ 17 w 26"/>
                  <a:gd name="T13" fmla="*/ 80 h 80"/>
                  <a:gd name="T14" fmla="*/ 17 w 26"/>
                  <a:gd name="T15" fmla="*/ 80 h 80"/>
                  <a:gd name="T16" fmla="*/ 19 w 26"/>
                  <a:gd name="T17" fmla="*/ 80 h 80"/>
                  <a:gd name="T18" fmla="*/ 21 w 26"/>
                  <a:gd name="T19" fmla="*/ 78 h 80"/>
                  <a:gd name="T20" fmla="*/ 23 w 26"/>
                  <a:gd name="T21" fmla="*/ 75 h 80"/>
                  <a:gd name="T22" fmla="*/ 25 w 26"/>
                  <a:gd name="T23" fmla="*/ 70 h 80"/>
                  <a:gd name="T24" fmla="*/ 26 w 26"/>
                  <a:gd name="T25" fmla="*/ 65 h 80"/>
                  <a:gd name="T26" fmla="*/ 26 w 26"/>
                  <a:gd name="T27" fmla="*/ 58 h 80"/>
                  <a:gd name="T28" fmla="*/ 26 w 26"/>
                  <a:gd name="T29" fmla="*/ 51 h 80"/>
                  <a:gd name="T30" fmla="*/ 24 w 26"/>
                  <a:gd name="T31" fmla="*/ 44 h 80"/>
                  <a:gd name="T32" fmla="*/ 24 w 26"/>
                  <a:gd name="T33" fmla="*/ 44 h 80"/>
                  <a:gd name="T34" fmla="*/ 20 w 26"/>
                  <a:gd name="T35" fmla="*/ 29 h 80"/>
                  <a:gd name="T36" fmla="*/ 14 w 26"/>
                  <a:gd name="T37" fmla="*/ 17 h 80"/>
                  <a:gd name="T38" fmla="*/ 10 w 26"/>
                  <a:gd name="T39" fmla="*/ 8 h 80"/>
                  <a:gd name="T40" fmla="*/ 7 w 26"/>
                  <a:gd name="T41" fmla="*/ 3 h 80"/>
                  <a:gd name="T42" fmla="*/ 7 w 26"/>
                  <a:gd name="T43" fmla="*/ 3 h 80"/>
                  <a:gd name="T44" fmla="*/ 4 w 26"/>
                  <a:gd name="T45" fmla="*/ 0 h 80"/>
                  <a:gd name="T46" fmla="*/ 3 w 26"/>
                  <a:gd name="T47" fmla="*/ 0 h 80"/>
                  <a:gd name="T48" fmla="*/ 1 w 26"/>
                  <a:gd name="T49" fmla="*/ 0 h 80"/>
                  <a:gd name="T50" fmla="*/ 1 w 26"/>
                  <a:gd name="T51" fmla="*/ 2 h 80"/>
                  <a:gd name="T52" fmla="*/ 0 w 26"/>
                  <a:gd name="T53" fmla="*/ 5 h 80"/>
                  <a:gd name="T54" fmla="*/ 1 w 26"/>
                  <a:gd name="T55" fmla="*/ 10 h 80"/>
                  <a:gd name="T56" fmla="*/ 3 w 26"/>
                  <a:gd name="T57" fmla="*/ 17 h 80"/>
                  <a:gd name="T58" fmla="*/ 3 w 26"/>
                  <a:gd name="T59" fmla="*/ 17 h 80"/>
                  <a:gd name="T60" fmla="*/ 6 w 26"/>
                  <a:gd name="T61" fmla="*/ 29 h 80"/>
                  <a:gd name="T62" fmla="*/ 8 w 26"/>
                  <a:gd name="T63" fmla="*/ 40 h 80"/>
                  <a:gd name="T64" fmla="*/ 10 w 26"/>
                  <a:gd name="T65" fmla="*/ 52 h 80"/>
                  <a:gd name="T66" fmla="*/ 10 w 26"/>
                  <a:gd name="T67" fmla="*/ 52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6" h="80">
                    <a:moveTo>
                      <a:pt x="10" y="52"/>
                    </a:moveTo>
                    <a:lnTo>
                      <a:pt x="10" y="52"/>
                    </a:lnTo>
                    <a:lnTo>
                      <a:pt x="10" y="61"/>
                    </a:lnTo>
                    <a:lnTo>
                      <a:pt x="11" y="69"/>
                    </a:lnTo>
                    <a:lnTo>
                      <a:pt x="13" y="76"/>
                    </a:lnTo>
                    <a:lnTo>
                      <a:pt x="14" y="78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21" y="78"/>
                    </a:lnTo>
                    <a:lnTo>
                      <a:pt x="23" y="75"/>
                    </a:lnTo>
                    <a:lnTo>
                      <a:pt x="25" y="70"/>
                    </a:lnTo>
                    <a:lnTo>
                      <a:pt x="26" y="65"/>
                    </a:lnTo>
                    <a:lnTo>
                      <a:pt x="26" y="58"/>
                    </a:lnTo>
                    <a:lnTo>
                      <a:pt x="26" y="51"/>
                    </a:lnTo>
                    <a:lnTo>
                      <a:pt x="24" y="44"/>
                    </a:lnTo>
                    <a:lnTo>
                      <a:pt x="20" y="29"/>
                    </a:lnTo>
                    <a:lnTo>
                      <a:pt x="14" y="17"/>
                    </a:lnTo>
                    <a:lnTo>
                      <a:pt x="10" y="8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3" y="17"/>
                    </a:lnTo>
                    <a:lnTo>
                      <a:pt x="6" y="29"/>
                    </a:lnTo>
                    <a:lnTo>
                      <a:pt x="8" y="40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E4D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90" name="Freeform 125">
                <a:extLst>
                  <a:ext uri="{FF2B5EF4-FFF2-40B4-BE49-F238E27FC236}">
                    <a16:creationId xmlns:a16="http://schemas.microsoft.com/office/drawing/2014/main" id="{BAF33CC2-66A9-4C42-8D54-A26439A7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206"/>
                <a:ext cx="24" cy="78"/>
              </a:xfrm>
              <a:custGeom>
                <a:avLst/>
                <a:gdLst>
                  <a:gd name="T0" fmla="*/ 9 w 24"/>
                  <a:gd name="T1" fmla="*/ 50 h 78"/>
                  <a:gd name="T2" fmla="*/ 9 w 24"/>
                  <a:gd name="T3" fmla="*/ 50 h 78"/>
                  <a:gd name="T4" fmla="*/ 11 w 24"/>
                  <a:gd name="T5" fmla="*/ 67 h 78"/>
                  <a:gd name="T6" fmla="*/ 12 w 24"/>
                  <a:gd name="T7" fmla="*/ 74 h 78"/>
                  <a:gd name="T8" fmla="*/ 15 w 24"/>
                  <a:gd name="T9" fmla="*/ 76 h 78"/>
                  <a:gd name="T10" fmla="*/ 16 w 24"/>
                  <a:gd name="T11" fmla="*/ 78 h 78"/>
                  <a:gd name="T12" fmla="*/ 16 w 24"/>
                  <a:gd name="T13" fmla="*/ 78 h 78"/>
                  <a:gd name="T14" fmla="*/ 18 w 24"/>
                  <a:gd name="T15" fmla="*/ 78 h 78"/>
                  <a:gd name="T16" fmla="*/ 20 w 24"/>
                  <a:gd name="T17" fmla="*/ 76 h 78"/>
                  <a:gd name="T18" fmla="*/ 22 w 24"/>
                  <a:gd name="T19" fmla="*/ 73 h 78"/>
                  <a:gd name="T20" fmla="*/ 23 w 24"/>
                  <a:gd name="T21" fmla="*/ 69 h 78"/>
                  <a:gd name="T22" fmla="*/ 24 w 24"/>
                  <a:gd name="T23" fmla="*/ 63 h 78"/>
                  <a:gd name="T24" fmla="*/ 24 w 24"/>
                  <a:gd name="T25" fmla="*/ 57 h 78"/>
                  <a:gd name="T26" fmla="*/ 24 w 24"/>
                  <a:gd name="T27" fmla="*/ 50 h 78"/>
                  <a:gd name="T28" fmla="*/ 23 w 24"/>
                  <a:gd name="T29" fmla="*/ 43 h 78"/>
                  <a:gd name="T30" fmla="*/ 23 w 24"/>
                  <a:gd name="T31" fmla="*/ 43 h 78"/>
                  <a:gd name="T32" fmla="*/ 18 w 24"/>
                  <a:gd name="T33" fmla="*/ 28 h 78"/>
                  <a:gd name="T34" fmla="*/ 13 w 24"/>
                  <a:gd name="T35" fmla="*/ 17 h 78"/>
                  <a:gd name="T36" fmla="*/ 9 w 24"/>
                  <a:gd name="T37" fmla="*/ 8 h 78"/>
                  <a:gd name="T38" fmla="*/ 6 w 24"/>
                  <a:gd name="T39" fmla="*/ 3 h 78"/>
                  <a:gd name="T40" fmla="*/ 6 w 24"/>
                  <a:gd name="T41" fmla="*/ 3 h 78"/>
                  <a:gd name="T42" fmla="*/ 3 w 24"/>
                  <a:gd name="T43" fmla="*/ 0 h 78"/>
                  <a:gd name="T44" fmla="*/ 2 w 24"/>
                  <a:gd name="T45" fmla="*/ 0 h 78"/>
                  <a:gd name="T46" fmla="*/ 1 w 24"/>
                  <a:gd name="T47" fmla="*/ 0 h 78"/>
                  <a:gd name="T48" fmla="*/ 0 w 24"/>
                  <a:gd name="T49" fmla="*/ 2 h 78"/>
                  <a:gd name="T50" fmla="*/ 0 w 24"/>
                  <a:gd name="T51" fmla="*/ 5 h 78"/>
                  <a:gd name="T52" fmla="*/ 1 w 24"/>
                  <a:gd name="T53" fmla="*/ 9 h 78"/>
                  <a:gd name="T54" fmla="*/ 2 w 24"/>
                  <a:gd name="T55" fmla="*/ 16 h 78"/>
                  <a:gd name="T56" fmla="*/ 2 w 24"/>
                  <a:gd name="T57" fmla="*/ 16 h 78"/>
                  <a:gd name="T58" fmla="*/ 5 w 24"/>
                  <a:gd name="T59" fmla="*/ 28 h 78"/>
                  <a:gd name="T60" fmla="*/ 8 w 24"/>
                  <a:gd name="T61" fmla="*/ 39 h 78"/>
                  <a:gd name="T62" fmla="*/ 9 w 24"/>
                  <a:gd name="T63" fmla="*/ 50 h 78"/>
                  <a:gd name="T64" fmla="*/ 9 w 24"/>
                  <a:gd name="T65" fmla="*/ 5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" h="78">
                    <a:moveTo>
                      <a:pt x="9" y="50"/>
                    </a:moveTo>
                    <a:lnTo>
                      <a:pt x="9" y="50"/>
                    </a:lnTo>
                    <a:lnTo>
                      <a:pt x="11" y="67"/>
                    </a:lnTo>
                    <a:lnTo>
                      <a:pt x="12" y="74"/>
                    </a:lnTo>
                    <a:lnTo>
                      <a:pt x="15" y="76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20" y="76"/>
                    </a:lnTo>
                    <a:lnTo>
                      <a:pt x="22" y="73"/>
                    </a:lnTo>
                    <a:lnTo>
                      <a:pt x="23" y="69"/>
                    </a:lnTo>
                    <a:lnTo>
                      <a:pt x="24" y="63"/>
                    </a:lnTo>
                    <a:lnTo>
                      <a:pt x="24" y="57"/>
                    </a:lnTo>
                    <a:lnTo>
                      <a:pt x="24" y="50"/>
                    </a:lnTo>
                    <a:lnTo>
                      <a:pt x="23" y="43"/>
                    </a:lnTo>
                    <a:lnTo>
                      <a:pt x="18" y="28"/>
                    </a:lnTo>
                    <a:lnTo>
                      <a:pt x="13" y="17"/>
                    </a:lnTo>
                    <a:lnTo>
                      <a:pt x="9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2" y="16"/>
                    </a:lnTo>
                    <a:lnTo>
                      <a:pt x="5" y="28"/>
                    </a:lnTo>
                    <a:lnTo>
                      <a:pt x="8" y="39"/>
                    </a:lnTo>
                    <a:lnTo>
                      <a:pt x="9" y="50"/>
                    </a:lnTo>
                    <a:close/>
                  </a:path>
                </a:pathLst>
              </a:custGeom>
              <a:solidFill>
                <a:srgbClr val="E1D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91" name="Freeform 126">
                <a:extLst>
                  <a:ext uri="{FF2B5EF4-FFF2-40B4-BE49-F238E27FC236}">
                    <a16:creationId xmlns:a16="http://schemas.microsoft.com/office/drawing/2014/main" id="{626960C0-7503-45FE-A3F9-3EDC1AB63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1207"/>
                <a:ext cx="23" cy="76"/>
              </a:xfrm>
              <a:custGeom>
                <a:avLst/>
                <a:gdLst>
                  <a:gd name="T0" fmla="*/ 8 w 23"/>
                  <a:gd name="T1" fmla="*/ 49 h 76"/>
                  <a:gd name="T2" fmla="*/ 8 w 23"/>
                  <a:gd name="T3" fmla="*/ 49 h 76"/>
                  <a:gd name="T4" fmla="*/ 10 w 23"/>
                  <a:gd name="T5" fmla="*/ 66 h 76"/>
                  <a:gd name="T6" fmla="*/ 12 w 23"/>
                  <a:gd name="T7" fmla="*/ 72 h 76"/>
                  <a:gd name="T8" fmla="*/ 14 w 23"/>
                  <a:gd name="T9" fmla="*/ 74 h 76"/>
                  <a:gd name="T10" fmla="*/ 16 w 23"/>
                  <a:gd name="T11" fmla="*/ 76 h 76"/>
                  <a:gd name="T12" fmla="*/ 16 w 23"/>
                  <a:gd name="T13" fmla="*/ 76 h 76"/>
                  <a:gd name="T14" fmla="*/ 17 w 23"/>
                  <a:gd name="T15" fmla="*/ 76 h 76"/>
                  <a:gd name="T16" fmla="*/ 19 w 23"/>
                  <a:gd name="T17" fmla="*/ 75 h 76"/>
                  <a:gd name="T18" fmla="*/ 21 w 23"/>
                  <a:gd name="T19" fmla="*/ 72 h 76"/>
                  <a:gd name="T20" fmla="*/ 22 w 23"/>
                  <a:gd name="T21" fmla="*/ 67 h 76"/>
                  <a:gd name="T22" fmla="*/ 23 w 23"/>
                  <a:gd name="T23" fmla="*/ 62 h 76"/>
                  <a:gd name="T24" fmla="*/ 23 w 23"/>
                  <a:gd name="T25" fmla="*/ 55 h 76"/>
                  <a:gd name="T26" fmla="*/ 22 w 23"/>
                  <a:gd name="T27" fmla="*/ 49 h 76"/>
                  <a:gd name="T28" fmla="*/ 21 w 23"/>
                  <a:gd name="T29" fmla="*/ 42 h 76"/>
                  <a:gd name="T30" fmla="*/ 21 w 23"/>
                  <a:gd name="T31" fmla="*/ 42 h 76"/>
                  <a:gd name="T32" fmla="*/ 17 w 23"/>
                  <a:gd name="T33" fmla="*/ 27 h 76"/>
                  <a:gd name="T34" fmla="*/ 12 w 23"/>
                  <a:gd name="T35" fmla="*/ 16 h 76"/>
                  <a:gd name="T36" fmla="*/ 8 w 23"/>
                  <a:gd name="T37" fmla="*/ 8 h 76"/>
                  <a:gd name="T38" fmla="*/ 5 w 23"/>
                  <a:gd name="T39" fmla="*/ 3 h 76"/>
                  <a:gd name="T40" fmla="*/ 5 w 23"/>
                  <a:gd name="T41" fmla="*/ 3 h 76"/>
                  <a:gd name="T42" fmla="*/ 3 w 23"/>
                  <a:gd name="T43" fmla="*/ 0 h 76"/>
                  <a:gd name="T44" fmla="*/ 2 w 23"/>
                  <a:gd name="T45" fmla="*/ 0 h 76"/>
                  <a:gd name="T46" fmla="*/ 0 w 23"/>
                  <a:gd name="T47" fmla="*/ 0 h 76"/>
                  <a:gd name="T48" fmla="*/ 0 w 23"/>
                  <a:gd name="T49" fmla="*/ 1 h 76"/>
                  <a:gd name="T50" fmla="*/ 0 w 23"/>
                  <a:gd name="T51" fmla="*/ 4 h 76"/>
                  <a:gd name="T52" fmla="*/ 2 w 23"/>
                  <a:gd name="T53" fmla="*/ 16 h 76"/>
                  <a:gd name="T54" fmla="*/ 2 w 23"/>
                  <a:gd name="T55" fmla="*/ 16 h 76"/>
                  <a:gd name="T56" fmla="*/ 5 w 23"/>
                  <a:gd name="T57" fmla="*/ 27 h 76"/>
                  <a:gd name="T58" fmla="*/ 7 w 23"/>
                  <a:gd name="T59" fmla="*/ 38 h 76"/>
                  <a:gd name="T60" fmla="*/ 8 w 23"/>
                  <a:gd name="T61" fmla="*/ 49 h 76"/>
                  <a:gd name="T62" fmla="*/ 8 w 23"/>
                  <a:gd name="T63" fmla="*/ 49 h 7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" h="76">
                    <a:moveTo>
                      <a:pt x="8" y="49"/>
                    </a:moveTo>
                    <a:lnTo>
                      <a:pt x="8" y="49"/>
                    </a:lnTo>
                    <a:lnTo>
                      <a:pt x="10" y="66"/>
                    </a:lnTo>
                    <a:lnTo>
                      <a:pt x="12" y="72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7" y="76"/>
                    </a:lnTo>
                    <a:lnTo>
                      <a:pt x="19" y="75"/>
                    </a:lnTo>
                    <a:lnTo>
                      <a:pt x="21" y="72"/>
                    </a:lnTo>
                    <a:lnTo>
                      <a:pt x="22" y="67"/>
                    </a:lnTo>
                    <a:lnTo>
                      <a:pt x="23" y="62"/>
                    </a:lnTo>
                    <a:lnTo>
                      <a:pt x="23" y="55"/>
                    </a:lnTo>
                    <a:lnTo>
                      <a:pt x="22" y="49"/>
                    </a:lnTo>
                    <a:lnTo>
                      <a:pt x="21" y="42"/>
                    </a:lnTo>
                    <a:lnTo>
                      <a:pt x="17" y="27"/>
                    </a:lnTo>
                    <a:lnTo>
                      <a:pt x="12" y="16"/>
                    </a:lnTo>
                    <a:lnTo>
                      <a:pt x="8" y="8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16"/>
                    </a:lnTo>
                    <a:lnTo>
                      <a:pt x="5" y="27"/>
                    </a:lnTo>
                    <a:lnTo>
                      <a:pt x="7" y="38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DDD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92" name="Freeform 127">
                <a:extLst>
                  <a:ext uri="{FF2B5EF4-FFF2-40B4-BE49-F238E27FC236}">
                    <a16:creationId xmlns:a16="http://schemas.microsoft.com/office/drawing/2014/main" id="{954A7328-1C90-4911-9F9C-CBA98DAEB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1207"/>
                <a:ext cx="22" cy="75"/>
              </a:xfrm>
              <a:custGeom>
                <a:avLst/>
                <a:gdLst>
                  <a:gd name="T0" fmla="*/ 3 w 22"/>
                  <a:gd name="T1" fmla="*/ 16 h 75"/>
                  <a:gd name="T2" fmla="*/ 3 w 22"/>
                  <a:gd name="T3" fmla="*/ 16 h 75"/>
                  <a:gd name="T4" fmla="*/ 5 w 22"/>
                  <a:gd name="T5" fmla="*/ 28 h 75"/>
                  <a:gd name="T6" fmla="*/ 7 w 22"/>
                  <a:gd name="T7" fmla="*/ 38 h 75"/>
                  <a:gd name="T8" fmla="*/ 9 w 22"/>
                  <a:gd name="T9" fmla="*/ 49 h 75"/>
                  <a:gd name="T10" fmla="*/ 9 w 22"/>
                  <a:gd name="T11" fmla="*/ 49 h 75"/>
                  <a:gd name="T12" fmla="*/ 11 w 22"/>
                  <a:gd name="T13" fmla="*/ 65 h 75"/>
                  <a:gd name="T14" fmla="*/ 12 w 22"/>
                  <a:gd name="T15" fmla="*/ 71 h 75"/>
                  <a:gd name="T16" fmla="*/ 14 w 22"/>
                  <a:gd name="T17" fmla="*/ 74 h 75"/>
                  <a:gd name="T18" fmla="*/ 16 w 22"/>
                  <a:gd name="T19" fmla="*/ 75 h 75"/>
                  <a:gd name="T20" fmla="*/ 16 w 22"/>
                  <a:gd name="T21" fmla="*/ 75 h 75"/>
                  <a:gd name="T22" fmla="*/ 17 w 22"/>
                  <a:gd name="T23" fmla="*/ 75 h 75"/>
                  <a:gd name="T24" fmla="*/ 19 w 22"/>
                  <a:gd name="T25" fmla="*/ 74 h 75"/>
                  <a:gd name="T26" fmla="*/ 20 w 22"/>
                  <a:gd name="T27" fmla="*/ 71 h 75"/>
                  <a:gd name="T28" fmla="*/ 21 w 22"/>
                  <a:gd name="T29" fmla="*/ 66 h 75"/>
                  <a:gd name="T30" fmla="*/ 22 w 22"/>
                  <a:gd name="T31" fmla="*/ 61 h 75"/>
                  <a:gd name="T32" fmla="*/ 22 w 22"/>
                  <a:gd name="T33" fmla="*/ 55 h 75"/>
                  <a:gd name="T34" fmla="*/ 22 w 22"/>
                  <a:gd name="T35" fmla="*/ 48 h 75"/>
                  <a:gd name="T36" fmla="*/ 20 w 22"/>
                  <a:gd name="T37" fmla="*/ 41 h 75"/>
                  <a:gd name="T38" fmla="*/ 20 w 22"/>
                  <a:gd name="T39" fmla="*/ 41 h 75"/>
                  <a:gd name="T40" fmla="*/ 16 w 22"/>
                  <a:gd name="T41" fmla="*/ 28 h 75"/>
                  <a:gd name="T42" fmla="*/ 12 w 22"/>
                  <a:gd name="T43" fmla="*/ 17 h 75"/>
                  <a:gd name="T44" fmla="*/ 8 w 22"/>
                  <a:gd name="T45" fmla="*/ 8 h 75"/>
                  <a:gd name="T46" fmla="*/ 5 w 22"/>
                  <a:gd name="T47" fmla="*/ 3 h 75"/>
                  <a:gd name="T48" fmla="*/ 5 w 22"/>
                  <a:gd name="T49" fmla="*/ 3 h 75"/>
                  <a:gd name="T50" fmla="*/ 3 w 22"/>
                  <a:gd name="T51" fmla="*/ 1 h 75"/>
                  <a:gd name="T52" fmla="*/ 2 w 22"/>
                  <a:gd name="T53" fmla="*/ 0 h 75"/>
                  <a:gd name="T54" fmla="*/ 1 w 22"/>
                  <a:gd name="T55" fmla="*/ 1 h 75"/>
                  <a:gd name="T56" fmla="*/ 0 w 22"/>
                  <a:gd name="T57" fmla="*/ 2 h 75"/>
                  <a:gd name="T58" fmla="*/ 0 w 22"/>
                  <a:gd name="T59" fmla="*/ 5 h 75"/>
                  <a:gd name="T60" fmla="*/ 3 w 22"/>
                  <a:gd name="T61" fmla="*/ 16 h 75"/>
                  <a:gd name="T62" fmla="*/ 3 w 22"/>
                  <a:gd name="T63" fmla="*/ 16 h 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" h="75">
                    <a:moveTo>
                      <a:pt x="3" y="16"/>
                    </a:moveTo>
                    <a:lnTo>
                      <a:pt x="3" y="16"/>
                    </a:lnTo>
                    <a:lnTo>
                      <a:pt x="5" y="28"/>
                    </a:lnTo>
                    <a:lnTo>
                      <a:pt x="7" y="38"/>
                    </a:lnTo>
                    <a:lnTo>
                      <a:pt x="9" y="49"/>
                    </a:lnTo>
                    <a:lnTo>
                      <a:pt x="11" y="65"/>
                    </a:lnTo>
                    <a:lnTo>
                      <a:pt x="12" y="71"/>
                    </a:lnTo>
                    <a:lnTo>
                      <a:pt x="14" y="74"/>
                    </a:lnTo>
                    <a:lnTo>
                      <a:pt x="16" y="75"/>
                    </a:lnTo>
                    <a:lnTo>
                      <a:pt x="17" y="75"/>
                    </a:lnTo>
                    <a:lnTo>
                      <a:pt x="19" y="74"/>
                    </a:lnTo>
                    <a:lnTo>
                      <a:pt x="20" y="71"/>
                    </a:lnTo>
                    <a:lnTo>
                      <a:pt x="21" y="66"/>
                    </a:lnTo>
                    <a:lnTo>
                      <a:pt x="22" y="61"/>
                    </a:lnTo>
                    <a:lnTo>
                      <a:pt x="22" y="55"/>
                    </a:lnTo>
                    <a:lnTo>
                      <a:pt x="22" y="48"/>
                    </a:lnTo>
                    <a:lnTo>
                      <a:pt x="20" y="41"/>
                    </a:lnTo>
                    <a:lnTo>
                      <a:pt x="16" y="28"/>
                    </a:lnTo>
                    <a:lnTo>
                      <a:pt x="12" y="17"/>
                    </a:lnTo>
                    <a:lnTo>
                      <a:pt x="8" y="8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D9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93" name="Freeform 128">
                <a:extLst>
                  <a:ext uri="{FF2B5EF4-FFF2-40B4-BE49-F238E27FC236}">
                    <a16:creationId xmlns:a16="http://schemas.microsoft.com/office/drawing/2014/main" id="{51D10BD8-F497-43CC-88E2-D1039976E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" y="1186"/>
                <a:ext cx="121" cy="187"/>
              </a:xfrm>
              <a:custGeom>
                <a:avLst/>
                <a:gdLst>
                  <a:gd name="T0" fmla="*/ 68 w 121"/>
                  <a:gd name="T1" fmla="*/ 18 h 187"/>
                  <a:gd name="T2" fmla="*/ 68 w 121"/>
                  <a:gd name="T3" fmla="*/ 18 h 187"/>
                  <a:gd name="T4" fmla="*/ 61 w 121"/>
                  <a:gd name="T5" fmla="*/ 23 h 187"/>
                  <a:gd name="T6" fmla="*/ 54 w 121"/>
                  <a:gd name="T7" fmla="*/ 28 h 187"/>
                  <a:gd name="T8" fmla="*/ 45 w 121"/>
                  <a:gd name="T9" fmla="*/ 37 h 187"/>
                  <a:gd name="T10" fmla="*/ 35 w 121"/>
                  <a:gd name="T11" fmla="*/ 47 h 187"/>
                  <a:gd name="T12" fmla="*/ 25 w 121"/>
                  <a:gd name="T13" fmla="*/ 62 h 187"/>
                  <a:gd name="T14" fmla="*/ 20 w 121"/>
                  <a:gd name="T15" fmla="*/ 69 h 187"/>
                  <a:gd name="T16" fmla="*/ 15 w 121"/>
                  <a:gd name="T17" fmla="*/ 78 h 187"/>
                  <a:gd name="T18" fmla="*/ 11 w 121"/>
                  <a:gd name="T19" fmla="*/ 87 h 187"/>
                  <a:gd name="T20" fmla="*/ 8 w 121"/>
                  <a:gd name="T21" fmla="*/ 97 h 187"/>
                  <a:gd name="T22" fmla="*/ 8 w 121"/>
                  <a:gd name="T23" fmla="*/ 97 h 187"/>
                  <a:gd name="T24" fmla="*/ 3 w 121"/>
                  <a:gd name="T25" fmla="*/ 117 h 187"/>
                  <a:gd name="T26" fmla="*/ 0 w 121"/>
                  <a:gd name="T27" fmla="*/ 136 h 187"/>
                  <a:gd name="T28" fmla="*/ 0 w 121"/>
                  <a:gd name="T29" fmla="*/ 152 h 187"/>
                  <a:gd name="T30" fmla="*/ 1 w 121"/>
                  <a:gd name="T31" fmla="*/ 159 h 187"/>
                  <a:gd name="T32" fmla="*/ 2 w 121"/>
                  <a:gd name="T33" fmla="*/ 166 h 187"/>
                  <a:gd name="T34" fmla="*/ 3 w 121"/>
                  <a:gd name="T35" fmla="*/ 172 h 187"/>
                  <a:gd name="T36" fmla="*/ 5 w 121"/>
                  <a:gd name="T37" fmla="*/ 177 h 187"/>
                  <a:gd name="T38" fmla="*/ 8 w 121"/>
                  <a:gd name="T39" fmla="*/ 181 h 187"/>
                  <a:gd name="T40" fmla="*/ 11 w 121"/>
                  <a:gd name="T41" fmla="*/ 184 h 187"/>
                  <a:gd name="T42" fmla="*/ 14 w 121"/>
                  <a:gd name="T43" fmla="*/ 186 h 187"/>
                  <a:gd name="T44" fmla="*/ 18 w 121"/>
                  <a:gd name="T45" fmla="*/ 187 h 187"/>
                  <a:gd name="T46" fmla="*/ 22 w 121"/>
                  <a:gd name="T47" fmla="*/ 187 h 187"/>
                  <a:gd name="T48" fmla="*/ 27 w 121"/>
                  <a:gd name="T49" fmla="*/ 185 h 187"/>
                  <a:gd name="T50" fmla="*/ 27 w 121"/>
                  <a:gd name="T51" fmla="*/ 185 h 187"/>
                  <a:gd name="T52" fmla="*/ 32 w 121"/>
                  <a:gd name="T53" fmla="*/ 183 h 187"/>
                  <a:gd name="T54" fmla="*/ 36 w 121"/>
                  <a:gd name="T55" fmla="*/ 179 h 187"/>
                  <a:gd name="T56" fmla="*/ 43 w 121"/>
                  <a:gd name="T57" fmla="*/ 172 h 187"/>
                  <a:gd name="T58" fmla="*/ 50 w 121"/>
                  <a:gd name="T59" fmla="*/ 161 h 187"/>
                  <a:gd name="T60" fmla="*/ 57 w 121"/>
                  <a:gd name="T61" fmla="*/ 150 h 187"/>
                  <a:gd name="T62" fmla="*/ 63 w 121"/>
                  <a:gd name="T63" fmla="*/ 138 h 187"/>
                  <a:gd name="T64" fmla="*/ 68 w 121"/>
                  <a:gd name="T65" fmla="*/ 126 h 187"/>
                  <a:gd name="T66" fmla="*/ 78 w 121"/>
                  <a:gd name="T67" fmla="*/ 101 h 187"/>
                  <a:gd name="T68" fmla="*/ 78 w 121"/>
                  <a:gd name="T69" fmla="*/ 101 h 187"/>
                  <a:gd name="T70" fmla="*/ 99 w 121"/>
                  <a:gd name="T71" fmla="*/ 54 h 187"/>
                  <a:gd name="T72" fmla="*/ 108 w 121"/>
                  <a:gd name="T73" fmla="*/ 34 h 187"/>
                  <a:gd name="T74" fmla="*/ 117 w 121"/>
                  <a:gd name="T75" fmla="*/ 19 h 187"/>
                  <a:gd name="T76" fmla="*/ 117 w 121"/>
                  <a:gd name="T77" fmla="*/ 19 h 187"/>
                  <a:gd name="T78" fmla="*/ 120 w 121"/>
                  <a:gd name="T79" fmla="*/ 14 h 187"/>
                  <a:gd name="T80" fmla="*/ 121 w 121"/>
                  <a:gd name="T81" fmla="*/ 9 h 187"/>
                  <a:gd name="T82" fmla="*/ 121 w 121"/>
                  <a:gd name="T83" fmla="*/ 6 h 187"/>
                  <a:gd name="T84" fmla="*/ 121 w 121"/>
                  <a:gd name="T85" fmla="*/ 3 h 187"/>
                  <a:gd name="T86" fmla="*/ 119 w 121"/>
                  <a:gd name="T87" fmla="*/ 2 h 187"/>
                  <a:gd name="T88" fmla="*/ 117 w 121"/>
                  <a:gd name="T89" fmla="*/ 1 h 187"/>
                  <a:gd name="T90" fmla="*/ 115 w 121"/>
                  <a:gd name="T91" fmla="*/ 0 h 187"/>
                  <a:gd name="T92" fmla="*/ 111 w 121"/>
                  <a:gd name="T93" fmla="*/ 0 h 187"/>
                  <a:gd name="T94" fmla="*/ 101 w 121"/>
                  <a:gd name="T95" fmla="*/ 2 h 187"/>
                  <a:gd name="T96" fmla="*/ 87 w 121"/>
                  <a:gd name="T97" fmla="*/ 9 h 187"/>
                  <a:gd name="T98" fmla="*/ 68 w 121"/>
                  <a:gd name="T99" fmla="*/ 18 h 187"/>
                  <a:gd name="T100" fmla="*/ 68 w 121"/>
                  <a:gd name="T101" fmla="*/ 18 h 1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21" h="187">
                    <a:moveTo>
                      <a:pt x="68" y="18"/>
                    </a:moveTo>
                    <a:lnTo>
                      <a:pt x="68" y="18"/>
                    </a:lnTo>
                    <a:lnTo>
                      <a:pt x="61" y="23"/>
                    </a:lnTo>
                    <a:lnTo>
                      <a:pt x="54" y="28"/>
                    </a:lnTo>
                    <a:lnTo>
                      <a:pt x="45" y="37"/>
                    </a:lnTo>
                    <a:lnTo>
                      <a:pt x="35" y="47"/>
                    </a:lnTo>
                    <a:lnTo>
                      <a:pt x="25" y="62"/>
                    </a:lnTo>
                    <a:lnTo>
                      <a:pt x="20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8" y="97"/>
                    </a:lnTo>
                    <a:lnTo>
                      <a:pt x="3" y="117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" y="159"/>
                    </a:lnTo>
                    <a:lnTo>
                      <a:pt x="2" y="166"/>
                    </a:lnTo>
                    <a:lnTo>
                      <a:pt x="3" y="172"/>
                    </a:lnTo>
                    <a:lnTo>
                      <a:pt x="5" y="177"/>
                    </a:lnTo>
                    <a:lnTo>
                      <a:pt x="8" y="181"/>
                    </a:lnTo>
                    <a:lnTo>
                      <a:pt x="11" y="184"/>
                    </a:lnTo>
                    <a:lnTo>
                      <a:pt x="14" y="186"/>
                    </a:lnTo>
                    <a:lnTo>
                      <a:pt x="18" y="187"/>
                    </a:lnTo>
                    <a:lnTo>
                      <a:pt x="22" y="187"/>
                    </a:lnTo>
                    <a:lnTo>
                      <a:pt x="27" y="185"/>
                    </a:lnTo>
                    <a:lnTo>
                      <a:pt x="32" y="183"/>
                    </a:lnTo>
                    <a:lnTo>
                      <a:pt x="36" y="179"/>
                    </a:lnTo>
                    <a:lnTo>
                      <a:pt x="43" y="172"/>
                    </a:lnTo>
                    <a:lnTo>
                      <a:pt x="50" y="161"/>
                    </a:lnTo>
                    <a:lnTo>
                      <a:pt x="57" y="150"/>
                    </a:lnTo>
                    <a:lnTo>
                      <a:pt x="63" y="138"/>
                    </a:lnTo>
                    <a:lnTo>
                      <a:pt x="68" y="126"/>
                    </a:lnTo>
                    <a:lnTo>
                      <a:pt x="78" y="101"/>
                    </a:lnTo>
                    <a:lnTo>
                      <a:pt x="99" y="54"/>
                    </a:lnTo>
                    <a:lnTo>
                      <a:pt x="108" y="34"/>
                    </a:lnTo>
                    <a:lnTo>
                      <a:pt x="117" y="19"/>
                    </a:lnTo>
                    <a:lnTo>
                      <a:pt x="120" y="14"/>
                    </a:lnTo>
                    <a:lnTo>
                      <a:pt x="121" y="9"/>
                    </a:lnTo>
                    <a:lnTo>
                      <a:pt x="121" y="6"/>
                    </a:lnTo>
                    <a:lnTo>
                      <a:pt x="121" y="3"/>
                    </a:lnTo>
                    <a:lnTo>
                      <a:pt x="119" y="2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1" y="2"/>
                    </a:lnTo>
                    <a:lnTo>
                      <a:pt x="87" y="9"/>
                    </a:lnTo>
                    <a:lnTo>
                      <a:pt x="6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94" name="Freeform 129">
                <a:extLst>
                  <a:ext uri="{FF2B5EF4-FFF2-40B4-BE49-F238E27FC236}">
                    <a16:creationId xmlns:a16="http://schemas.microsoft.com/office/drawing/2014/main" id="{78819DAE-66F1-4AB8-97D6-176E9A2FC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1188"/>
                <a:ext cx="117" cy="181"/>
              </a:xfrm>
              <a:custGeom>
                <a:avLst/>
                <a:gdLst>
                  <a:gd name="T0" fmla="*/ 65 w 117"/>
                  <a:gd name="T1" fmla="*/ 18 h 181"/>
                  <a:gd name="T2" fmla="*/ 65 w 117"/>
                  <a:gd name="T3" fmla="*/ 18 h 181"/>
                  <a:gd name="T4" fmla="*/ 59 w 117"/>
                  <a:gd name="T5" fmla="*/ 22 h 181"/>
                  <a:gd name="T6" fmla="*/ 52 w 117"/>
                  <a:gd name="T7" fmla="*/ 28 h 181"/>
                  <a:gd name="T8" fmla="*/ 43 w 117"/>
                  <a:gd name="T9" fmla="*/ 36 h 181"/>
                  <a:gd name="T10" fmla="*/ 34 w 117"/>
                  <a:gd name="T11" fmla="*/ 46 h 181"/>
                  <a:gd name="T12" fmla="*/ 24 w 117"/>
                  <a:gd name="T13" fmla="*/ 60 h 181"/>
                  <a:gd name="T14" fmla="*/ 15 w 117"/>
                  <a:gd name="T15" fmla="*/ 76 h 181"/>
                  <a:gd name="T16" fmla="*/ 11 w 117"/>
                  <a:gd name="T17" fmla="*/ 84 h 181"/>
                  <a:gd name="T18" fmla="*/ 7 w 117"/>
                  <a:gd name="T19" fmla="*/ 94 h 181"/>
                  <a:gd name="T20" fmla="*/ 7 w 117"/>
                  <a:gd name="T21" fmla="*/ 94 h 181"/>
                  <a:gd name="T22" fmla="*/ 3 w 117"/>
                  <a:gd name="T23" fmla="*/ 113 h 181"/>
                  <a:gd name="T24" fmla="*/ 0 w 117"/>
                  <a:gd name="T25" fmla="*/ 131 h 181"/>
                  <a:gd name="T26" fmla="*/ 0 w 117"/>
                  <a:gd name="T27" fmla="*/ 147 h 181"/>
                  <a:gd name="T28" fmla="*/ 2 w 117"/>
                  <a:gd name="T29" fmla="*/ 160 h 181"/>
                  <a:gd name="T30" fmla="*/ 3 w 117"/>
                  <a:gd name="T31" fmla="*/ 166 h 181"/>
                  <a:gd name="T32" fmla="*/ 5 w 117"/>
                  <a:gd name="T33" fmla="*/ 172 h 181"/>
                  <a:gd name="T34" fmla="*/ 8 w 117"/>
                  <a:gd name="T35" fmla="*/ 175 h 181"/>
                  <a:gd name="T36" fmla="*/ 11 w 117"/>
                  <a:gd name="T37" fmla="*/ 178 h 181"/>
                  <a:gd name="T38" fmla="*/ 14 w 117"/>
                  <a:gd name="T39" fmla="*/ 180 h 181"/>
                  <a:gd name="T40" fmla="*/ 17 w 117"/>
                  <a:gd name="T41" fmla="*/ 181 h 181"/>
                  <a:gd name="T42" fmla="*/ 22 w 117"/>
                  <a:gd name="T43" fmla="*/ 181 h 181"/>
                  <a:gd name="T44" fmla="*/ 26 w 117"/>
                  <a:gd name="T45" fmla="*/ 179 h 181"/>
                  <a:gd name="T46" fmla="*/ 26 w 117"/>
                  <a:gd name="T47" fmla="*/ 179 h 181"/>
                  <a:gd name="T48" fmla="*/ 34 w 117"/>
                  <a:gd name="T49" fmla="*/ 174 h 181"/>
                  <a:gd name="T50" fmla="*/ 42 w 117"/>
                  <a:gd name="T51" fmla="*/ 165 h 181"/>
                  <a:gd name="T52" fmla="*/ 49 w 117"/>
                  <a:gd name="T53" fmla="*/ 156 h 181"/>
                  <a:gd name="T54" fmla="*/ 55 w 117"/>
                  <a:gd name="T55" fmla="*/ 145 h 181"/>
                  <a:gd name="T56" fmla="*/ 61 w 117"/>
                  <a:gd name="T57" fmla="*/ 134 h 181"/>
                  <a:gd name="T58" fmla="*/ 66 w 117"/>
                  <a:gd name="T59" fmla="*/ 122 h 181"/>
                  <a:gd name="T60" fmla="*/ 76 w 117"/>
                  <a:gd name="T61" fmla="*/ 98 h 181"/>
                  <a:gd name="T62" fmla="*/ 76 w 117"/>
                  <a:gd name="T63" fmla="*/ 98 h 181"/>
                  <a:gd name="T64" fmla="*/ 96 w 117"/>
                  <a:gd name="T65" fmla="*/ 53 h 181"/>
                  <a:gd name="T66" fmla="*/ 105 w 117"/>
                  <a:gd name="T67" fmla="*/ 33 h 181"/>
                  <a:gd name="T68" fmla="*/ 113 w 117"/>
                  <a:gd name="T69" fmla="*/ 19 h 181"/>
                  <a:gd name="T70" fmla="*/ 113 w 117"/>
                  <a:gd name="T71" fmla="*/ 19 h 181"/>
                  <a:gd name="T72" fmla="*/ 116 w 117"/>
                  <a:gd name="T73" fmla="*/ 14 h 181"/>
                  <a:gd name="T74" fmla="*/ 117 w 117"/>
                  <a:gd name="T75" fmla="*/ 9 h 181"/>
                  <a:gd name="T76" fmla="*/ 117 w 117"/>
                  <a:gd name="T77" fmla="*/ 6 h 181"/>
                  <a:gd name="T78" fmla="*/ 116 w 117"/>
                  <a:gd name="T79" fmla="*/ 5 h 181"/>
                  <a:gd name="T80" fmla="*/ 115 w 117"/>
                  <a:gd name="T81" fmla="*/ 3 h 181"/>
                  <a:gd name="T82" fmla="*/ 113 w 117"/>
                  <a:gd name="T83" fmla="*/ 1 h 181"/>
                  <a:gd name="T84" fmla="*/ 110 w 117"/>
                  <a:gd name="T85" fmla="*/ 0 h 181"/>
                  <a:gd name="T86" fmla="*/ 107 w 117"/>
                  <a:gd name="T87" fmla="*/ 0 h 181"/>
                  <a:gd name="T88" fmla="*/ 97 w 117"/>
                  <a:gd name="T89" fmla="*/ 3 h 181"/>
                  <a:gd name="T90" fmla="*/ 84 w 117"/>
                  <a:gd name="T91" fmla="*/ 9 h 181"/>
                  <a:gd name="T92" fmla="*/ 65 w 117"/>
                  <a:gd name="T93" fmla="*/ 18 h 181"/>
                  <a:gd name="T94" fmla="*/ 65 w 117"/>
                  <a:gd name="T95" fmla="*/ 18 h 1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7" h="181">
                    <a:moveTo>
                      <a:pt x="65" y="18"/>
                    </a:moveTo>
                    <a:lnTo>
                      <a:pt x="65" y="18"/>
                    </a:lnTo>
                    <a:lnTo>
                      <a:pt x="59" y="22"/>
                    </a:lnTo>
                    <a:lnTo>
                      <a:pt x="52" y="28"/>
                    </a:lnTo>
                    <a:lnTo>
                      <a:pt x="43" y="36"/>
                    </a:lnTo>
                    <a:lnTo>
                      <a:pt x="34" y="46"/>
                    </a:lnTo>
                    <a:lnTo>
                      <a:pt x="24" y="60"/>
                    </a:lnTo>
                    <a:lnTo>
                      <a:pt x="15" y="76"/>
                    </a:lnTo>
                    <a:lnTo>
                      <a:pt x="11" y="84"/>
                    </a:lnTo>
                    <a:lnTo>
                      <a:pt x="7" y="94"/>
                    </a:lnTo>
                    <a:lnTo>
                      <a:pt x="3" y="113"/>
                    </a:lnTo>
                    <a:lnTo>
                      <a:pt x="0" y="131"/>
                    </a:lnTo>
                    <a:lnTo>
                      <a:pt x="0" y="147"/>
                    </a:lnTo>
                    <a:lnTo>
                      <a:pt x="2" y="160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78"/>
                    </a:lnTo>
                    <a:lnTo>
                      <a:pt x="14" y="180"/>
                    </a:lnTo>
                    <a:lnTo>
                      <a:pt x="17" y="181"/>
                    </a:lnTo>
                    <a:lnTo>
                      <a:pt x="22" y="181"/>
                    </a:lnTo>
                    <a:lnTo>
                      <a:pt x="26" y="179"/>
                    </a:lnTo>
                    <a:lnTo>
                      <a:pt x="34" y="174"/>
                    </a:lnTo>
                    <a:lnTo>
                      <a:pt x="42" y="165"/>
                    </a:lnTo>
                    <a:lnTo>
                      <a:pt x="49" y="156"/>
                    </a:lnTo>
                    <a:lnTo>
                      <a:pt x="55" y="145"/>
                    </a:lnTo>
                    <a:lnTo>
                      <a:pt x="61" y="134"/>
                    </a:lnTo>
                    <a:lnTo>
                      <a:pt x="66" y="122"/>
                    </a:lnTo>
                    <a:lnTo>
                      <a:pt x="76" y="98"/>
                    </a:lnTo>
                    <a:lnTo>
                      <a:pt x="96" y="53"/>
                    </a:lnTo>
                    <a:lnTo>
                      <a:pt x="105" y="33"/>
                    </a:lnTo>
                    <a:lnTo>
                      <a:pt x="113" y="19"/>
                    </a:lnTo>
                    <a:lnTo>
                      <a:pt x="116" y="14"/>
                    </a:lnTo>
                    <a:lnTo>
                      <a:pt x="117" y="9"/>
                    </a:lnTo>
                    <a:lnTo>
                      <a:pt x="117" y="6"/>
                    </a:lnTo>
                    <a:lnTo>
                      <a:pt x="116" y="5"/>
                    </a:lnTo>
                    <a:lnTo>
                      <a:pt x="115" y="3"/>
                    </a:lnTo>
                    <a:lnTo>
                      <a:pt x="113" y="1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97" y="3"/>
                    </a:lnTo>
                    <a:lnTo>
                      <a:pt x="84" y="9"/>
                    </a:ln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FB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95" name="Freeform 130">
                <a:extLst>
                  <a:ext uri="{FF2B5EF4-FFF2-40B4-BE49-F238E27FC236}">
                    <a16:creationId xmlns:a16="http://schemas.microsoft.com/office/drawing/2014/main" id="{DDD1534B-82A8-4411-B76D-C6B942AEA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1191"/>
                <a:ext cx="113" cy="174"/>
              </a:xfrm>
              <a:custGeom>
                <a:avLst/>
                <a:gdLst>
                  <a:gd name="T0" fmla="*/ 63 w 113"/>
                  <a:gd name="T1" fmla="*/ 16 h 174"/>
                  <a:gd name="T2" fmla="*/ 63 w 113"/>
                  <a:gd name="T3" fmla="*/ 16 h 174"/>
                  <a:gd name="T4" fmla="*/ 56 w 113"/>
                  <a:gd name="T5" fmla="*/ 21 h 174"/>
                  <a:gd name="T6" fmla="*/ 50 w 113"/>
                  <a:gd name="T7" fmla="*/ 26 h 174"/>
                  <a:gd name="T8" fmla="*/ 41 w 113"/>
                  <a:gd name="T9" fmla="*/ 34 h 174"/>
                  <a:gd name="T10" fmla="*/ 32 w 113"/>
                  <a:gd name="T11" fmla="*/ 44 h 174"/>
                  <a:gd name="T12" fmla="*/ 23 w 113"/>
                  <a:gd name="T13" fmla="*/ 57 h 174"/>
                  <a:gd name="T14" fmla="*/ 14 w 113"/>
                  <a:gd name="T15" fmla="*/ 72 h 174"/>
                  <a:gd name="T16" fmla="*/ 10 w 113"/>
                  <a:gd name="T17" fmla="*/ 81 h 174"/>
                  <a:gd name="T18" fmla="*/ 7 w 113"/>
                  <a:gd name="T19" fmla="*/ 90 h 174"/>
                  <a:gd name="T20" fmla="*/ 7 w 113"/>
                  <a:gd name="T21" fmla="*/ 90 h 174"/>
                  <a:gd name="T22" fmla="*/ 2 w 113"/>
                  <a:gd name="T23" fmla="*/ 108 h 174"/>
                  <a:gd name="T24" fmla="*/ 0 w 113"/>
                  <a:gd name="T25" fmla="*/ 126 h 174"/>
                  <a:gd name="T26" fmla="*/ 0 w 113"/>
                  <a:gd name="T27" fmla="*/ 141 h 174"/>
                  <a:gd name="T28" fmla="*/ 2 w 113"/>
                  <a:gd name="T29" fmla="*/ 154 h 174"/>
                  <a:gd name="T30" fmla="*/ 3 w 113"/>
                  <a:gd name="T31" fmla="*/ 159 h 174"/>
                  <a:gd name="T32" fmla="*/ 5 w 113"/>
                  <a:gd name="T33" fmla="*/ 164 h 174"/>
                  <a:gd name="T34" fmla="*/ 7 w 113"/>
                  <a:gd name="T35" fmla="*/ 169 h 174"/>
                  <a:gd name="T36" fmla="*/ 10 w 113"/>
                  <a:gd name="T37" fmla="*/ 171 h 174"/>
                  <a:gd name="T38" fmla="*/ 13 w 113"/>
                  <a:gd name="T39" fmla="*/ 173 h 174"/>
                  <a:gd name="T40" fmla="*/ 17 w 113"/>
                  <a:gd name="T41" fmla="*/ 174 h 174"/>
                  <a:gd name="T42" fmla="*/ 21 w 113"/>
                  <a:gd name="T43" fmla="*/ 174 h 174"/>
                  <a:gd name="T44" fmla="*/ 25 w 113"/>
                  <a:gd name="T45" fmla="*/ 172 h 174"/>
                  <a:gd name="T46" fmla="*/ 25 w 113"/>
                  <a:gd name="T47" fmla="*/ 172 h 174"/>
                  <a:gd name="T48" fmla="*/ 33 w 113"/>
                  <a:gd name="T49" fmla="*/ 167 h 174"/>
                  <a:gd name="T50" fmla="*/ 40 w 113"/>
                  <a:gd name="T51" fmla="*/ 159 h 174"/>
                  <a:gd name="T52" fmla="*/ 47 w 113"/>
                  <a:gd name="T53" fmla="*/ 150 h 174"/>
                  <a:gd name="T54" fmla="*/ 53 w 113"/>
                  <a:gd name="T55" fmla="*/ 140 h 174"/>
                  <a:gd name="T56" fmla="*/ 58 w 113"/>
                  <a:gd name="T57" fmla="*/ 129 h 174"/>
                  <a:gd name="T58" fmla="*/ 63 w 113"/>
                  <a:gd name="T59" fmla="*/ 117 h 174"/>
                  <a:gd name="T60" fmla="*/ 73 w 113"/>
                  <a:gd name="T61" fmla="*/ 94 h 174"/>
                  <a:gd name="T62" fmla="*/ 73 w 113"/>
                  <a:gd name="T63" fmla="*/ 94 h 174"/>
                  <a:gd name="T64" fmla="*/ 92 w 113"/>
                  <a:gd name="T65" fmla="*/ 50 h 174"/>
                  <a:gd name="T66" fmla="*/ 101 w 113"/>
                  <a:gd name="T67" fmla="*/ 32 h 174"/>
                  <a:gd name="T68" fmla="*/ 109 w 113"/>
                  <a:gd name="T69" fmla="*/ 18 h 174"/>
                  <a:gd name="T70" fmla="*/ 109 w 113"/>
                  <a:gd name="T71" fmla="*/ 18 h 174"/>
                  <a:gd name="T72" fmla="*/ 112 w 113"/>
                  <a:gd name="T73" fmla="*/ 13 h 174"/>
                  <a:gd name="T74" fmla="*/ 113 w 113"/>
                  <a:gd name="T75" fmla="*/ 8 h 174"/>
                  <a:gd name="T76" fmla="*/ 113 w 113"/>
                  <a:gd name="T77" fmla="*/ 6 h 174"/>
                  <a:gd name="T78" fmla="*/ 112 w 113"/>
                  <a:gd name="T79" fmla="*/ 4 h 174"/>
                  <a:gd name="T80" fmla="*/ 111 w 113"/>
                  <a:gd name="T81" fmla="*/ 2 h 174"/>
                  <a:gd name="T82" fmla="*/ 109 w 113"/>
                  <a:gd name="T83" fmla="*/ 1 h 174"/>
                  <a:gd name="T84" fmla="*/ 106 w 113"/>
                  <a:gd name="T85" fmla="*/ 0 h 174"/>
                  <a:gd name="T86" fmla="*/ 103 w 113"/>
                  <a:gd name="T87" fmla="*/ 0 h 174"/>
                  <a:gd name="T88" fmla="*/ 93 w 113"/>
                  <a:gd name="T89" fmla="*/ 2 h 174"/>
                  <a:gd name="T90" fmla="*/ 80 w 113"/>
                  <a:gd name="T91" fmla="*/ 7 h 174"/>
                  <a:gd name="T92" fmla="*/ 63 w 113"/>
                  <a:gd name="T93" fmla="*/ 16 h 174"/>
                  <a:gd name="T94" fmla="*/ 63 w 113"/>
                  <a:gd name="T95" fmla="*/ 16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3" h="174">
                    <a:moveTo>
                      <a:pt x="63" y="16"/>
                    </a:moveTo>
                    <a:lnTo>
                      <a:pt x="63" y="16"/>
                    </a:lnTo>
                    <a:lnTo>
                      <a:pt x="56" y="21"/>
                    </a:lnTo>
                    <a:lnTo>
                      <a:pt x="50" y="26"/>
                    </a:lnTo>
                    <a:lnTo>
                      <a:pt x="41" y="34"/>
                    </a:lnTo>
                    <a:lnTo>
                      <a:pt x="32" y="44"/>
                    </a:lnTo>
                    <a:lnTo>
                      <a:pt x="23" y="57"/>
                    </a:lnTo>
                    <a:lnTo>
                      <a:pt x="14" y="72"/>
                    </a:lnTo>
                    <a:lnTo>
                      <a:pt x="10" y="81"/>
                    </a:lnTo>
                    <a:lnTo>
                      <a:pt x="7" y="90"/>
                    </a:lnTo>
                    <a:lnTo>
                      <a:pt x="2" y="108"/>
                    </a:lnTo>
                    <a:lnTo>
                      <a:pt x="0" y="126"/>
                    </a:lnTo>
                    <a:lnTo>
                      <a:pt x="0" y="141"/>
                    </a:lnTo>
                    <a:lnTo>
                      <a:pt x="2" y="154"/>
                    </a:lnTo>
                    <a:lnTo>
                      <a:pt x="3" y="159"/>
                    </a:lnTo>
                    <a:lnTo>
                      <a:pt x="5" y="164"/>
                    </a:lnTo>
                    <a:lnTo>
                      <a:pt x="7" y="169"/>
                    </a:lnTo>
                    <a:lnTo>
                      <a:pt x="10" y="171"/>
                    </a:lnTo>
                    <a:lnTo>
                      <a:pt x="13" y="173"/>
                    </a:lnTo>
                    <a:lnTo>
                      <a:pt x="17" y="174"/>
                    </a:lnTo>
                    <a:lnTo>
                      <a:pt x="21" y="174"/>
                    </a:lnTo>
                    <a:lnTo>
                      <a:pt x="25" y="172"/>
                    </a:lnTo>
                    <a:lnTo>
                      <a:pt x="33" y="167"/>
                    </a:lnTo>
                    <a:lnTo>
                      <a:pt x="40" y="159"/>
                    </a:lnTo>
                    <a:lnTo>
                      <a:pt x="47" y="150"/>
                    </a:lnTo>
                    <a:lnTo>
                      <a:pt x="53" y="140"/>
                    </a:lnTo>
                    <a:lnTo>
                      <a:pt x="58" y="129"/>
                    </a:lnTo>
                    <a:lnTo>
                      <a:pt x="63" y="117"/>
                    </a:lnTo>
                    <a:lnTo>
                      <a:pt x="73" y="94"/>
                    </a:lnTo>
                    <a:lnTo>
                      <a:pt x="92" y="50"/>
                    </a:lnTo>
                    <a:lnTo>
                      <a:pt x="101" y="32"/>
                    </a:lnTo>
                    <a:lnTo>
                      <a:pt x="109" y="18"/>
                    </a:lnTo>
                    <a:lnTo>
                      <a:pt x="112" y="13"/>
                    </a:lnTo>
                    <a:lnTo>
                      <a:pt x="113" y="8"/>
                    </a:lnTo>
                    <a:lnTo>
                      <a:pt x="113" y="6"/>
                    </a:lnTo>
                    <a:lnTo>
                      <a:pt x="112" y="4"/>
                    </a:lnTo>
                    <a:lnTo>
                      <a:pt x="111" y="2"/>
                    </a:lnTo>
                    <a:lnTo>
                      <a:pt x="109" y="1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93" y="2"/>
                    </a:lnTo>
                    <a:lnTo>
                      <a:pt x="80" y="7"/>
                    </a:lnTo>
                    <a:lnTo>
                      <a:pt x="63" y="16"/>
                    </a:lnTo>
                    <a:close/>
                  </a:path>
                </a:pathLst>
              </a:custGeom>
              <a:solidFill>
                <a:srgbClr val="F7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96" name="Freeform 131">
                <a:extLst>
                  <a:ext uri="{FF2B5EF4-FFF2-40B4-BE49-F238E27FC236}">
                    <a16:creationId xmlns:a16="http://schemas.microsoft.com/office/drawing/2014/main" id="{C998E32F-F044-4969-A89C-809F75697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1194"/>
                <a:ext cx="109" cy="167"/>
              </a:xfrm>
              <a:custGeom>
                <a:avLst/>
                <a:gdLst>
                  <a:gd name="T0" fmla="*/ 60 w 109"/>
                  <a:gd name="T1" fmla="*/ 15 h 167"/>
                  <a:gd name="T2" fmla="*/ 60 w 109"/>
                  <a:gd name="T3" fmla="*/ 15 h 167"/>
                  <a:gd name="T4" fmla="*/ 54 w 109"/>
                  <a:gd name="T5" fmla="*/ 19 h 167"/>
                  <a:gd name="T6" fmla="*/ 47 w 109"/>
                  <a:gd name="T7" fmla="*/ 24 h 167"/>
                  <a:gd name="T8" fmla="*/ 40 w 109"/>
                  <a:gd name="T9" fmla="*/ 32 h 167"/>
                  <a:gd name="T10" fmla="*/ 31 w 109"/>
                  <a:gd name="T11" fmla="*/ 42 h 167"/>
                  <a:gd name="T12" fmla="*/ 22 w 109"/>
                  <a:gd name="T13" fmla="*/ 55 h 167"/>
                  <a:gd name="T14" fmla="*/ 13 w 109"/>
                  <a:gd name="T15" fmla="*/ 69 h 167"/>
                  <a:gd name="T16" fmla="*/ 10 w 109"/>
                  <a:gd name="T17" fmla="*/ 77 h 167"/>
                  <a:gd name="T18" fmla="*/ 7 w 109"/>
                  <a:gd name="T19" fmla="*/ 86 h 167"/>
                  <a:gd name="T20" fmla="*/ 7 w 109"/>
                  <a:gd name="T21" fmla="*/ 86 h 167"/>
                  <a:gd name="T22" fmla="*/ 2 w 109"/>
                  <a:gd name="T23" fmla="*/ 104 h 167"/>
                  <a:gd name="T24" fmla="*/ 0 w 109"/>
                  <a:gd name="T25" fmla="*/ 121 h 167"/>
                  <a:gd name="T26" fmla="*/ 0 w 109"/>
                  <a:gd name="T27" fmla="*/ 135 h 167"/>
                  <a:gd name="T28" fmla="*/ 1 w 109"/>
                  <a:gd name="T29" fmla="*/ 148 h 167"/>
                  <a:gd name="T30" fmla="*/ 3 w 109"/>
                  <a:gd name="T31" fmla="*/ 153 h 167"/>
                  <a:gd name="T32" fmla="*/ 5 w 109"/>
                  <a:gd name="T33" fmla="*/ 157 h 167"/>
                  <a:gd name="T34" fmla="*/ 7 w 109"/>
                  <a:gd name="T35" fmla="*/ 161 h 167"/>
                  <a:gd name="T36" fmla="*/ 10 w 109"/>
                  <a:gd name="T37" fmla="*/ 165 h 167"/>
                  <a:gd name="T38" fmla="*/ 13 w 109"/>
                  <a:gd name="T39" fmla="*/ 166 h 167"/>
                  <a:gd name="T40" fmla="*/ 16 w 109"/>
                  <a:gd name="T41" fmla="*/ 167 h 167"/>
                  <a:gd name="T42" fmla="*/ 21 w 109"/>
                  <a:gd name="T43" fmla="*/ 167 h 167"/>
                  <a:gd name="T44" fmla="*/ 24 w 109"/>
                  <a:gd name="T45" fmla="*/ 165 h 167"/>
                  <a:gd name="T46" fmla="*/ 24 w 109"/>
                  <a:gd name="T47" fmla="*/ 165 h 167"/>
                  <a:gd name="T48" fmla="*/ 32 w 109"/>
                  <a:gd name="T49" fmla="*/ 159 h 167"/>
                  <a:gd name="T50" fmla="*/ 39 w 109"/>
                  <a:gd name="T51" fmla="*/ 152 h 167"/>
                  <a:gd name="T52" fmla="*/ 45 w 109"/>
                  <a:gd name="T53" fmla="*/ 144 h 167"/>
                  <a:gd name="T54" fmla="*/ 51 w 109"/>
                  <a:gd name="T55" fmla="*/ 134 h 167"/>
                  <a:gd name="T56" fmla="*/ 61 w 109"/>
                  <a:gd name="T57" fmla="*/ 112 h 167"/>
                  <a:gd name="T58" fmla="*/ 70 w 109"/>
                  <a:gd name="T59" fmla="*/ 90 h 167"/>
                  <a:gd name="T60" fmla="*/ 70 w 109"/>
                  <a:gd name="T61" fmla="*/ 90 h 167"/>
                  <a:gd name="T62" fmla="*/ 89 w 109"/>
                  <a:gd name="T63" fmla="*/ 48 h 167"/>
                  <a:gd name="T64" fmla="*/ 97 w 109"/>
                  <a:gd name="T65" fmla="*/ 30 h 167"/>
                  <a:gd name="T66" fmla="*/ 105 w 109"/>
                  <a:gd name="T67" fmla="*/ 17 h 167"/>
                  <a:gd name="T68" fmla="*/ 105 w 109"/>
                  <a:gd name="T69" fmla="*/ 17 h 167"/>
                  <a:gd name="T70" fmla="*/ 107 w 109"/>
                  <a:gd name="T71" fmla="*/ 12 h 167"/>
                  <a:gd name="T72" fmla="*/ 109 w 109"/>
                  <a:gd name="T73" fmla="*/ 7 h 167"/>
                  <a:gd name="T74" fmla="*/ 108 w 109"/>
                  <a:gd name="T75" fmla="*/ 5 h 167"/>
                  <a:gd name="T76" fmla="*/ 108 w 109"/>
                  <a:gd name="T77" fmla="*/ 3 h 167"/>
                  <a:gd name="T78" fmla="*/ 106 w 109"/>
                  <a:gd name="T79" fmla="*/ 2 h 167"/>
                  <a:gd name="T80" fmla="*/ 104 w 109"/>
                  <a:gd name="T81" fmla="*/ 0 h 167"/>
                  <a:gd name="T82" fmla="*/ 102 w 109"/>
                  <a:gd name="T83" fmla="*/ 0 h 167"/>
                  <a:gd name="T84" fmla="*/ 98 w 109"/>
                  <a:gd name="T85" fmla="*/ 0 h 167"/>
                  <a:gd name="T86" fmla="*/ 89 w 109"/>
                  <a:gd name="T87" fmla="*/ 2 h 167"/>
                  <a:gd name="T88" fmla="*/ 77 w 109"/>
                  <a:gd name="T89" fmla="*/ 6 h 167"/>
                  <a:gd name="T90" fmla="*/ 60 w 109"/>
                  <a:gd name="T91" fmla="*/ 15 h 167"/>
                  <a:gd name="T92" fmla="*/ 60 w 109"/>
                  <a:gd name="T93" fmla="*/ 15 h 1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60" y="15"/>
                    </a:moveTo>
                    <a:lnTo>
                      <a:pt x="60" y="15"/>
                    </a:lnTo>
                    <a:lnTo>
                      <a:pt x="54" y="19"/>
                    </a:lnTo>
                    <a:lnTo>
                      <a:pt x="47" y="24"/>
                    </a:lnTo>
                    <a:lnTo>
                      <a:pt x="40" y="32"/>
                    </a:lnTo>
                    <a:lnTo>
                      <a:pt x="31" y="42"/>
                    </a:lnTo>
                    <a:lnTo>
                      <a:pt x="22" y="55"/>
                    </a:lnTo>
                    <a:lnTo>
                      <a:pt x="13" y="69"/>
                    </a:lnTo>
                    <a:lnTo>
                      <a:pt x="10" y="77"/>
                    </a:lnTo>
                    <a:lnTo>
                      <a:pt x="7" y="86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5"/>
                    </a:lnTo>
                    <a:lnTo>
                      <a:pt x="1" y="148"/>
                    </a:lnTo>
                    <a:lnTo>
                      <a:pt x="3" y="153"/>
                    </a:lnTo>
                    <a:lnTo>
                      <a:pt x="5" y="157"/>
                    </a:lnTo>
                    <a:lnTo>
                      <a:pt x="7" y="161"/>
                    </a:lnTo>
                    <a:lnTo>
                      <a:pt x="10" y="165"/>
                    </a:lnTo>
                    <a:lnTo>
                      <a:pt x="13" y="166"/>
                    </a:lnTo>
                    <a:lnTo>
                      <a:pt x="16" y="167"/>
                    </a:lnTo>
                    <a:lnTo>
                      <a:pt x="21" y="167"/>
                    </a:lnTo>
                    <a:lnTo>
                      <a:pt x="24" y="165"/>
                    </a:lnTo>
                    <a:lnTo>
                      <a:pt x="32" y="159"/>
                    </a:lnTo>
                    <a:lnTo>
                      <a:pt x="39" y="152"/>
                    </a:lnTo>
                    <a:lnTo>
                      <a:pt x="45" y="144"/>
                    </a:lnTo>
                    <a:lnTo>
                      <a:pt x="51" y="134"/>
                    </a:lnTo>
                    <a:lnTo>
                      <a:pt x="61" y="112"/>
                    </a:lnTo>
                    <a:lnTo>
                      <a:pt x="70" y="90"/>
                    </a:lnTo>
                    <a:lnTo>
                      <a:pt x="89" y="48"/>
                    </a:lnTo>
                    <a:lnTo>
                      <a:pt x="97" y="30"/>
                    </a:lnTo>
                    <a:lnTo>
                      <a:pt x="105" y="17"/>
                    </a:lnTo>
                    <a:lnTo>
                      <a:pt x="107" y="12"/>
                    </a:lnTo>
                    <a:lnTo>
                      <a:pt x="109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6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9" y="2"/>
                    </a:lnTo>
                    <a:lnTo>
                      <a:pt x="77" y="6"/>
                    </a:lnTo>
                    <a:lnTo>
                      <a:pt x="60" y="15"/>
                    </a:lnTo>
                    <a:close/>
                  </a:path>
                </a:pathLst>
              </a:custGeom>
              <a:solidFill>
                <a:srgbClr val="F4F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97" name="Freeform 132">
                <a:extLst>
                  <a:ext uri="{FF2B5EF4-FFF2-40B4-BE49-F238E27FC236}">
                    <a16:creationId xmlns:a16="http://schemas.microsoft.com/office/drawing/2014/main" id="{6D24850C-DEE5-4A45-9184-32A454DB4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1196"/>
                <a:ext cx="104" cy="160"/>
              </a:xfrm>
              <a:custGeom>
                <a:avLst/>
                <a:gdLst>
                  <a:gd name="T0" fmla="*/ 57 w 104"/>
                  <a:gd name="T1" fmla="*/ 14 h 160"/>
                  <a:gd name="T2" fmla="*/ 57 w 104"/>
                  <a:gd name="T3" fmla="*/ 14 h 160"/>
                  <a:gd name="T4" fmla="*/ 51 w 104"/>
                  <a:gd name="T5" fmla="*/ 18 h 160"/>
                  <a:gd name="T6" fmla="*/ 45 w 104"/>
                  <a:gd name="T7" fmla="*/ 24 h 160"/>
                  <a:gd name="T8" fmla="*/ 38 w 104"/>
                  <a:gd name="T9" fmla="*/ 31 h 160"/>
                  <a:gd name="T10" fmla="*/ 30 w 104"/>
                  <a:gd name="T11" fmla="*/ 40 h 160"/>
                  <a:gd name="T12" fmla="*/ 21 w 104"/>
                  <a:gd name="T13" fmla="*/ 53 h 160"/>
                  <a:gd name="T14" fmla="*/ 13 w 104"/>
                  <a:gd name="T15" fmla="*/ 67 h 160"/>
                  <a:gd name="T16" fmla="*/ 7 w 104"/>
                  <a:gd name="T17" fmla="*/ 83 h 160"/>
                  <a:gd name="T18" fmla="*/ 7 w 104"/>
                  <a:gd name="T19" fmla="*/ 83 h 160"/>
                  <a:gd name="T20" fmla="*/ 2 w 104"/>
                  <a:gd name="T21" fmla="*/ 100 h 160"/>
                  <a:gd name="T22" fmla="*/ 0 w 104"/>
                  <a:gd name="T23" fmla="*/ 117 h 160"/>
                  <a:gd name="T24" fmla="*/ 0 w 104"/>
                  <a:gd name="T25" fmla="*/ 131 h 160"/>
                  <a:gd name="T26" fmla="*/ 1 w 104"/>
                  <a:gd name="T27" fmla="*/ 142 h 160"/>
                  <a:gd name="T28" fmla="*/ 3 w 104"/>
                  <a:gd name="T29" fmla="*/ 147 h 160"/>
                  <a:gd name="T30" fmla="*/ 5 w 104"/>
                  <a:gd name="T31" fmla="*/ 152 h 160"/>
                  <a:gd name="T32" fmla="*/ 7 w 104"/>
                  <a:gd name="T33" fmla="*/ 155 h 160"/>
                  <a:gd name="T34" fmla="*/ 9 w 104"/>
                  <a:gd name="T35" fmla="*/ 158 h 160"/>
                  <a:gd name="T36" fmla="*/ 12 w 104"/>
                  <a:gd name="T37" fmla="*/ 159 h 160"/>
                  <a:gd name="T38" fmla="*/ 16 w 104"/>
                  <a:gd name="T39" fmla="*/ 160 h 160"/>
                  <a:gd name="T40" fmla="*/ 20 w 104"/>
                  <a:gd name="T41" fmla="*/ 160 h 160"/>
                  <a:gd name="T42" fmla="*/ 23 w 104"/>
                  <a:gd name="T43" fmla="*/ 158 h 160"/>
                  <a:gd name="T44" fmla="*/ 23 w 104"/>
                  <a:gd name="T45" fmla="*/ 158 h 160"/>
                  <a:gd name="T46" fmla="*/ 31 w 104"/>
                  <a:gd name="T47" fmla="*/ 153 h 160"/>
                  <a:gd name="T48" fmla="*/ 37 w 104"/>
                  <a:gd name="T49" fmla="*/ 147 h 160"/>
                  <a:gd name="T50" fmla="*/ 43 w 104"/>
                  <a:gd name="T51" fmla="*/ 138 h 160"/>
                  <a:gd name="T52" fmla="*/ 49 w 104"/>
                  <a:gd name="T53" fmla="*/ 129 h 160"/>
                  <a:gd name="T54" fmla="*/ 59 w 104"/>
                  <a:gd name="T55" fmla="*/ 109 h 160"/>
                  <a:gd name="T56" fmla="*/ 67 w 104"/>
                  <a:gd name="T57" fmla="*/ 87 h 160"/>
                  <a:gd name="T58" fmla="*/ 67 w 104"/>
                  <a:gd name="T59" fmla="*/ 87 h 160"/>
                  <a:gd name="T60" fmla="*/ 85 w 104"/>
                  <a:gd name="T61" fmla="*/ 46 h 160"/>
                  <a:gd name="T62" fmla="*/ 93 w 104"/>
                  <a:gd name="T63" fmla="*/ 29 h 160"/>
                  <a:gd name="T64" fmla="*/ 101 w 104"/>
                  <a:gd name="T65" fmla="*/ 17 h 160"/>
                  <a:gd name="T66" fmla="*/ 101 w 104"/>
                  <a:gd name="T67" fmla="*/ 17 h 160"/>
                  <a:gd name="T68" fmla="*/ 103 w 104"/>
                  <a:gd name="T69" fmla="*/ 12 h 160"/>
                  <a:gd name="T70" fmla="*/ 104 w 104"/>
                  <a:gd name="T71" fmla="*/ 7 h 160"/>
                  <a:gd name="T72" fmla="*/ 103 w 104"/>
                  <a:gd name="T73" fmla="*/ 3 h 160"/>
                  <a:gd name="T74" fmla="*/ 102 w 104"/>
                  <a:gd name="T75" fmla="*/ 2 h 160"/>
                  <a:gd name="T76" fmla="*/ 100 w 104"/>
                  <a:gd name="T77" fmla="*/ 1 h 160"/>
                  <a:gd name="T78" fmla="*/ 98 w 104"/>
                  <a:gd name="T79" fmla="*/ 0 h 160"/>
                  <a:gd name="T80" fmla="*/ 94 w 104"/>
                  <a:gd name="T81" fmla="*/ 0 h 160"/>
                  <a:gd name="T82" fmla="*/ 86 w 104"/>
                  <a:gd name="T83" fmla="*/ 2 h 160"/>
                  <a:gd name="T84" fmla="*/ 73 w 104"/>
                  <a:gd name="T85" fmla="*/ 6 h 160"/>
                  <a:gd name="T86" fmla="*/ 57 w 104"/>
                  <a:gd name="T87" fmla="*/ 14 h 160"/>
                  <a:gd name="T88" fmla="*/ 57 w 104"/>
                  <a:gd name="T89" fmla="*/ 14 h 1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4" h="160">
                    <a:moveTo>
                      <a:pt x="57" y="14"/>
                    </a:moveTo>
                    <a:lnTo>
                      <a:pt x="57" y="14"/>
                    </a:lnTo>
                    <a:lnTo>
                      <a:pt x="51" y="18"/>
                    </a:lnTo>
                    <a:lnTo>
                      <a:pt x="45" y="24"/>
                    </a:lnTo>
                    <a:lnTo>
                      <a:pt x="38" y="31"/>
                    </a:lnTo>
                    <a:lnTo>
                      <a:pt x="30" y="40"/>
                    </a:lnTo>
                    <a:lnTo>
                      <a:pt x="21" y="53"/>
                    </a:lnTo>
                    <a:lnTo>
                      <a:pt x="13" y="67"/>
                    </a:lnTo>
                    <a:lnTo>
                      <a:pt x="7" y="83"/>
                    </a:lnTo>
                    <a:lnTo>
                      <a:pt x="2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1" y="142"/>
                    </a:lnTo>
                    <a:lnTo>
                      <a:pt x="3" y="147"/>
                    </a:lnTo>
                    <a:lnTo>
                      <a:pt x="5" y="152"/>
                    </a:lnTo>
                    <a:lnTo>
                      <a:pt x="7" y="155"/>
                    </a:lnTo>
                    <a:lnTo>
                      <a:pt x="9" y="158"/>
                    </a:lnTo>
                    <a:lnTo>
                      <a:pt x="12" y="159"/>
                    </a:lnTo>
                    <a:lnTo>
                      <a:pt x="16" y="160"/>
                    </a:lnTo>
                    <a:lnTo>
                      <a:pt x="20" y="160"/>
                    </a:lnTo>
                    <a:lnTo>
                      <a:pt x="23" y="158"/>
                    </a:lnTo>
                    <a:lnTo>
                      <a:pt x="31" y="153"/>
                    </a:lnTo>
                    <a:lnTo>
                      <a:pt x="37" y="147"/>
                    </a:lnTo>
                    <a:lnTo>
                      <a:pt x="43" y="138"/>
                    </a:lnTo>
                    <a:lnTo>
                      <a:pt x="49" y="129"/>
                    </a:lnTo>
                    <a:lnTo>
                      <a:pt x="59" y="109"/>
                    </a:lnTo>
                    <a:lnTo>
                      <a:pt x="67" y="87"/>
                    </a:lnTo>
                    <a:lnTo>
                      <a:pt x="85" y="46"/>
                    </a:lnTo>
                    <a:lnTo>
                      <a:pt x="93" y="29"/>
                    </a:lnTo>
                    <a:lnTo>
                      <a:pt x="101" y="17"/>
                    </a:lnTo>
                    <a:lnTo>
                      <a:pt x="103" y="12"/>
                    </a:lnTo>
                    <a:lnTo>
                      <a:pt x="104" y="7"/>
                    </a:lnTo>
                    <a:lnTo>
                      <a:pt x="103" y="3"/>
                    </a:lnTo>
                    <a:lnTo>
                      <a:pt x="102" y="2"/>
                    </a:lnTo>
                    <a:lnTo>
                      <a:pt x="100" y="1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6" y="2"/>
                    </a:lnTo>
                    <a:lnTo>
                      <a:pt x="73" y="6"/>
                    </a:lnTo>
                    <a:lnTo>
                      <a:pt x="57" y="14"/>
                    </a:lnTo>
                    <a:close/>
                  </a:path>
                </a:pathLst>
              </a:custGeom>
              <a:solidFill>
                <a:srgbClr val="F0E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98" name="Freeform 133">
                <a:extLst>
                  <a:ext uri="{FF2B5EF4-FFF2-40B4-BE49-F238E27FC236}">
                    <a16:creationId xmlns:a16="http://schemas.microsoft.com/office/drawing/2014/main" id="{2F9D9493-2889-4B8B-AE9A-B63C42093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198"/>
                <a:ext cx="100" cy="154"/>
              </a:xfrm>
              <a:custGeom>
                <a:avLst/>
                <a:gdLst>
                  <a:gd name="T0" fmla="*/ 54 w 100"/>
                  <a:gd name="T1" fmla="*/ 14 h 154"/>
                  <a:gd name="T2" fmla="*/ 54 w 100"/>
                  <a:gd name="T3" fmla="*/ 14 h 154"/>
                  <a:gd name="T4" fmla="*/ 49 w 100"/>
                  <a:gd name="T5" fmla="*/ 18 h 154"/>
                  <a:gd name="T6" fmla="*/ 43 w 100"/>
                  <a:gd name="T7" fmla="*/ 23 h 154"/>
                  <a:gd name="T8" fmla="*/ 36 w 100"/>
                  <a:gd name="T9" fmla="*/ 30 h 154"/>
                  <a:gd name="T10" fmla="*/ 28 w 100"/>
                  <a:gd name="T11" fmla="*/ 39 h 154"/>
                  <a:gd name="T12" fmla="*/ 21 w 100"/>
                  <a:gd name="T13" fmla="*/ 51 h 154"/>
                  <a:gd name="T14" fmla="*/ 12 w 100"/>
                  <a:gd name="T15" fmla="*/ 65 h 154"/>
                  <a:gd name="T16" fmla="*/ 6 w 100"/>
                  <a:gd name="T17" fmla="*/ 80 h 154"/>
                  <a:gd name="T18" fmla="*/ 6 w 100"/>
                  <a:gd name="T19" fmla="*/ 80 h 154"/>
                  <a:gd name="T20" fmla="*/ 2 w 100"/>
                  <a:gd name="T21" fmla="*/ 96 h 154"/>
                  <a:gd name="T22" fmla="*/ 0 w 100"/>
                  <a:gd name="T23" fmla="*/ 112 h 154"/>
                  <a:gd name="T24" fmla="*/ 0 w 100"/>
                  <a:gd name="T25" fmla="*/ 126 h 154"/>
                  <a:gd name="T26" fmla="*/ 1 w 100"/>
                  <a:gd name="T27" fmla="*/ 137 h 154"/>
                  <a:gd name="T28" fmla="*/ 4 w 100"/>
                  <a:gd name="T29" fmla="*/ 146 h 154"/>
                  <a:gd name="T30" fmla="*/ 6 w 100"/>
                  <a:gd name="T31" fmla="*/ 149 h 154"/>
                  <a:gd name="T32" fmla="*/ 9 w 100"/>
                  <a:gd name="T33" fmla="*/ 152 h 154"/>
                  <a:gd name="T34" fmla="*/ 12 w 100"/>
                  <a:gd name="T35" fmla="*/ 153 h 154"/>
                  <a:gd name="T36" fmla="*/ 16 w 100"/>
                  <a:gd name="T37" fmla="*/ 154 h 154"/>
                  <a:gd name="T38" fmla="*/ 19 w 100"/>
                  <a:gd name="T39" fmla="*/ 154 h 154"/>
                  <a:gd name="T40" fmla="*/ 22 w 100"/>
                  <a:gd name="T41" fmla="*/ 152 h 154"/>
                  <a:gd name="T42" fmla="*/ 22 w 100"/>
                  <a:gd name="T43" fmla="*/ 152 h 154"/>
                  <a:gd name="T44" fmla="*/ 29 w 100"/>
                  <a:gd name="T45" fmla="*/ 148 h 154"/>
                  <a:gd name="T46" fmla="*/ 36 w 100"/>
                  <a:gd name="T47" fmla="*/ 141 h 154"/>
                  <a:gd name="T48" fmla="*/ 42 w 100"/>
                  <a:gd name="T49" fmla="*/ 133 h 154"/>
                  <a:gd name="T50" fmla="*/ 47 w 100"/>
                  <a:gd name="T51" fmla="*/ 124 h 154"/>
                  <a:gd name="T52" fmla="*/ 56 w 100"/>
                  <a:gd name="T53" fmla="*/ 105 h 154"/>
                  <a:gd name="T54" fmla="*/ 65 w 100"/>
                  <a:gd name="T55" fmla="*/ 84 h 154"/>
                  <a:gd name="T56" fmla="*/ 65 w 100"/>
                  <a:gd name="T57" fmla="*/ 84 h 154"/>
                  <a:gd name="T58" fmla="*/ 82 w 100"/>
                  <a:gd name="T59" fmla="*/ 45 h 154"/>
                  <a:gd name="T60" fmla="*/ 90 w 100"/>
                  <a:gd name="T61" fmla="*/ 29 h 154"/>
                  <a:gd name="T62" fmla="*/ 97 w 100"/>
                  <a:gd name="T63" fmla="*/ 16 h 154"/>
                  <a:gd name="T64" fmla="*/ 97 w 100"/>
                  <a:gd name="T65" fmla="*/ 16 h 154"/>
                  <a:gd name="T66" fmla="*/ 99 w 100"/>
                  <a:gd name="T67" fmla="*/ 12 h 154"/>
                  <a:gd name="T68" fmla="*/ 100 w 100"/>
                  <a:gd name="T69" fmla="*/ 7 h 154"/>
                  <a:gd name="T70" fmla="*/ 99 w 100"/>
                  <a:gd name="T71" fmla="*/ 4 h 154"/>
                  <a:gd name="T72" fmla="*/ 98 w 100"/>
                  <a:gd name="T73" fmla="*/ 2 h 154"/>
                  <a:gd name="T74" fmla="*/ 96 w 100"/>
                  <a:gd name="T75" fmla="*/ 1 h 154"/>
                  <a:gd name="T76" fmla="*/ 93 w 100"/>
                  <a:gd name="T77" fmla="*/ 0 h 154"/>
                  <a:gd name="T78" fmla="*/ 90 w 100"/>
                  <a:gd name="T79" fmla="*/ 0 h 154"/>
                  <a:gd name="T80" fmla="*/ 82 w 100"/>
                  <a:gd name="T81" fmla="*/ 2 h 154"/>
                  <a:gd name="T82" fmla="*/ 70 w 100"/>
                  <a:gd name="T83" fmla="*/ 6 h 154"/>
                  <a:gd name="T84" fmla="*/ 54 w 100"/>
                  <a:gd name="T85" fmla="*/ 14 h 154"/>
                  <a:gd name="T86" fmla="*/ 54 w 100"/>
                  <a:gd name="T87" fmla="*/ 14 h 1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" h="154">
                    <a:moveTo>
                      <a:pt x="54" y="14"/>
                    </a:moveTo>
                    <a:lnTo>
                      <a:pt x="54" y="14"/>
                    </a:lnTo>
                    <a:lnTo>
                      <a:pt x="49" y="18"/>
                    </a:lnTo>
                    <a:lnTo>
                      <a:pt x="43" y="23"/>
                    </a:lnTo>
                    <a:lnTo>
                      <a:pt x="36" y="30"/>
                    </a:lnTo>
                    <a:lnTo>
                      <a:pt x="28" y="39"/>
                    </a:lnTo>
                    <a:lnTo>
                      <a:pt x="21" y="51"/>
                    </a:lnTo>
                    <a:lnTo>
                      <a:pt x="12" y="65"/>
                    </a:lnTo>
                    <a:lnTo>
                      <a:pt x="6" y="80"/>
                    </a:lnTo>
                    <a:lnTo>
                      <a:pt x="2" y="96"/>
                    </a:lnTo>
                    <a:lnTo>
                      <a:pt x="0" y="112"/>
                    </a:lnTo>
                    <a:lnTo>
                      <a:pt x="0" y="126"/>
                    </a:lnTo>
                    <a:lnTo>
                      <a:pt x="1" y="137"/>
                    </a:lnTo>
                    <a:lnTo>
                      <a:pt x="4" y="146"/>
                    </a:lnTo>
                    <a:lnTo>
                      <a:pt x="6" y="149"/>
                    </a:lnTo>
                    <a:lnTo>
                      <a:pt x="9" y="152"/>
                    </a:lnTo>
                    <a:lnTo>
                      <a:pt x="12" y="153"/>
                    </a:lnTo>
                    <a:lnTo>
                      <a:pt x="16" y="154"/>
                    </a:lnTo>
                    <a:lnTo>
                      <a:pt x="19" y="154"/>
                    </a:lnTo>
                    <a:lnTo>
                      <a:pt x="22" y="152"/>
                    </a:lnTo>
                    <a:lnTo>
                      <a:pt x="29" y="148"/>
                    </a:lnTo>
                    <a:lnTo>
                      <a:pt x="36" y="141"/>
                    </a:lnTo>
                    <a:lnTo>
                      <a:pt x="42" y="133"/>
                    </a:lnTo>
                    <a:lnTo>
                      <a:pt x="47" y="124"/>
                    </a:lnTo>
                    <a:lnTo>
                      <a:pt x="56" y="105"/>
                    </a:lnTo>
                    <a:lnTo>
                      <a:pt x="65" y="84"/>
                    </a:lnTo>
                    <a:lnTo>
                      <a:pt x="82" y="45"/>
                    </a:lnTo>
                    <a:lnTo>
                      <a:pt x="90" y="29"/>
                    </a:lnTo>
                    <a:lnTo>
                      <a:pt x="97" y="16"/>
                    </a:lnTo>
                    <a:lnTo>
                      <a:pt x="99" y="12"/>
                    </a:lnTo>
                    <a:lnTo>
                      <a:pt x="100" y="7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6" y="1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2" y="2"/>
                    </a:lnTo>
                    <a:lnTo>
                      <a:pt x="70" y="6"/>
                    </a:lnTo>
                    <a:lnTo>
                      <a:pt x="54" y="14"/>
                    </a:lnTo>
                    <a:close/>
                  </a:path>
                </a:pathLst>
              </a:custGeom>
              <a:solidFill>
                <a:srgbClr val="ECE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99" name="Freeform 134">
                <a:extLst>
                  <a:ext uri="{FF2B5EF4-FFF2-40B4-BE49-F238E27FC236}">
                    <a16:creationId xmlns:a16="http://schemas.microsoft.com/office/drawing/2014/main" id="{9FA650CC-B336-40BA-ACA4-4585F6358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1201"/>
                <a:ext cx="96" cy="147"/>
              </a:xfrm>
              <a:custGeom>
                <a:avLst/>
                <a:gdLst>
                  <a:gd name="T0" fmla="*/ 51 w 96"/>
                  <a:gd name="T1" fmla="*/ 13 h 147"/>
                  <a:gd name="T2" fmla="*/ 51 w 96"/>
                  <a:gd name="T3" fmla="*/ 13 h 147"/>
                  <a:gd name="T4" fmla="*/ 46 w 96"/>
                  <a:gd name="T5" fmla="*/ 16 h 147"/>
                  <a:gd name="T6" fmla="*/ 41 w 96"/>
                  <a:gd name="T7" fmla="*/ 21 h 147"/>
                  <a:gd name="T8" fmla="*/ 34 w 96"/>
                  <a:gd name="T9" fmla="*/ 28 h 147"/>
                  <a:gd name="T10" fmla="*/ 27 w 96"/>
                  <a:gd name="T11" fmla="*/ 37 h 147"/>
                  <a:gd name="T12" fmla="*/ 20 w 96"/>
                  <a:gd name="T13" fmla="*/ 49 h 147"/>
                  <a:gd name="T14" fmla="*/ 13 w 96"/>
                  <a:gd name="T15" fmla="*/ 61 h 147"/>
                  <a:gd name="T16" fmla="*/ 6 w 96"/>
                  <a:gd name="T17" fmla="*/ 76 h 147"/>
                  <a:gd name="T18" fmla="*/ 6 w 96"/>
                  <a:gd name="T19" fmla="*/ 76 h 147"/>
                  <a:gd name="T20" fmla="*/ 2 w 96"/>
                  <a:gd name="T21" fmla="*/ 92 h 147"/>
                  <a:gd name="T22" fmla="*/ 0 w 96"/>
                  <a:gd name="T23" fmla="*/ 107 h 147"/>
                  <a:gd name="T24" fmla="*/ 0 w 96"/>
                  <a:gd name="T25" fmla="*/ 120 h 147"/>
                  <a:gd name="T26" fmla="*/ 1 w 96"/>
                  <a:gd name="T27" fmla="*/ 131 h 147"/>
                  <a:gd name="T28" fmla="*/ 4 w 96"/>
                  <a:gd name="T29" fmla="*/ 139 h 147"/>
                  <a:gd name="T30" fmla="*/ 6 w 96"/>
                  <a:gd name="T31" fmla="*/ 142 h 147"/>
                  <a:gd name="T32" fmla="*/ 8 w 96"/>
                  <a:gd name="T33" fmla="*/ 145 h 147"/>
                  <a:gd name="T34" fmla="*/ 12 w 96"/>
                  <a:gd name="T35" fmla="*/ 146 h 147"/>
                  <a:gd name="T36" fmla="*/ 15 w 96"/>
                  <a:gd name="T37" fmla="*/ 147 h 147"/>
                  <a:gd name="T38" fmla="*/ 18 w 96"/>
                  <a:gd name="T39" fmla="*/ 147 h 147"/>
                  <a:gd name="T40" fmla="*/ 21 w 96"/>
                  <a:gd name="T41" fmla="*/ 145 h 147"/>
                  <a:gd name="T42" fmla="*/ 21 w 96"/>
                  <a:gd name="T43" fmla="*/ 145 h 147"/>
                  <a:gd name="T44" fmla="*/ 28 w 96"/>
                  <a:gd name="T45" fmla="*/ 141 h 147"/>
                  <a:gd name="T46" fmla="*/ 34 w 96"/>
                  <a:gd name="T47" fmla="*/ 135 h 147"/>
                  <a:gd name="T48" fmla="*/ 40 w 96"/>
                  <a:gd name="T49" fmla="*/ 127 h 147"/>
                  <a:gd name="T50" fmla="*/ 45 w 96"/>
                  <a:gd name="T51" fmla="*/ 119 h 147"/>
                  <a:gd name="T52" fmla="*/ 54 w 96"/>
                  <a:gd name="T53" fmla="*/ 99 h 147"/>
                  <a:gd name="T54" fmla="*/ 62 w 96"/>
                  <a:gd name="T55" fmla="*/ 80 h 147"/>
                  <a:gd name="T56" fmla="*/ 62 w 96"/>
                  <a:gd name="T57" fmla="*/ 80 h 147"/>
                  <a:gd name="T58" fmla="*/ 78 w 96"/>
                  <a:gd name="T59" fmla="*/ 43 h 147"/>
                  <a:gd name="T60" fmla="*/ 86 w 96"/>
                  <a:gd name="T61" fmla="*/ 27 h 147"/>
                  <a:gd name="T62" fmla="*/ 92 w 96"/>
                  <a:gd name="T63" fmla="*/ 15 h 147"/>
                  <a:gd name="T64" fmla="*/ 92 w 96"/>
                  <a:gd name="T65" fmla="*/ 15 h 147"/>
                  <a:gd name="T66" fmla="*/ 95 w 96"/>
                  <a:gd name="T67" fmla="*/ 11 h 147"/>
                  <a:gd name="T68" fmla="*/ 96 w 96"/>
                  <a:gd name="T69" fmla="*/ 6 h 147"/>
                  <a:gd name="T70" fmla="*/ 95 w 96"/>
                  <a:gd name="T71" fmla="*/ 3 h 147"/>
                  <a:gd name="T72" fmla="*/ 93 w 96"/>
                  <a:gd name="T73" fmla="*/ 1 h 147"/>
                  <a:gd name="T74" fmla="*/ 91 w 96"/>
                  <a:gd name="T75" fmla="*/ 0 h 147"/>
                  <a:gd name="T76" fmla="*/ 86 w 96"/>
                  <a:gd name="T77" fmla="*/ 0 h 147"/>
                  <a:gd name="T78" fmla="*/ 78 w 96"/>
                  <a:gd name="T79" fmla="*/ 1 h 147"/>
                  <a:gd name="T80" fmla="*/ 66 w 96"/>
                  <a:gd name="T81" fmla="*/ 5 h 147"/>
                  <a:gd name="T82" fmla="*/ 51 w 96"/>
                  <a:gd name="T83" fmla="*/ 13 h 147"/>
                  <a:gd name="T84" fmla="*/ 51 w 96"/>
                  <a:gd name="T85" fmla="*/ 13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6" h="147">
                    <a:moveTo>
                      <a:pt x="51" y="13"/>
                    </a:moveTo>
                    <a:lnTo>
                      <a:pt x="51" y="13"/>
                    </a:lnTo>
                    <a:lnTo>
                      <a:pt x="46" y="16"/>
                    </a:lnTo>
                    <a:lnTo>
                      <a:pt x="41" y="21"/>
                    </a:lnTo>
                    <a:lnTo>
                      <a:pt x="34" y="28"/>
                    </a:lnTo>
                    <a:lnTo>
                      <a:pt x="27" y="37"/>
                    </a:lnTo>
                    <a:lnTo>
                      <a:pt x="20" y="49"/>
                    </a:lnTo>
                    <a:lnTo>
                      <a:pt x="13" y="61"/>
                    </a:lnTo>
                    <a:lnTo>
                      <a:pt x="6" y="76"/>
                    </a:lnTo>
                    <a:lnTo>
                      <a:pt x="2" y="92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4" y="139"/>
                    </a:lnTo>
                    <a:lnTo>
                      <a:pt x="6" y="142"/>
                    </a:lnTo>
                    <a:lnTo>
                      <a:pt x="8" y="145"/>
                    </a:lnTo>
                    <a:lnTo>
                      <a:pt x="12" y="146"/>
                    </a:lnTo>
                    <a:lnTo>
                      <a:pt x="15" y="147"/>
                    </a:lnTo>
                    <a:lnTo>
                      <a:pt x="18" y="147"/>
                    </a:lnTo>
                    <a:lnTo>
                      <a:pt x="21" y="145"/>
                    </a:lnTo>
                    <a:lnTo>
                      <a:pt x="28" y="141"/>
                    </a:lnTo>
                    <a:lnTo>
                      <a:pt x="34" y="135"/>
                    </a:lnTo>
                    <a:lnTo>
                      <a:pt x="40" y="127"/>
                    </a:lnTo>
                    <a:lnTo>
                      <a:pt x="45" y="119"/>
                    </a:lnTo>
                    <a:lnTo>
                      <a:pt x="54" y="99"/>
                    </a:lnTo>
                    <a:lnTo>
                      <a:pt x="62" y="80"/>
                    </a:lnTo>
                    <a:lnTo>
                      <a:pt x="78" y="43"/>
                    </a:lnTo>
                    <a:lnTo>
                      <a:pt x="86" y="27"/>
                    </a:lnTo>
                    <a:lnTo>
                      <a:pt x="92" y="15"/>
                    </a:lnTo>
                    <a:lnTo>
                      <a:pt x="95" y="11"/>
                    </a:lnTo>
                    <a:lnTo>
                      <a:pt x="96" y="6"/>
                    </a:lnTo>
                    <a:lnTo>
                      <a:pt x="95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78" y="1"/>
                    </a:lnTo>
                    <a:lnTo>
                      <a:pt x="66" y="5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E8E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00" name="Freeform 135">
                <a:extLst>
                  <a:ext uri="{FF2B5EF4-FFF2-40B4-BE49-F238E27FC236}">
                    <a16:creationId xmlns:a16="http://schemas.microsoft.com/office/drawing/2014/main" id="{109C42CD-328E-4846-AEE1-B0174251C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1203"/>
                <a:ext cx="91" cy="141"/>
              </a:xfrm>
              <a:custGeom>
                <a:avLst/>
                <a:gdLst>
                  <a:gd name="T0" fmla="*/ 48 w 91"/>
                  <a:gd name="T1" fmla="*/ 12 h 141"/>
                  <a:gd name="T2" fmla="*/ 48 w 91"/>
                  <a:gd name="T3" fmla="*/ 12 h 141"/>
                  <a:gd name="T4" fmla="*/ 44 w 91"/>
                  <a:gd name="T5" fmla="*/ 16 h 141"/>
                  <a:gd name="T6" fmla="*/ 38 w 91"/>
                  <a:gd name="T7" fmla="*/ 21 h 141"/>
                  <a:gd name="T8" fmla="*/ 32 w 91"/>
                  <a:gd name="T9" fmla="*/ 27 h 141"/>
                  <a:gd name="T10" fmla="*/ 25 w 91"/>
                  <a:gd name="T11" fmla="*/ 36 h 141"/>
                  <a:gd name="T12" fmla="*/ 19 w 91"/>
                  <a:gd name="T13" fmla="*/ 47 h 141"/>
                  <a:gd name="T14" fmla="*/ 12 w 91"/>
                  <a:gd name="T15" fmla="*/ 59 h 141"/>
                  <a:gd name="T16" fmla="*/ 6 w 91"/>
                  <a:gd name="T17" fmla="*/ 73 h 141"/>
                  <a:gd name="T18" fmla="*/ 6 w 91"/>
                  <a:gd name="T19" fmla="*/ 73 h 141"/>
                  <a:gd name="T20" fmla="*/ 2 w 91"/>
                  <a:gd name="T21" fmla="*/ 88 h 141"/>
                  <a:gd name="T22" fmla="*/ 0 w 91"/>
                  <a:gd name="T23" fmla="*/ 103 h 141"/>
                  <a:gd name="T24" fmla="*/ 0 w 91"/>
                  <a:gd name="T25" fmla="*/ 115 h 141"/>
                  <a:gd name="T26" fmla="*/ 1 w 91"/>
                  <a:gd name="T27" fmla="*/ 126 h 141"/>
                  <a:gd name="T28" fmla="*/ 4 w 91"/>
                  <a:gd name="T29" fmla="*/ 134 h 141"/>
                  <a:gd name="T30" fmla="*/ 6 w 91"/>
                  <a:gd name="T31" fmla="*/ 137 h 141"/>
                  <a:gd name="T32" fmla="*/ 8 w 91"/>
                  <a:gd name="T33" fmla="*/ 139 h 141"/>
                  <a:gd name="T34" fmla="*/ 12 w 91"/>
                  <a:gd name="T35" fmla="*/ 140 h 141"/>
                  <a:gd name="T36" fmla="*/ 14 w 91"/>
                  <a:gd name="T37" fmla="*/ 141 h 141"/>
                  <a:gd name="T38" fmla="*/ 17 w 91"/>
                  <a:gd name="T39" fmla="*/ 141 h 141"/>
                  <a:gd name="T40" fmla="*/ 21 w 91"/>
                  <a:gd name="T41" fmla="*/ 139 h 141"/>
                  <a:gd name="T42" fmla="*/ 21 w 91"/>
                  <a:gd name="T43" fmla="*/ 139 h 141"/>
                  <a:gd name="T44" fmla="*/ 27 w 91"/>
                  <a:gd name="T45" fmla="*/ 135 h 141"/>
                  <a:gd name="T46" fmla="*/ 33 w 91"/>
                  <a:gd name="T47" fmla="*/ 129 h 141"/>
                  <a:gd name="T48" fmla="*/ 38 w 91"/>
                  <a:gd name="T49" fmla="*/ 122 h 141"/>
                  <a:gd name="T50" fmla="*/ 43 w 91"/>
                  <a:gd name="T51" fmla="*/ 114 h 141"/>
                  <a:gd name="T52" fmla="*/ 51 w 91"/>
                  <a:gd name="T53" fmla="*/ 95 h 141"/>
                  <a:gd name="T54" fmla="*/ 59 w 91"/>
                  <a:gd name="T55" fmla="*/ 77 h 141"/>
                  <a:gd name="T56" fmla="*/ 59 w 91"/>
                  <a:gd name="T57" fmla="*/ 77 h 141"/>
                  <a:gd name="T58" fmla="*/ 75 w 91"/>
                  <a:gd name="T59" fmla="*/ 41 h 141"/>
                  <a:gd name="T60" fmla="*/ 82 w 91"/>
                  <a:gd name="T61" fmla="*/ 26 h 141"/>
                  <a:gd name="T62" fmla="*/ 88 w 91"/>
                  <a:gd name="T63" fmla="*/ 15 h 141"/>
                  <a:gd name="T64" fmla="*/ 88 w 91"/>
                  <a:gd name="T65" fmla="*/ 15 h 141"/>
                  <a:gd name="T66" fmla="*/ 91 w 91"/>
                  <a:gd name="T67" fmla="*/ 11 h 141"/>
                  <a:gd name="T68" fmla="*/ 91 w 91"/>
                  <a:gd name="T69" fmla="*/ 7 h 141"/>
                  <a:gd name="T70" fmla="*/ 90 w 91"/>
                  <a:gd name="T71" fmla="*/ 3 h 141"/>
                  <a:gd name="T72" fmla="*/ 89 w 91"/>
                  <a:gd name="T73" fmla="*/ 2 h 141"/>
                  <a:gd name="T74" fmla="*/ 87 w 91"/>
                  <a:gd name="T75" fmla="*/ 1 h 141"/>
                  <a:gd name="T76" fmla="*/ 82 w 91"/>
                  <a:gd name="T77" fmla="*/ 0 h 141"/>
                  <a:gd name="T78" fmla="*/ 74 w 91"/>
                  <a:gd name="T79" fmla="*/ 1 h 141"/>
                  <a:gd name="T80" fmla="*/ 62 w 91"/>
                  <a:gd name="T81" fmla="*/ 5 h 141"/>
                  <a:gd name="T82" fmla="*/ 48 w 91"/>
                  <a:gd name="T83" fmla="*/ 12 h 141"/>
                  <a:gd name="T84" fmla="*/ 48 w 91"/>
                  <a:gd name="T85" fmla="*/ 12 h 1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1" h="141">
                    <a:moveTo>
                      <a:pt x="48" y="12"/>
                    </a:moveTo>
                    <a:lnTo>
                      <a:pt x="48" y="12"/>
                    </a:lnTo>
                    <a:lnTo>
                      <a:pt x="44" y="16"/>
                    </a:lnTo>
                    <a:lnTo>
                      <a:pt x="38" y="21"/>
                    </a:lnTo>
                    <a:lnTo>
                      <a:pt x="32" y="27"/>
                    </a:lnTo>
                    <a:lnTo>
                      <a:pt x="25" y="36"/>
                    </a:lnTo>
                    <a:lnTo>
                      <a:pt x="19" y="47"/>
                    </a:lnTo>
                    <a:lnTo>
                      <a:pt x="12" y="59"/>
                    </a:lnTo>
                    <a:lnTo>
                      <a:pt x="6" y="73"/>
                    </a:lnTo>
                    <a:lnTo>
                      <a:pt x="2" y="88"/>
                    </a:lnTo>
                    <a:lnTo>
                      <a:pt x="0" y="103"/>
                    </a:lnTo>
                    <a:lnTo>
                      <a:pt x="0" y="115"/>
                    </a:lnTo>
                    <a:lnTo>
                      <a:pt x="1" y="126"/>
                    </a:lnTo>
                    <a:lnTo>
                      <a:pt x="4" y="134"/>
                    </a:lnTo>
                    <a:lnTo>
                      <a:pt x="6" y="137"/>
                    </a:lnTo>
                    <a:lnTo>
                      <a:pt x="8" y="139"/>
                    </a:lnTo>
                    <a:lnTo>
                      <a:pt x="12" y="140"/>
                    </a:lnTo>
                    <a:lnTo>
                      <a:pt x="14" y="141"/>
                    </a:lnTo>
                    <a:lnTo>
                      <a:pt x="17" y="141"/>
                    </a:lnTo>
                    <a:lnTo>
                      <a:pt x="21" y="139"/>
                    </a:lnTo>
                    <a:lnTo>
                      <a:pt x="27" y="135"/>
                    </a:lnTo>
                    <a:lnTo>
                      <a:pt x="33" y="129"/>
                    </a:lnTo>
                    <a:lnTo>
                      <a:pt x="38" y="122"/>
                    </a:lnTo>
                    <a:lnTo>
                      <a:pt x="43" y="114"/>
                    </a:lnTo>
                    <a:lnTo>
                      <a:pt x="51" y="95"/>
                    </a:lnTo>
                    <a:lnTo>
                      <a:pt x="59" y="77"/>
                    </a:lnTo>
                    <a:lnTo>
                      <a:pt x="75" y="41"/>
                    </a:lnTo>
                    <a:lnTo>
                      <a:pt x="82" y="26"/>
                    </a:lnTo>
                    <a:lnTo>
                      <a:pt x="88" y="15"/>
                    </a:lnTo>
                    <a:lnTo>
                      <a:pt x="91" y="11"/>
                    </a:lnTo>
                    <a:lnTo>
                      <a:pt x="91" y="7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7" y="1"/>
                    </a:lnTo>
                    <a:lnTo>
                      <a:pt x="82" y="0"/>
                    </a:lnTo>
                    <a:lnTo>
                      <a:pt x="74" y="1"/>
                    </a:lnTo>
                    <a:lnTo>
                      <a:pt x="62" y="5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E4D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01" name="Freeform 136">
                <a:extLst>
                  <a:ext uri="{FF2B5EF4-FFF2-40B4-BE49-F238E27FC236}">
                    <a16:creationId xmlns:a16="http://schemas.microsoft.com/office/drawing/2014/main" id="{A6B9AF3B-DA05-48E0-AD7B-0D83FFADC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1205"/>
                <a:ext cx="87" cy="135"/>
              </a:xfrm>
              <a:custGeom>
                <a:avLst/>
                <a:gdLst>
                  <a:gd name="T0" fmla="*/ 45 w 87"/>
                  <a:gd name="T1" fmla="*/ 12 h 135"/>
                  <a:gd name="T2" fmla="*/ 45 w 87"/>
                  <a:gd name="T3" fmla="*/ 12 h 135"/>
                  <a:gd name="T4" fmla="*/ 41 w 87"/>
                  <a:gd name="T5" fmla="*/ 15 h 135"/>
                  <a:gd name="T6" fmla="*/ 36 w 87"/>
                  <a:gd name="T7" fmla="*/ 20 h 135"/>
                  <a:gd name="T8" fmla="*/ 30 w 87"/>
                  <a:gd name="T9" fmla="*/ 26 h 135"/>
                  <a:gd name="T10" fmla="*/ 24 w 87"/>
                  <a:gd name="T11" fmla="*/ 34 h 135"/>
                  <a:gd name="T12" fmla="*/ 18 w 87"/>
                  <a:gd name="T13" fmla="*/ 45 h 135"/>
                  <a:gd name="T14" fmla="*/ 11 w 87"/>
                  <a:gd name="T15" fmla="*/ 57 h 135"/>
                  <a:gd name="T16" fmla="*/ 5 w 87"/>
                  <a:gd name="T17" fmla="*/ 71 h 135"/>
                  <a:gd name="T18" fmla="*/ 5 w 87"/>
                  <a:gd name="T19" fmla="*/ 71 h 135"/>
                  <a:gd name="T20" fmla="*/ 2 w 87"/>
                  <a:gd name="T21" fmla="*/ 85 h 135"/>
                  <a:gd name="T22" fmla="*/ 0 w 87"/>
                  <a:gd name="T23" fmla="*/ 99 h 135"/>
                  <a:gd name="T24" fmla="*/ 0 w 87"/>
                  <a:gd name="T25" fmla="*/ 110 h 135"/>
                  <a:gd name="T26" fmla="*/ 1 w 87"/>
                  <a:gd name="T27" fmla="*/ 120 h 135"/>
                  <a:gd name="T28" fmla="*/ 4 w 87"/>
                  <a:gd name="T29" fmla="*/ 128 h 135"/>
                  <a:gd name="T30" fmla="*/ 5 w 87"/>
                  <a:gd name="T31" fmla="*/ 131 h 135"/>
                  <a:gd name="T32" fmla="*/ 9 w 87"/>
                  <a:gd name="T33" fmla="*/ 133 h 135"/>
                  <a:gd name="T34" fmla="*/ 11 w 87"/>
                  <a:gd name="T35" fmla="*/ 134 h 135"/>
                  <a:gd name="T36" fmla="*/ 14 w 87"/>
                  <a:gd name="T37" fmla="*/ 135 h 135"/>
                  <a:gd name="T38" fmla="*/ 16 w 87"/>
                  <a:gd name="T39" fmla="*/ 135 h 135"/>
                  <a:gd name="T40" fmla="*/ 20 w 87"/>
                  <a:gd name="T41" fmla="*/ 134 h 135"/>
                  <a:gd name="T42" fmla="*/ 20 w 87"/>
                  <a:gd name="T43" fmla="*/ 134 h 135"/>
                  <a:gd name="T44" fmla="*/ 26 w 87"/>
                  <a:gd name="T45" fmla="*/ 129 h 135"/>
                  <a:gd name="T46" fmla="*/ 31 w 87"/>
                  <a:gd name="T47" fmla="*/ 124 h 135"/>
                  <a:gd name="T48" fmla="*/ 36 w 87"/>
                  <a:gd name="T49" fmla="*/ 117 h 135"/>
                  <a:gd name="T50" fmla="*/ 41 w 87"/>
                  <a:gd name="T51" fmla="*/ 109 h 135"/>
                  <a:gd name="T52" fmla="*/ 49 w 87"/>
                  <a:gd name="T53" fmla="*/ 91 h 135"/>
                  <a:gd name="T54" fmla="*/ 56 w 87"/>
                  <a:gd name="T55" fmla="*/ 74 h 135"/>
                  <a:gd name="T56" fmla="*/ 56 w 87"/>
                  <a:gd name="T57" fmla="*/ 74 h 135"/>
                  <a:gd name="T58" fmla="*/ 71 w 87"/>
                  <a:gd name="T59" fmla="*/ 40 h 135"/>
                  <a:gd name="T60" fmla="*/ 78 w 87"/>
                  <a:gd name="T61" fmla="*/ 25 h 135"/>
                  <a:gd name="T62" fmla="*/ 84 w 87"/>
                  <a:gd name="T63" fmla="*/ 15 h 135"/>
                  <a:gd name="T64" fmla="*/ 84 w 87"/>
                  <a:gd name="T65" fmla="*/ 15 h 135"/>
                  <a:gd name="T66" fmla="*/ 86 w 87"/>
                  <a:gd name="T67" fmla="*/ 11 h 135"/>
                  <a:gd name="T68" fmla="*/ 87 w 87"/>
                  <a:gd name="T69" fmla="*/ 7 h 135"/>
                  <a:gd name="T70" fmla="*/ 86 w 87"/>
                  <a:gd name="T71" fmla="*/ 3 h 135"/>
                  <a:gd name="T72" fmla="*/ 83 w 87"/>
                  <a:gd name="T73" fmla="*/ 1 h 135"/>
                  <a:gd name="T74" fmla="*/ 78 w 87"/>
                  <a:gd name="T75" fmla="*/ 0 h 135"/>
                  <a:gd name="T76" fmla="*/ 70 w 87"/>
                  <a:gd name="T77" fmla="*/ 1 h 135"/>
                  <a:gd name="T78" fmla="*/ 59 w 87"/>
                  <a:gd name="T79" fmla="*/ 5 h 135"/>
                  <a:gd name="T80" fmla="*/ 45 w 87"/>
                  <a:gd name="T81" fmla="*/ 12 h 135"/>
                  <a:gd name="T82" fmla="*/ 45 w 87"/>
                  <a:gd name="T83" fmla="*/ 12 h 13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7" h="135">
                    <a:moveTo>
                      <a:pt x="45" y="12"/>
                    </a:moveTo>
                    <a:lnTo>
                      <a:pt x="45" y="12"/>
                    </a:lnTo>
                    <a:lnTo>
                      <a:pt x="41" y="15"/>
                    </a:lnTo>
                    <a:lnTo>
                      <a:pt x="36" y="20"/>
                    </a:lnTo>
                    <a:lnTo>
                      <a:pt x="30" y="26"/>
                    </a:lnTo>
                    <a:lnTo>
                      <a:pt x="24" y="34"/>
                    </a:lnTo>
                    <a:lnTo>
                      <a:pt x="18" y="45"/>
                    </a:lnTo>
                    <a:lnTo>
                      <a:pt x="11" y="57"/>
                    </a:lnTo>
                    <a:lnTo>
                      <a:pt x="5" y="71"/>
                    </a:lnTo>
                    <a:lnTo>
                      <a:pt x="2" y="85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1" y="120"/>
                    </a:lnTo>
                    <a:lnTo>
                      <a:pt x="4" y="128"/>
                    </a:lnTo>
                    <a:lnTo>
                      <a:pt x="5" y="131"/>
                    </a:lnTo>
                    <a:lnTo>
                      <a:pt x="9" y="133"/>
                    </a:lnTo>
                    <a:lnTo>
                      <a:pt x="11" y="134"/>
                    </a:lnTo>
                    <a:lnTo>
                      <a:pt x="14" y="135"/>
                    </a:lnTo>
                    <a:lnTo>
                      <a:pt x="16" y="135"/>
                    </a:lnTo>
                    <a:lnTo>
                      <a:pt x="20" y="134"/>
                    </a:lnTo>
                    <a:lnTo>
                      <a:pt x="26" y="129"/>
                    </a:lnTo>
                    <a:lnTo>
                      <a:pt x="31" y="124"/>
                    </a:lnTo>
                    <a:lnTo>
                      <a:pt x="36" y="117"/>
                    </a:lnTo>
                    <a:lnTo>
                      <a:pt x="41" y="109"/>
                    </a:lnTo>
                    <a:lnTo>
                      <a:pt x="49" y="91"/>
                    </a:lnTo>
                    <a:lnTo>
                      <a:pt x="56" y="74"/>
                    </a:lnTo>
                    <a:lnTo>
                      <a:pt x="71" y="40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6" y="11"/>
                    </a:lnTo>
                    <a:lnTo>
                      <a:pt x="87" y="7"/>
                    </a:lnTo>
                    <a:lnTo>
                      <a:pt x="86" y="3"/>
                    </a:lnTo>
                    <a:lnTo>
                      <a:pt x="83" y="1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59" y="5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rgbClr val="E1D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02" name="Freeform 137">
                <a:extLst>
                  <a:ext uri="{FF2B5EF4-FFF2-40B4-BE49-F238E27FC236}">
                    <a16:creationId xmlns:a16="http://schemas.microsoft.com/office/drawing/2014/main" id="{97384D42-DB95-493F-AAEA-4B6809CB1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1207"/>
                <a:ext cx="83" cy="129"/>
              </a:xfrm>
              <a:custGeom>
                <a:avLst/>
                <a:gdLst>
                  <a:gd name="T0" fmla="*/ 42 w 83"/>
                  <a:gd name="T1" fmla="*/ 11 h 129"/>
                  <a:gd name="T2" fmla="*/ 42 w 83"/>
                  <a:gd name="T3" fmla="*/ 11 h 129"/>
                  <a:gd name="T4" fmla="*/ 38 w 83"/>
                  <a:gd name="T5" fmla="*/ 15 h 129"/>
                  <a:gd name="T6" fmla="*/ 29 w 83"/>
                  <a:gd name="T7" fmla="*/ 25 h 129"/>
                  <a:gd name="T8" fmla="*/ 23 w 83"/>
                  <a:gd name="T9" fmla="*/ 33 h 129"/>
                  <a:gd name="T10" fmla="*/ 17 w 83"/>
                  <a:gd name="T11" fmla="*/ 43 h 129"/>
                  <a:gd name="T12" fmla="*/ 11 w 83"/>
                  <a:gd name="T13" fmla="*/ 55 h 129"/>
                  <a:gd name="T14" fmla="*/ 6 w 83"/>
                  <a:gd name="T15" fmla="*/ 68 h 129"/>
                  <a:gd name="T16" fmla="*/ 6 w 83"/>
                  <a:gd name="T17" fmla="*/ 68 h 129"/>
                  <a:gd name="T18" fmla="*/ 1 w 83"/>
                  <a:gd name="T19" fmla="*/ 81 h 129"/>
                  <a:gd name="T20" fmla="*/ 0 w 83"/>
                  <a:gd name="T21" fmla="*/ 94 h 129"/>
                  <a:gd name="T22" fmla="*/ 0 w 83"/>
                  <a:gd name="T23" fmla="*/ 106 h 129"/>
                  <a:gd name="T24" fmla="*/ 1 w 83"/>
                  <a:gd name="T25" fmla="*/ 115 h 129"/>
                  <a:gd name="T26" fmla="*/ 3 w 83"/>
                  <a:gd name="T27" fmla="*/ 122 h 129"/>
                  <a:gd name="T28" fmla="*/ 6 w 83"/>
                  <a:gd name="T29" fmla="*/ 125 h 129"/>
                  <a:gd name="T30" fmla="*/ 8 w 83"/>
                  <a:gd name="T31" fmla="*/ 127 h 129"/>
                  <a:gd name="T32" fmla="*/ 10 w 83"/>
                  <a:gd name="T33" fmla="*/ 128 h 129"/>
                  <a:gd name="T34" fmla="*/ 13 w 83"/>
                  <a:gd name="T35" fmla="*/ 129 h 129"/>
                  <a:gd name="T36" fmla="*/ 16 w 83"/>
                  <a:gd name="T37" fmla="*/ 129 h 129"/>
                  <a:gd name="T38" fmla="*/ 19 w 83"/>
                  <a:gd name="T39" fmla="*/ 128 h 129"/>
                  <a:gd name="T40" fmla="*/ 19 w 83"/>
                  <a:gd name="T41" fmla="*/ 128 h 129"/>
                  <a:gd name="T42" fmla="*/ 24 w 83"/>
                  <a:gd name="T43" fmla="*/ 124 h 129"/>
                  <a:gd name="T44" fmla="*/ 30 w 83"/>
                  <a:gd name="T45" fmla="*/ 118 h 129"/>
                  <a:gd name="T46" fmla="*/ 34 w 83"/>
                  <a:gd name="T47" fmla="*/ 112 h 129"/>
                  <a:gd name="T48" fmla="*/ 39 w 83"/>
                  <a:gd name="T49" fmla="*/ 104 h 129"/>
                  <a:gd name="T50" fmla="*/ 47 w 83"/>
                  <a:gd name="T51" fmla="*/ 87 h 129"/>
                  <a:gd name="T52" fmla="*/ 54 w 83"/>
                  <a:gd name="T53" fmla="*/ 71 h 129"/>
                  <a:gd name="T54" fmla="*/ 54 w 83"/>
                  <a:gd name="T55" fmla="*/ 71 h 129"/>
                  <a:gd name="T56" fmla="*/ 68 w 83"/>
                  <a:gd name="T57" fmla="*/ 38 h 129"/>
                  <a:gd name="T58" fmla="*/ 74 w 83"/>
                  <a:gd name="T59" fmla="*/ 25 h 129"/>
                  <a:gd name="T60" fmla="*/ 80 w 83"/>
                  <a:gd name="T61" fmla="*/ 15 h 129"/>
                  <a:gd name="T62" fmla="*/ 80 w 83"/>
                  <a:gd name="T63" fmla="*/ 15 h 129"/>
                  <a:gd name="T64" fmla="*/ 82 w 83"/>
                  <a:gd name="T65" fmla="*/ 11 h 129"/>
                  <a:gd name="T66" fmla="*/ 83 w 83"/>
                  <a:gd name="T67" fmla="*/ 7 h 129"/>
                  <a:gd name="T68" fmla="*/ 82 w 83"/>
                  <a:gd name="T69" fmla="*/ 4 h 129"/>
                  <a:gd name="T70" fmla="*/ 78 w 83"/>
                  <a:gd name="T71" fmla="*/ 1 h 129"/>
                  <a:gd name="T72" fmla="*/ 73 w 83"/>
                  <a:gd name="T73" fmla="*/ 0 h 129"/>
                  <a:gd name="T74" fmla="*/ 66 w 83"/>
                  <a:gd name="T75" fmla="*/ 1 h 129"/>
                  <a:gd name="T76" fmla="*/ 55 w 83"/>
                  <a:gd name="T77" fmla="*/ 5 h 129"/>
                  <a:gd name="T78" fmla="*/ 42 w 83"/>
                  <a:gd name="T79" fmla="*/ 11 h 129"/>
                  <a:gd name="T80" fmla="*/ 42 w 83"/>
                  <a:gd name="T81" fmla="*/ 11 h 1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3" h="129">
                    <a:moveTo>
                      <a:pt x="42" y="11"/>
                    </a:moveTo>
                    <a:lnTo>
                      <a:pt x="42" y="11"/>
                    </a:lnTo>
                    <a:lnTo>
                      <a:pt x="38" y="15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7" y="43"/>
                    </a:lnTo>
                    <a:lnTo>
                      <a:pt x="11" y="55"/>
                    </a:lnTo>
                    <a:lnTo>
                      <a:pt x="6" y="68"/>
                    </a:lnTo>
                    <a:lnTo>
                      <a:pt x="1" y="81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2"/>
                    </a:lnTo>
                    <a:lnTo>
                      <a:pt x="6" y="125"/>
                    </a:lnTo>
                    <a:lnTo>
                      <a:pt x="8" y="127"/>
                    </a:lnTo>
                    <a:lnTo>
                      <a:pt x="10" y="128"/>
                    </a:lnTo>
                    <a:lnTo>
                      <a:pt x="13" y="129"/>
                    </a:lnTo>
                    <a:lnTo>
                      <a:pt x="16" y="129"/>
                    </a:lnTo>
                    <a:lnTo>
                      <a:pt x="19" y="128"/>
                    </a:lnTo>
                    <a:lnTo>
                      <a:pt x="24" y="124"/>
                    </a:lnTo>
                    <a:lnTo>
                      <a:pt x="30" y="118"/>
                    </a:lnTo>
                    <a:lnTo>
                      <a:pt x="34" y="112"/>
                    </a:lnTo>
                    <a:lnTo>
                      <a:pt x="39" y="104"/>
                    </a:lnTo>
                    <a:lnTo>
                      <a:pt x="47" y="87"/>
                    </a:lnTo>
                    <a:lnTo>
                      <a:pt x="54" y="71"/>
                    </a:lnTo>
                    <a:lnTo>
                      <a:pt x="68" y="38"/>
                    </a:lnTo>
                    <a:lnTo>
                      <a:pt x="74" y="25"/>
                    </a:lnTo>
                    <a:lnTo>
                      <a:pt x="80" y="15"/>
                    </a:lnTo>
                    <a:lnTo>
                      <a:pt x="82" y="11"/>
                    </a:lnTo>
                    <a:lnTo>
                      <a:pt x="83" y="7"/>
                    </a:lnTo>
                    <a:lnTo>
                      <a:pt x="82" y="4"/>
                    </a:lnTo>
                    <a:lnTo>
                      <a:pt x="78" y="1"/>
                    </a:lnTo>
                    <a:lnTo>
                      <a:pt x="73" y="0"/>
                    </a:lnTo>
                    <a:lnTo>
                      <a:pt x="66" y="1"/>
                    </a:lnTo>
                    <a:lnTo>
                      <a:pt x="55" y="5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DDD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03" name="Freeform 138">
                <a:extLst>
                  <a:ext uri="{FF2B5EF4-FFF2-40B4-BE49-F238E27FC236}">
                    <a16:creationId xmlns:a16="http://schemas.microsoft.com/office/drawing/2014/main" id="{A741486A-8D6D-483A-B5E0-A42FC3879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210"/>
                <a:ext cx="79" cy="122"/>
              </a:xfrm>
              <a:custGeom>
                <a:avLst/>
                <a:gdLst>
                  <a:gd name="T0" fmla="*/ 41 w 79"/>
                  <a:gd name="T1" fmla="*/ 10 h 122"/>
                  <a:gd name="T2" fmla="*/ 41 w 79"/>
                  <a:gd name="T3" fmla="*/ 10 h 122"/>
                  <a:gd name="T4" fmla="*/ 37 w 79"/>
                  <a:gd name="T5" fmla="*/ 13 h 122"/>
                  <a:gd name="T6" fmla="*/ 28 w 79"/>
                  <a:gd name="T7" fmla="*/ 23 h 122"/>
                  <a:gd name="T8" fmla="*/ 22 w 79"/>
                  <a:gd name="T9" fmla="*/ 31 h 122"/>
                  <a:gd name="T10" fmla="*/ 17 w 79"/>
                  <a:gd name="T11" fmla="*/ 41 h 122"/>
                  <a:gd name="T12" fmla="*/ 11 w 79"/>
                  <a:gd name="T13" fmla="*/ 51 h 122"/>
                  <a:gd name="T14" fmla="*/ 7 w 79"/>
                  <a:gd name="T15" fmla="*/ 64 h 122"/>
                  <a:gd name="T16" fmla="*/ 7 w 79"/>
                  <a:gd name="T17" fmla="*/ 64 h 122"/>
                  <a:gd name="T18" fmla="*/ 2 w 79"/>
                  <a:gd name="T19" fmla="*/ 76 h 122"/>
                  <a:gd name="T20" fmla="*/ 1 w 79"/>
                  <a:gd name="T21" fmla="*/ 88 h 122"/>
                  <a:gd name="T22" fmla="*/ 0 w 79"/>
                  <a:gd name="T23" fmla="*/ 100 h 122"/>
                  <a:gd name="T24" fmla="*/ 2 w 79"/>
                  <a:gd name="T25" fmla="*/ 109 h 122"/>
                  <a:gd name="T26" fmla="*/ 5 w 79"/>
                  <a:gd name="T27" fmla="*/ 116 h 122"/>
                  <a:gd name="T28" fmla="*/ 7 w 79"/>
                  <a:gd name="T29" fmla="*/ 118 h 122"/>
                  <a:gd name="T30" fmla="*/ 9 w 79"/>
                  <a:gd name="T31" fmla="*/ 120 h 122"/>
                  <a:gd name="T32" fmla="*/ 11 w 79"/>
                  <a:gd name="T33" fmla="*/ 121 h 122"/>
                  <a:gd name="T34" fmla="*/ 13 w 79"/>
                  <a:gd name="T35" fmla="*/ 122 h 122"/>
                  <a:gd name="T36" fmla="*/ 16 w 79"/>
                  <a:gd name="T37" fmla="*/ 122 h 122"/>
                  <a:gd name="T38" fmla="*/ 19 w 79"/>
                  <a:gd name="T39" fmla="*/ 121 h 122"/>
                  <a:gd name="T40" fmla="*/ 19 w 79"/>
                  <a:gd name="T41" fmla="*/ 121 h 122"/>
                  <a:gd name="T42" fmla="*/ 24 w 79"/>
                  <a:gd name="T43" fmla="*/ 117 h 122"/>
                  <a:gd name="T44" fmla="*/ 29 w 79"/>
                  <a:gd name="T45" fmla="*/ 112 h 122"/>
                  <a:gd name="T46" fmla="*/ 34 w 79"/>
                  <a:gd name="T47" fmla="*/ 106 h 122"/>
                  <a:gd name="T48" fmla="*/ 38 w 79"/>
                  <a:gd name="T49" fmla="*/ 99 h 122"/>
                  <a:gd name="T50" fmla="*/ 45 w 79"/>
                  <a:gd name="T51" fmla="*/ 82 h 122"/>
                  <a:gd name="T52" fmla="*/ 52 w 79"/>
                  <a:gd name="T53" fmla="*/ 67 h 122"/>
                  <a:gd name="T54" fmla="*/ 52 w 79"/>
                  <a:gd name="T55" fmla="*/ 67 h 122"/>
                  <a:gd name="T56" fmla="*/ 66 w 79"/>
                  <a:gd name="T57" fmla="*/ 37 h 122"/>
                  <a:gd name="T58" fmla="*/ 72 w 79"/>
                  <a:gd name="T59" fmla="*/ 23 h 122"/>
                  <a:gd name="T60" fmla="*/ 77 w 79"/>
                  <a:gd name="T61" fmla="*/ 13 h 122"/>
                  <a:gd name="T62" fmla="*/ 77 w 79"/>
                  <a:gd name="T63" fmla="*/ 13 h 122"/>
                  <a:gd name="T64" fmla="*/ 79 w 79"/>
                  <a:gd name="T65" fmla="*/ 10 h 122"/>
                  <a:gd name="T66" fmla="*/ 79 w 79"/>
                  <a:gd name="T67" fmla="*/ 6 h 122"/>
                  <a:gd name="T68" fmla="*/ 78 w 79"/>
                  <a:gd name="T69" fmla="*/ 3 h 122"/>
                  <a:gd name="T70" fmla="*/ 75 w 79"/>
                  <a:gd name="T71" fmla="*/ 1 h 122"/>
                  <a:gd name="T72" fmla="*/ 70 w 79"/>
                  <a:gd name="T73" fmla="*/ 0 h 122"/>
                  <a:gd name="T74" fmla="*/ 63 w 79"/>
                  <a:gd name="T75" fmla="*/ 1 h 122"/>
                  <a:gd name="T76" fmla="*/ 53 w 79"/>
                  <a:gd name="T77" fmla="*/ 4 h 122"/>
                  <a:gd name="T78" fmla="*/ 41 w 79"/>
                  <a:gd name="T79" fmla="*/ 10 h 122"/>
                  <a:gd name="T80" fmla="*/ 41 w 79"/>
                  <a:gd name="T81" fmla="*/ 10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9" h="122">
                    <a:moveTo>
                      <a:pt x="41" y="10"/>
                    </a:moveTo>
                    <a:lnTo>
                      <a:pt x="41" y="10"/>
                    </a:lnTo>
                    <a:lnTo>
                      <a:pt x="37" y="13"/>
                    </a:lnTo>
                    <a:lnTo>
                      <a:pt x="28" y="23"/>
                    </a:lnTo>
                    <a:lnTo>
                      <a:pt x="22" y="31"/>
                    </a:lnTo>
                    <a:lnTo>
                      <a:pt x="17" y="41"/>
                    </a:lnTo>
                    <a:lnTo>
                      <a:pt x="11" y="51"/>
                    </a:lnTo>
                    <a:lnTo>
                      <a:pt x="7" y="64"/>
                    </a:lnTo>
                    <a:lnTo>
                      <a:pt x="2" y="76"/>
                    </a:lnTo>
                    <a:lnTo>
                      <a:pt x="1" y="88"/>
                    </a:lnTo>
                    <a:lnTo>
                      <a:pt x="0" y="100"/>
                    </a:lnTo>
                    <a:lnTo>
                      <a:pt x="2" y="109"/>
                    </a:lnTo>
                    <a:lnTo>
                      <a:pt x="5" y="116"/>
                    </a:lnTo>
                    <a:lnTo>
                      <a:pt x="7" y="118"/>
                    </a:lnTo>
                    <a:lnTo>
                      <a:pt x="9" y="120"/>
                    </a:lnTo>
                    <a:lnTo>
                      <a:pt x="11" y="121"/>
                    </a:lnTo>
                    <a:lnTo>
                      <a:pt x="13" y="122"/>
                    </a:lnTo>
                    <a:lnTo>
                      <a:pt x="16" y="122"/>
                    </a:lnTo>
                    <a:lnTo>
                      <a:pt x="19" y="121"/>
                    </a:lnTo>
                    <a:lnTo>
                      <a:pt x="24" y="117"/>
                    </a:lnTo>
                    <a:lnTo>
                      <a:pt x="29" y="112"/>
                    </a:lnTo>
                    <a:lnTo>
                      <a:pt x="34" y="106"/>
                    </a:lnTo>
                    <a:lnTo>
                      <a:pt x="38" y="99"/>
                    </a:lnTo>
                    <a:lnTo>
                      <a:pt x="45" y="82"/>
                    </a:lnTo>
                    <a:lnTo>
                      <a:pt x="52" y="67"/>
                    </a:lnTo>
                    <a:lnTo>
                      <a:pt x="66" y="37"/>
                    </a:lnTo>
                    <a:lnTo>
                      <a:pt x="72" y="23"/>
                    </a:lnTo>
                    <a:lnTo>
                      <a:pt x="77" y="13"/>
                    </a:lnTo>
                    <a:lnTo>
                      <a:pt x="79" y="10"/>
                    </a:lnTo>
                    <a:lnTo>
                      <a:pt x="79" y="6"/>
                    </a:lnTo>
                    <a:lnTo>
                      <a:pt x="78" y="3"/>
                    </a:lnTo>
                    <a:lnTo>
                      <a:pt x="75" y="1"/>
                    </a:lnTo>
                    <a:lnTo>
                      <a:pt x="70" y="0"/>
                    </a:lnTo>
                    <a:lnTo>
                      <a:pt x="63" y="1"/>
                    </a:lnTo>
                    <a:lnTo>
                      <a:pt x="53" y="4"/>
                    </a:lnTo>
                    <a:lnTo>
                      <a:pt x="41" y="10"/>
                    </a:lnTo>
                    <a:close/>
                  </a:path>
                </a:pathLst>
              </a:custGeom>
              <a:solidFill>
                <a:srgbClr val="D9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04" name="Freeform 139">
                <a:extLst>
                  <a:ext uri="{FF2B5EF4-FFF2-40B4-BE49-F238E27FC236}">
                    <a16:creationId xmlns:a16="http://schemas.microsoft.com/office/drawing/2014/main" id="{11B6EC4F-FC4C-4AF4-8263-F0D35A679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201"/>
                <a:ext cx="87" cy="99"/>
              </a:xfrm>
              <a:custGeom>
                <a:avLst/>
                <a:gdLst>
                  <a:gd name="T0" fmla="*/ 4 w 87"/>
                  <a:gd name="T1" fmla="*/ 55 h 99"/>
                  <a:gd name="T2" fmla="*/ 4 w 87"/>
                  <a:gd name="T3" fmla="*/ 55 h 99"/>
                  <a:gd name="T4" fmla="*/ 5 w 87"/>
                  <a:gd name="T5" fmla="*/ 48 h 99"/>
                  <a:gd name="T6" fmla="*/ 7 w 87"/>
                  <a:gd name="T7" fmla="*/ 40 h 99"/>
                  <a:gd name="T8" fmla="*/ 9 w 87"/>
                  <a:gd name="T9" fmla="*/ 31 h 99"/>
                  <a:gd name="T10" fmla="*/ 14 w 87"/>
                  <a:gd name="T11" fmla="*/ 22 h 99"/>
                  <a:gd name="T12" fmla="*/ 17 w 87"/>
                  <a:gd name="T13" fmla="*/ 17 h 99"/>
                  <a:gd name="T14" fmla="*/ 20 w 87"/>
                  <a:gd name="T15" fmla="*/ 13 h 99"/>
                  <a:gd name="T16" fmla="*/ 24 w 87"/>
                  <a:gd name="T17" fmla="*/ 10 h 99"/>
                  <a:gd name="T18" fmla="*/ 29 w 87"/>
                  <a:gd name="T19" fmla="*/ 7 h 99"/>
                  <a:gd name="T20" fmla="*/ 34 w 87"/>
                  <a:gd name="T21" fmla="*/ 4 h 99"/>
                  <a:gd name="T22" fmla="*/ 41 w 87"/>
                  <a:gd name="T23" fmla="*/ 2 h 99"/>
                  <a:gd name="T24" fmla="*/ 41 w 87"/>
                  <a:gd name="T25" fmla="*/ 2 h 99"/>
                  <a:gd name="T26" fmla="*/ 54 w 87"/>
                  <a:gd name="T27" fmla="*/ 0 h 99"/>
                  <a:gd name="T28" fmla="*/ 63 w 87"/>
                  <a:gd name="T29" fmla="*/ 0 h 99"/>
                  <a:gd name="T30" fmla="*/ 68 w 87"/>
                  <a:gd name="T31" fmla="*/ 1 h 99"/>
                  <a:gd name="T32" fmla="*/ 71 w 87"/>
                  <a:gd name="T33" fmla="*/ 2 h 99"/>
                  <a:gd name="T34" fmla="*/ 74 w 87"/>
                  <a:gd name="T35" fmla="*/ 4 h 99"/>
                  <a:gd name="T36" fmla="*/ 77 w 87"/>
                  <a:gd name="T37" fmla="*/ 6 h 99"/>
                  <a:gd name="T38" fmla="*/ 79 w 87"/>
                  <a:gd name="T39" fmla="*/ 9 h 99"/>
                  <a:gd name="T40" fmla="*/ 81 w 87"/>
                  <a:gd name="T41" fmla="*/ 12 h 99"/>
                  <a:gd name="T42" fmla="*/ 84 w 87"/>
                  <a:gd name="T43" fmla="*/ 21 h 99"/>
                  <a:gd name="T44" fmla="*/ 86 w 87"/>
                  <a:gd name="T45" fmla="*/ 33 h 99"/>
                  <a:gd name="T46" fmla="*/ 87 w 87"/>
                  <a:gd name="T47" fmla="*/ 49 h 99"/>
                  <a:gd name="T48" fmla="*/ 87 w 87"/>
                  <a:gd name="T49" fmla="*/ 49 h 99"/>
                  <a:gd name="T50" fmla="*/ 87 w 87"/>
                  <a:gd name="T51" fmla="*/ 63 h 99"/>
                  <a:gd name="T52" fmla="*/ 86 w 87"/>
                  <a:gd name="T53" fmla="*/ 72 h 99"/>
                  <a:gd name="T54" fmla="*/ 84 w 87"/>
                  <a:gd name="T55" fmla="*/ 78 h 99"/>
                  <a:gd name="T56" fmla="*/ 82 w 87"/>
                  <a:gd name="T57" fmla="*/ 80 h 99"/>
                  <a:gd name="T58" fmla="*/ 78 w 87"/>
                  <a:gd name="T59" fmla="*/ 81 h 99"/>
                  <a:gd name="T60" fmla="*/ 74 w 87"/>
                  <a:gd name="T61" fmla="*/ 81 h 99"/>
                  <a:gd name="T62" fmla="*/ 70 w 87"/>
                  <a:gd name="T63" fmla="*/ 80 h 99"/>
                  <a:gd name="T64" fmla="*/ 65 w 87"/>
                  <a:gd name="T65" fmla="*/ 81 h 99"/>
                  <a:gd name="T66" fmla="*/ 65 w 87"/>
                  <a:gd name="T67" fmla="*/ 81 h 99"/>
                  <a:gd name="T68" fmla="*/ 59 w 87"/>
                  <a:gd name="T69" fmla="*/ 84 h 99"/>
                  <a:gd name="T70" fmla="*/ 53 w 87"/>
                  <a:gd name="T71" fmla="*/ 88 h 99"/>
                  <a:gd name="T72" fmla="*/ 45 w 87"/>
                  <a:gd name="T73" fmla="*/ 92 h 99"/>
                  <a:gd name="T74" fmla="*/ 38 w 87"/>
                  <a:gd name="T75" fmla="*/ 96 h 99"/>
                  <a:gd name="T76" fmla="*/ 31 w 87"/>
                  <a:gd name="T77" fmla="*/ 98 h 99"/>
                  <a:gd name="T78" fmla="*/ 27 w 87"/>
                  <a:gd name="T79" fmla="*/ 99 h 99"/>
                  <a:gd name="T80" fmla="*/ 23 w 87"/>
                  <a:gd name="T81" fmla="*/ 98 h 99"/>
                  <a:gd name="T82" fmla="*/ 19 w 87"/>
                  <a:gd name="T83" fmla="*/ 97 h 99"/>
                  <a:gd name="T84" fmla="*/ 15 w 87"/>
                  <a:gd name="T85" fmla="*/ 94 h 99"/>
                  <a:gd name="T86" fmla="*/ 11 w 87"/>
                  <a:gd name="T87" fmla="*/ 91 h 99"/>
                  <a:gd name="T88" fmla="*/ 7 w 87"/>
                  <a:gd name="T89" fmla="*/ 86 h 99"/>
                  <a:gd name="T90" fmla="*/ 7 w 87"/>
                  <a:gd name="T91" fmla="*/ 86 h 99"/>
                  <a:gd name="T92" fmla="*/ 4 w 87"/>
                  <a:gd name="T93" fmla="*/ 82 h 99"/>
                  <a:gd name="T94" fmla="*/ 2 w 87"/>
                  <a:gd name="T95" fmla="*/ 77 h 99"/>
                  <a:gd name="T96" fmla="*/ 1 w 87"/>
                  <a:gd name="T97" fmla="*/ 73 h 99"/>
                  <a:gd name="T98" fmla="*/ 0 w 87"/>
                  <a:gd name="T99" fmla="*/ 69 h 99"/>
                  <a:gd name="T100" fmla="*/ 0 w 87"/>
                  <a:gd name="T101" fmla="*/ 65 h 99"/>
                  <a:gd name="T102" fmla="*/ 1 w 87"/>
                  <a:gd name="T103" fmla="*/ 62 h 99"/>
                  <a:gd name="T104" fmla="*/ 4 w 87"/>
                  <a:gd name="T105" fmla="*/ 55 h 99"/>
                  <a:gd name="T106" fmla="*/ 4 w 87"/>
                  <a:gd name="T107" fmla="*/ 55 h 9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7" h="99">
                    <a:moveTo>
                      <a:pt x="4" y="55"/>
                    </a:moveTo>
                    <a:lnTo>
                      <a:pt x="4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9" y="31"/>
                    </a:lnTo>
                    <a:lnTo>
                      <a:pt x="14" y="22"/>
                    </a:lnTo>
                    <a:lnTo>
                      <a:pt x="17" y="17"/>
                    </a:lnTo>
                    <a:lnTo>
                      <a:pt x="20" y="13"/>
                    </a:lnTo>
                    <a:lnTo>
                      <a:pt x="24" y="10"/>
                    </a:lnTo>
                    <a:lnTo>
                      <a:pt x="29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68" y="1"/>
                    </a:lnTo>
                    <a:lnTo>
                      <a:pt x="71" y="2"/>
                    </a:lnTo>
                    <a:lnTo>
                      <a:pt x="74" y="4"/>
                    </a:lnTo>
                    <a:lnTo>
                      <a:pt x="77" y="6"/>
                    </a:lnTo>
                    <a:lnTo>
                      <a:pt x="79" y="9"/>
                    </a:lnTo>
                    <a:lnTo>
                      <a:pt x="81" y="12"/>
                    </a:lnTo>
                    <a:lnTo>
                      <a:pt x="84" y="21"/>
                    </a:lnTo>
                    <a:lnTo>
                      <a:pt x="86" y="33"/>
                    </a:lnTo>
                    <a:lnTo>
                      <a:pt x="87" y="49"/>
                    </a:lnTo>
                    <a:lnTo>
                      <a:pt x="87" y="63"/>
                    </a:lnTo>
                    <a:lnTo>
                      <a:pt x="86" y="72"/>
                    </a:lnTo>
                    <a:lnTo>
                      <a:pt x="84" y="78"/>
                    </a:lnTo>
                    <a:lnTo>
                      <a:pt x="82" y="80"/>
                    </a:lnTo>
                    <a:lnTo>
                      <a:pt x="78" y="81"/>
                    </a:lnTo>
                    <a:lnTo>
                      <a:pt x="74" y="81"/>
                    </a:lnTo>
                    <a:lnTo>
                      <a:pt x="70" y="80"/>
                    </a:lnTo>
                    <a:lnTo>
                      <a:pt x="65" y="81"/>
                    </a:lnTo>
                    <a:lnTo>
                      <a:pt x="59" y="84"/>
                    </a:lnTo>
                    <a:lnTo>
                      <a:pt x="53" y="88"/>
                    </a:lnTo>
                    <a:lnTo>
                      <a:pt x="45" y="92"/>
                    </a:lnTo>
                    <a:lnTo>
                      <a:pt x="38" y="96"/>
                    </a:lnTo>
                    <a:lnTo>
                      <a:pt x="31" y="98"/>
                    </a:lnTo>
                    <a:lnTo>
                      <a:pt x="27" y="99"/>
                    </a:lnTo>
                    <a:lnTo>
                      <a:pt x="23" y="98"/>
                    </a:lnTo>
                    <a:lnTo>
                      <a:pt x="19" y="97"/>
                    </a:lnTo>
                    <a:lnTo>
                      <a:pt x="15" y="94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4" y="82"/>
                    </a:lnTo>
                    <a:lnTo>
                      <a:pt x="2" y="77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1" y="62"/>
                    </a:ln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05" name="Freeform 140">
                <a:extLst>
                  <a:ext uri="{FF2B5EF4-FFF2-40B4-BE49-F238E27FC236}">
                    <a16:creationId xmlns:a16="http://schemas.microsoft.com/office/drawing/2014/main" id="{5BA2DE75-3A41-4334-9534-795A3C32E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1203"/>
                <a:ext cx="84" cy="94"/>
              </a:xfrm>
              <a:custGeom>
                <a:avLst/>
                <a:gdLst>
                  <a:gd name="T0" fmla="*/ 40 w 84"/>
                  <a:gd name="T1" fmla="*/ 2 h 94"/>
                  <a:gd name="T2" fmla="*/ 40 w 84"/>
                  <a:gd name="T3" fmla="*/ 2 h 94"/>
                  <a:gd name="T4" fmla="*/ 52 w 84"/>
                  <a:gd name="T5" fmla="*/ 0 h 94"/>
                  <a:gd name="T6" fmla="*/ 62 w 84"/>
                  <a:gd name="T7" fmla="*/ 0 h 94"/>
                  <a:gd name="T8" fmla="*/ 69 w 84"/>
                  <a:gd name="T9" fmla="*/ 2 h 94"/>
                  <a:gd name="T10" fmla="*/ 72 w 84"/>
                  <a:gd name="T11" fmla="*/ 3 h 94"/>
                  <a:gd name="T12" fmla="*/ 75 w 84"/>
                  <a:gd name="T13" fmla="*/ 6 h 94"/>
                  <a:gd name="T14" fmla="*/ 77 w 84"/>
                  <a:gd name="T15" fmla="*/ 8 h 94"/>
                  <a:gd name="T16" fmla="*/ 79 w 84"/>
                  <a:gd name="T17" fmla="*/ 12 h 94"/>
                  <a:gd name="T18" fmla="*/ 82 w 84"/>
                  <a:gd name="T19" fmla="*/ 20 h 94"/>
                  <a:gd name="T20" fmla="*/ 84 w 84"/>
                  <a:gd name="T21" fmla="*/ 32 h 94"/>
                  <a:gd name="T22" fmla="*/ 84 w 84"/>
                  <a:gd name="T23" fmla="*/ 47 h 94"/>
                  <a:gd name="T24" fmla="*/ 84 w 84"/>
                  <a:gd name="T25" fmla="*/ 47 h 94"/>
                  <a:gd name="T26" fmla="*/ 84 w 84"/>
                  <a:gd name="T27" fmla="*/ 61 h 94"/>
                  <a:gd name="T28" fmla="*/ 84 w 84"/>
                  <a:gd name="T29" fmla="*/ 70 h 94"/>
                  <a:gd name="T30" fmla="*/ 82 w 84"/>
                  <a:gd name="T31" fmla="*/ 75 h 94"/>
                  <a:gd name="T32" fmla="*/ 79 w 84"/>
                  <a:gd name="T33" fmla="*/ 77 h 94"/>
                  <a:gd name="T34" fmla="*/ 76 w 84"/>
                  <a:gd name="T35" fmla="*/ 78 h 94"/>
                  <a:gd name="T36" fmla="*/ 72 w 84"/>
                  <a:gd name="T37" fmla="*/ 78 h 94"/>
                  <a:gd name="T38" fmla="*/ 67 w 84"/>
                  <a:gd name="T39" fmla="*/ 78 h 94"/>
                  <a:gd name="T40" fmla="*/ 62 w 84"/>
                  <a:gd name="T41" fmla="*/ 78 h 94"/>
                  <a:gd name="T42" fmla="*/ 62 w 84"/>
                  <a:gd name="T43" fmla="*/ 78 h 94"/>
                  <a:gd name="T44" fmla="*/ 57 w 84"/>
                  <a:gd name="T45" fmla="*/ 81 h 94"/>
                  <a:gd name="T46" fmla="*/ 51 w 84"/>
                  <a:gd name="T47" fmla="*/ 85 h 94"/>
                  <a:gd name="T48" fmla="*/ 43 w 84"/>
                  <a:gd name="T49" fmla="*/ 88 h 94"/>
                  <a:gd name="T50" fmla="*/ 36 w 84"/>
                  <a:gd name="T51" fmla="*/ 92 h 94"/>
                  <a:gd name="T52" fmla="*/ 29 w 84"/>
                  <a:gd name="T53" fmla="*/ 94 h 94"/>
                  <a:gd name="T54" fmla="*/ 26 w 84"/>
                  <a:gd name="T55" fmla="*/ 94 h 94"/>
                  <a:gd name="T56" fmla="*/ 22 w 84"/>
                  <a:gd name="T57" fmla="*/ 93 h 94"/>
                  <a:gd name="T58" fmla="*/ 18 w 84"/>
                  <a:gd name="T59" fmla="*/ 92 h 94"/>
                  <a:gd name="T60" fmla="*/ 15 w 84"/>
                  <a:gd name="T61" fmla="*/ 90 h 94"/>
                  <a:gd name="T62" fmla="*/ 11 w 84"/>
                  <a:gd name="T63" fmla="*/ 87 h 94"/>
                  <a:gd name="T64" fmla="*/ 7 w 84"/>
                  <a:gd name="T65" fmla="*/ 83 h 94"/>
                  <a:gd name="T66" fmla="*/ 7 w 84"/>
                  <a:gd name="T67" fmla="*/ 83 h 94"/>
                  <a:gd name="T68" fmla="*/ 4 w 84"/>
                  <a:gd name="T69" fmla="*/ 78 h 94"/>
                  <a:gd name="T70" fmla="*/ 2 w 84"/>
                  <a:gd name="T71" fmla="*/ 74 h 94"/>
                  <a:gd name="T72" fmla="*/ 0 w 84"/>
                  <a:gd name="T73" fmla="*/ 70 h 94"/>
                  <a:gd name="T74" fmla="*/ 0 w 84"/>
                  <a:gd name="T75" fmla="*/ 66 h 94"/>
                  <a:gd name="T76" fmla="*/ 0 w 84"/>
                  <a:gd name="T77" fmla="*/ 62 h 94"/>
                  <a:gd name="T78" fmla="*/ 1 w 84"/>
                  <a:gd name="T79" fmla="*/ 59 h 94"/>
                  <a:gd name="T80" fmla="*/ 4 w 84"/>
                  <a:gd name="T81" fmla="*/ 53 h 94"/>
                  <a:gd name="T82" fmla="*/ 4 w 84"/>
                  <a:gd name="T83" fmla="*/ 53 h 94"/>
                  <a:gd name="T84" fmla="*/ 4 w 84"/>
                  <a:gd name="T85" fmla="*/ 46 h 94"/>
                  <a:gd name="T86" fmla="*/ 6 w 84"/>
                  <a:gd name="T87" fmla="*/ 38 h 94"/>
                  <a:gd name="T88" fmla="*/ 9 w 84"/>
                  <a:gd name="T89" fmla="*/ 29 h 94"/>
                  <a:gd name="T90" fmla="*/ 13 w 84"/>
                  <a:gd name="T91" fmla="*/ 21 h 94"/>
                  <a:gd name="T92" fmla="*/ 16 w 84"/>
                  <a:gd name="T93" fmla="*/ 17 h 94"/>
                  <a:gd name="T94" fmla="*/ 20 w 84"/>
                  <a:gd name="T95" fmla="*/ 13 h 94"/>
                  <a:gd name="T96" fmla="*/ 24 w 84"/>
                  <a:gd name="T97" fmla="*/ 9 h 94"/>
                  <a:gd name="T98" fmla="*/ 28 w 84"/>
                  <a:gd name="T99" fmla="*/ 6 h 94"/>
                  <a:gd name="T100" fmla="*/ 34 w 84"/>
                  <a:gd name="T101" fmla="*/ 4 h 94"/>
                  <a:gd name="T102" fmla="*/ 40 w 84"/>
                  <a:gd name="T103" fmla="*/ 2 h 94"/>
                  <a:gd name="T104" fmla="*/ 40 w 84"/>
                  <a:gd name="T105" fmla="*/ 2 h 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4" h="94">
                    <a:moveTo>
                      <a:pt x="40" y="2"/>
                    </a:moveTo>
                    <a:lnTo>
                      <a:pt x="40" y="2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69" y="2"/>
                    </a:lnTo>
                    <a:lnTo>
                      <a:pt x="72" y="3"/>
                    </a:lnTo>
                    <a:lnTo>
                      <a:pt x="75" y="6"/>
                    </a:lnTo>
                    <a:lnTo>
                      <a:pt x="77" y="8"/>
                    </a:lnTo>
                    <a:lnTo>
                      <a:pt x="79" y="12"/>
                    </a:lnTo>
                    <a:lnTo>
                      <a:pt x="82" y="20"/>
                    </a:lnTo>
                    <a:lnTo>
                      <a:pt x="84" y="32"/>
                    </a:lnTo>
                    <a:lnTo>
                      <a:pt x="84" y="47"/>
                    </a:lnTo>
                    <a:lnTo>
                      <a:pt x="84" y="61"/>
                    </a:lnTo>
                    <a:lnTo>
                      <a:pt x="84" y="70"/>
                    </a:lnTo>
                    <a:lnTo>
                      <a:pt x="82" y="75"/>
                    </a:lnTo>
                    <a:lnTo>
                      <a:pt x="79" y="77"/>
                    </a:lnTo>
                    <a:lnTo>
                      <a:pt x="76" y="78"/>
                    </a:lnTo>
                    <a:lnTo>
                      <a:pt x="72" y="78"/>
                    </a:lnTo>
                    <a:lnTo>
                      <a:pt x="67" y="78"/>
                    </a:lnTo>
                    <a:lnTo>
                      <a:pt x="62" y="78"/>
                    </a:lnTo>
                    <a:lnTo>
                      <a:pt x="57" y="81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6" y="92"/>
                    </a:lnTo>
                    <a:lnTo>
                      <a:pt x="29" y="94"/>
                    </a:lnTo>
                    <a:lnTo>
                      <a:pt x="26" y="94"/>
                    </a:lnTo>
                    <a:lnTo>
                      <a:pt x="22" y="93"/>
                    </a:lnTo>
                    <a:lnTo>
                      <a:pt x="18" y="92"/>
                    </a:lnTo>
                    <a:lnTo>
                      <a:pt x="15" y="90"/>
                    </a:lnTo>
                    <a:lnTo>
                      <a:pt x="11" y="87"/>
                    </a:lnTo>
                    <a:lnTo>
                      <a:pt x="7" y="83"/>
                    </a:lnTo>
                    <a:lnTo>
                      <a:pt x="4" y="78"/>
                    </a:lnTo>
                    <a:lnTo>
                      <a:pt x="2" y="74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3"/>
                    </a:lnTo>
                    <a:lnTo>
                      <a:pt x="4" y="46"/>
                    </a:lnTo>
                    <a:lnTo>
                      <a:pt x="6" y="38"/>
                    </a:lnTo>
                    <a:lnTo>
                      <a:pt x="9" y="29"/>
                    </a:lnTo>
                    <a:lnTo>
                      <a:pt x="13" y="21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4" y="9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FFF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06" name="Freeform 141">
                <a:extLst>
                  <a:ext uri="{FF2B5EF4-FFF2-40B4-BE49-F238E27FC236}">
                    <a16:creationId xmlns:a16="http://schemas.microsoft.com/office/drawing/2014/main" id="{D6090272-EF1A-44B9-8734-79CF438CF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1205"/>
                <a:ext cx="83" cy="89"/>
              </a:xfrm>
              <a:custGeom>
                <a:avLst/>
                <a:gdLst>
                  <a:gd name="T0" fmla="*/ 40 w 83"/>
                  <a:gd name="T1" fmla="*/ 2 h 89"/>
                  <a:gd name="T2" fmla="*/ 40 w 83"/>
                  <a:gd name="T3" fmla="*/ 2 h 89"/>
                  <a:gd name="T4" fmla="*/ 52 w 83"/>
                  <a:gd name="T5" fmla="*/ 0 h 89"/>
                  <a:gd name="T6" fmla="*/ 61 w 83"/>
                  <a:gd name="T7" fmla="*/ 0 h 89"/>
                  <a:gd name="T8" fmla="*/ 68 w 83"/>
                  <a:gd name="T9" fmla="*/ 2 h 89"/>
                  <a:gd name="T10" fmla="*/ 71 w 83"/>
                  <a:gd name="T11" fmla="*/ 3 h 89"/>
                  <a:gd name="T12" fmla="*/ 74 w 83"/>
                  <a:gd name="T13" fmla="*/ 5 h 89"/>
                  <a:gd name="T14" fmla="*/ 76 w 83"/>
                  <a:gd name="T15" fmla="*/ 8 h 89"/>
                  <a:gd name="T16" fmla="*/ 78 w 83"/>
                  <a:gd name="T17" fmla="*/ 11 h 89"/>
                  <a:gd name="T18" fmla="*/ 80 w 83"/>
                  <a:gd name="T19" fmla="*/ 19 h 89"/>
                  <a:gd name="T20" fmla="*/ 82 w 83"/>
                  <a:gd name="T21" fmla="*/ 30 h 89"/>
                  <a:gd name="T22" fmla="*/ 83 w 83"/>
                  <a:gd name="T23" fmla="*/ 45 h 89"/>
                  <a:gd name="T24" fmla="*/ 83 w 83"/>
                  <a:gd name="T25" fmla="*/ 45 h 89"/>
                  <a:gd name="T26" fmla="*/ 83 w 83"/>
                  <a:gd name="T27" fmla="*/ 58 h 89"/>
                  <a:gd name="T28" fmla="*/ 82 w 83"/>
                  <a:gd name="T29" fmla="*/ 67 h 89"/>
                  <a:gd name="T30" fmla="*/ 80 w 83"/>
                  <a:gd name="T31" fmla="*/ 72 h 89"/>
                  <a:gd name="T32" fmla="*/ 78 w 83"/>
                  <a:gd name="T33" fmla="*/ 74 h 89"/>
                  <a:gd name="T34" fmla="*/ 74 w 83"/>
                  <a:gd name="T35" fmla="*/ 75 h 89"/>
                  <a:gd name="T36" fmla="*/ 71 w 83"/>
                  <a:gd name="T37" fmla="*/ 75 h 89"/>
                  <a:gd name="T38" fmla="*/ 66 w 83"/>
                  <a:gd name="T39" fmla="*/ 75 h 89"/>
                  <a:gd name="T40" fmla="*/ 61 w 83"/>
                  <a:gd name="T41" fmla="*/ 76 h 89"/>
                  <a:gd name="T42" fmla="*/ 61 w 83"/>
                  <a:gd name="T43" fmla="*/ 76 h 89"/>
                  <a:gd name="T44" fmla="*/ 56 w 83"/>
                  <a:gd name="T45" fmla="*/ 78 h 89"/>
                  <a:gd name="T46" fmla="*/ 50 w 83"/>
                  <a:gd name="T47" fmla="*/ 81 h 89"/>
                  <a:gd name="T48" fmla="*/ 42 w 83"/>
                  <a:gd name="T49" fmla="*/ 85 h 89"/>
                  <a:gd name="T50" fmla="*/ 36 w 83"/>
                  <a:gd name="T51" fmla="*/ 88 h 89"/>
                  <a:gd name="T52" fmla="*/ 29 w 83"/>
                  <a:gd name="T53" fmla="*/ 89 h 89"/>
                  <a:gd name="T54" fmla="*/ 25 w 83"/>
                  <a:gd name="T55" fmla="*/ 89 h 89"/>
                  <a:gd name="T56" fmla="*/ 22 w 83"/>
                  <a:gd name="T57" fmla="*/ 89 h 89"/>
                  <a:gd name="T58" fmla="*/ 18 w 83"/>
                  <a:gd name="T59" fmla="*/ 88 h 89"/>
                  <a:gd name="T60" fmla="*/ 15 w 83"/>
                  <a:gd name="T61" fmla="*/ 86 h 89"/>
                  <a:gd name="T62" fmla="*/ 11 w 83"/>
                  <a:gd name="T63" fmla="*/ 83 h 89"/>
                  <a:gd name="T64" fmla="*/ 8 w 83"/>
                  <a:gd name="T65" fmla="*/ 79 h 89"/>
                  <a:gd name="T66" fmla="*/ 8 w 83"/>
                  <a:gd name="T67" fmla="*/ 79 h 89"/>
                  <a:gd name="T68" fmla="*/ 5 w 83"/>
                  <a:gd name="T69" fmla="*/ 75 h 89"/>
                  <a:gd name="T70" fmla="*/ 2 w 83"/>
                  <a:gd name="T71" fmla="*/ 70 h 89"/>
                  <a:gd name="T72" fmla="*/ 1 w 83"/>
                  <a:gd name="T73" fmla="*/ 66 h 89"/>
                  <a:gd name="T74" fmla="*/ 0 w 83"/>
                  <a:gd name="T75" fmla="*/ 63 h 89"/>
                  <a:gd name="T76" fmla="*/ 0 w 83"/>
                  <a:gd name="T77" fmla="*/ 59 h 89"/>
                  <a:gd name="T78" fmla="*/ 1 w 83"/>
                  <a:gd name="T79" fmla="*/ 56 h 89"/>
                  <a:gd name="T80" fmla="*/ 4 w 83"/>
                  <a:gd name="T81" fmla="*/ 50 h 89"/>
                  <a:gd name="T82" fmla="*/ 4 w 83"/>
                  <a:gd name="T83" fmla="*/ 50 h 89"/>
                  <a:gd name="T84" fmla="*/ 5 w 83"/>
                  <a:gd name="T85" fmla="*/ 44 h 89"/>
                  <a:gd name="T86" fmla="*/ 6 w 83"/>
                  <a:gd name="T87" fmla="*/ 36 h 89"/>
                  <a:gd name="T88" fmla="*/ 9 w 83"/>
                  <a:gd name="T89" fmla="*/ 28 h 89"/>
                  <a:gd name="T90" fmla="*/ 14 w 83"/>
                  <a:gd name="T91" fmla="*/ 20 h 89"/>
                  <a:gd name="T92" fmla="*/ 20 w 83"/>
                  <a:gd name="T93" fmla="*/ 12 h 89"/>
                  <a:gd name="T94" fmla="*/ 24 w 83"/>
                  <a:gd name="T95" fmla="*/ 9 h 89"/>
                  <a:gd name="T96" fmla="*/ 29 w 83"/>
                  <a:gd name="T97" fmla="*/ 6 h 89"/>
                  <a:gd name="T98" fmla="*/ 34 w 83"/>
                  <a:gd name="T99" fmla="*/ 3 h 89"/>
                  <a:gd name="T100" fmla="*/ 40 w 83"/>
                  <a:gd name="T101" fmla="*/ 2 h 89"/>
                  <a:gd name="T102" fmla="*/ 40 w 83"/>
                  <a:gd name="T103" fmla="*/ 2 h 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3" h="89">
                    <a:moveTo>
                      <a:pt x="40" y="2"/>
                    </a:moveTo>
                    <a:lnTo>
                      <a:pt x="40" y="2"/>
                    </a:lnTo>
                    <a:lnTo>
                      <a:pt x="52" y="0"/>
                    </a:lnTo>
                    <a:lnTo>
                      <a:pt x="61" y="0"/>
                    </a:lnTo>
                    <a:lnTo>
                      <a:pt x="68" y="2"/>
                    </a:lnTo>
                    <a:lnTo>
                      <a:pt x="71" y="3"/>
                    </a:lnTo>
                    <a:lnTo>
                      <a:pt x="74" y="5"/>
                    </a:lnTo>
                    <a:lnTo>
                      <a:pt x="76" y="8"/>
                    </a:lnTo>
                    <a:lnTo>
                      <a:pt x="78" y="11"/>
                    </a:lnTo>
                    <a:lnTo>
                      <a:pt x="80" y="19"/>
                    </a:lnTo>
                    <a:lnTo>
                      <a:pt x="82" y="30"/>
                    </a:lnTo>
                    <a:lnTo>
                      <a:pt x="83" y="45"/>
                    </a:lnTo>
                    <a:lnTo>
                      <a:pt x="83" y="58"/>
                    </a:lnTo>
                    <a:lnTo>
                      <a:pt x="82" y="67"/>
                    </a:lnTo>
                    <a:lnTo>
                      <a:pt x="80" y="72"/>
                    </a:lnTo>
                    <a:lnTo>
                      <a:pt x="78" y="74"/>
                    </a:lnTo>
                    <a:lnTo>
                      <a:pt x="74" y="75"/>
                    </a:lnTo>
                    <a:lnTo>
                      <a:pt x="71" y="75"/>
                    </a:lnTo>
                    <a:lnTo>
                      <a:pt x="66" y="75"/>
                    </a:lnTo>
                    <a:lnTo>
                      <a:pt x="61" y="76"/>
                    </a:lnTo>
                    <a:lnTo>
                      <a:pt x="56" y="78"/>
                    </a:lnTo>
                    <a:lnTo>
                      <a:pt x="50" y="81"/>
                    </a:lnTo>
                    <a:lnTo>
                      <a:pt x="42" y="85"/>
                    </a:lnTo>
                    <a:lnTo>
                      <a:pt x="36" y="88"/>
                    </a:lnTo>
                    <a:lnTo>
                      <a:pt x="29" y="89"/>
                    </a:lnTo>
                    <a:lnTo>
                      <a:pt x="25" y="89"/>
                    </a:lnTo>
                    <a:lnTo>
                      <a:pt x="22" y="89"/>
                    </a:lnTo>
                    <a:lnTo>
                      <a:pt x="18" y="88"/>
                    </a:lnTo>
                    <a:lnTo>
                      <a:pt x="15" y="86"/>
                    </a:lnTo>
                    <a:lnTo>
                      <a:pt x="11" y="83"/>
                    </a:lnTo>
                    <a:lnTo>
                      <a:pt x="8" y="79"/>
                    </a:lnTo>
                    <a:lnTo>
                      <a:pt x="5" y="75"/>
                    </a:lnTo>
                    <a:lnTo>
                      <a:pt x="2" y="70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6"/>
                    </a:lnTo>
                    <a:lnTo>
                      <a:pt x="4" y="50"/>
                    </a:lnTo>
                    <a:lnTo>
                      <a:pt x="5" y="44"/>
                    </a:lnTo>
                    <a:lnTo>
                      <a:pt x="6" y="36"/>
                    </a:lnTo>
                    <a:lnTo>
                      <a:pt x="9" y="28"/>
                    </a:lnTo>
                    <a:lnTo>
                      <a:pt x="14" y="20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FFF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07" name="Freeform 142">
                <a:extLst>
                  <a:ext uri="{FF2B5EF4-FFF2-40B4-BE49-F238E27FC236}">
                    <a16:creationId xmlns:a16="http://schemas.microsoft.com/office/drawing/2014/main" id="{527D8CC0-5D2C-4A44-8088-0869B2B2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207"/>
                <a:ext cx="80" cy="85"/>
              </a:xfrm>
              <a:custGeom>
                <a:avLst/>
                <a:gdLst>
                  <a:gd name="T0" fmla="*/ 38 w 80"/>
                  <a:gd name="T1" fmla="*/ 2 h 85"/>
                  <a:gd name="T2" fmla="*/ 38 w 80"/>
                  <a:gd name="T3" fmla="*/ 2 h 85"/>
                  <a:gd name="T4" fmla="*/ 50 w 80"/>
                  <a:gd name="T5" fmla="*/ 0 h 85"/>
                  <a:gd name="T6" fmla="*/ 59 w 80"/>
                  <a:gd name="T7" fmla="*/ 0 h 85"/>
                  <a:gd name="T8" fmla="*/ 66 w 80"/>
                  <a:gd name="T9" fmla="*/ 1 h 85"/>
                  <a:gd name="T10" fmla="*/ 69 w 80"/>
                  <a:gd name="T11" fmla="*/ 3 h 85"/>
                  <a:gd name="T12" fmla="*/ 71 w 80"/>
                  <a:gd name="T13" fmla="*/ 5 h 85"/>
                  <a:gd name="T14" fmla="*/ 75 w 80"/>
                  <a:gd name="T15" fmla="*/ 10 h 85"/>
                  <a:gd name="T16" fmla="*/ 78 w 80"/>
                  <a:gd name="T17" fmla="*/ 18 h 85"/>
                  <a:gd name="T18" fmla="*/ 79 w 80"/>
                  <a:gd name="T19" fmla="*/ 29 h 85"/>
                  <a:gd name="T20" fmla="*/ 80 w 80"/>
                  <a:gd name="T21" fmla="*/ 43 h 85"/>
                  <a:gd name="T22" fmla="*/ 80 w 80"/>
                  <a:gd name="T23" fmla="*/ 43 h 85"/>
                  <a:gd name="T24" fmla="*/ 80 w 80"/>
                  <a:gd name="T25" fmla="*/ 55 h 85"/>
                  <a:gd name="T26" fmla="*/ 79 w 80"/>
                  <a:gd name="T27" fmla="*/ 64 h 85"/>
                  <a:gd name="T28" fmla="*/ 78 w 80"/>
                  <a:gd name="T29" fmla="*/ 69 h 85"/>
                  <a:gd name="T30" fmla="*/ 75 w 80"/>
                  <a:gd name="T31" fmla="*/ 71 h 85"/>
                  <a:gd name="T32" fmla="*/ 72 w 80"/>
                  <a:gd name="T33" fmla="*/ 72 h 85"/>
                  <a:gd name="T34" fmla="*/ 68 w 80"/>
                  <a:gd name="T35" fmla="*/ 72 h 85"/>
                  <a:gd name="T36" fmla="*/ 64 w 80"/>
                  <a:gd name="T37" fmla="*/ 72 h 85"/>
                  <a:gd name="T38" fmla="*/ 59 w 80"/>
                  <a:gd name="T39" fmla="*/ 73 h 85"/>
                  <a:gd name="T40" fmla="*/ 59 w 80"/>
                  <a:gd name="T41" fmla="*/ 73 h 85"/>
                  <a:gd name="T42" fmla="*/ 54 w 80"/>
                  <a:gd name="T43" fmla="*/ 75 h 85"/>
                  <a:gd name="T44" fmla="*/ 48 w 80"/>
                  <a:gd name="T45" fmla="*/ 78 h 85"/>
                  <a:gd name="T46" fmla="*/ 41 w 80"/>
                  <a:gd name="T47" fmla="*/ 81 h 85"/>
                  <a:gd name="T48" fmla="*/ 34 w 80"/>
                  <a:gd name="T49" fmla="*/ 83 h 85"/>
                  <a:gd name="T50" fmla="*/ 27 w 80"/>
                  <a:gd name="T51" fmla="*/ 85 h 85"/>
                  <a:gd name="T52" fmla="*/ 21 w 80"/>
                  <a:gd name="T53" fmla="*/ 84 h 85"/>
                  <a:gd name="T54" fmla="*/ 17 w 80"/>
                  <a:gd name="T55" fmla="*/ 83 h 85"/>
                  <a:gd name="T56" fmla="*/ 14 w 80"/>
                  <a:gd name="T57" fmla="*/ 81 h 85"/>
                  <a:gd name="T58" fmla="*/ 11 w 80"/>
                  <a:gd name="T59" fmla="*/ 79 h 85"/>
                  <a:gd name="T60" fmla="*/ 8 w 80"/>
                  <a:gd name="T61" fmla="*/ 75 h 85"/>
                  <a:gd name="T62" fmla="*/ 8 w 80"/>
                  <a:gd name="T63" fmla="*/ 75 h 85"/>
                  <a:gd name="T64" fmla="*/ 2 w 80"/>
                  <a:gd name="T65" fmla="*/ 67 h 85"/>
                  <a:gd name="T66" fmla="*/ 1 w 80"/>
                  <a:gd name="T67" fmla="*/ 63 h 85"/>
                  <a:gd name="T68" fmla="*/ 0 w 80"/>
                  <a:gd name="T69" fmla="*/ 60 h 85"/>
                  <a:gd name="T70" fmla="*/ 0 w 80"/>
                  <a:gd name="T71" fmla="*/ 56 h 85"/>
                  <a:gd name="T72" fmla="*/ 0 w 80"/>
                  <a:gd name="T73" fmla="*/ 53 h 85"/>
                  <a:gd name="T74" fmla="*/ 3 w 80"/>
                  <a:gd name="T75" fmla="*/ 47 h 85"/>
                  <a:gd name="T76" fmla="*/ 3 w 80"/>
                  <a:gd name="T77" fmla="*/ 47 h 85"/>
                  <a:gd name="T78" fmla="*/ 4 w 80"/>
                  <a:gd name="T79" fmla="*/ 41 h 85"/>
                  <a:gd name="T80" fmla="*/ 6 w 80"/>
                  <a:gd name="T81" fmla="*/ 34 h 85"/>
                  <a:gd name="T82" fmla="*/ 9 w 80"/>
                  <a:gd name="T83" fmla="*/ 26 h 85"/>
                  <a:gd name="T84" fmla="*/ 13 w 80"/>
                  <a:gd name="T85" fmla="*/ 19 h 85"/>
                  <a:gd name="T86" fmla="*/ 20 w 80"/>
                  <a:gd name="T87" fmla="*/ 11 h 85"/>
                  <a:gd name="T88" fmla="*/ 23 w 80"/>
                  <a:gd name="T89" fmla="*/ 8 h 85"/>
                  <a:gd name="T90" fmla="*/ 28 w 80"/>
                  <a:gd name="T91" fmla="*/ 5 h 85"/>
                  <a:gd name="T92" fmla="*/ 33 w 80"/>
                  <a:gd name="T93" fmla="*/ 3 h 85"/>
                  <a:gd name="T94" fmla="*/ 38 w 80"/>
                  <a:gd name="T95" fmla="*/ 2 h 85"/>
                  <a:gd name="T96" fmla="*/ 38 w 80"/>
                  <a:gd name="T97" fmla="*/ 2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0" h="85">
                    <a:moveTo>
                      <a:pt x="38" y="2"/>
                    </a:moveTo>
                    <a:lnTo>
                      <a:pt x="38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1" y="5"/>
                    </a:lnTo>
                    <a:lnTo>
                      <a:pt x="75" y="10"/>
                    </a:lnTo>
                    <a:lnTo>
                      <a:pt x="78" y="18"/>
                    </a:lnTo>
                    <a:lnTo>
                      <a:pt x="79" y="29"/>
                    </a:lnTo>
                    <a:lnTo>
                      <a:pt x="80" y="43"/>
                    </a:lnTo>
                    <a:lnTo>
                      <a:pt x="80" y="55"/>
                    </a:lnTo>
                    <a:lnTo>
                      <a:pt x="79" y="64"/>
                    </a:lnTo>
                    <a:lnTo>
                      <a:pt x="78" y="69"/>
                    </a:lnTo>
                    <a:lnTo>
                      <a:pt x="75" y="71"/>
                    </a:lnTo>
                    <a:lnTo>
                      <a:pt x="72" y="72"/>
                    </a:lnTo>
                    <a:lnTo>
                      <a:pt x="68" y="72"/>
                    </a:lnTo>
                    <a:lnTo>
                      <a:pt x="64" y="72"/>
                    </a:lnTo>
                    <a:lnTo>
                      <a:pt x="59" y="73"/>
                    </a:lnTo>
                    <a:lnTo>
                      <a:pt x="54" y="75"/>
                    </a:lnTo>
                    <a:lnTo>
                      <a:pt x="48" y="78"/>
                    </a:lnTo>
                    <a:lnTo>
                      <a:pt x="41" y="81"/>
                    </a:lnTo>
                    <a:lnTo>
                      <a:pt x="34" y="83"/>
                    </a:lnTo>
                    <a:lnTo>
                      <a:pt x="27" y="85"/>
                    </a:lnTo>
                    <a:lnTo>
                      <a:pt x="21" y="84"/>
                    </a:lnTo>
                    <a:lnTo>
                      <a:pt x="17" y="83"/>
                    </a:lnTo>
                    <a:lnTo>
                      <a:pt x="14" y="81"/>
                    </a:lnTo>
                    <a:lnTo>
                      <a:pt x="11" y="79"/>
                    </a:lnTo>
                    <a:lnTo>
                      <a:pt x="8" y="75"/>
                    </a:lnTo>
                    <a:lnTo>
                      <a:pt x="2" y="67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3" y="47"/>
                    </a:lnTo>
                    <a:lnTo>
                      <a:pt x="4" y="41"/>
                    </a:lnTo>
                    <a:lnTo>
                      <a:pt x="6" y="34"/>
                    </a:lnTo>
                    <a:lnTo>
                      <a:pt x="9" y="26"/>
                    </a:lnTo>
                    <a:lnTo>
                      <a:pt x="13" y="19"/>
                    </a:lnTo>
                    <a:lnTo>
                      <a:pt x="20" y="11"/>
                    </a:lnTo>
                    <a:lnTo>
                      <a:pt x="23" y="8"/>
                    </a:lnTo>
                    <a:lnTo>
                      <a:pt x="28" y="5"/>
                    </a:lnTo>
                    <a:lnTo>
                      <a:pt x="33" y="3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FEF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08" name="Freeform 143">
                <a:extLst>
                  <a:ext uri="{FF2B5EF4-FFF2-40B4-BE49-F238E27FC236}">
                    <a16:creationId xmlns:a16="http://schemas.microsoft.com/office/drawing/2014/main" id="{8F472FCC-B3B5-4CEB-B4DC-33721A2A0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209"/>
                <a:ext cx="79" cy="80"/>
              </a:xfrm>
              <a:custGeom>
                <a:avLst/>
                <a:gdLst>
                  <a:gd name="T0" fmla="*/ 38 w 79"/>
                  <a:gd name="T1" fmla="*/ 1 h 80"/>
                  <a:gd name="T2" fmla="*/ 38 w 79"/>
                  <a:gd name="T3" fmla="*/ 1 h 80"/>
                  <a:gd name="T4" fmla="*/ 50 w 79"/>
                  <a:gd name="T5" fmla="*/ 0 h 80"/>
                  <a:gd name="T6" fmla="*/ 58 w 79"/>
                  <a:gd name="T7" fmla="*/ 0 h 80"/>
                  <a:gd name="T8" fmla="*/ 65 w 79"/>
                  <a:gd name="T9" fmla="*/ 1 h 80"/>
                  <a:gd name="T10" fmla="*/ 68 w 79"/>
                  <a:gd name="T11" fmla="*/ 3 h 80"/>
                  <a:gd name="T12" fmla="*/ 70 w 79"/>
                  <a:gd name="T13" fmla="*/ 5 h 80"/>
                  <a:gd name="T14" fmla="*/ 74 w 79"/>
                  <a:gd name="T15" fmla="*/ 10 h 80"/>
                  <a:gd name="T16" fmla="*/ 76 w 79"/>
                  <a:gd name="T17" fmla="*/ 17 h 80"/>
                  <a:gd name="T18" fmla="*/ 78 w 79"/>
                  <a:gd name="T19" fmla="*/ 27 h 80"/>
                  <a:gd name="T20" fmla="*/ 79 w 79"/>
                  <a:gd name="T21" fmla="*/ 41 h 80"/>
                  <a:gd name="T22" fmla="*/ 79 w 79"/>
                  <a:gd name="T23" fmla="*/ 41 h 80"/>
                  <a:gd name="T24" fmla="*/ 79 w 79"/>
                  <a:gd name="T25" fmla="*/ 53 h 80"/>
                  <a:gd name="T26" fmla="*/ 78 w 79"/>
                  <a:gd name="T27" fmla="*/ 61 h 80"/>
                  <a:gd name="T28" fmla="*/ 76 w 79"/>
                  <a:gd name="T29" fmla="*/ 66 h 80"/>
                  <a:gd name="T30" fmla="*/ 74 w 79"/>
                  <a:gd name="T31" fmla="*/ 68 h 80"/>
                  <a:gd name="T32" fmla="*/ 70 w 79"/>
                  <a:gd name="T33" fmla="*/ 69 h 80"/>
                  <a:gd name="T34" fmla="*/ 67 w 79"/>
                  <a:gd name="T35" fmla="*/ 69 h 80"/>
                  <a:gd name="T36" fmla="*/ 63 w 79"/>
                  <a:gd name="T37" fmla="*/ 69 h 80"/>
                  <a:gd name="T38" fmla="*/ 58 w 79"/>
                  <a:gd name="T39" fmla="*/ 70 h 80"/>
                  <a:gd name="T40" fmla="*/ 58 w 79"/>
                  <a:gd name="T41" fmla="*/ 70 h 80"/>
                  <a:gd name="T42" fmla="*/ 47 w 79"/>
                  <a:gd name="T43" fmla="*/ 74 h 80"/>
                  <a:gd name="T44" fmla="*/ 40 w 79"/>
                  <a:gd name="T45" fmla="*/ 77 h 80"/>
                  <a:gd name="T46" fmla="*/ 33 w 79"/>
                  <a:gd name="T47" fmla="*/ 79 h 80"/>
                  <a:gd name="T48" fmla="*/ 27 w 79"/>
                  <a:gd name="T49" fmla="*/ 80 h 80"/>
                  <a:gd name="T50" fmla="*/ 20 w 79"/>
                  <a:gd name="T51" fmla="*/ 80 h 80"/>
                  <a:gd name="T52" fmla="*/ 17 w 79"/>
                  <a:gd name="T53" fmla="*/ 79 h 80"/>
                  <a:gd name="T54" fmla="*/ 14 w 79"/>
                  <a:gd name="T55" fmla="*/ 77 h 80"/>
                  <a:gd name="T56" fmla="*/ 11 w 79"/>
                  <a:gd name="T57" fmla="*/ 75 h 80"/>
                  <a:gd name="T58" fmla="*/ 8 w 79"/>
                  <a:gd name="T59" fmla="*/ 72 h 80"/>
                  <a:gd name="T60" fmla="*/ 8 w 79"/>
                  <a:gd name="T61" fmla="*/ 72 h 80"/>
                  <a:gd name="T62" fmla="*/ 3 w 79"/>
                  <a:gd name="T63" fmla="*/ 64 h 80"/>
                  <a:gd name="T64" fmla="*/ 1 w 79"/>
                  <a:gd name="T65" fmla="*/ 60 h 80"/>
                  <a:gd name="T66" fmla="*/ 1 w 79"/>
                  <a:gd name="T67" fmla="*/ 57 h 80"/>
                  <a:gd name="T68" fmla="*/ 0 w 79"/>
                  <a:gd name="T69" fmla="*/ 53 h 80"/>
                  <a:gd name="T70" fmla="*/ 1 w 79"/>
                  <a:gd name="T71" fmla="*/ 50 h 80"/>
                  <a:gd name="T72" fmla="*/ 2 w 79"/>
                  <a:gd name="T73" fmla="*/ 47 h 80"/>
                  <a:gd name="T74" fmla="*/ 3 w 79"/>
                  <a:gd name="T75" fmla="*/ 45 h 80"/>
                  <a:gd name="T76" fmla="*/ 3 w 79"/>
                  <a:gd name="T77" fmla="*/ 45 h 80"/>
                  <a:gd name="T78" fmla="*/ 5 w 79"/>
                  <a:gd name="T79" fmla="*/ 39 h 80"/>
                  <a:gd name="T80" fmla="*/ 6 w 79"/>
                  <a:gd name="T81" fmla="*/ 32 h 80"/>
                  <a:gd name="T82" fmla="*/ 9 w 79"/>
                  <a:gd name="T83" fmla="*/ 25 h 80"/>
                  <a:gd name="T84" fmla="*/ 14 w 79"/>
                  <a:gd name="T85" fmla="*/ 17 h 80"/>
                  <a:gd name="T86" fmla="*/ 20 w 79"/>
                  <a:gd name="T87" fmla="*/ 11 h 80"/>
                  <a:gd name="T88" fmla="*/ 24 w 79"/>
                  <a:gd name="T89" fmla="*/ 8 h 80"/>
                  <a:gd name="T90" fmla="*/ 28 w 79"/>
                  <a:gd name="T91" fmla="*/ 5 h 80"/>
                  <a:gd name="T92" fmla="*/ 33 w 79"/>
                  <a:gd name="T93" fmla="*/ 3 h 80"/>
                  <a:gd name="T94" fmla="*/ 38 w 79"/>
                  <a:gd name="T95" fmla="*/ 1 h 80"/>
                  <a:gd name="T96" fmla="*/ 38 w 79"/>
                  <a:gd name="T97" fmla="*/ 1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9" h="80">
                    <a:moveTo>
                      <a:pt x="38" y="1"/>
                    </a:moveTo>
                    <a:lnTo>
                      <a:pt x="38" y="1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5" y="1"/>
                    </a:lnTo>
                    <a:lnTo>
                      <a:pt x="68" y="3"/>
                    </a:lnTo>
                    <a:lnTo>
                      <a:pt x="70" y="5"/>
                    </a:lnTo>
                    <a:lnTo>
                      <a:pt x="74" y="10"/>
                    </a:lnTo>
                    <a:lnTo>
                      <a:pt x="76" y="17"/>
                    </a:lnTo>
                    <a:lnTo>
                      <a:pt x="78" y="27"/>
                    </a:lnTo>
                    <a:lnTo>
                      <a:pt x="79" y="41"/>
                    </a:lnTo>
                    <a:lnTo>
                      <a:pt x="79" y="53"/>
                    </a:lnTo>
                    <a:lnTo>
                      <a:pt x="78" y="61"/>
                    </a:lnTo>
                    <a:lnTo>
                      <a:pt x="76" y="66"/>
                    </a:lnTo>
                    <a:lnTo>
                      <a:pt x="74" y="68"/>
                    </a:lnTo>
                    <a:lnTo>
                      <a:pt x="70" y="69"/>
                    </a:lnTo>
                    <a:lnTo>
                      <a:pt x="67" y="69"/>
                    </a:lnTo>
                    <a:lnTo>
                      <a:pt x="63" y="69"/>
                    </a:lnTo>
                    <a:lnTo>
                      <a:pt x="58" y="70"/>
                    </a:lnTo>
                    <a:lnTo>
                      <a:pt x="47" y="74"/>
                    </a:lnTo>
                    <a:lnTo>
                      <a:pt x="40" y="77"/>
                    </a:lnTo>
                    <a:lnTo>
                      <a:pt x="33" y="79"/>
                    </a:lnTo>
                    <a:lnTo>
                      <a:pt x="27" y="80"/>
                    </a:lnTo>
                    <a:lnTo>
                      <a:pt x="20" y="80"/>
                    </a:lnTo>
                    <a:lnTo>
                      <a:pt x="17" y="79"/>
                    </a:lnTo>
                    <a:lnTo>
                      <a:pt x="14" y="77"/>
                    </a:lnTo>
                    <a:lnTo>
                      <a:pt x="11" y="75"/>
                    </a:lnTo>
                    <a:lnTo>
                      <a:pt x="8" y="72"/>
                    </a:lnTo>
                    <a:lnTo>
                      <a:pt x="3" y="64"/>
                    </a:lnTo>
                    <a:lnTo>
                      <a:pt x="1" y="60"/>
                    </a:lnTo>
                    <a:lnTo>
                      <a:pt x="1" y="57"/>
                    </a:lnTo>
                    <a:lnTo>
                      <a:pt x="0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5" y="39"/>
                    </a:lnTo>
                    <a:lnTo>
                      <a:pt x="6" y="32"/>
                    </a:lnTo>
                    <a:lnTo>
                      <a:pt x="9" y="25"/>
                    </a:lnTo>
                    <a:lnTo>
                      <a:pt x="14" y="17"/>
                    </a:lnTo>
                    <a:lnTo>
                      <a:pt x="20" y="11"/>
                    </a:lnTo>
                    <a:lnTo>
                      <a:pt x="24" y="8"/>
                    </a:lnTo>
                    <a:lnTo>
                      <a:pt x="28" y="5"/>
                    </a:lnTo>
                    <a:lnTo>
                      <a:pt x="33" y="3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EE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09" name="Freeform 144">
                <a:extLst>
                  <a:ext uri="{FF2B5EF4-FFF2-40B4-BE49-F238E27FC236}">
                    <a16:creationId xmlns:a16="http://schemas.microsoft.com/office/drawing/2014/main" id="{E083EEF4-09B5-445D-86EE-DA29C6D88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1211"/>
                <a:ext cx="76" cy="76"/>
              </a:xfrm>
              <a:custGeom>
                <a:avLst/>
                <a:gdLst>
                  <a:gd name="T0" fmla="*/ 37 w 76"/>
                  <a:gd name="T1" fmla="*/ 1 h 76"/>
                  <a:gd name="T2" fmla="*/ 37 w 76"/>
                  <a:gd name="T3" fmla="*/ 1 h 76"/>
                  <a:gd name="T4" fmla="*/ 48 w 76"/>
                  <a:gd name="T5" fmla="*/ 0 h 76"/>
                  <a:gd name="T6" fmla="*/ 57 w 76"/>
                  <a:gd name="T7" fmla="*/ 0 h 76"/>
                  <a:gd name="T8" fmla="*/ 63 w 76"/>
                  <a:gd name="T9" fmla="*/ 1 h 76"/>
                  <a:gd name="T10" fmla="*/ 68 w 76"/>
                  <a:gd name="T11" fmla="*/ 4 h 76"/>
                  <a:gd name="T12" fmla="*/ 71 w 76"/>
                  <a:gd name="T13" fmla="*/ 9 h 76"/>
                  <a:gd name="T14" fmla="*/ 74 w 76"/>
                  <a:gd name="T15" fmla="*/ 16 h 76"/>
                  <a:gd name="T16" fmla="*/ 75 w 76"/>
                  <a:gd name="T17" fmla="*/ 26 h 76"/>
                  <a:gd name="T18" fmla="*/ 76 w 76"/>
                  <a:gd name="T19" fmla="*/ 39 h 76"/>
                  <a:gd name="T20" fmla="*/ 76 w 76"/>
                  <a:gd name="T21" fmla="*/ 39 h 76"/>
                  <a:gd name="T22" fmla="*/ 76 w 76"/>
                  <a:gd name="T23" fmla="*/ 50 h 76"/>
                  <a:gd name="T24" fmla="*/ 75 w 76"/>
                  <a:gd name="T25" fmla="*/ 58 h 76"/>
                  <a:gd name="T26" fmla="*/ 73 w 76"/>
                  <a:gd name="T27" fmla="*/ 62 h 76"/>
                  <a:gd name="T28" fmla="*/ 71 w 76"/>
                  <a:gd name="T29" fmla="*/ 65 h 76"/>
                  <a:gd name="T30" fmla="*/ 68 w 76"/>
                  <a:gd name="T31" fmla="*/ 66 h 76"/>
                  <a:gd name="T32" fmla="*/ 64 w 76"/>
                  <a:gd name="T33" fmla="*/ 66 h 76"/>
                  <a:gd name="T34" fmla="*/ 60 w 76"/>
                  <a:gd name="T35" fmla="*/ 66 h 76"/>
                  <a:gd name="T36" fmla="*/ 56 w 76"/>
                  <a:gd name="T37" fmla="*/ 67 h 76"/>
                  <a:gd name="T38" fmla="*/ 56 w 76"/>
                  <a:gd name="T39" fmla="*/ 67 h 76"/>
                  <a:gd name="T40" fmla="*/ 45 w 76"/>
                  <a:gd name="T41" fmla="*/ 71 h 76"/>
                  <a:gd name="T42" fmla="*/ 38 w 76"/>
                  <a:gd name="T43" fmla="*/ 73 h 76"/>
                  <a:gd name="T44" fmla="*/ 32 w 76"/>
                  <a:gd name="T45" fmla="*/ 75 h 76"/>
                  <a:gd name="T46" fmla="*/ 25 w 76"/>
                  <a:gd name="T47" fmla="*/ 76 h 76"/>
                  <a:gd name="T48" fmla="*/ 19 w 76"/>
                  <a:gd name="T49" fmla="*/ 75 h 76"/>
                  <a:gd name="T50" fmla="*/ 13 w 76"/>
                  <a:gd name="T51" fmla="*/ 73 h 76"/>
                  <a:gd name="T52" fmla="*/ 8 w 76"/>
                  <a:gd name="T53" fmla="*/ 68 h 76"/>
                  <a:gd name="T54" fmla="*/ 8 w 76"/>
                  <a:gd name="T55" fmla="*/ 68 h 76"/>
                  <a:gd name="T56" fmla="*/ 3 w 76"/>
                  <a:gd name="T57" fmla="*/ 61 h 76"/>
                  <a:gd name="T58" fmla="*/ 0 w 76"/>
                  <a:gd name="T59" fmla="*/ 54 h 76"/>
                  <a:gd name="T60" fmla="*/ 0 w 76"/>
                  <a:gd name="T61" fmla="*/ 50 h 76"/>
                  <a:gd name="T62" fmla="*/ 0 w 76"/>
                  <a:gd name="T63" fmla="*/ 47 h 76"/>
                  <a:gd name="T64" fmla="*/ 1 w 76"/>
                  <a:gd name="T65" fmla="*/ 45 h 76"/>
                  <a:gd name="T66" fmla="*/ 3 w 76"/>
                  <a:gd name="T67" fmla="*/ 42 h 76"/>
                  <a:gd name="T68" fmla="*/ 3 w 76"/>
                  <a:gd name="T69" fmla="*/ 42 h 76"/>
                  <a:gd name="T70" fmla="*/ 4 w 76"/>
                  <a:gd name="T71" fmla="*/ 37 h 76"/>
                  <a:gd name="T72" fmla="*/ 6 w 76"/>
                  <a:gd name="T73" fmla="*/ 30 h 76"/>
                  <a:gd name="T74" fmla="*/ 9 w 76"/>
                  <a:gd name="T75" fmla="*/ 23 h 76"/>
                  <a:gd name="T76" fmla="*/ 13 w 76"/>
                  <a:gd name="T77" fmla="*/ 16 h 76"/>
                  <a:gd name="T78" fmla="*/ 19 w 76"/>
                  <a:gd name="T79" fmla="*/ 10 h 76"/>
                  <a:gd name="T80" fmla="*/ 23 w 76"/>
                  <a:gd name="T81" fmla="*/ 7 h 76"/>
                  <a:gd name="T82" fmla="*/ 27 w 76"/>
                  <a:gd name="T83" fmla="*/ 5 h 76"/>
                  <a:gd name="T84" fmla="*/ 32 w 76"/>
                  <a:gd name="T85" fmla="*/ 3 h 76"/>
                  <a:gd name="T86" fmla="*/ 37 w 76"/>
                  <a:gd name="T87" fmla="*/ 1 h 76"/>
                  <a:gd name="T88" fmla="*/ 37 w 76"/>
                  <a:gd name="T89" fmla="*/ 1 h 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6" h="76">
                    <a:moveTo>
                      <a:pt x="37" y="1"/>
                    </a:moveTo>
                    <a:lnTo>
                      <a:pt x="37" y="1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63" y="1"/>
                    </a:lnTo>
                    <a:lnTo>
                      <a:pt x="68" y="4"/>
                    </a:lnTo>
                    <a:lnTo>
                      <a:pt x="71" y="9"/>
                    </a:lnTo>
                    <a:lnTo>
                      <a:pt x="74" y="16"/>
                    </a:lnTo>
                    <a:lnTo>
                      <a:pt x="75" y="26"/>
                    </a:lnTo>
                    <a:lnTo>
                      <a:pt x="76" y="39"/>
                    </a:lnTo>
                    <a:lnTo>
                      <a:pt x="76" y="50"/>
                    </a:lnTo>
                    <a:lnTo>
                      <a:pt x="75" y="58"/>
                    </a:lnTo>
                    <a:lnTo>
                      <a:pt x="73" y="62"/>
                    </a:lnTo>
                    <a:lnTo>
                      <a:pt x="71" y="65"/>
                    </a:lnTo>
                    <a:lnTo>
                      <a:pt x="68" y="66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56" y="67"/>
                    </a:lnTo>
                    <a:lnTo>
                      <a:pt x="45" y="71"/>
                    </a:lnTo>
                    <a:lnTo>
                      <a:pt x="38" y="73"/>
                    </a:lnTo>
                    <a:lnTo>
                      <a:pt x="32" y="75"/>
                    </a:lnTo>
                    <a:lnTo>
                      <a:pt x="25" y="76"/>
                    </a:lnTo>
                    <a:lnTo>
                      <a:pt x="19" y="75"/>
                    </a:lnTo>
                    <a:lnTo>
                      <a:pt x="13" y="73"/>
                    </a:lnTo>
                    <a:lnTo>
                      <a:pt x="8" y="68"/>
                    </a:lnTo>
                    <a:lnTo>
                      <a:pt x="3" y="61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3" y="42"/>
                    </a:lnTo>
                    <a:lnTo>
                      <a:pt x="4" y="37"/>
                    </a:lnTo>
                    <a:lnTo>
                      <a:pt x="6" y="30"/>
                    </a:lnTo>
                    <a:lnTo>
                      <a:pt x="9" y="23"/>
                    </a:lnTo>
                    <a:lnTo>
                      <a:pt x="13" y="16"/>
                    </a:lnTo>
                    <a:lnTo>
                      <a:pt x="19" y="10"/>
                    </a:lnTo>
                    <a:lnTo>
                      <a:pt x="23" y="7"/>
                    </a:lnTo>
                    <a:lnTo>
                      <a:pt x="27" y="5"/>
                    </a:lnTo>
                    <a:lnTo>
                      <a:pt x="32" y="3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E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10" name="Freeform 145">
                <a:extLst>
                  <a:ext uri="{FF2B5EF4-FFF2-40B4-BE49-F238E27FC236}">
                    <a16:creationId xmlns:a16="http://schemas.microsoft.com/office/drawing/2014/main" id="{FC44DE7F-AAC3-46BD-BC62-D0617C644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1213"/>
                <a:ext cx="75" cy="71"/>
              </a:xfrm>
              <a:custGeom>
                <a:avLst/>
                <a:gdLst>
                  <a:gd name="T0" fmla="*/ 37 w 75"/>
                  <a:gd name="T1" fmla="*/ 1 h 71"/>
                  <a:gd name="T2" fmla="*/ 37 w 75"/>
                  <a:gd name="T3" fmla="*/ 1 h 71"/>
                  <a:gd name="T4" fmla="*/ 48 w 75"/>
                  <a:gd name="T5" fmla="*/ 0 h 71"/>
                  <a:gd name="T6" fmla="*/ 56 w 75"/>
                  <a:gd name="T7" fmla="*/ 0 h 71"/>
                  <a:gd name="T8" fmla="*/ 62 w 75"/>
                  <a:gd name="T9" fmla="*/ 1 h 71"/>
                  <a:gd name="T10" fmla="*/ 67 w 75"/>
                  <a:gd name="T11" fmla="*/ 4 h 71"/>
                  <a:gd name="T12" fmla="*/ 70 w 75"/>
                  <a:gd name="T13" fmla="*/ 9 h 71"/>
                  <a:gd name="T14" fmla="*/ 72 w 75"/>
                  <a:gd name="T15" fmla="*/ 15 h 71"/>
                  <a:gd name="T16" fmla="*/ 74 w 75"/>
                  <a:gd name="T17" fmla="*/ 24 h 71"/>
                  <a:gd name="T18" fmla="*/ 75 w 75"/>
                  <a:gd name="T19" fmla="*/ 37 h 71"/>
                  <a:gd name="T20" fmla="*/ 75 w 75"/>
                  <a:gd name="T21" fmla="*/ 37 h 71"/>
                  <a:gd name="T22" fmla="*/ 74 w 75"/>
                  <a:gd name="T23" fmla="*/ 47 h 71"/>
                  <a:gd name="T24" fmla="*/ 74 w 75"/>
                  <a:gd name="T25" fmla="*/ 55 h 71"/>
                  <a:gd name="T26" fmla="*/ 72 w 75"/>
                  <a:gd name="T27" fmla="*/ 59 h 71"/>
                  <a:gd name="T28" fmla="*/ 69 w 75"/>
                  <a:gd name="T29" fmla="*/ 62 h 71"/>
                  <a:gd name="T30" fmla="*/ 66 w 75"/>
                  <a:gd name="T31" fmla="*/ 63 h 71"/>
                  <a:gd name="T32" fmla="*/ 63 w 75"/>
                  <a:gd name="T33" fmla="*/ 63 h 71"/>
                  <a:gd name="T34" fmla="*/ 59 w 75"/>
                  <a:gd name="T35" fmla="*/ 64 h 71"/>
                  <a:gd name="T36" fmla="*/ 55 w 75"/>
                  <a:gd name="T37" fmla="*/ 64 h 71"/>
                  <a:gd name="T38" fmla="*/ 55 w 75"/>
                  <a:gd name="T39" fmla="*/ 64 h 71"/>
                  <a:gd name="T40" fmla="*/ 44 w 75"/>
                  <a:gd name="T41" fmla="*/ 68 h 71"/>
                  <a:gd name="T42" fmla="*/ 31 w 75"/>
                  <a:gd name="T43" fmla="*/ 71 h 71"/>
                  <a:gd name="T44" fmla="*/ 25 w 75"/>
                  <a:gd name="T45" fmla="*/ 71 h 71"/>
                  <a:gd name="T46" fmla="*/ 19 w 75"/>
                  <a:gd name="T47" fmla="*/ 71 h 71"/>
                  <a:gd name="T48" fmla="*/ 13 w 75"/>
                  <a:gd name="T49" fmla="*/ 68 h 71"/>
                  <a:gd name="T50" fmla="*/ 9 w 75"/>
                  <a:gd name="T51" fmla="*/ 64 h 71"/>
                  <a:gd name="T52" fmla="*/ 9 w 75"/>
                  <a:gd name="T53" fmla="*/ 64 h 71"/>
                  <a:gd name="T54" fmla="*/ 3 w 75"/>
                  <a:gd name="T55" fmla="*/ 57 h 71"/>
                  <a:gd name="T56" fmla="*/ 1 w 75"/>
                  <a:gd name="T57" fmla="*/ 51 h 71"/>
                  <a:gd name="T58" fmla="*/ 0 w 75"/>
                  <a:gd name="T59" fmla="*/ 47 h 71"/>
                  <a:gd name="T60" fmla="*/ 1 w 75"/>
                  <a:gd name="T61" fmla="*/ 45 h 71"/>
                  <a:gd name="T62" fmla="*/ 1 w 75"/>
                  <a:gd name="T63" fmla="*/ 42 h 71"/>
                  <a:gd name="T64" fmla="*/ 3 w 75"/>
                  <a:gd name="T65" fmla="*/ 40 h 71"/>
                  <a:gd name="T66" fmla="*/ 3 w 75"/>
                  <a:gd name="T67" fmla="*/ 40 h 71"/>
                  <a:gd name="T68" fmla="*/ 4 w 75"/>
                  <a:gd name="T69" fmla="*/ 34 h 71"/>
                  <a:gd name="T70" fmla="*/ 6 w 75"/>
                  <a:gd name="T71" fmla="*/ 28 h 71"/>
                  <a:gd name="T72" fmla="*/ 9 w 75"/>
                  <a:gd name="T73" fmla="*/ 22 h 71"/>
                  <a:gd name="T74" fmla="*/ 14 w 75"/>
                  <a:gd name="T75" fmla="*/ 15 h 71"/>
                  <a:gd name="T76" fmla="*/ 20 w 75"/>
                  <a:gd name="T77" fmla="*/ 9 h 71"/>
                  <a:gd name="T78" fmla="*/ 28 w 75"/>
                  <a:gd name="T79" fmla="*/ 4 h 71"/>
                  <a:gd name="T80" fmla="*/ 32 w 75"/>
                  <a:gd name="T81" fmla="*/ 2 h 71"/>
                  <a:gd name="T82" fmla="*/ 37 w 75"/>
                  <a:gd name="T83" fmla="*/ 1 h 71"/>
                  <a:gd name="T84" fmla="*/ 37 w 75"/>
                  <a:gd name="T85" fmla="*/ 1 h 7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" h="71">
                    <a:moveTo>
                      <a:pt x="37" y="1"/>
                    </a:moveTo>
                    <a:lnTo>
                      <a:pt x="37" y="1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2" y="1"/>
                    </a:lnTo>
                    <a:lnTo>
                      <a:pt x="67" y="4"/>
                    </a:lnTo>
                    <a:lnTo>
                      <a:pt x="70" y="9"/>
                    </a:lnTo>
                    <a:lnTo>
                      <a:pt x="72" y="15"/>
                    </a:lnTo>
                    <a:lnTo>
                      <a:pt x="74" y="24"/>
                    </a:lnTo>
                    <a:lnTo>
                      <a:pt x="75" y="37"/>
                    </a:lnTo>
                    <a:lnTo>
                      <a:pt x="74" y="47"/>
                    </a:lnTo>
                    <a:lnTo>
                      <a:pt x="74" y="55"/>
                    </a:lnTo>
                    <a:lnTo>
                      <a:pt x="72" y="59"/>
                    </a:lnTo>
                    <a:lnTo>
                      <a:pt x="69" y="62"/>
                    </a:lnTo>
                    <a:lnTo>
                      <a:pt x="66" y="63"/>
                    </a:lnTo>
                    <a:lnTo>
                      <a:pt x="63" y="63"/>
                    </a:lnTo>
                    <a:lnTo>
                      <a:pt x="59" y="64"/>
                    </a:lnTo>
                    <a:lnTo>
                      <a:pt x="55" y="64"/>
                    </a:lnTo>
                    <a:lnTo>
                      <a:pt x="44" y="68"/>
                    </a:lnTo>
                    <a:lnTo>
                      <a:pt x="31" y="71"/>
                    </a:lnTo>
                    <a:lnTo>
                      <a:pt x="25" y="71"/>
                    </a:lnTo>
                    <a:lnTo>
                      <a:pt x="19" y="71"/>
                    </a:lnTo>
                    <a:lnTo>
                      <a:pt x="13" y="68"/>
                    </a:lnTo>
                    <a:lnTo>
                      <a:pt x="9" y="64"/>
                    </a:lnTo>
                    <a:lnTo>
                      <a:pt x="3" y="57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3" y="40"/>
                    </a:lnTo>
                    <a:lnTo>
                      <a:pt x="4" y="34"/>
                    </a:lnTo>
                    <a:lnTo>
                      <a:pt x="6" y="28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32" y="2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DE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11" name="Freeform 146">
                <a:extLst>
                  <a:ext uri="{FF2B5EF4-FFF2-40B4-BE49-F238E27FC236}">
                    <a16:creationId xmlns:a16="http://schemas.microsoft.com/office/drawing/2014/main" id="{5EDB085E-6299-4251-A4CC-C41387731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214"/>
                <a:ext cx="72" cy="68"/>
              </a:xfrm>
              <a:custGeom>
                <a:avLst/>
                <a:gdLst>
                  <a:gd name="T0" fmla="*/ 36 w 72"/>
                  <a:gd name="T1" fmla="*/ 2 h 68"/>
                  <a:gd name="T2" fmla="*/ 36 w 72"/>
                  <a:gd name="T3" fmla="*/ 2 h 68"/>
                  <a:gd name="T4" fmla="*/ 46 w 72"/>
                  <a:gd name="T5" fmla="*/ 1 h 68"/>
                  <a:gd name="T6" fmla="*/ 54 w 72"/>
                  <a:gd name="T7" fmla="*/ 0 h 68"/>
                  <a:gd name="T8" fmla="*/ 60 w 72"/>
                  <a:gd name="T9" fmla="*/ 2 h 68"/>
                  <a:gd name="T10" fmla="*/ 64 w 72"/>
                  <a:gd name="T11" fmla="*/ 4 h 68"/>
                  <a:gd name="T12" fmla="*/ 68 w 72"/>
                  <a:gd name="T13" fmla="*/ 9 h 68"/>
                  <a:gd name="T14" fmla="*/ 70 w 72"/>
                  <a:gd name="T15" fmla="*/ 15 h 68"/>
                  <a:gd name="T16" fmla="*/ 71 w 72"/>
                  <a:gd name="T17" fmla="*/ 24 h 68"/>
                  <a:gd name="T18" fmla="*/ 72 w 72"/>
                  <a:gd name="T19" fmla="*/ 36 h 68"/>
                  <a:gd name="T20" fmla="*/ 72 w 72"/>
                  <a:gd name="T21" fmla="*/ 36 h 68"/>
                  <a:gd name="T22" fmla="*/ 72 w 72"/>
                  <a:gd name="T23" fmla="*/ 46 h 68"/>
                  <a:gd name="T24" fmla="*/ 71 w 72"/>
                  <a:gd name="T25" fmla="*/ 53 h 68"/>
                  <a:gd name="T26" fmla="*/ 69 w 72"/>
                  <a:gd name="T27" fmla="*/ 57 h 68"/>
                  <a:gd name="T28" fmla="*/ 67 w 72"/>
                  <a:gd name="T29" fmla="*/ 60 h 68"/>
                  <a:gd name="T30" fmla="*/ 64 w 72"/>
                  <a:gd name="T31" fmla="*/ 61 h 68"/>
                  <a:gd name="T32" fmla="*/ 60 w 72"/>
                  <a:gd name="T33" fmla="*/ 61 h 68"/>
                  <a:gd name="T34" fmla="*/ 57 w 72"/>
                  <a:gd name="T35" fmla="*/ 62 h 68"/>
                  <a:gd name="T36" fmla="*/ 53 w 72"/>
                  <a:gd name="T37" fmla="*/ 63 h 68"/>
                  <a:gd name="T38" fmla="*/ 53 w 72"/>
                  <a:gd name="T39" fmla="*/ 63 h 68"/>
                  <a:gd name="T40" fmla="*/ 41 w 72"/>
                  <a:gd name="T41" fmla="*/ 65 h 68"/>
                  <a:gd name="T42" fmla="*/ 29 w 72"/>
                  <a:gd name="T43" fmla="*/ 67 h 68"/>
                  <a:gd name="T44" fmla="*/ 23 w 72"/>
                  <a:gd name="T45" fmla="*/ 68 h 68"/>
                  <a:gd name="T46" fmla="*/ 18 w 72"/>
                  <a:gd name="T47" fmla="*/ 67 h 68"/>
                  <a:gd name="T48" fmla="*/ 12 w 72"/>
                  <a:gd name="T49" fmla="*/ 65 h 68"/>
                  <a:gd name="T50" fmla="*/ 8 w 72"/>
                  <a:gd name="T51" fmla="*/ 62 h 68"/>
                  <a:gd name="T52" fmla="*/ 8 w 72"/>
                  <a:gd name="T53" fmla="*/ 62 h 68"/>
                  <a:gd name="T54" fmla="*/ 3 w 72"/>
                  <a:gd name="T55" fmla="*/ 55 h 68"/>
                  <a:gd name="T56" fmla="*/ 0 w 72"/>
                  <a:gd name="T57" fmla="*/ 49 h 68"/>
                  <a:gd name="T58" fmla="*/ 0 w 72"/>
                  <a:gd name="T59" fmla="*/ 43 h 68"/>
                  <a:gd name="T60" fmla="*/ 1 w 72"/>
                  <a:gd name="T61" fmla="*/ 40 h 68"/>
                  <a:gd name="T62" fmla="*/ 2 w 72"/>
                  <a:gd name="T63" fmla="*/ 38 h 68"/>
                  <a:gd name="T64" fmla="*/ 2 w 72"/>
                  <a:gd name="T65" fmla="*/ 38 h 68"/>
                  <a:gd name="T66" fmla="*/ 4 w 72"/>
                  <a:gd name="T67" fmla="*/ 33 h 68"/>
                  <a:gd name="T68" fmla="*/ 6 w 72"/>
                  <a:gd name="T69" fmla="*/ 27 h 68"/>
                  <a:gd name="T70" fmla="*/ 9 w 72"/>
                  <a:gd name="T71" fmla="*/ 21 h 68"/>
                  <a:gd name="T72" fmla="*/ 14 w 72"/>
                  <a:gd name="T73" fmla="*/ 15 h 68"/>
                  <a:gd name="T74" fmla="*/ 19 w 72"/>
                  <a:gd name="T75" fmla="*/ 10 h 68"/>
                  <a:gd name="T76" fmla="*/ 27 w 72"/>
                  <a:gd name="T77" fmla="*/ 5 h 68"/>
                  <a:gd name="T78" fmla="*/ 31 w 72"/>
                  <a:gd name="T79" fmla="*/ 3 h 68"/>
                  <a:gd name="T80" fmla="*/ 36 w 72"/>
                  <a:gd name="T81" fmla="*/ 2 h 68"/>
                  <a:gd name="T82" fmla="*/ 36 w 72"/>
                  <a:gd name="T83" fmla="*/ 2 h 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2" h="68">
                    <a:moveTo>
                      <a:pt x="36" y="2"/>
                    </a:moveTo>
                    <a:lnTo>
                      <a:pt x="36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0" y="15"/>
                    </a:lnTo>
                    <a:lnTo>
                      <a:pt x="71" y="24"/>
                    </a:lnTo>
                    <a:lnTo>
                      <a:pt x="72" y="36"/>
                    </a:lnTo>
                    <a:lnTo>
                      <a:pt x="72" y="46"/>
                    </a:lnTo>
                    <a:lnTo>
                      <a:pt x="71" y="53"/>
                    </a:lnTo>
                    <a:lnTo>
                      <a:pt x="69" y="57"/>
                    </a:lnTo>
                    <a:lnTo>
                      <a:pt x="67" y="60"/>
                    </a:lnTo>
                    <a:lnTo>
                      <a:pt x="64" y="61"/>
                    </a:lnTo>
                    <a:lnTo>
                      <a:pt x="60" y="61"/>
                    </a:lnTo>
                    <a:lnTo>
                      <a:pt x="57" y="62"/>
                    </a:lnTo>
                    <a:lnTo>
                      <a:pt x="53" y="63"/>
                    </a:lnTo>
                    <a:lnTo>
                      <a:pt x="41" y="65"/>
                    </a:lnTo>
                    <a:lnTo>
                      <a:pt x="29" y="67"/>
                    </a:lnTo>
                    <a:lnTo>
                      <a:pt x="23" y="68"/>
                    </a:lnTo>
                    <a:lnTo>
                      <a:pt x="18" y="67"/>
                    </a:lnTo>
                    <a:lnTo>
                      <a:pt x="12" y="65"/>
                    </a:lnTo>
                    <a:lnTo>
                      <a:pt x="8" y="62"/>
                    </a:lnTo>
                    <a:lnTo>
                      <a:pt x="3" y="55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1" y="40"/>
                    </a:lnTo>
                    <a:lnTo>
                      <a:pt x="2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9" y="21"/>
                    </a:lnTo>
                    <a:lnTo>
                      <a:pt x="14" y="15"/>
                    </a:lnTo>
                    <a:lnTo>
                      <a:pt x="19" y="10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FDD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12" name="Freeform 147">
                <a:extLst>
                  <a:ext uri="{FF2B5EF4-FFF2-40B4-BE49-F238E27FC236}">
                    <a16:creationId xmlns:a16="http://schemas.microsoft.com/office/drawing/2014/main" id="{81AD18FC-67C6-4E55-AF37-CBD2AAF9D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216"/>
                <a:ext cx="70" cy="63"/>
              </a:xfrm>
              <a:custGeom>
                <a:avLst/>
                <a:gdLst>
                  <a:gd name="T0" fmla="*/ 2 w 70"/>
                  <a:gd name="T1" fmla="*/ 35 h 63"/>
                  <a:gd name="T2" fmla="*/ 2 w 70"/>
                  <a:gd name="T3" fmla="*/ 35 h 63"/>
                  <a:gd name="T4" fmla="*/ 4 w 70"/>
                  <a:gd name="T5" fmla="*/ 31 h 63"/>
                  <a:gd name="T6" fmla="*/ 6 w 70"/>
                  <a:gd name="T7" fmla="*/ 25 h 63"/>
                  <a:gd name="T8" fmla="*/ 10 w 70"/>
                  <a:gd name="T9" fmla="*/ 20 h 63"/>
                  <a:gd name="T10" fmla="*/ 14 w 70"/>
                  <a:gd name="T11" fmla="*/ 14 h 63"/>
                  <a:gd name="T12" fmla="*/ 20 w 70"/>
                  <a:gd name="T13" fmla="*/ 9 h 63"/>
                  <a:gd name="T14" fmla="*/ 27 w 70"/>
                  <a:gd name="T15" fmla="*/ 4 h 63"/>
                  <a:gd name="T16" fmla="*/ 36 w 70"/>
                  <a:gd name="T17" fmla="*/ 2 h 63"/>
                  <a:gd name="T18" fmla="*/ 36 w 70"/>
                  <a:gd name="T19" fmla="*/ 2 h 63"/>
                  <a:gd name="T20" fmla="*/ 46 w 70"/>
                  <a:gd name="T21" fmla="*/ 0 h 63"/>
                  <a:gd name="T22" fmla="*/ 53 w 70"/>
                  <a:gd name="T23" fmla="*/ 0 h 63"/>
                  <a:gd name="T24" fmla="*/ 59 w 70"/>
                  <a:gd name="T25" fmla="*/ 1 h 63"/>
                  <a:gd name="T26" fmla="*/ 63 w 70"/>
                  <a:gd name="T27" fmla="*/ 4 h 63"/>
                  <a:gd name="T28" fmla="*/ 66 w 70"/>
                  <a:gd name="T29" fmla="*/ 8 h 63"/>
                  <a:gd name="T30" fmla="*/ 68 w 70"/>
                  <a:gd name="T31" fmla="*/ 15 h 63"/>
                  <a:gd name="T32" fmla="*/ 70 w 70"/>
                  <a:gd name="T33" fmla="*/ 23 h 63"/>
                  <a:gd name="T34" fmla="*/ 70 w 70"/>
                  <a:gd name="T35" fmla="*/ 34 h 63"/>
                  <a:gd name="T36" fmla="*/ 70 w 70"/>
                  <a:gd name="T37" fmla="*/ 34 h 63"/>
                  <a:gd name="T38" fmla="*/ 70 w 70"/>
                  <a:gd name="T39" fmla="*/ 43 h 63"/>
                  <a:gd name="T40" fmla="*/ 69 w 70"/>
                  <a:gd name="T41" fmla="*/ 50 h 63"/>
                  <a:gd name="T42" fmla="*/ 68 w 70"/>
                  <a:gd name="T43" fmla="*/ 54 h 63"/>
                  <a:gd name="T44" fmla="*/ 65 w 70"/>
                  <a:gd name="T45" fmla="*/ 57 h 63"/>
                  <a:gd name="T46" fmla="*/ 62 w 70"/>
                  <a:gd name="T47" fmla="*/ 58 h 63"/>
                  <a:gd name="T48" fmla="*/ 59 w 70"/>
                  <a:gd name="T49" fmla="*/ 59 h 63"/>
                  <a:gd name="T50" fmla="*/ 51 w 70"/>
                  <a:gd name="T51" fmla="*/ 60 h 63"/>
                  <a:gd name="T52" fmla="*/ 51 w 70"/>
                  <a:gd name="T53" fmla="*/ 60 h 63"/>
                  <a:gd name="T54" fmla="*/ 41 w 70"/>
                  <a:gd name="T55" fmla="*/ 62 h 63"/>
                  <a:gd name="T56" fmla="*/ 29 w 70"/>
                  <a:gd name="T57" fmla="*/ 63 h 63"/>
                  <a:gd name="T58" fmla="*/ 23 w 70"/>
                  <a:gd name="T59" fmla="*/ 63 h 63"/>
                  <a:gd name="T60" fmla="*/ 17 w 70"/>
                  <a:gd name="T61" fmla="*/ 62 h 63"/>
                  <a:gd name="T62" fmla="*/ 13 w 70"/>
                  <a:gd name="T63" fmla="*/ 61 h 63"/>
                  <a:gd name="T64" fmla="*/ 9 w 70"/>
                  <a:gd name="T65" fmla="*/ 58 h 63"/>
                  <a:gd name="T66" fmla="*/ 9 w 70"/>
                  <a:gd name="T67" fmla="*/ 58 h 63"/>
                  <a:gd name="T68" fmla="*/ 4 w 70"/>
                  <a:gd name="T69" fmla="*/ 52 h 63"/>
                  <a:gd name="T70" fmla="*/ 1 w 70"/>
                  <a:gd name="T71" fmla="*/ 46 h 63"/>
                  <a:gd name="T72" fmla="*/ 0 w 70"/>
                  <a:gd name="T73" fmla="*/ 40 h 63"/>
                  <a:gd name="T74" fmla="*/ 1 w 70"/>
                  <a:gd name="T75" fmla="*/ 37 h 63"/>
                  <a:gd name="T76" fmla="*/ 2 w 70"/>
                  <a:gd name="T77" fmla="*/ 35 h 63"/>
                  <a:gd name="T78" fmla="*/ 2 w 70"/>
                  <a:gd name="T79" fmla="*/ 35 h 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0" h="63">
                    <a:moveTo>
                      <a:pt x="2" y="35"/>
                    </a:moveTo>
                    <a:lnTo>
                      <a:pt x="2" y="35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10" y="20"/>
                    </a:lnTo>
                    <a:lnTo>
                      <a:pt x="14" y="14"/>
                    </a:lnTo>
                    <a:lnTo>
                      <a:pt x="20" y="9"/>
                    </a:lnTo>
                    <a:lnTo>
                      <a:pt x="27" y="4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9" y="1"/>
                    </a:lnTo>
                    <a:lnTo>
                      <a:pt x="63" y="4"/>
                    </a:lnTo>
                    <a:lnTo>
                      <a:pt x="66" y="8"/>
                    </a:lnTo>
                    <a:lnTo>
                      <a:pt x="68" y="15"/>
                    </a:lnTo>
                    <a:lnTo>
                      <a:pt x="70" y="23"/>
                    </a:lnTo>
                    <a:lnTo>
                      <a:pt x="70" y="34"/>
                    </a:lnTo>
                    <a:lnTo>
                      <a:pt x="70" y="43"/>
                    </a:lnTo>
                    <a:lnTo>
                      <a:pt x="69" y="50"/>
                    </a:lnTo>
                    <a:lnTo>
                      <a:pt x="68" y="54"/>
                    </a:lnTo>
                    <a:lnTo>
                      <a:pt x="65" y="57"/>
                    </a:lnTo>
                    <a:lnTo>
                      <a:pt x="62" y="58"/>
                    </a:lnTo>
                    <a:lnTo>
                      <a:pt x="59" y="59"/>
                    </a:lnTo>
                    <a:lnTo>
                      <a:pt x="51" y="60"/>
                    </a:lnTo>
                    <a:lnTo>
                      <a:pt x="41" y="62"/>
                    </a:lnTo>
                    <a:lnTo>
                      <a:pt x="29" y="63"/>
                    </a:lnTo>
                    <a:lnTo>
                      <a:pt x="23" y="63"/>
                    </a:lnTo>
                    <a:lnTo>
                      <a:pt x="17" y="62"/>
                    </a:lnTo>
                    <a:lnTo>
                      <a:pt x="13" y="61"/>
                    </a:lnTo>
                    <a:lnTo>
                      <a:pt x="9" y="58"/>
                    </a:lnTo>
                    <a:lnTo>
                      <a:pt x="4" y="52"/>
                    </a:lnTo>
                    <a:lnTo>
                      <a:pt x="1" y="46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FC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13" name="Freeform 148">
                <a:extLst>
                  <a:ext uri="{FF2B5EF4-FFF2-40B4-BE49-F238E27FC236}">
                    <a16:creationId xmlns:a16="http://schemas.microsoft.com/office/drawing/2014/main" id="{78A490A9-F0DE-4442-8882-4BA711AEF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514"/>
                <a:ext cx="86" cy="94"/>
              </a:xfrm>
              <a:custGeom>
                <a:avLst/>
                <a:gdLst>
                  <a:gd name="T0" fmla="*/ 9 w 86"/>
                  <a:gd name="T1" fmla="*/ 67 h 94"/>
                  <a:gd name="T2" fmla="*/ 9 w 86"/>
                  <a:gd name="T3" fmla="*/ 67 h 94"/>
                  <a:gd name="T4" fmla="*/ 23 w 86"/>
                  <a:gd name="T5" fmla="*/ 47 h 94"/>
                  <a:gd name="T6" fmla="*/ 37 w 86"/>
                  <a:gd name="T7" fmla="*/ 32 h 94"/>
                  <a:gd name="T8" fmla="*/ 45 w 86"/>
                  <a:gd name="T9" fmla="*/ 24 h 94"/>
                  <a:gd name="T10" fmla="*/ 52 w 86"/>
                  <a:gd name="T11" fmla="*/ 18 h 94"/>
                  <a:gd name="T12" fmla="*/ 52 w 86"/>
                  <a:gd name="T13" fmla="*/ 18 h 94"/>
                  <a:gd name="T14" fmla="*/ 65 w 86"/>
                  <a:gd name="T15" fmla="*/ 7 h 94"/>
                  <a:gd name="T16" fmla="*/ 71 w 86"/>
                  <a:gd name="T17" fmla="*/ 3 h 94"/>
                  <a:gd name="T18" fmla="*/ 76 w 86"/>
                  <a:gd name="T19" fmla="*/ 0 h 94"/>
                  <a:gd name="T20" fmla="*/ 79 w 86"/>
                  <a:gd name="T21" fmla="*/ 0 h 94"/>
                  <a:gd name="T22" fmla="*/ 81 w 86"/>
                  <a:gd name="T23" fmla="*/ 0 h 94"/>
                  <a:gd name="T24" fmla="*/ 83 w 86"/>
                  <a:gd name="T25" fmla="*/ 1 h 94"/>
                  <a:gd name="T26" fmla="*/ 84 w 86"/>
                  <a:gd name="T27" fmla="*/ 3 h 94"/>
                  <a:gd name="T28" fmla="*/ 85 w 86"/>
                  <a:gd name="T29" fmla="*/ 5 h 94"/>
                  <a:gd name="T30" fmla="*/ 86 w 86"/>
                  <a:gd name="T31" fmla="*/ 9 h 94"/>
                  <a:gd name="T32" fmla="*/ 86 w 86"/>
                  <a:gd name="T33" fmla="*/ 21 h 94"/>
                  <a:gd name="T34" fmla="*/ 86 w 86"/>
                  <a:gd name="T35" fmla="*/ 21 h 94"/>
                  <a:gd name="T36" fmla="*/ 85 w 86"/>
                  <a:gd name="T37" fmla="*/ 43 h 94"/>
                  <a:gd name="T38" fmla="*/ 85 w 86"/>
                  <a:gd name="T39" fmla="*/ 50 h 94"/>
                  <a:gd name="T40" fmla="*/ 83 w 86"/>
                  <a:gd name="T41" fmla="*/ 57 h 94"/>
                  <a:gd name="T42" fmla="*/ 81 w 86"/>
                  <a:gd name="T43" fmla="*/ 62 h 94"/>
                  <a:gd name="T44" fmla="*/ 78 w 86"/>
                  <a:gd name="T45" fmla="*/ 67 h 94"/>
                  <a:gd name="T46" fmla="*/ 74 w 86"/>
                  <a:gd name="T47" fmla="*/ 71 h 94"/>
                  <a:gd name="T48" fmla="*/ 67 w 86"/>
                  <a:gd name="T49" fmla="*/ 75 h 94"/>
                  <a:gd name="T50" fmla="*/ 67 w 86"/>
                  <a:gd name="T51" fmla="*/ 75 h 94"/>
                  <a:gd name="T52" fmla="*/ 60 w 86"/>
                  <a:gd name="T53" fmla="*/ 79 h 94"/>
                  <a:gd name="T54" fmla="*/ 52 w 86"/>
                  <a:gd name="T55" fmla="*/ 83 h 94"/>
                  <a:gd name="T56" fmla="*/ 35 w 86"/>
                  <a:gd name="T57" fmla="*/ 88 h 94"/>
                  <a:gd name="T58" fmla="*/ 21 w 86"/>
                  <a:gd name="T59" fmla="*/ 91 h 94"/>
                  <a:gd name="T60" fmla="*/ 10 w 86"/>
                  <a:gd name="T61" fmla="*/ 93 h 94"/>
                  <a:gd name="T62" fmla="*/ 10 w 86"/>
                  <a:gd name="T63" fmla="*/ 93 h 94"/>
                  <a:gd name="T64" fmla="*/ 6 w 86"/>
                  <a:gd name="T65" fmla="*/ 94 h 94"/>
                  <a:gd name="T66" fmla="*/ 3 w 86"/>
                  <a:gd name="T67" fmla="*/ 93 h 94"/>
                  <a:gd name="T68" fmla="*/ 1 w 86"/>
                  <a:gd name="T69" fmla="*/ 91 h 94"/>
                  <a:gd name="T70" fmla="*/ 0 w 86"/>
                  <a:gd name="T71" fmla="*/ 88 h 94"/>
                  <a:gd name="T72" fmla="*/ 0 w 86"/>
                  <a:gd name="T73" fmla="*/ 84 h 94"/>
                  <a:gd name="T74" fmla="*/ 2 w 86"/>
                  <a:gd name="T75" fmla="*/ 79 h 94"/>
                  <a:gd name="T76" fmla="*/ 5 w 86"/>
                  <a:gd name="T77" fmla="*/ 73 h 94"/>
                  <a:gd name="T78" fmla="*/ 9 w 86"/>
                  <a:gd name="T79" fmla="*/ 67 h 94"/>
                  <a:gd name="T80" fmla="*/ 9 w 86"/>
                  <a:gd name="T81" fmla="*/ 67 h 9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6" h="94">
                    <a:moveTo>
                      <a:pt x="9" y="67"/>
                    </a:moveTo>
                    <a:lnTo>
                      <a:pt x="9" y="67"/>
                    </a:lnTo>
                    <a:lnTo>
                      <a:pt x="23" y="47"/>
                    </a:lnTo>
                    <a:lnTo>
                      <a:pt x="37" y="32"/>
                    </a:lnTo>
                    <a:lnTo>
                      <a:pt x="45" y="24"/>
                    </a:lnTo>
                    <a:lnTo>
                      <a:pt x="52" y="18"/>
                    </a:lnTo>
                    <a:lnTo>
                      <a:pt x="65" y="7"/>
                    </a:lnTo>
                    <a:lnTo>
                      <a:pt x="71" y="3"/>
                    </a:lnTo>
                    <a:lnTo>
                      <a:pt x="76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1"/>
                    </a:lnTo>
                    <a:lnTo>
                      <a:pt x="84" y="3"/>
                    </a:lnTo>
                    <a:lnTo>
                      <a:pt x="85" y="5"/>
                    </a:lnTo>
                    <a:lnTo>
                      <a:pt x="86" y="9"/>
                    </a:lnTo>
                    <a:lnTo>
                      <a:pt x="86" y="21"/>
                    </a:lnTo>
                    <a:lnTo>
                      <a:pt x="85" y="43"/>
                    </a:lnTo>
                    <a:lnTo>
                      <a:pt x="85" y="50"/>
                    </a:lnTo>
                    <a:lnTo>
                      <a:pt x="83" y="57"/>
                    </a:lnTo>
                    <a:lnTo>
                      <a:pt x="81" y="62"/>
                    </a:lnTo>
                    <a:lnTo>
                      <a:pt x="78" y="67"/>
                    </a:lnTo>
                    <a:lnTo>
                      <a:pt x="74" y="71"/>
                    </a:lnTo>
                    <a:lnTo>
                      <a:pt x="67" y="75"/>
                    </a:lnTo>
                    <a:lnTo>
                      <a:pt x="60" y="79"/>
                    </a:lnTo>
                    <a:lnTo>
                      <a:pt x="52" y="83"/>
                    </a:lnTo>
                    <a:lnTo>
                      <a:pt x="35" y="88"/>
                    </a:lnTo>
                    <a:lnTo>
                      <a:pt x="21" y="91"/>
                    </a:lnTo>
                    <a:lnTo>
                      <a:pt x="10" y="93"/>
                    </a:lnTo>
                    <a:lnTo>
                      <a:pt x="6" y="94"/>
                    </a:lnTo>
                    <a:lnTo>
                      <a:pt x="3" y="93"/>
                    </a:lnTo>
                    <a:lnTo>
                      <a:pt x="1" y="91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2" y="79"/>
                    </a:lnTo>
                    <a:lnTo>
                      <a:pt x="5" y="73"/>
                    </a:lnTo>
                    <a:lnTo>
                      <a:pt x="9" y="67"/>
                    </a:lnTo>
                    <a:close/>
                  </a:path>
                </a:pathLst>
              </a:custGeom>
              <a:solidFill>
                <a:srgbClr val="517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14" name="Freeform 149">
                <a:extLst>
                  <a:ext uri="{FF2B5EF4-FFF2-40B4-BE49-F238E27FC236}">
                    <a16:creationId xmlns:a16="http://schemas.microsoft.com/office/drawing/2014/main" id="{BE889D90-535B-467A-8E27-6E7BFF24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1516"/>
                <a:ext cx="82" cy="90"/>
              </a:xfrm>
              <a:custGeom>
                <a:avLst/>
                <a:gdLst>
                  <a:gd name="T0" fmla="*/ 82 w 82"/>
                  <a:gd name="T1" fmla="*/ 20 h 90"/>
                  <a:gd name="T2" fmla="*/ 82 w 82"/>
                  <a:gd name="T3" fmla="*/ 20 h 90"/>
                  <a:gd name="T4" fmla="*/ 81 w 82"/>
                  <a:gd name="T5" fmla="*/ 41 h 90"/>
                  <a:gd name="T6" fmla="*/ 81 w 82"/>
                  <a:gd name="T7" fmla="*/ 48 h 90"/>
                  <a:gd name="T8" fmla="*/ 80 w 82"/>
                  <a:gd name="T9" fmla="*/ 54 h 90"/>
                  <a:gd name="T10" fmla="*/ 78 w 82"/>
                  <a:gd name="T11" fmla="*/ 59 h 90"/>
                  <a:gd name="T12" fmla="*/ 75 w 82"/>
                  <a:gd name="T13" fmla="*/ 63 h 90"/>
                  <a:gd name="T14" fmla="*/ 70 w 82"/>
                  <a:gd name="T15" fmla="*/ 68 h 90"/>
                  <a:gd name="T16" fmla="*/ 64 w 82"/>
                  <a:gd name="T17" fmla="*/ 72 h 90"/>
                  <a:gd name="T18" fmla="*/ 64 w 82"/>
                  <a:gd name="T19" fmla="*/ 72 h 90"/>
                  <a:gd name="T20" fmla="*/ 57 w 82"/>
                  <a:gd name="T21" fmla="*/ 76 h 90"/>
                  <a:gd name="T22" fmla="*/ 49 w 82"/>
                  <a:gd name="T23" fmla="*/ 79 h 90"/>
                  <a:gd name="T24" fmla="*/ 34 w 82"/>
                  <a:gd name="T25" fmla="*/ 84 h 90"/>
                  <a:gd name="T26" fmla="*/ 20 w 82"/>
                  <a:gd name="T27" fmla="*/ 87 h 90"/>
                  <a:gd name="T28" fmla="*/ 10 w 82"/>
                  <a:gd name="T29" fmla="*/ 89 h 90"/>
                  <a:gd name="T30" fmla="*/ 10 w 82"/>
                  <a:gd name="T31" fmla="*/ 89 h 90"/>
                  <a:gd name="T32" fmla="*/ 6 w 82"/>
                  <a:gd name="T33" fmla="*/ 90 h 90"/>
                  <a:gd name="T34" fmla="*/ 3 w 82"/>
                  <a:gd name="T35" fmla="*/ 89 h 90"/>
                  <a:gd name="T36" fmla="*/ 1 w 82"/>
                  <a:gd name="T37" fmla="*/ 87 h 90"/>
                  <a:gd name="T38" fmla="*/ 0 w 82"/>
                  <a:gd name="T39" fmla="*/ 84 h 90"/>
                  <a:gd name="T40" fmla="*/ 0 w 82"/>
                  <a:gd name="T41" fmla="*/ 81 h 90"/>
                  <a:gd name="T42" fmla="*/ 1 w 82"/>
                  <a:gd name="T43" fmla="*/ 76 h 90"/>
                  <a:gd name="T44" fmla="*/ 4 w 82"/>
                  <a:gd name="T45" fmla="*/ 70 h 90"/>
                  <a:gd name="T46" fmla="*/ 9 w 82"/>
                  <a:gd name="T47" fmla="*/ 63 h 90"/>
                  <a:gd name="T48" fmla="*/ 9 w 82"/>
                  <a:gd name="T49" fmla="*/ 63 h 90"/>
                  <a:gd name="T50" fmla="*/ 22 w 82"/>
                  <a:gd name="T51" fmla="*/ 45 h 90"/>
                  <a:gd name="T52" fmla="*/ 35 w 82"/>
                  <a:gd name="T53" fmla="*/ 30 h 90"/>
                  <a:gd name="T54" fmla="*/ 43 w 82"/>
                  <a:gd name="T55" fmla="*/ 23 h 90"/>
                  <a:gd name="T56" fmla="*/ 49 w 82"/>
                  <a:gd name="T57" fmla="*/ 18 h 90"/>
                  <a:gd name="T58" fmla="*/ 49 w 82"/>
                  <a:gd name="T59" fmla="*/ 18 h 90"/>
                  <a:gd name="T60" fmla="*/ 62 w 82"/>
                  <a:gd name="T61" fmla="*/ 7 h 90"/>
                  <a:gd name="T62" fmla="*/ 68 w 82"/>
                  <a:gd name="T63" fmla="*/ 3 h 90"/>
                  <a:gd name="T64" fmla="*/ 73 w 82"/>
                  <a:gd name="T65" fmla="*/ 0 h 90"/>
                  <a:gd name="T66" fmla="*/ 75 w 82"/>
                  <a:gd name="T67" fmla="*/ 0 h 90"/>
                  <a:gd name="T68" fmla="*/ 77 w 82"/>
                  <a:gd name="T69" fmla="*/ 0 h 90"/>
                  <a:gd name="T70" fmla="*/ 79 w 82"/>
                  <a:gd name="T71" fmla="*/ 1 h 90"/>
                  <a:gd name="T72" fmla="*/ 80 w 82"/>
                  <a:gd name="T73" fmla="*/ 3 h 90"/>
                  <a:gd name="T74" fmla="*/ 81 w 82"/>
                  <a:gd name="T75" fmla="*/ 5 h 90"/>
                  <a:gd name="T76" fmla="*/ 82 w 82"/>
                  <a:gd name="T77" fmla="*/ 10 h 90"/>
                  <a:gd name="T78" fmla="*/ 82 w 82"/>
                  <a:gd name="T79" fmla="*/ 20 h 90"/>
                  <a:gd name="T80" fmla="*/ 82 w 82"/>
                  <a:gd name="T81" fmla="*/ 20 h 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2" h="90">
                    <a:moveTo>
                      <a:pt x="82" y="20"/>
                    </a:moveTo>
                    <a:lnTo>
                      <a:pt x="82" y="20"/>
                    </a:lnTo>
                    <a:lnTo>
                      <a:pt x="81" y="41"/>
                    </a:lnTo>
                    <a:lnTo>
                      <a:pt x="81" y="48"/>
                    </a:lnTo>
                    <a:lnTo>
                      <a:pt x="80" y="54"/>
                    </a:lnTo>
                    <a:lnTo>
                      <a:pt x="78" y="59"/>
                    </a:lnTo>
                    <a:lnTo>
                      <a:pt x="75" y="63"/>
                    </a:lnTo>
                    <a:lnTo>
                      <a:pt x="70" y="68"/>
                    </a:lnTo>
                    <a:lnTo>
                      <a:pt x="64" y="72"/>
                    </a:lnTo>
                    <a:lnTo>
                      <a:pt x="57" y="76"/>
                    </a:lnTo>
                    <a:lnTo>
                      <a:pt x="49" y="79"/>
                    </a:lnTo>
                    <a:lnTo>
                      <a:pt x="34" y="84"/>
                    </a:lnTo>
                    <a:lnTo>
                      <a:pt x="20" y="87"/>
                    </a:lnTo>
                    <a:lnTo>
                      <a:pt x="10" y="89"/>
                    </a:lnTo>
                    <a:lnTo>
                      <a:pt x="6" y="90"/>
                    </a:lnTo>
                    <a:lnTo>
                      <a:pt x="3" y="89"/>
                    </a:lnTo>
                    <a:lnTo>
                      <a:pt x="1" y="87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1" y="76"/>
                    </a:lnTo>
                    <a:lnTo>
                      <a:pt x="4" y="70"/>
                    </a:lnTo>
                    <a:lnTo>
                      <a:pt x="9" y="63"/>
                    </a:lnTo>
                    <a:lnTo>
                      <a:pt x="22" y="45"/>
                    </a:lnTo>
                    <a:lnTo>
                      <a:pt x="35" y="30"/>
                    </a:lnTo>
                    <a:lnTo>
                      <a:pt x="43" y="23"/>
                    </a:lnTo>
                    <a:lnTo>
                      <a:pt x="49" y="18"/>
                    </a:lnTo>
                    <a:lnTo>
                      <a:pt x="62" y="7"/>
                    </a:lnTo>
                    <a:lnTo>
                      <a:pt x="68" y="3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80" y="3"/>
                    </a:lnTo>
                    <a:lnTo>
                      <a:pt x="81" y="5"/>
                    </a:lnTo>
                    <a:lnTo>
                      <a:pt x="82" y="10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6D8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15" name="Freeform 150">
                <a:extLst>
                  <a:ext uri="{FF2B5EF4-FFF2-40B4-BE49-F238E27FC236}">
                    <a16:creationId xmlns:a16="http://schemas.microsoft.com/office/drawing/2014/main" id="{5AE3C1CA-15AA-4AEE-B14A-545196A3C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518"/>
                <a:ext cx="79" cy="86"/>
              </a:xfrm>
              <a:custGeom>
                <a:avLst/>
                <a:gdLst>
                  <a:gd name="T0" fmla="*/ 79 w 79"/>
                  <a:gd name="T1" fmla="*/ 19 h 86"/>
                  <a:gd name="T2" fmla="*/ 79 w 79"/>
                  <a:gd name="T3" fmla="*/ 19 h 86"/>
                  <a:gd name="T4" fmla="*/ 79 w 79"/>
                  <a:gd name="T5" fmla="*/ 39 h 86"/>
                  <a:gd name="T6" fmla="*/ 78 w 79"/>
                  <a:gd name="T7" fmla="*/ 46 h 86"/>
                  <a:gd name="T8" fmla="*/ 77 w 79"/>
                  <a:gd name="T9" fmla="*/ 52 h 86"/>
                  <a:gd name="T10" fmla="*/ 75 w 79"/>
                  <a:gd name="T11" fmla="*/ 56 h 86"/>
                  <a:gd name="T12" fmla="*/ 72 w 79"/>
                  <a:gd name="T13" fmla="*/ 60 h 86"/>
                  <a:gd name="T14" fmla="*/ 68 w 79"/>
                  <a:gd name="T15" fmla="*/ 65 h 86"/>
                  <a:gd name="T16" fmla="*/ 62 w 79"/>
                  <a:gd name="T17" fmla="*/ 69 h 86"/>
                  <a:gd name="T18" fmla="*/ 62 w 79"/>
                  <a:gd name="T19" fmla="*/ 69 h 86"/>
                  <a:gd name="T20" fmla="*/ 55 w 79"/>
                  <a:gd name="T21" fmla="*/ 72 h 86"/>
                  <a:gd name="T22" fmla="*/ 48 w 79"/>
                  <a:gd name="T23" fmla="*/ 75 h 86"/>
                  <a:gd name="T24" fmla="*/ 33 w 79"/>
                  <a:gd name="T25" fmla="*/ 80 h 86"/>
                  <a:gd name="T26" fmla="*/ 20 w 79"/>
                  <a:gd name="T27" fmla="*/ 83 h 86"/>
                  <a:gd name="T28" fmla="*/ 10 w 79"/>
                  <a:gd name="T29" fmla="*/ 85 h 86"/>
                  <a:gd name="T30" fmla="*/ 10 w 79"/>
                  <a:gd name="T31" fmla="*/ 85 h 86"/>
                  <a:gd name="T32" fmla="*/ 6 w 79"/>
                  <a:gd name="T33" fmla="*/ 86 h 86"/>
                  <a:gd name="T34" fmla="*/ 3 w 79"/>
                  <a:gd name="T35" fmla="*/ 85 h 86"/>
                  <a:gd name="T36" fmla="*/ 1 w 79"/>
                  <a:gd name="T37" fmla="*/ 83 h 86"/>
                  <a:gd name="T38" fmla="*/ 0 w 79"/>
                  <a:gd name="T39" fmla="*/ 80 h 86"/>
                  <a:gd name="T40" fmla="*/ 1 w 79"/>
                  <a:gd name="T41" fmla="*/ 77 h 86"/>
                  <a:gd name="T42" fmla="*/ 2 w 79"/>
                  <a:gd name="T43" fmla="*/ 72 h 86"/>
                  <a:gd name="T44" fmla="*/ 5 w 79"/>
                  <a:gd name="T45" fmla="*/ 67 h 86"/>
                  <a:gd name="T46" fmla="*/ 9 w 79"/>
                  <a:gd name="T47" fmla="*/ 60 h 86"/>
                  <a:gd name="T48" fmla="*/ 9 w 79"/>
                  <a:gd name="T49" fmla="*/ 60 h 86"/>
                  <a:gd name="T50" fmla="*/ 22 w 79"/>
                  <a:gd name="T51" fmla="*/ 43 h 86"/>
                  <a:gd name="T52" fmla="*/ 34 w 79"/>
                  <a:gd name="T53" fmla="*/ 29 h 86"/>
                  <a:gd name="T54" fmla="*/ 42 w 79"/>
                  <a:gd name="T55" fmla="*/ 22 h 86"/>
                  <a:gd name="T56" fmla="*/ 48 w 79"/>
                  <a:gd name="T57" fmla="*/ 17 h 86"/>
                  <a:gd name="T58" fmla="*/ 48 w 79"/>
                  <a:gd name="T59" fmla="*/ 17 h 86"/>
                  <a:gd name="T60" fmla="*/ 60 w 79"/>
                  <a:gd name="T61" fmla="*/ 8 h 86"/>
                  <a:gd name="T62" fmla="*/ 66 w 79"/>
                  <a:gd name="T63" fmla="*/ 3 h 86"/>
                  <a:gd name="T64" fmla="*/ 71 w 79"/>
                  <a:gd name="T65" fmla="*/ 0 h 86"/>
                  <a:gd name="T66" fmla="*/ 73 w 79"/>
                  <a:gd name="T67" fmla="*/ 0 h 86"/>
                  <a:gd name="T68" fmla="*/ 75 w 79"/>
                  <a:gd name="T69" fmla="*/ 0 h 86"/>
                  <a:gd name="T70" fmla="*/ 76 w 79"/>
                  <a:gd name="T71" fmla="*/ 1 h 86"/>
                  <a:gd name="T72" fmla="*/ 78 w 79"/>
                  <a:gd name="T73" fmla="*/ 3 h 86"/>
                  <a:gd name="T74" fmla="*/ 79 w 79"/>
                  <a:gd name="T75" fmla="*/ 5 h 86"/>
                  <a:gd name="T76" fmla="*/ 79 w 79"/>
                  <a:gd name="T77" fmla="*/ 9 h 86"/>
                  <a:gd name="T78" fmla="*/ 79 w 79"/>
                  <a:gd name="T79" fmla="*/ 19 h 86"/>
                  <a:gd name="T80" fmla="*/ 79 w 79"/>
                  <a:gd name="T81" fmla="*/ 19 h 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9" h="86">
                    <a:moveTo>
                      <a:pt x="79" y="19"/>
                    </a:moveTo>
                    <a:lnTo>
                      <a:pt x="79" y="19"/>
                    </a:lnTo>
                    <a:lnTo>
                      <a:pt x="79" y="39"/>
                    </a:lnTo>
                    <a:lnTo>
                      <a:pt x="78" y="46"/>
                    </a:lnTo>
                    <a:lnTo>
                      <a:pt x="77" y="52"/>
                    </a:lnTo>
                    <a:lnTo>
                      <a:pt x="75" y="56"/>
                    </a:lnTo>
                    <a:lnTo>
                      <a:pt x="72" y="60"/>
                    </a:lnTo>
                    <a:lnTo>
                      <a:pt x="68" y="65"/>
                    </a:lnTo>
                    <a:lnTo>
                      <a:pt x="62" y="69"/>
                    </a:lnTo>
                    <a:lnTo>
                      <a:pt x="55" y="72"/>
                    </a:lnTo>
                    <a:lnTo>
                      <a:pt x="48" y="75"/>
                    </a:lnTo>
                    <a:lnTo>
                      <a:pt x="33" y="80"/>
                    </a:lnTo>
                    <a:lnTo>
                      <a:pt x="20" y="83"/>
                    </a:lnTo>
                    <a:lnTo>
                      <a:pt x="10" y="85"/>
                    </a:lnTo>
                    <a:lnTo>
                      <a:pt x="6" y="86"/>
                    </a:lnTo>
                    <a:lnTo>
                      <a:pt x="3" y="85"/>
                    </a:lnTo>
                    <a:lnTo>
                      <a:pt x="1" y="83"/>
                    </a:lnTo>
                    <a:lnTo>
                      <a:pt x="0" y="80"/>
                    </a:lnTo>
                    <a:lnTo>
                      <a:pt x="1" y="77"/>
                    </a:lnTo>
                    <a:lnTo>
                      <a:pt x="2" y="72"/>
                    </a:lnTo>
                    <a:lnTo>
                      <a:pt x="5" y="67"/>
                    </a:lnTo>
                    <a:lnTo>
                      <a:pt x="9" y="60"/>
                    </a:lnTo>
                    <a:lnTo>
                      <a:pt x="22" y="43"/>
                    </a:lnTo>
                    <a:lnTo>
                      <a:pt x="34" y="29"/>
                    </a:lnTo>
                    <a:lnTo>
                      <a:pt x="42" y="22"/>
                    </a:lnTo>
                    <a:lnTo>
                      <a:pt x="48" y="17"/>
                    </a:lnTo>
                    <a:lnTo>
                      <a:pt x="60" y="8"/>
                    </a:lnTo>
                    <a:lnTo>
                      <a:pt x="66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79" y="5"/>
                    </a:lnTo>
                    <a:lnTo>
                      <a:pt x="79" y="9"/>
                    </a:lnTo>
                    <a:lnTo>
                      <a:pt x="79" y="19"/>
                    </a:lnTo>
                    <a:close/>
                  </a:path>
                </a:pathLst>
              </a:custGeom>
              <a:solidFill>
                <a:srgbClr val="899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16" name="Freeform 151">
                <a:extLst>
                  <a:ext uri="{FF2B5EF4-FFF2-40B4-BE49-F238E27FC236}">
                    <a16:creationId xmlns:a16="http://schemas.microsoft.com/office/drawing/2014/main" id="{6A2439A5-C510-4D24-A3DE-E76B0BB38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1520"/>
                <a:ext cx="76" cy="81"/>
              </a:xfrm>
              <a:custGeom>
                <a:avLst/>
                <a:gdLst>
                  <a:gd name="T0" fmla="*/ 76 w 76"/>
                  <a:gd name="T1" fmla="*/ 18 h 81"/>
                  <a:gd name="T2" fmla="*/ 76 w 76"/>
                  <a:gd name="T3" fmla="*/ 18 h 81"/>
                  <a:gd name="T4" fmla="*/ 75 w 76"/>
                  <a:gd name="T5" fmla="*/ 37 h 81"/>
                  <a:gd name="T6" fmla="*/ 74 w 76"/>
                  <a:gd name="T7" fmla="*/ 44 h 81"/>
                  <a:gd name="T8" fmla="*/ 73 w 76"/>
                  <a:gd name="T9" fmla="*/ 49 h 81"/>
                  <a:gd name="T10" fmla="*/ 72 w 76"/>
                  <a:gd name="T11" fmla="*/ 54 h 81"/>
                  <a:gd name="T12" fmla="*/ 69 w 76"/>
                  <a:gd name="T13" fmla="*/ 58 h 81"/>
                  <a:gd name="T14" fmla="*/ 65 w 76"/>
                  <a:gd name="T15" fmla="*/ 62 h 81"/>
                  <a:gd name="T16" fmla="*/ 59 w 76"/>
                  <a:gd name="T17" fmla="*/ 66 h 81"/>
                  <a:gd name="T18" fmla="*/ 59 w 76"/>
                  <a:gd name="T19" fmla="*/ 66 h 81"/>
                  <a:gd name="T20" fmla="*/ 46 w 76"/>
                  <a:gd name="T21" fmla="*/ 72 h 81"/>
                  <a:gd name="T22" fmla="*/ 31 w 76"/>
                  <a:gd name="T23" fmla="*/ 76 h 81"/>
                  <a:gd name="T24" fmla="*/ 19 w 76"/>
                  <a:gd name="T25" fmla="*/ 79 h 81"/>
                  <a:gd name="T26" fmla="*/ 9 w 76"/>
                  <a:gd name="T27" fmla="*/ 81 h 81"/>
                  <a:gd name="T28" fmla="*/ 9 w 76"/>
                  <a:gd name="T29" fmla="*/ 81 h 81"/>
                  <a:gd name="T30" fmla="*/ 6 w 76"/>
                  <a:gd name="T31" fmla="*/ 81 h 81"/>
                  <a:gd name="T32" fmla="*/ 3 w 76"/>
                  <a:gd name="T33" fmla="*/ 81 h 81"/>
                  <a:gd name="T34" fmla="*/ 1 w 76"/>
                  <a:gd name="T35" fmla="*/ 79 h 81"/>
                  <a:gd name="T36" fmla="*/ 0 w 76"/>
                  <a:gd name="T37" fmla="*/ 77 h 81"/>
                  <a:gd name="T38" fmla="*/ 1 w 76"/>
                  <a:gd name="T39" fmla="*/ 73 h 81"/>
                  <a:gd name="T40" fmla="*/ 2 w 76"/>
                  <a:gd name="T41" fmla="*/ 69 h 81"/>
                  <a:gd name="T42" fmla="*/ 5 w 76"/>
                  <a:gd name="T43" fmla="*/ 64 h 81"/>
                  <a:gd name="T44" fmla="*/ 9 w 76"/>
                  <a:gd name="T45" fmla="*/ 57 h 81"/>
                  <a:gd name="T46" fmla="*/ 9 w 76"/>
                  <a:gd name="T47" fmla="*/ 57 h 81"/>
                  <a:gd name="T48" fmla="*/ 21 w 76"/>
                  <a:gd name="T49" fmla="*/ 41 h 81"/>
                  <a:gd name="T50" fmla="*/ 32 w 76"/>
                  <a:gd name="T51" fmla="*/ 28 h 81"/>
                  <a:gd name="T52" fmla="*/ 40 w 76"/>
                  <a:gd name="T53" fmla="*/ 21 h 81"/>
                  <a:gd name="T54" fmla="*/ 46 w 76"/>
                  <a:gd name="T55" fmla="*/ 16 h 81"/>
                  <a:gd name="T56" fmla="*/ 46 w 76"/>
                  <a:gd name="T57" fmla="*/ 16 h 81"/>
                  <a:gd name="T58" fmla="*/ 57 w 76"/>
                  <a:gd name="T59" fmla="*/ 7 h 81"/>
                  <a:gd name="T60" fmla="*/ 62 w 76"/>
                  <a:gd name="T61" fmla="*/ 3 h 81"/>
                  <a:gd name="T62" fmla="*/ 67 w 76"/>
                  <a:gd name="T63" fmla="*/ 0 h 81"/>
                  <a:gd name="T64" fmla="*/ 71 w 76"/>
                  <a:gd name="T65" fmla="*/ 0 h 81"/>
                  <a:gd name="T66" fmla="*/ 72 w 76"/>
                  <a:gd name="T67" fmla="*/ 1 h 81"/>
                  <a:gd name="T68" fmla="*/ 74 w 76"/>
                  <a:gd name="T69" fmla="*/ 3 h 81"/>
                  <a:gd name="T70" fmla="*/ 75 w 76"/>
                  <a:gd name="T71" fmla="*/ 9 h 81"/>
                  <a:gd name="T72" fmla="*/ 76 w 76"/>
                  <a:gd name="T73" fmla="*/ 18 h 81"/>
                  <a:gd name="T74" fmla="*/ 76 w 76"/>
                  <a:gd name="T75" fmla="*/ 18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6" h="81">
                    <a:moveTo>
                      <a:pt x="76" y="18"/>
                    </a:moveTo>
                    <a:lnTo>
                      <a:pt x="76" y="18"/>
                    </a:lnTo>
                    <a:lnTo>
                      <a:pt x="75" y="37"/>
                    </a:lnTo>
                    <a:lnTo>
                      <a:pt x="74" y="44"/>
                    </a:lnTo>
                    <a:lnTo>
                      <a:pt x="73" y="49"/>
                    </a:lnTo>
                    <a:lnTo>
                      <a:pt x="72" y="54"/>
                    </a:lnTo>
                    <a:lnTo>
                      <a:pt x="69" y="58"/>
                    </a:lnTo>
                    <a:lnTo>
                      <a:pt x="65" y="62"/>
                    </a:lnTo>
                    <a:lnTo>
                      <a:pt x="59" y="66"/>
                    </a:lnTo>
                    <a:lnTo>
                      <a:pt x="46" y="72"/>
                    </a:lnTo>
                    <a:lnTo>
                      <a:pt x="31" y="76"/>
                    </a:lnTo>
                    <a:lnTo>
                      <a:pt x="19" y="79"/>
                    </a:lnTo>
                    <a:lnTo>
                      <a:pt x="9" y="81"/>
                    </a:lnTo>
                    <a:lnTo>
                      <a:pt x="6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0" y="77"/>
                    </a:lnTo>
                    <a:lnTo>
                      <a:pt x="1" y="73"/>
                    </a:lnTo>
                    <a:lnTo>
                      <a:pt x="2" y="69"/>
                    </a:lnTo>
                    <a:lnTo>
                      <a:pt x="5" y="64"/>
                    </a:lnTo>
                    <a:lnTo>
                      <a:pt x="9" y="57"/>
                    </a:lnTo>
                    <a:lnTo>
                      <a:pt x="21" y="41"/>
                    </a:lnTo>
                    <a:lnTo>
                      <a:pt x="32" y="28"/>
                    </a:lnTo>
                    <a:lnTo>
                      <a:pt x="40" y="21"/>
                    </a:lnTo>
                    <a:lnTo>
                      <a:pt x="46" y="16"/>
                    </a:lnTo>
                    <a:lnTo>
                      <a:pt x="57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1"/>
                    </a:lnTo>
                    <a:lnTo>
                      <a:pt x="74" y="3"/>
                    </a:lnTo>
                    <a:lnTo>
                      <a:pt x="75" y="9"/>
                    </a:lnTo>
                    <a:lnTo>
                      <a:pt x="76" y="18"/>
                    </a:lnTo>
                    <a:close/>
                  </a:path>
                </a:pathLst>
              </a:custGeom>
              <a:solidFill>
                <a:srgbClr val="A6A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17" name="Freeform 152">
                <a:extLst>
                  <a:ext uri="{FF2B5EF4-FFF2-40B4-BE49-F238E27FC236}">
                    <a16:creationId xmlns:a16="http://schemas.microsoft.com/office/drawing/2014/main" id="{00999B1D-B7D6-42B7-B1D1-33C41D4B9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522"/>
                <a:ext cx="72" cy="77"/>
              </a:xfrm>
              <a:custGeom>
                <a:avLst/>
                <a:gdLst>
                  <a:gd name="T0" fmla="*/ 72 w 72"/>
                  <a:gd name="T1" fmla="*/ 18 h 77"/>
                  <a:gd name="T2" fmla="*/ 72 w 72"/>
                  <a:gd name="T3" fmla="*/ 18 h 77"/>
                  <a:gd name="T4" fmla="*/ 71 w 72"/>
                  <a:gd name="T5" fmla="*/ 35 h 77"/>
                  <a:gd name="T6" fmla="*/ 70 w 72"/>
                  <a:gd name="T7" fmla="*/ 42 h 77"/>
                  <a:gd name="T8" fmla="*/ 70 w 72"/>
                  <a:gd name="T9" fmla="*/ 47 h 77"/>
                  <a:gd name="T10" fmla="*/ 68 w 72"/>
                  <a:gd name="T11" fmla="*/ 51 h 77"/>
                  <a:gd name="T12" fmla="*/ 65 w 72"/>
                  <a:gd name="T13" fmla="*/ 55 h 77"/>
                  <a:gd name="T14" fmla="*/ 61 w 72"/>
                  <a:gd name="T15" fmla="*/ 59 h 77"/>
                  <a:gd name="T16" fmla="*/ 56 w 72"/>
                  <a:gd name="T17" fmla="*/ 62 h 77"/>
                  <a:gd name="T18" fmla="*/ 56 w 72"/>
                  <a:gd name="T19" fmla="*/ 62 h 77"/>
                  <a:gd name="T20" fmla="*/ 43 w 72"/>
                  <a:gd name="T21" fmla="*/ 68 h 77"/>
                  <a:gd name="T22" fmla="*/ 30 w 72"/>
                  <a:gd name="T23" fmla="*/ 72 h 77"/>
                  <a:gd name="T24" fmla="*/ 9 w 72"/>
                  <a:gd name="T25" fmla="*/ 77 h 77"/>
                  <a:gd name="T26" fmla="*/ 9 w 72"/>
                  <a:gd name="T27" fmla="*/ 77 h 77"/>
                  <a:gd name="T28" fmla="*/ 5 w 72"/>
                  <a:gd name="T29" fmla="*/ 77 h 77"/>
                  <a:gd name="T30" fmla="*/ 3 w 72"/>
                  <a:gd name="T31" fmla="*/ 77 h 77"/>
                  <a:gd name="T32" fmla="*/ 1 w 72"/>
                  <a:gd name="T33" fmla="*/ 75 h 77"/>
                  <a:gd name="T34" fmla="*/ 0 w 72"/>
                  <a:gd name="T35" fmla="*/ 73 h 77"/>
                  <a:gd name="T36" fmla="*/ 0 w 72"/>
                  <a:gd name="T37" fmla="*/ 69 h 77"/>
                  <a:gd name="T38" fmla="*/ 2 w 72"/>
                  <a:gd name="T39" fmla="*/ 65 h 77"/>
                  <a:gd name="T40" fmla="*/ 4 w 72"/>
                  <a:gd name="T41" fmla="*/ 61 h 77"/>
                  <a:gd name="T42" fmla="*/ 8 w 72"/>
                  <a:gd name="T43" fmla="*/ 54 h 77"/>
                  <a:gd name="T44" fmla="*/ 8 w 72"/>
                  <a:gd name="T45" fmla="*/ 54 h 77"/>
                  <a:gd name="T46" fmla="*/ 20 w 72"/>
                  <a:gd name="T47" fmla="*/ 39 h 77"/>
                  <a:gd name="T48" fmla="*/ 31 w 72"/>
                  <a:gd name="T49" fmla="*/ 26 h 77"/>
                  <a:gd name="T50" fmla="*/ 37 w 72"/>
                  <a:gd name="T51" fmla="*/ 20 h 77"/>
                  <a:gd name="T52" fmla="*/ 43 w 72"/>
                  <a:gd name="T53" fmla="*/ 16 h 77"/>
                  <a:gd name="T54" fmla="*/ 43 w 72"/>
                  <a:gd name="T55" fmla="*/ 16 h 77"/>
                  <a:gd name="T56" fmla="*/ 54 w 72"/>
                  <a:gd name="T57" fmla="*/ 7 h 77"/>
                  <a:gd name="T58" fmla="*/ 59 w 72"/>
                  <a:gd name="T59" fmla="*/ 4 h 77"/>
                  <a:gd name="T60" fmla="*/ 64 w 72"/>
                  <a:gd name="T61" fmla="*/ 1 h 77"/>
                  <a:gd name="T62" fmla="*/ 67 w 72"/>
                  <a:gd name="T63" fmla="*/ 0 h 77"/>
                  <a:gd name="T64" fmla="*/ 69 w 72"/>
                  <a:gd name="T65" fmla="*/ 1 h 77"/>
                  <a:gd name="T66" fmla="*/ 70 w 72"/>
                  <a:gd name="T67" fmla="*/ 4 h 77"/>
                  <a:gd name="T68" fmla="*/ 72 w 72"/>
                  <a:gd name="T69" fmla="*/ 9 h 77"/>
                  <a:gd name="T70" fmla="*/ 72 w 72"/>
                  <a:gd name="T71" fmla="*/ 18 h 77"/>
                  <a:gd name="T72" fmla="*/ 72 w 72"/>
                  <a:gd name="T73" fmla="*/ 18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2" h="77">
                    <a:moveTo>
                      <a:pt x="72" y="18"/>
                    </a:moveTo>
                    <a:lnTo>
                      <a:pt x="72" y="18"/>
                    </a:lnTo>
                    <a:lnTo>
                      <a:pt x="71" y="35"/>
                    </a:lnTo>
                    <a:lnTo>
                      <a:pt x="70" y="42"/>
                    </a:lnTo>
                    <a:lnTo>
                      <a:pt x="70" y="47"/>
                    </a:lnTo>
                    <a:lnTo>
                      <a:pt x="68" y="51"/>
                    </a:lnTo>
                    <a:lnTo>
                      <a:pt x="65" y="55"/>
                    </a:lnTo>
                    <a:lnTo>
                      <a:pt x="61" y="59"/>
                    </a:lnTo>
                    <a:lnTo>
                      <a:pt x="56" y="62"/>
                    </a:lnTo>
                    <a:lnTo>
                      <a:pt x="43" y="68"/>
                    </a:lnTo>
                    <a:lnTo>
                      <a:pt x="30" y="72"/>
                    </a:lnTo>
                    <a:lnTo>
                      <a:pt x="9" y="77"/>
                    </a:lnTo>
                    <a:lnTo>
                      <a:pt x="5" y="77"/>
                    </a:lnTo>
                    <a:lnTo>
                      <a:pt x="3" y="77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2" y="65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20" y="39"/>
                    </a:lnTo>
                    <a:lnTo>
                      <a:pt x="31" y="26"/>
                    </a:lnTo>
                    <a:lnTo>
                      <a:pt x="37" y="20"/>
                    </a:lnTo>
                    <a:lnTo>
                      <a:pt x="43" y="16"/>
                    </a:lnTo>
                    <a:lnTo>
                      <a:pt x="54" y="7"/>
                    </a:lnTo>
                    <a:lnTo>
                      <a:pt x="59" y="4"/>
                    </a:lnTo>
                    <a:lnTo>
                      <a:pt x="64" y="1"/>
                    </a:lnTo>
                    <a:lnTo>
                      <a:pt x="67" y="0"/>
                    </a:lnTo>
                    <a:lnTo>
                      <a:pt x="69" y="1"/>
                    </a:lnTo>
                    <a:lnTo>
                      <a:pt x="70" y="4"/>
                    </a:lnTo>
                    <a:lnTo>
                      <a:pt x="72" y="9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C3B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18" name="Freeform 153">
                <a:extLst>
                  <a:ext uri="{FF2B5EF4-FFF2-40B4-BE49-F238E27FC236}">
                    <a16:creationId xmlns:a16="http://schemas.microsoft.com/office/drawing/2014/main" id="{EF925D13-851F-409E-945F-A9A68A53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1525"/>
                <a:ext cx="68" cy="72"/>
              </a:xfrm>
              <a:custGeom>
                <a:avLst/>
                <a:gdLst>
                  <a:gd name="T0" fmla="*/ 68 w 68"/>
                  <a:gd name="T1" fmla="*/ 16 h 72"/>
                  <a:gd name="T2" fmla="*/ 68 w 68"/>
                  <a:gd name="T3" fmla="*/ 16 h 72"/>
                  <a:gd name="T4" fmla="*/ 67 w 68"/>
                  <a:gd name="T5" fmla="*/ 33 h 72"/>
                  <a:gd name="T6" fmla="*/ 67 w 68"/>
                  <a:gd name="T7" fmla="*/ 39 h 72"/>
                  <a:gd name="T8" fmla="*/ 66 w 68"/>
                  <a:gd name="T9" fmla="*/ 43 h 72"/>
                  <a:gd name="T10" fmla="*/ 64 w 68"/>
                  <a:gd name="T11" fmla="*/ 47 h 72"/>
                  <a:gd name="T12" fmla="*/ 62 w 68"/>
                  <a:gd name="T13" fmla="*/ 51 h 72"/>
                  <a:gd name="T14" fmla="*/ 58 w 68"/>
                  <a:gd name="T15" fmla="*/ 54 h 72"/>
                  <a:gd name="T16" fmla="*/ 53 w 68"/>
                  <a:gd name="T17" fmla="*/ 58 h 72"/>
                  <a:gd name="T18" fmla="*/ 53 w 68"/>
                  <a:gd name="T19" fmla="*/ 58 h 72"/>
                  <a:gd name="T20" fmla="*/ 41 w 68"/>
                  <a:gd name="T21" fmla="*/ 64 h 72"/>
                  <a:gd name="T22" fmla="*/ 28 w 68"/>
                  <a:gd name="T23" fmla="*/ 67 h 72"/>
                  <a:gd name="T24" fmla="*/ 8 w 68"/>
                  <a:gd name="T25" fmla="*/ 72 h 72"/>
                  <a:gd name="T26" fmla="*/ 8 w 68"/>
                  <a:gd name="T27" fmla="*/ 72 h 72"/>
                  <a:gd name="T28" fmla="*/ 5 w 68"/>
                  <a:gd name="T29" fmla="*/ 72 h 72"/>
                  <a:gd name="T30" fmla="*/ 3 w 68"/>
                  <a:gd name="T31" fmla="*/ 72 h 72"/>
                  <a:gd name="T32" fmla="*/ 1 w 68"/>
                  <a:gd name="T33" fmla="*/ 70 h 72"/>
                  <a:gd name="T34" fmla="*/ 0 w 68"/>
                  <a:gd name="T35" fmla="*/ 68 h 72"/>
                  <a:gd name="T36" fmla="*/ 0 w 68"/>
                  <a:gd name="T37" fmla="*/ 65 h 72"/>
                  <a:gd name="T38" fmla="*/ 1 w 68"/>
                  <a:gd name="T39" fmla="*/ 61 h 72"/>
                  <a:gd name="T40" fmla="*/ 4 w 68"/>
                  <a:gd name="T41" fmla="*/ 57 h 72"/>
                  <a:gd name="T42" fmla="*/ 8 w 68"/>
                  <a:gd name="T43" fmla="*/ 50 h 72"/>
                  <a:gd name="T44" fmla="*/ 8 w 68"/>
                  <a:gd name="T45" fmla="*/ 50 h 72"/>
                  <a:gd name="T46" fmla="*/ 18 w 68"/>
                  <a:gd name="T47" fmla="*/ 36 h 72"/>
                  <a:gd name="T48" fmla="*/ 29 w 68"/>
                  <a:gd name="T49" fmla="*/ 24 h 72"/>
                  <a:gd name="T50" fmla="*/ 35 w 68"/>
                  <a:gd name="T51" fmla="*/ 18 h 72"/>
                  <a:gd name="T52" fmla="*/ 41 w 68"/>
                  <a:gd name="T53" fmla="*/ 14 h 72"/>
                  <a:gd name="T54" fmla="*/ 41 w 68"/>
                  <a:gd name="T55" fmla="*/ 14 h 72"/>
                  <a:gd name="T56" fmla="*/ 51 w 68"/>
                  <a:gd name="T57" fmla="*/ 6 h 72"/>
                  <a:gd name="T58" fmla="*/ 56 w 68"/>
                  <a:gd name="T59" fmla="*/ 3 h 72"/>
                  <a:gd name="T60" fmla="*/ 60 w 68"/>
                  <a:gd name="T61" fmla="*/ 1 h 72"/>
                  <a:gd name="T62" fmla="*/ 64 w 68"/>
                  <a:gd name="T63" fmla="*/ 0 h 72"/>
                  <a:gd name="T64" fmla="*/ 65 w 68"/>
                  <a:gd name="T65" fmla="*/ 1 h 72"/>
                  <a:gd name="T66" fmla="*/ 66 w 68"/>
                  <a:gd name="T67" fmla="*/ 3 h 72"/>
                  <a:gd name="T68" fmla="*/ 68 w 68"/>
                  <a:gd name="T69" fmla="*/ 8 h 72"/>
                  <a:gd name="T70" fmla="*/ 68 w 68"/>
                  <a:gd name="T71" fmla="*/ 16 h 72"/>
                  <a:gd name="T72" fmla="*/ 68 w 68"/>
                  <a:gd name="T73" fmla="*/ 16 h 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8" h="72">
                    <a:moveTo>
                      <a:pt x="68" y="16"/>
                    </a:moveTo>
                    <a:lnTo>
                      <a:pt x="68" y="16"/>
                    </a:lnTo>
                    <a:lnTo>
                      <a:pt x="67" y="33"/>
                    </a:lnTo>
                    <a:lnTo>
                      <a:pt x="67" y="39"/>
                    </a:lnTo>
                    <a:lnTo>
                      <a:pt x="66" y="43"/>
                    </a:lnTo>
                    <a:lnTo>
                      <a:pt x="64" y="47"/>
                    </a:lnTo>
                    <a:lnTo>
                      <a:pt x="62" y="51"/>
                    </a:lnTo>
                    <a:lnTo>
                      <a:pt x="58" y="54"/>
                    </a:lnTo>
                    <a:lnTo>
                      <a:pt x="53" y="58"/>
                    </a:lnTo>
                    <a:lnTo>
                      <a:pt x="41" y="64"/>
                    </a:lnTo>
                    <a:lnTo>
                      <a:pt x="28" y="67"/>
                    </a:lnTo>
                    <a:lnTo>
                      <a:pt x="8" y="72"/>
                    </a:lnTo>
                    <a:lnTo>
                      <a:pt x="5" y="72"/>
                    </a:lnTo>
                    <a:lnTo>
                      <a:pt x="3" y="72"/>
                    </a:lnTo>
                    <a:lnTo>
                      <a:pt x="1" y="70"/>
                    </a:lnTo>
                    <a:lnTo>
                      <a:pt x="0" y="68"/>
                    </a:lnTo>
                    <a:lnTo>
                      <a:pt x="0" y="65"/>
                    </a:lnTo>
                    <a:lnTo>
                      <a:pt x="1" y="61"/>
                    </a:lnTo>
                    <a:lnTo>
                      <a:pt x="4" y="57"/>
                    </a:lnTo>
                    <a:lnTo>
                      <a:pt x="8" y="50"/>
                    </a:lnTo>
                    <a:lnTo>
                      <a:pt x="18" y="36"/>
                    </a:lnTo>
                    <a:lnTo>
                      <a:pt x="29" y="24"/>
                    </a:lnTo>
                    <a:lnTo>
                      <a:pt x="35" y="18"/>
                    </a:lnTo>
                    <a:lnTo>
                      <a:pt x="41" y="14"/>
                    </a:lnTo>
                    <a:lnTo>
                      <a:pt x="51" y="6"/>
                    </a:lnTo>
                    <a:lnTo>
                      <a:pt x="56" y="3"/>
                    </a:lnTo>
                    <a:lnTo>
                      <a:pt x="60" y="1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6" y="3"/>
                    </a:lnTo>
                    <a:lnTo>
                      <a:pt x="68" y="8"/>
                    </a:lnTo>
                    <a:lnTo>
                      <a:pt x="68" y="16"/>
                    </a:lnTo>
                    <a:close/>
                  </a:path>
                </a:pathLst>
              </a:custGeom>
              <a:solidFill>
                <a:srgbClr val="DFC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19" name="Freeform 154">
                <a:extLst>
                  <a:ext uri="{FF2B5EF4-FFF2-40B4-BE49-F238E27FC236}">
                    <a16:creationId xmlns:a16="http://schemas.microsoft.com/office/drawing/2014/main" id="{0D5F93A3-A514-4104-BDE9-B5ED4AE93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1528"/>
                <a:ext cx="64" cy="67"/>
              </a:xfrm>
              <a:custGeom>
                <a:avLst/>
                <a:gdLst>
                  <a:gd name="T0" fmla="*/ 7 w 64"/>
                  <a:gd name="T1" fmla="*/ 46 h 67"/>
                  <a:gd name="T2" fmla="*/ 7 w 64"/>
                  <a:gd name="T3" fmla="*/ 46 h 67"/>
                  <a:gd name="T4" fmla="*/ 17 w 64"/>
                  <a:gd name="T5" fmla="*/ 33 h 67"/>
                  <a:gd name="T6" fmla="*/ 27 w 64"/>
                  <a:gd name="T7" fmla="*/ 22 h 67"/>
                  <a:gd name="T8" fmla="*/ 33 w 64"/>
                  <a:gd name="T9" fmla="*/ 17 h 67"/>
                  <a:gd name="T10" fmla="*/ 39 w 64"/>
                  <a:gd name="T11" fmla="*/ 12 h 67"/>
                  <a:gd name="T12" fmla="*/ 39 w 64"/>
                  <a:gd name="T13" fmla="*/ 12 h 67"/>
                  <a:gd name="T14" fmla="*/ 48 w 64"/>
                  <a:gd name="T15" fmla="*/ 5 h 67"/>
                  <a:gd name="T16" fmla="*/ 53 w 64"/>
                  <a:gd name="T17" fmla="*/ 2 h 67"/>
                  <a:gd name="T18" fmla="*/ 57 w 64"/>
                  <a:gd name="T19" fmla="*/ 0 h 67"/>
                  <a:gd name="T20" fmla="*/ 60 w 64"/>
                  <a:gd name="T21" fmla="*/ 0 h 67"/>
                  <a:gd name="T22" fmla="*/ 61 w 64"/>
                  <a:gd name="T23" fmla="*/ 0 h 67"/>
                  <a:gd name="T24" fmla="*/ 62 w 64"/>
                  <a:gd name="T25" fmla="*/ 2 h 67"/>
                  <a:gd name="T26" fmla="*/ 64 w 64"/>
                  <a:gd name="T27" fmla="*/ 6 h 67"/>
                  <a:gd name="T28" fmla="*/ 64 w 64"/>
                  <a:gd name="T29" fmla="*/ 14 h 67"/>
                  <a:gd name="T30" fmla="*/ 64 w 64"/>
                  <a:gd name="T31" fmla="*/ 14 h 67"/>
                  <a:gd name="T32" fmla="*/ 63 w 64"/>
                  <a:gd name="T33" fmla="*/ 30 h 67"/>
                  <a:gd name="T34" fmla="*/ 62 w 64"/>
                  <a:gd name="T35" fmla="*/ 40 h 67"/>
                  <a:gd name="T36" fmla="*/ 61 w 64"/>
                  <a:gd name="T37" fmla="*/ 44 h 67"/>
                  <a:gd name="T38" fmla="*/ 58 w 64"/>
                  <a:gd name="T39" fmla="*/ 47 h 67"/>
                  <a:gd name="T40" fmla="*/ 55 w 64"/>
                  <a:gd name="T41" fmla="*/ 50 h 67"/>
                  <a:gd name="T42" fmla="*/ 50 w 64"/>
                  <a:gd name="T43" fmla="*/ 54 h 67"/>
                  <a:gd name="T44" fmla="*/ 50 w 64"/>
                  <a:gd name="T45" fmla="*/ 54 h 67"/>
                  <a:gd name="T46" fmla="*/ 39 w 64"/>
                  <a:gd name="T47" fmla="*/ 59 h 67"/>
                  <a:gd name="T48" fmla="*/ 26 w 64"/>
                  <a:gd name="T49" fmla="*/ 63 h 67"/>
                  <a:gd name="T50" fmla="*/ 8 w 64"/>
                  <a:gd name="T51" fmla="*/ 67 h 67"/>
                  <a:gd name="T52" fmla="*/ 8 w 64"/>
                  <a:gd name="T53" fmla="*/ 67 h 67"/>
                  <a:gd name="T54" fmla="*/ 5 w 64"/>
                  <a:gd name="T55" fmla="*/ 67 h 67"/>
                  <a:gd name="T56" fmla="*/ 2 w 64"/>
                  <a:gd name="T57" fmla="*/ 67 h 67"/>
                  <a:gd name="T58" fmla="*/ 1 w 64"/>
                  <a:gd name="T59" fmla="*/ 65 h 67"/>
                  <a:gd name="T60" fmla="*/ 0 w 64"/>
                  <a:gd name="T61" fmla="*/ 63 h 67"/>
                  <a:gd name="T62" fmla="*/ 0 w 64"/>
                  <a:gd name="T63" fmla="*/ 60 h 67"/>
                  <a:gd name="T64" fmla="*/ 1 w 64"/>
                  <a:gd name="T65" fmla="*/ 57 h 67"/>
                  <a:gd name="T66" fmla="*/ 4 w 64"/>
                  <a:gd name="T67" fmla="*/ 51 h 67"/>
                  <a:gd name="T68" fmla="*/ 7 w 64"/>
                  <a:gd name="T69" fmla="*/ 46 h 67"/>
                  <a:gd name="T70" fmla="*/ 7 w 64"/>
                  <a:gd name="T71" fmla="*/ 46 h 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4" h="67">
                    <a:moveTo>
                      <a:pt x="7" y="46"/>
                    </a:moveTo>
                    <a:lnTo>
                      <a:pt x="7" y="46"/>
                    </a:lnTo>
                    <a:lnTo>
                      <a:pt x="17" y="33"/>
                    </a:lnTo>
                    <a:lnTo>
                      <a:pt x="27" y="22"/>
                    </a:lnTo>
                    <a:lnTo>
                      <a:pt x="33" y="17"/>
                    </a:lnTo>
                    <a:lnTo>
                      <a:pt x="39" y="12"/>
                    </a:lnTo>
                    <a:lnTo>
                      <a:pt x="48" y="5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2"/>
                    </a:lnTo>
                    <a:lnTo>
                      <a:pt x="64" y="6"/>
                    </a:lnTo>
                    <a:lnTo>
                      <a:pt x="64" y="14"/>
                    </a:lnTo>
                    <a:lnTo>
                      <a:pt x="63" y="30"/>
                    </a:lnTo>
                    <a:lnTo>
                      <a:pt x="62" y="40"/>
                    </a:lnTo>
                    <a:lnTo>
                      <a:pt x="61" y="44"/>
                    </a:lnTo>
                    <a:lnTo>
                      <a:pt x="58" y="47"/>
                    </a:lnTo>
                    <a:lnTo>
                      <a:pt x="55" y="50"/>
                    </a:lnTo>
                    <a:lnTo>
                      <a:pt x="50" y="54"/>
                    </a:lnTo>
                    <a:lnTo>
                      <a:pt x="39" y="59"/>
                    </a:lnTo>
                    <a:lnTo>
                      <a:pt x="26" y="63"/>
                    </a:lnTo>
                    <a:lnTo>
                      <a:pt x="8" y="67"/>
                    </a:lnTo>
                    <a:lnTo>
                      <a:pt x="5" y="67"/>
                    </a:lnTo>
                    <a:lnTo>
                      <a:pt x="2" y="67"/>
                    </a:lnTo>
                    <a:lnTo>
                      <a:pt x="1" y="65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1" y="57"/>
                    </a:lnTo>
                    <a:lnTo>
                      <a:pt x="4" y="5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FC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20" name="Freeform 155">
                <a:extLst>
                  <a:ext uri="{FF2B5EF4-FFF2-40B4-BE49-F238E27FC236}">
                    <a16:creationId xmlns:a16="http://schemas.microsoft.com/office/drawing/2014/main" id="{DB1D1FFF-03D7-4EAA-9AB2-85713A5A5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181"/>
                <a:ext cx="96" cy="22"/>
              </a:xfrm>
              <a:custGeom>
                <a:avLst/>
                <a:gdLst>
                  <a:gd name="T0" fmla="*/ 96 w 96"/>
                  <a:gd name="T1" fmla="*/ 4 h 22"/>
                  <a:gd name="T2" fmla="*/ 96 w 96"/>
                  <a:gd name="T3" fmla="*/ 4 h 22"/>
                  <a:gd name="T4" fmla="*/ 83 w 96"/>
                  <a:gd name="T5" fmla="*/ 2 h 22"/>
                  <a:gd name="T6" fmla="*/ 70 w 96"/>
                  <a:gd name="T7" fmla="*/ 1 h 22"/>
                  <a:gd name="T8" fmla="*/ 58 w 96"/>
                  <a:gd name="T9" fmla="*/ 1 h 22"/>
                  <a:gd name="T10" fmla="*/ 46 w 96"/>
                  <a:gd name="T11" fmla="*/ 3 h 22"/>
                  <a:gd name="T12" fmla="*/ 35 w 96"/>
                  <a:gd name="T13" fmla="*/ 6 h 22"/>
                  <a:gd name="T14" fmla="*/ 24 w 96"/>
                  <a:gd name="T15" fmla="*/ 11 h 22"/>
                  <a:gd name="T16" fmla="*/ 12 w 96"/>
                  <a:gd name="T17" fmla="*/ 16 h 22"/>
                  <a:gd name="T18" fmla="*/ 0 w 96"/>
                  <a:gd name="T19" fmla="*/ 22 h 22"/>
                  <a:gd name="T20" fmla="*/ 0 w 96"/>
                  <a:gd name="T21" fmla="*/ 22 h 22"/>
                  <a:gd name="T22" fmla="*/ 0 w 96"/>
                  <a:gd name="T23" fmla="*/ 21 h 22"/>
                  <a:gd name="T24" fmla="*/ 0 w 96"/>
                  <a:gd name="T25" fmla="*/ 21 h 22"/>
                  <a:gd name="T26" fmla="*/ 0 w 96"/>
                  <a:gd name="T27" fmla="*/ 21 h 22"/>
                  <a:gd name="T28" fmla="*/ 11 w 96"/>
                  <a:gd name="T29" fmla="*/ 14 h 22"/>
                  <a:gd name="T30" fmla="*/ 23 w 96"/>
                  <a:gd name="T31" fmla="*/ 8 h 22"/>
                  <a:gd name="T32" fmla="*/ 35 w 96"/>
                  <a:gd name="T33" fmla="*/ 4 h 22"/>
                  <a:gd name="T34" fmla="*/ 46 w 96"/>
                  <a:gd name="T35" fmla="*/ 1 h 22"/>
                  <a:gd name="T36" fmla="*/ 58 w 96"/>
                  <a:gd name="T37" fmla="*/ 0 h 22"/>
                  <a:gd name="T38" fmla="*/ 70 w 96"/>
                  <a:gd name="T39" fmla="*/ 0 h 22"/>
                  <a:gd name="T40" fmla="*/ 84 w 96"/>
                  <a:gd name="T41" fmla="*/ 1 h 22"/>
                  <a:gd name="T42" fmla="*/ 96 w 96"/>
                  <a:gd name="T43" fmla="*/ 3 h 22"/>
                  <a:gd name="T44" fmla="*/ 96 w 96"/>
                  <a:gd name="T45" fmla="*/ 3 h 22"/>
                  <a:gd name="T46" fmla="*/ 96 w 96"/>
                  <a:gd name="T47" fmla="*/ 4 h 22"/>
                  <a:gd name="T48" fmla="*/ 96 w 96"/>
                  <a:gd name="T49" fmla="*/ 4 h 22"/>
                  <a:gd name="T50" fmla="*/ 96 w 96"/>
                  <a:gd name="T51" fmla="*/ 4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6" h="22">
                    <a:moveTo>
                      <a:pt x="96" y="4"/>
                    </a:moveTo>
                    <a:lnTo>
                      <a:pt x="96" y="4"/>
                    </a:lnTo>
                    <a:lnTo>
                      <a:pt x="83" y="2"/>
                    </a:lnTo>
                    <a:lnTo>
                      <a:pt x="70" y="1"/>
                    </a:lnTo>
                    <a:lnTo>
                      <a:pt x="58" y="1"/>
                    </a:lnTo>
                    <a:lnTo>
                      <a:pt x="46" y="3"/>
                    </a:lnTo>
                    <a:lnTo>
                      <a:pt x="35" y="6"/>
                    </a:lnTo>
                    <a:lnTo>
                      <a:pt x="24" y="11"/>
                    </a:lnTo>
                    <a:lnTo>
                      <a:pt x="12" y="1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1" y="14"/>
                    </a:lnTo>
                    <a:lnTo>
                      <a:pt x="23" y="8"/>
                    </a:lnTo>
                    <a:lnTo>
                      <a:pt x="35" y="4"/>
                    </a:lnTo>
                    <a:lnTo>
                      <a:pt x="46" y="1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4" y="1"/>
                    </a:lnTo>
                    <a:lnTo>
                      <a:pt x="96" y="3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21" name="Freeform 156">
                <a:extLst>
                  <a:ext uri="{FF2B5EF4-FFF2-40B4-BE49-F238E27FC236}">
                    <a16:creationId xmlns:a16="http://schemas.microsoft.com/office/drawing/2014/main" id="{DD1EC6F7-A1A2-4133-AD2F-F841150B8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1285"/>
                <a:ext cx="50" cy="39"/>
              </a:xfrm>
              <a:custGeom>
                <a:avLst/>
                <a:gdLst>
                  <a:gd name="T0" fmla="*/ 50 w 50"/>
                  <a:gd name="T1" fmla="*/ 1 h 39"/>
                  <a:gd name="T2" fmla="*/ 50 w 50"/>
                  <a:gd name="T3" fmla="*/ 1 h 39"/>
                  <a:gd name="T4" fmla="*/ 44 w 50"/>
                  <a:gd name="T5" fmla="*/ 0 h 39"/>
                  <a:gd name="T6" fmla="*/ 38 w 50"/>
                  <a:gd name="T7" fmla="*/ 2 h 39"/>
                  <a:gd name="T8" fmla="*/ 38 w 50"/>
                  <a:gd name="T9" fmla="*/ 2 h 39"/>
                  <a:gd name="T10" fmla="*/ 31 w 50"/>
                  <a:gd name="T11" fmla="*/ 5 h 39"/>
                  <a:gd name="T12" fmla="*/ 26 w 50"/>
                  <a:gd name="T13" fmla="*/ 10 h 39"/>
                  <a:gd name="T14" fmla="*/ 26 w 50"/>
                  <a:gd name="T15" fmla="*/ 10 h 39"/>
                  <a:gd name="T16" fmla="*/ 20 w 50"/>
                  <a:gd name="T17" fmla="*/ 16 h 39"/>
                  <a:gd name="T18" fmla="*/ 16 w 50"/>
                  <a:gd name="T19" fmla="*/ 23 h 39"/>
                  <a:gd name="T20" fmla="*/ 16 w 50"/>
                  <a:gd name="T21" fmla="*/ 23 h 39"/>
                  <a:gd name="T22" fmla="*/ 8 w 50"/>
                  <a:gd name="T23" fmla="*/ 31 h 39"/>
                  <a:gd name="T24" fmla="*/ 0 w 50"/>
                  <a:gd name="T25" fmla="*/ 39 h 39"/>
                  <a:gd name="T26" fmla="*/ 0 w 50"/>
                  <a:gd name="T27" fmla="*/ 39 h 39"/>
                  <a:gd name="T28" fmla="*/ 0 w 50"/>
                  <a:gd name="T29" fmla="*/ 39 h 39"/>
                  <a:gd name="T30" fmla="*/ 1 w 50"/>
                  <a:gd name="T31" fmla="*/ 39 h 39"/>
                  <a:gd name="T32" fmla="*/ 1 w 50"/>
                  <a:gd name="T33" fmla="*/ 39 h 39"/>
                  <a:gd name="T34" fmla="*/ 11 w 50"/>
                  <a:gd name="T35" fmla="*/ 30 h 39"/>
                  <a:gd name="T36" fmla="*/ 11 w 50"/>
                  <a:gd name="T37" fmla="*/ 30 h 39"/>
                  <a:gd name="T38" fmla="*/ 20 w 50"/>
                  <a:gd name="T39" fmla="*/ 20 h 39"/>
                  <a:gd name="T40" fmla="*/ 20 w 50"/>
                  <a:gd name="T41" fmla="*/ 20 h 39"/>
                  <a:gd name="T42" fmla="*/ 25 w 50"/>
                  <a:gd name="T43" fmla="*/ 13 h 39"/>
                  <a:gd name="T44" fmla="*/ 30 w 50"/>
                  <a:gd name="T45" fmla="*/ 8 h 39"/>
                  <a:gd name="T46" fmla="*/ 30 w 50"/>
                  <a:gd name="T47" fmla="*/ 8 h 39"/>
                  <a:gd name="T48" fmla="*/ 38 w 50"/>
                  <a:gd name="T49" fmla="*/ 4 h 39"/>
                  <a:gd name="T50" fmla="*/ 38 w 50"/>
                  <a:gd name="T51" fmla="*/ 4 h 39"/>
                  <a:gd name="T52" fmla="*/ 43 w 50"/>
                  <a:gd name="T53" fmla="*/ 2 h 39"/>
                  <a:gd name="T54" fmla="*/ 49 w 50"/>
                  <a:gd name="T55" fmla="*/ 2 h 39"/>
                  <a:gd name="T56" fmla="*/ 49 w 50"/>
                  <a:gd name="T57" fmla="*/ 2 h 39"/>
                  <a:gd name="T58" fmla="*/ 50 w 50"/>
                  <a:gd name="T59" fmla="*/ 1 h 39"/>
                  <a:gd name="T60" fmla="*/ 50 w 50"/>
                  <a:gd name="T61" fmla="*/ 1 h 39"/>
                  <a:gd name="T62" fmla="*/ 50 w 50"/>
                  <a:gd name="T63" fmla="*/ 1 h 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0" h="39">
                    <a:moveTo>
                      <a:pt x="50" y="1"/>
                    </a:moveTo>
                    <a:lnTo>
                      <a:pt x="50" y="1"/>
                    </a:lnTo>
                    <a:lnTo>
                      <a:pt x="44" y="0"/>
                    </a:lnTo>
                    <a:lnTo>
                      <a:pt x="38" y="2"/>
                    </a:lnTo>
                    <a:lnTo>
                      <a:pt x="31" y="5"/>
                    </a:lnTo>
                    <a:lnTo>
                      <a:pt x="26" y="10"/>
                    </a:lnTo>
                    <a:lnTo>
                      <a:pt x="20" y="16"/>
                    </a:lnTo>
                    <a:lnTo>
                      <a:pt x="16" y="23"/>
                    </a:lnTo>
                    <a:lnTo>
                      <a:pt x="8" y="31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11" y="30"/>
                    </a:lnTo>
                    <a:lnTo>
                      <a:pt x="20" y="20"/>
                    </a:lnTo>
                    <a:lnTo>
                      <a:pt x="25" y="13"/>
                    </a:lnTo>
                    <a:lnTo>
                      <a:pt x="30" y="8"/>
                    </a:lnTo>
                    <a:lnTo>
                      <a:pt x="38" y="4"/>
                    </a:lnTo>
                    <a:lnTo>
                      <a:pt x="43" y="2"/>
                    </a:lnTo>
                    <a:lnTo>
                      <a:pt x="49" y="2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22" name="Freeform 157">
                <a:extLst>
                  <a:ext uri="{FF2B5EF4-FFF2-40B4-BE49-F238E27FC236}">
                    <a16:creationId xmlns:a16="http://schemas.microsoft.com/office/drawing/2014/main" id="{F67E6BEA-5408-447D-BA70-4D1D09223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1284"/>
                <a:ext cx="49" cy="32"/>
              </a:xfrm>
              <a:custGeom>
                <a:avLst/>
                <a:gdLst>
                  <a:gd name="T0" fmla="*/ 0 w 49"/>
                  <a:gd name="T1" fmla="*/ 1 h 32"/>
                  <a:gd name="T2" fmla="*/ 0 w 49"/>
                  <a:gd name="T3" fmla="*/ 1 h 32"/>
                  <a:gd name="T4" fmla="*/ 4 w 49"/>
                  <a:gd name="T5" fmla="*/ 1 h 32"/>
                  <a:gd name="T6" fmla="*/ 7 w 49"/>
                  <a:gd name="T7" fmla="*/ 2 h 32"/>
                  <a:gd name="T8" fmla="*/ 14 w 49"/>
                  <a:gd name="T9" fmla="*/ 4 h 32"/>
                  <a:gd name="T10" fmla="*/ 20 w 49"/>
                  <a:gd name="T11" fmla="*/ 7 h 32"/>
                  <a:gd name="T12" fmla="*/ 26 w 49"/>
                  <a:gd name="T13" fmla="*/ 12 h 32"/>
                  <a:gd name="T14" fmla="*/ 37 w 49"/>
                  <a:gd name="T15" fmla="*/ 24 h 32"/>
                  <a:gd name="T16" fmla="*/ 43 w 49"/>
                  <a:gd name="T17" fmla="*/ 28 h 32"/>
                  <a:gd name="T18" fmla="*/ 49 w 49"/>
                  <a:gd name="T19" fmla="*/ 32 h 32"/>
                  <a:gd name="T20" fmla="*/ 49 w 49"/>
                  <a:gd name="T21" fmla="*/ 32 h 32"/>
                  <a:gd name="T22" fmla="*/ 49 w 49"/>
                  <a:gd name="T23" fmla="*/ 31 h 32"/>
                  <a:gd name="T24" fmla="*/ 49 w 49"/>
                  <a:gd name="T25" fmla="*/ 31 h 32"/>
                  <a:gd name="T26" fmla="*/ 44 w 49"/>
                  <a:gd name="T27" fmla="*/ 27 h 32"/>
                  <a:gd name="T28" fmla="*/ 38 w 49"/>
                  <a:gd name="T29" fmla="*/ 22 h 32"/>
                  <a:gd name="T30" fmla="*/ 26 w 49"/>
                  <a:gd name="T31" fmla="*/ 10 h 32"/>
                  <a:gd name="T32" fmla="*/ 21 w 49"/>
                  <a:gd name="T33" fmla="*/ 6 h 32"/>
                  <a:gd name="T34" fmla="*/ 15 w 49"/>
                  <a:gd name="T35" fmla="*/ 2 h 32"/>
                  <a:gd name="T36" fmla="*/ 8 w 49"/>
                  <a:gd name="T37" fmla="*/ 0 h 32"/>
                  <a:gd name="T38" fmla="*/ 4 w 49"/>
                  <a:gd name="T39" fmla="*/ 0 h 32"/>
                  <a:gd name="T40" fmla="*/ 0 w 49"/>
                  <a:gd name="T41" fmla="*/ 1 h 32"/>
                  <a:gd name="T42" fmla="*/ 0 w 49"/>
                  <a:gd name="T43" fmla="*/ 1 h 32"/>
                  <a:gd name="T44" fmla="*/ 0 w 49"/>
                  <a:gd name="T45" fmla="*/ 1 h 32"/>
                  <a:gd name="T46" fmla="*/ 0 w 49"/>
                  <a:gd name="T47" fmla="*/ 1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9" h="32">
                    <a:moveTo>
                      <a:pt x="0" y="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7" y="2"/>
                    </a:lnTo>
                    <a:lnTo>
                      <a:pt x="14" y="4"/>
                    </a:lnTo>
                    <a:lnTo>
                      <a:pt x="20" y="7"/>
                    </a:lnTo>
                    <a:lnTo>
                      <a:pt x="26" y="12"/>
                    </a:lnTo>
                    <a:lnTo>
                      <a:pt x="37" y="24"/>
                    </a:lnTo>
                    <a:lnTo>
                      <a:pt x="43" y="28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4" y="27"/>
                    </a:lnTo>
                    <a:lnTo>
                      <a:pt x="38" y="22"/>
                    </a:lnTo>
                    <a:lnTo>
                      <a:pt x="26" y="10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23" name="Freeform 158">
                <a:extLst>
                  <a:ext uri="{FF2B5EF4-FFF2-40B4-BE49-F238E27FC236}">
                    <a16:creationId xmlns:a16="http://schemas.microsoft.com/office/drawing/2014/main" id="{64FB70C9-8739-475D-8A80-FC90342A4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1218"/>
                <a:ext cx="10" cy="67"/>
              </a:xfrm>
              <a:custGeom>
                <a:avLst/>
                <a:gdLst>
                  <a:gd name="T0" fmla="*/ 9 w 10"/>
                  <a:gd name="T1" fmla="*/ 0 h 67"/>
                  <a:gd name="T2" fmla="*/ 9 w 10"/>
                  <a:gd name="T3" fmla="*/ 0 h 67"/>
                  <a:gd name="T4" fmla="*/ 5 w 10"/>
                  <a:gd name="T5" fmla="*/ 7 h 67"/>
                  <a:gd name="T6" fmla="*/ 2 w 10"/>
                  <a:gd name="T7" fmla="*/ 14 h 67"/>
                  <a:gd name="T8" fmla="*/ 0 w 10"/>
                  <a:gd name="T9" fmla="*/ 21 h 67"/>
                  <a:gd name="T10" fmla="*/ 0 w 10"/>
                  <a:gd name="T11" fmla="*/ 29 h 67"/>
                  <a:gd name="T12" fmla="*/ 0 w 10"/>
                  <a:gd name="T13" fmla="*/ 29 h 67"/>
                  <a:gd name="T14" fmla="*/ 2 w 10"/>
                  <a:gd name="T15" fmla="*/ 39 h 67"/>
                  <a:gd name="T16" fmla="*/ 3 w 10"/>
                  <a:gd name="T17" fmla="*/ 49 h 67"/>
                  <a:gd name="T18" fmla="*/ 3 w 10"/>
                  <a:gd name="T19" fmla="*/ 49 h 67"/>
                  <a:gd name="T20" fmla="*/ 4 w 10"/>
                  <a:gd name="T21" fmla="*/ 58 h 67"/>
                  <a:gd name="T22" fmla="*/ 4 w 10"/>
                  <a:gd name="T23" fmla="*/ 63 h 67"/>
                  <a:gd name="T24" fmla="*/ 3 w 10"/>
                  <a:gd name="T25" fmla="*/ 65 h 67"/>
                  <a:gd name="T26" fmla="*/ 2 w 10"/>
                  <a:gd name="T27" fmla="*/ 67 h 67"/>
                  <a:gd name="T28" fmla="*/ 2 w 10"/>
                  <a:gd name="T29" fmla="*/ 67 h 67"/>
                  <a:gd name="T30" fmla="*/ 2 w 10"/>
                  <a:gd name="T31" fmla="*/ 67 h 67"/>
                  <a:gd name="T32" fmla="*/ 2 w 10"/>
                  <a:gd name="T33" fmla="*/ 67 h 67"/>
                  <a:gd name="T34" fmla="*/ 2 w 10"/>
                  <a:gd name="T35" fmla="*/ 67 h 67"/>
                  <a:gd name="T36" fmla="*/ 4 w 10"/>
                  <a:gd name="T37" fmla="*/ 65 h 67"/>
                  <a:gd name="T38" fmla="*/ 5 w 10"/>
                  <a:gd name="T39" fmla="*/ 62 h 67"/>
                  <a:gd name="T40" fmla="*/ 6 w 10"/>
                  <a:gd name="T41" fmla="*/ 56 h 67"/>
                  <a:gd name="T42" fmla="*/ 6 w 10"/>
                  <a:gd name="T43" fmla="*/ 50 h 67"/>
                  <a:gd name="T44" fmla="*/ 5 w 10"/>
                  <a:gd name="T45" fmla="*/ 44 h 67"/>
                  <a:gd name="T46" fmla="*/ 5 w 10"/>
                  <a:gd name="T47" fmla="*/ 44 h 67"/>
                  <a:gd name="T48" fmla="*/ 3 w 10"/>
                  <a:gd name="T49" fmla="*/ 33 h 67"/>
                  <a:gd name="T50" fmla="*/ 2 w 10"/>
                  <a:gd name="T51" fmla="*/ 26 h 67"/>
                  <a:gd name="T52" fmla="*/ 2 w 10"/>
                  <a:gd name="T53" fmla="*/ 21 h 67"/>
                  <a:gd name="T54" fmla="*/ 2 w 10"/>
                  <a:gd name="T55" fmla="*/ 21 h 67"/>
                  <a:gd name="T56" fmla="*/ 3 w 10"/>
                  <a:gd name="T57" fmla="*/ 15 h 67"/>
                  <a:gd name="T58" fmla="*/ 5 w 10"/>
                  <a:gd name="T59" fmla="*/ 10 h 67"/>
                  <a:gd name="T60" fmla="*/ 10 w 10"/>
                  <a:gd name="T61" fmla="*/ 0 h 67"/>
                  <a:gd name="T62" fmla="*/ 10 w 10"/>
                  <a:gd name="T63" fmla="*/ 0 h 67"/>
                  <a:gd name="T64" fmla="*/ 10 w 10"/>
                  <a:gd name="T65" fmla="*/ 0 h 67"/>
                  <a:gd name="T66" fmla="*/ 9 w 10"/>
                  <a:gd name="T67" fmla="*/ 0 h 67"/>
                  <a:gd name="T68" fmla="*/ 9 w 10"/>
                  <a:gd name="T69" fmla="*/ 0 h 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" h="67">
                    <a:moveTo>
                      <a:pt x="9" y="0"/>
                    </a:moveTo>
                    <a:lnTo>
                      <a:pt x="9" y="0"/>
                    </a:lnTo>
                    <a:lnTo>
                      <a:pt x="5" y="7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3" y="49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5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5" y="62"/>
                    </a:lnTo>
                    <a:lnTo>
                      <a:pt x="6" y="56"/>
                    </a:lnTo>
                    <a:lnTo>
                      <a:pt x="6" y="50"/>
                    </a:lnTo>
                    <a:lnTo>
                      <a:pt x="5" y="44"/>
                    </a:lnTo>
                    <a:lnTo>
                      <a:pt x="3" y="33"/>
                    </a:lnTo>
                    <a:lnTo>
                      <a:pt x="2" y="26"/>
                    </a:lnTo>
                    <a:lnTo>
                      <a:pt x="2" y="21"/>
                    </a:lnTo>
                    <a:lnTo>
                      <a:pt x="3" y="15"/>
                    </a:lnTo>
                    <a:lnTo>
                      <a:pt x="5" y="10"/>
                    </a:lnTo>
                    <a:lnTo>
                      <a:pt x="1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24" name="Freeform 159">
                <a:extLst>
                  <a:ext uri="{FF2B5EF4-FFF2-40B4-BE49-F238E27FC236}">
                    <a16:creationId xmlns:a16="http://schemas.microsoft.com/office/drawing/2014/main" id="{72D83809-F727-41DE-A4D2-E7FD62FBC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1249"/>
                <a:ext cx="24" cy="6"/>
              </a:xfrm>
              <a:custGeom>
                <a:avLst/>
                <a:gdLst>
                  <a:gd name="T0" fmla="*/ 23 w 24"/>
                  <a:gd name="T1" fmla="*/ 0 h 6"/>
                  <a:gd name="T2" fmla="*/ 23 w 24"/>
                  <a:gd name="T3" fmla="*/ 0 h 6"/>
                  <a:gd name="T4" fmla="*/ 17 w 24"/>
                  <a:gd name="T5" fmla="*/ 2 h 6"/>
                  <a:gd name="T6" fmla="*/ 12 w 24"/>
                  <a:gd name="T7" fmla="*/ 4 h 6"/>
                  <a:gd name="T8" fmla="*/ 12 w 24"/>
                  <a:gd name="T9" fmla="*/ 4 h 6"/>
                  <a:gd name="T10" fmla="*/ 9 w 24"/>
                  <a:gd name="T11" fmla="*/ 4 h 6"/>
                  <a:gd name="T12" fmla="*/ 6 w 24"/>
                  <a:gd name="T13" fmla="*/ 3 h 6"/>
                  <a:gd name="T14" fmla="*/ 1 w 24"/>
                  <a:gd name="T15" fmla="*/ 1 h 6"/>
                  <a:gd name="T16" fmla="*/ 1 w 24"/>
                  <a:gd name="T17" fmla="*/ 1 h 6"/>
                  <a:gd name="T18" fmla="*/ 0 w 24"/>
                  <a:gd name="T19" fmla="*/ 1 h 6"/>
                  <a:gd name="T20" fmla="*/ 0 w 24"/>
                  <a:gd name="T21" fmla="*/ 3 h 6"/>
                  <a:gd name="T22" fmla="*/ 0 w 24"/>
                  <a:gd name="T23" fmla="*/ 3 h 6"/>
                  <a:gd name="T24" fmla="*/ 2 w 24"/>
                  <a:gd name="T25" fmla="*/ 5 h 6"/>
                  <a:gd name="T26" fmla="*/ 4 w 24"/>
                  <a:gd name="T27" fmla="*/ 6 h 6"/>
                  <a:gd name="T28" fmla="*/ 7 w 24"/>
                  <a:gd name="T29" fmla="*/ 6 h 6"/>
                  <a:gd name="T30" fmla="*/ 11 w 24"/>
                  <a:gd name="T31" fmla="*/ 6 h 6"/>
                  <a:gd name="T32" fmla="*/ 17 w 24"/>
                  <a:gd name="T33" fmla="*/ 4 h 6"/>
                  <a:gd name="T34" fmla="*/ 23 w 24"/>
                  <a:gd name="T35" fmla="*/ 2 h 6"/>
                  <a:gd name="T36" fmla="*/ 23 w 24"/>
                  <a:gd name="T37" fmla="*/ 2 h 6"/>
                  <a:gd name="T38" fmla="*/ 24 w 24"/>
                  <a:gd name="T39" fmla="*/ 1 h 6"/>
                  <a:gd name="T40" fmla="*/ 24 w 24"/>
                  <a:gd name="T41" fmla="*/ 0 h 6"/>
                  <a:gd name="T42" fmla="*/ 23 w 24"/>
                  <a:gd name="T43" fmla="*/ 0 h 6"/>
                  <a:gd name="T44" fmla="*/ 23 w 24"/>
                  <a:gd name="T45" fmla="*/ 0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" h="6">
                    <a:moveTo>
                      <a:pt x="23" y="0"/>
                    </a:moveTo>
                    <a:lnTo>
                      <a:pt x="23" y="0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25" name="Freeform 160">
                <a:extLst>
                  <a:ext uri="{FF2B5EF4-FFF2-40B4-BE49-F238E27FC236}">
                    <a16:creationId xmlns:a16="http://schemas.microsoft.com/office/drawing/2014/main" id="{966D888B-CA6C-4349-BD7F-A91149CC3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1227"/>
                <a:ext cx="39" cy="7"/>
              </a:xfrm>
              <a:custGeom>
                <a:avLst/>
                <a:gdLst>
                  <a:gd name="T0" fmla="*/ 1 w 39"/>
                  <a:gd name="T1" fmla="*/ 7 h 7"/>
                  <a:gd name="T2" fmla="*/ 1 w 39"/>
                  <a:gd name="T3" fmla="*/ 7 h 7"/>
                  <a:gd name="T4" fmla="*/ 6 w 39"/>
                  <a:gd name="T5" fmla="*/ 5 h 7"/>
                  <a:gd name="T6" fmla="*/ 12 w 39"/>
                  <a:gd name="T7" fmla="*/ 4 h 7"/>
                  <a:gd name="T8" fmla="*/ 18 w 39"/>
                  <a:gd name="T9" fmla="*/ 4 h 7"/>
                  <a:gd name="T10" fmla="*/ 24 w 39"/>
                  <a:gd name="T11" fmla="*/ 5 h 7"/>
                  <a:gd name="T12" fmla="*/ 24 w 39"/>
                  <a:gd name="T13" fmla="*/ 5 h 7"/>
                  <a:gd name="T14" fmla="*/ 28 w 39"/>
                  <a:gd name="T15" fmla="*/ 6 h 7"/>
                  <a:gd name="T16" fmla="*/ 32 w 39"/>
                  <a:gd name="T17" fmla="*/ 6 h 7"/>
                  <a:gd name="T18" fmla="*/ 36 w 39"/>
                  <a:gd name="T19" fmla="*/ 4 h 7"/>
                  <a:gd name="T20" fmla="*/ 39 w 39"/>
                  <a:gd name="T21" fmla="*/ 2 h 7"/>
                  <a:gd name="T22" fmla="*/ 39 w 39"/>
                  <a:gd name="T23" fmla="*/ 2 h 7"/>
                  <a:gd name="T24" fmla="*/ 39 w 39"/>
                  <a:gd name="T25" fmla="*/ 1 h 7"/>
                  <a:gd name="T26" fmla="*/ 39 w 39"/>
                  <a:gd name="T27" fmla="*/ 0 h 7"/>
                  <a:gd name="T28" fmla="*/ 39 w 39"/>
                  <a:gd name="T29" fmla="*/ 0 h 7"/>
                  <a:gd name="T30" fmla="*/ 39 w 39"/>
                  <a:gd name="T31" fmla="*/ 0 h 7"/>
                  <a:gd name="T32" fmla="*/ 34 w 39"/>
                  <a:gd name="T33" fmla="*/ 2 h 7"/>
                  <a:gd name="T34" fmla="*/ 29 w 39"/>
                  <a:gd name="T35" fmla="*/ 2 h 7"/>
                  <a:gd name="T36" fmla="*/ 29 w 39"/>
                  <a:gd name="T37" fmla="*/ 2 h 7"/>
                  <a:gd name="T38" fmla="*/ 20 w 39"/>
                  <a:gd name="T39" fmla="*/ 1 h 7"/>
                  <a:gd name="T40" fmla="*/ 20 w 39"/>
                  <a:gd name="T41" fmla="*/ 1 h 7"/>
                  <a:gd name="T42" fmla="*/ 15 w 39"/>
                  <a:gd name="T43" fmla="*/ 1 h 7"/>
                  <a:gd name="T44" fmla="*/ 10 w 39"/>
                  <a:gd name="T45" fmla="*/ 3 h 7"/>
                  <a:gd name="T46" fmla="*/ 0 w 39"/>
                  <a:gd name="T47" fmla="*/ 7 h 7"/>
                  <a:gd name="T48" fmla="*/ 0 w 39"/>
                  <a:gd name="T49" fmla="*/ 7 h 7"/>
                  <a:gd name="T50" fmla="*/ 1 w 39"/>
                  <a:gd name="T51" fmla="*/ 7 h 7"/>
                  <a:gd name="T52" fmla="*/ 1 w 39"/>
                  <a:gd name="T53" fmla="*/ 7 h 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7">
                    <a:moveTo>
                      <a:pt x="1" y="7"/>
                    </a:moveTo>
                    <a:lnTo>
                      <a:pt x="1" y="7"/>
                    </a:lnTo>
                    <a:lnTo>
                      <a:pt x="6" y="5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24" y="5"/>
                    </a:lnTo>
                    <a:lnTo>
                      <a:pt x="28" y="6"/>
                    </a:lnTo>
                    <a:lnTo>
                      <a:pt x="32" y="6"/>
                    </a:lnTo>
                    <a:lnTo>
                      <a:pt x="36" y="4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9" y="2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0" y="3"/>
                    </a:lnTo>
                    <a:lnTo>
                      <a:pt x="0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26" name="Freeform 161">
                <a:extLst>
                  <a:ext uri="{FF2B5EF4-FFF2-40B4-BE49-F238E27FC236}">
                    <a16:creationId xmlns:a16="http://schemas.microsoft.com/office/drawing/2014/main" id="{38F8F2A8-70DE-4320-8FD5-4410A3B58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203"/>
                <a:ext cx="67" cy="71"/>
              </a:xfrm>
              <a:custGeom>
                <a:avLst/>
                <a:gdLst>
                  <a:gd name="T0" fmla="*/ 67 w 67"/>
                  <a:gd name="T1" fmla="*/ 0 h 71"/>
                  <a:gd name="T2" fmla="*/ 67 w 67"/>
                  <a:gd name="T3" fmla="*/ 0 h 71"/>
                  <a:gd name="T4" fmla="*/ 64 w 67"/>
                  <a:gd name="T5" fmla="*/ 0 h 71"/>
                  <a:gd name="T6" fmla="*/ 61 w 67"/>
                  <a:gd name="T7" fmla="*/ 0 h 71"/>
                  <a:gd name="T8" fmla="*/ 56 w 67"/>
                  <a:gd name="T9" fmla="*/ 3 h 71"/>
                  <a:gd name="T10" fmla="*/ 52 w 67"/>
                  <a:gd name="T11" fmla="*/ 7 h 71"/>
                  <a:gd name="T12" fmla="*/ 49 w 67"/>
                  <a:gd name="T13" fmla="*/ 11 h 71"/>
                  <a:gd name="T14" fmla="*/ 49 w 67"/>
                  <a:gd name="T15" fmla="*/ 11 h 71"/>
                  <a:gd name="T16" fmla="*/ 45 w 67"/>
                  <a:gd name="T17" fmla="*/ 18 h 71"/>
                  <a:gd name="T18" fmla="*/ 42 w 67"/>
                  <a:gd name="T19" fmla="*/ 25 h 71"/>
                  <a:gd name="T20" fmla="*/ 36 w 67"/>
                  <a:gd name="T21" fmla="*/ 39 h 71"/>
                  <a:gd name="T22" fmla="*/ 36 w 67"/>
                  <a:gd name="T23" fmla="*/ 39 h 71"/>
                  <a:gd name="T24" fmla="*/ 33 w 67"/>
                  <a:gd name="T25" fmla="*/ 49 h 71"/>
                  <a:gd name="T26" fmla="*/ 29 w 67"/>
                  <a:gd name="T27" fmla="*/ 59 h 71"/>
                  <a:gd name="T28" fmla="*/ 26 w 67"/>
                  <a:gd name="T29" fmla="*/ 63 h 71"/>
                  <a:gd name="T30" fmla="*/ 23 w 67"/>
                  <a:gd name="T31" fmla="*/ 66 h 71"/>
                  <a:gd name="T32" fmla="*/ 17 w 67"/>
                  <a:gd name="T33" fmla="*/ 68 h 71"/>
                  <a:gd name="T34" fmla="*/ 12 w 67"/>
                  <a:gd name="T35" fmla="*/ 69 h 71"/>
                  <a:gd name="T36" fmla="*/ 12 w 67"/>
                  <a:gd name="T37" fmla="*/ 69 h 71"/>
                  <a:gd name="T38" fmla="*/ 9 w 67"/>
                  <a:gd name="T39" fmla="*/ 68 h 71"/>
                  <a:gd name="T40" fmla="*/ 6 w 67"/>
                  <a:gd name="T41" fmla="*/ 66 h 71"/>
                  <a:gd name="T42" fmla="*/ 3 w 67"/>
                  <a:gd name="T43" fmla="*/ 63 h 71"/>
                  <a:gd name="T44" fmla="*/ 2 w 67"/>
                  <a:gd name="T45" fmla="*/ 60 h 71"/>
                  <a:gd name="T46" fmla="*/ 2 w 67"/>
                  <a:gd name="T47" fmla="*/ 56 h 71"/>
                  <a:gd name="T48" fmla="*/ 2 w 67"/>
                  <a:gd name="T49" fmla="*/ 53 h 71"/>
                  <a:gd name="T50" fmla="*/ 4 w 67"/>
                  <a:gd name="T51" fmla="*/ 50 h 71"/>
                  <a:gd name="T52" fmla="*/ 7 w 67"/>
                  <a:gd name="T53" fmla="*/ 48 h 71"/>
                  <a:gd name="T54" fmla="*/ 7 w 67"/>
                  <a:gd name="T55" fmla="*/ 48 h 71"/>
                  <a:gd name="T56" fmla="*/ 8 w 67"/>
                  <a:gd name="T57" fmla="*/ 47 h 71"/>
                  <a:gd name="T58" fmla="*/ 7 w 67"/>
                  <a:gd name="T59" fmla="*/ 47 h 71"/>
                  <a:gd name="T60" fmla="*/ 7 w 67"/>
                  <a:gd name="T61" fmla="*/ 47 h 71"/>
                  <a:gd name="T62" fmla="*/ 5 w 67"/>
                  <a:gd name="T63" fmla="*/ 48 h 71"/>
                  <a:gd name="T64" fmla="*/ 3 w 67"/>
                  <a:gd name="T65" fmla="*/ 49 h 71"/>
                  <a:gd name="T66" fmla="*/ 1 w 67"/>
                  <a:gd name="T67" fmla="*/ 53 h 71"/>
                  <a:gd name="T68" fmla="*/ 0 w 67"/>
                  <a:gd name="T69" fmla="*/ 58 h 71"/>
                  <a:gd name="T70" fmla="*/ 1 w 67"/>
                  <a:gd name="T71" fmla="*/ 62 h 71"/>
                  <a:gd name="T72" fmla="*/ 1 w 67"/>
                  <a:gd name="T73" fmla="*/ 62 h 71"/>
                  <a:gd name="T74" fmla="*/ 2 w 67"/>
                  <a:gd name="T75" fmla="*/ 65 h 71"/>
                  <a:gd name="T76" fmla="*/ 3 w 67"/>
                  <a:gd name="T77" fmla="*/ 68 h 71"/>
                  <a:gd name="T78" fmla="*/ 6 w 67"/>
                  <a:gd name="T79" fmla="*/ 70 h 71"/>
                  <a:gd name="T80" fmla="*/ 8 w 67"/>
                  <a:gd name="T81" fmla="*/ 71 h 71"/>
                  <a:gd name="T82" fmla="*/ 11 w 67"/>
                  <a:gd name="T83" fmla="*/ 71 h 71"/>
                  <a:gd name="T84" fmla="*/ 14 w 67"/>
                  <a:gd name="T85" fmla="*/ 71 h 71"/>
                  <a:gd name="T86" fmla="*/ 21 w 67"/>
                  <a:gd name="T87" fmla="*/ 69 h 71"/>
                  <a:gd name="T88" fmla="*/ 21 w 67"/>
                  <a:gd name="T89" fmla="*/ 69 h 71"/>
                  <a:gd name="T90" fmla="*/ 25 w 67"/>
                  <a:gd name="T91" fmla="*/ 67 h 71"/>
                  <a:gd name="T92" fmla="*/ 28 w 67"/>
                  <a:gd name="T93" fmla="*/ 64 h 71"/>
                  <a:gd name="T94" fmla="*/ 32 w 67"/>
                  <a:gd name="T95" fmla="*/ 57 h 71"/>
                  <a:gd name="T96" fmla="*/ 36 w 67"/>
                  <a:gd name="T97" fmla="*/ 49 h 71"/>
                  <a:gd name="T98" fmla="*/ 38 w 67"/>
                  <a:gd name="T99" fmla="*/ 40 h 71"/>
                  <a:gd name="T100" fmla="*/ 38 w 67"/>
                  <a:gd name="T101" fmla="*/ 40 h 71"/>
                  <a:gd name="T102" fmla="*/ 42 w 67"/>
                  <a:gd name="T103" fmla="*/ 29 h 71"/>
                  <a:gd name="T104" fmla="*/ 47 w 67"/>
                  <a:gd name="T105" fmla="*/ 18 h 71"/>
                  <a:gd name="T106" fmla="*/ 47 w 67"/>
                  <a:gd name="T107" fmla="*/ 18 h 71"/>
                  <a:gd name="T108" fmla="*/ 50 w 67"/>
                  <a:gd name="T109" fmla="*/ 12 h 71"/>
                  <a:gd name="T110" fmla="*/ 54 w 67"/>
                  <a:gd name="T111" fmla="*/ 7 h 71"/>
                  <a:gd name="T112" fmla="*/ 60 w 67"/>
                  <a:gd name="T113" fmla="*/ 2 h 71"/>
                  <a:gd name="T114" fmla="*/ 63 w 67"/>
                  <a:gd name="T115" fmla="*/ 1 h 71"/>
                  <a:gd name="T116" fmla="*/ 66 w 67"/>
                  <a:gd name="T117" fmla="*/ 1 h 71"/>
                  <a:gd name="T118" fmla="*/ 66 w 67"/>
                  <a:gd name="T119" fmla="*/ 1 h 71"/>
                  <a:gd name="T120" fmla="*/ 67 w 67"/>
                  <a:gd name="T121" fmla="*/ 0 h 71"/>
                  <a:gd name="T122" fmla="*/ 67 w 67"/>
                  <a:gd name="T123" fmla="*/ 0 h 71"/>
                  <a:gd name="T124" fmla="*/ 67 w 67"/>
                  <a:gd name="T125" fmla="*/ 0 h 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7" h="71">
                    <a:moveTo>
                      <a:pt x="67" y="0"/>
                    </a:moveTo>
                    <a:lnTo>
                      <a:pt x="67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6" y="3"/>
                    </a:lnTo>
                    <a:lnTo>
                      <a:pt x="52" y="7"/>
                    </a:lnTo>
                    <a:lnTo>
                      <a:pt x="49" y="11"/>
                    </a:lnTo>
                    <a:lnTo>
                      <a:pt x="45" y="18"/>
                    </a:lnTo>
                    <a:lnTo>
                      <a:pt x="42" y="25"/>
                    </a:lnTo>
                    <a:lnTo>
                      <a:pt x="36" y="39"/>
                    </a:lnTo>
                    <a:lnTo>
                      <a:pt x="33" y="49"/>
                    </a:lnTo>
                    <a:lnTo>
                      <a:pt x="29" y="59"/>
                    </a:lnTo>
                    <a:lnTo>
                      <a:pt x="26" y="63"/>
                    </a:lnTo>
                    <a:lnTo>
                      <a:pt x="23" y="66"/>
                    </a:lnTo>
                    <a:lnTo>
                      <a:pt x="17" y="68"/>
                    </a:lnTo>
                    <a:lnTo>
                      <a:pt x="12" y="69"/>
                    </a:lnTo>
                    <a:lnTo>
                      <a:pt x="9" y="68"/>
                    </a:lnTo>
                    <a:lnTo>
                      <a:pt x="6" y="66"/>
                    </a:lnTo>
                    <a:lnTo>
                      <a:pt x="3" y="63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4" y="50"/>
                    </a:lnTo>
                    <a:lnTo>
                      <a:pt x="7" y="48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5" y="48"/>
                    </a:lnTo>
                    <a:lnTo>
                      <a:pt x="3" y="49"/>
                    </a:lnTo>
                    <a:lnTo>
                      <a:pt x="1" y="53"/>
                    </a:lnTo>
                    <a:lnTo>
                      <a:pt x="0" y="58"/>
                    </a:lnTo>
                    <a:lnTo>
                      <a:pt x="1" y="62"/>
                    </a:lnTo>
                    <a:lnTo>
                      <a:pt x="2" y="65"/>
                    </a:lnTo>
                    <a:lnTo>
                      <a:pt x="3" y="68"/>
                    </a:lnTo>
                    <a:lnTo>
                      <a:pt x="6" y="70"/>
                    </a:lnTo>
                    <a:lnTo>
                      <a:pt x="8" y="71"/>
                    </a:lnTo>
                    <a:lnTo>
                      <a:pt x="11" y="71"/>
                    </a:lnTo>
                    <a:lnTo>
                      <a:pt x="14" y="71"/>
                    </a:lnTo>
                    <a:lnTo>
                      <a:pt x="21" y="69"/>
                    </a:lnTo>
                    <a:lnTo>
                      <a:pt x="25" y="67"/>
                    </a:lnTo>
                    <a:lnTo>
                      <a:pt x="28" y="64"/>
                    </a:lnTo>
                    <a:lnTo>
                      <a:pt x="32" y="57"/>
                    </a:lnTo>
                    <a:lnTo>
                      <a:pt x="36" y="49"/>
                    </a:lnTo>
                    <a:lnTo>
                      <a:pt x="38" y="40"/>
                    </a:lnTo>
                    <a:lnTo>
                      <a:pt x="42" y="29"/>
                    </a:lnTo>
                    <a:lnTo>
                      <a:pt x="47" y="18"/>
                    </a:lnTo>
                    <a:lnTo>
                      <a:pt x="50" y="12"/>
                    </a:lnTo>
                    <a:lnTo>
                      <a:pt x="54" y="7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27" name="Freeform 162">
                <a:extLst>
                  <a:ext uri="{FF2B5EF4-FFF2-40B4-BE49-F238E27FC236}">
                    <a16:creationId xmlns:a16="http://schemas.microsoft.com/office/drawing/2014/main" id="{DB50349C-20B3-40A5-ABA8-94CCBA62D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" y="1193"/>
                <a:ext cx="15" cy="57"/>
              </a:xfrm>
              <a:custGeom>
                <a:avLst/>
                <a:gdLst>
                  <a:gd name="T0" fmla="*/ 0 w 15"/>
                  <a:gd name="T1" fmla="*/ 0 h 57"/>
                  <a:gd name="T2" fmla="*/ 0 w 15"/>
                  <a:gd name="T3" fmla="*/ 0 h 57"/>
                  <a:gd name="T4" fmla="*/ 4 w 15"/>
                  <a:gd name="T5" fmla="*/ 6 h 57"/>
                  <a:gd name="T6" fmla="*/ 7 w 15"/>
                  <a:gd name="T7" fmla="*/ 13 h 57"/>
                  <a:gd name="T8" fmla="*/ 10 w 15"/>
                  <a:gd name="T9" fmla="*/ 20 h 57"/>
                  <a:gd name="T10" fmla="*/ 12 w 15"/>
                  <a:gd name="T11" fmla="*/ 27 h 57"/>
                  <a:gd name="T12" fmla="*/ 13 w 15"/>
                  <a:gd name="T13" fmla="*/ 34 h 57"/>
                  <a:gd name="T14" fmla="*/ 13 w 15"/>
                  <a:gd name="T15" fmla="*/ 41 h 57"/>
                  <a:gd name="T16" fmla="*/ 13 w 15"/>
                  <a:gd name="T17" fmla="*/ 48 h 57"/>
                  <a:gd name="T18" fmla="*/ 12 w 15"/>
                  <a:gd name="T19" fmla="*/ 57 h 57"/>
                  <a:gd name="T20" fmla="*/ 12 w 15"/>
                  <a:gd name="T21" fmla="*/ 57 h 57"/>
                  <a:gd name="T22" fmla="*/ 13 w 15"/>
                  <a:gd name="T23" fmla="*/ 57 h 57"/>
                  <a:gd name="T24" fmla="*/ 13 w 15"/>
                  <a:gd name="T25" fmla="*/ 57 h 57"/>
                  <a:gd name="T26" fmla="*/ 14 w 15"/>
                  <a:gd name="T27" fmla="*/ 48 h 57"/>
                  <a:gd name="T28" fmla="*/ 15 w 15"/>
                  <a:gd name="T29" fmla="*/ 41 h 57"/>
                  <a:gd name="T30" fmla="*/ 14 w 15"/>
                  <a:gd name="T31" fmla="*/ 34 h 57"/>
                  <a:gd name="T32" fmla="*/ 13 w 15"/>
                  <a:gd name="T33" fmla="*/ 26 h 57"/>
                  <a:gd name="T34" fmla="*/ 11 w 15"/>
                  <a:gd name="T35" fmla="*/ 19 h 57"/>
                  <a:gd name="T36" fmla="*/ 8 w 15"/>
                  <a:gd name="T37" fmla="*/ 12 h 57"/>
                  <a:gd name="T38" fmla="*/ 5 w 15"/>
                  <a:gd name="T39" fmla="*/ 6 h 57"/>
                  <a:gd name="T40" fmla="*/ 1 w 15"/>
                  <a:gd name="T41" fmla="*/ 0 h 57"/>
                  <a:gd name="T42" fmla="*/ 1 w 15"/>
                  <a:gd name="T43" fmla="*/ 0 h 57"/>
                  <a:gd name="T44" fmla="*/ 0 w 15"/>
                  <a:gd name="T45" fmla="*/ 0 h 57"/>
                  <a:gd name="T46" fmla="*/ 0 w 15"/>
                  <a:gd name="T47" fmla="*/ 0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5" h="57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7" y="13"/>
                    </a:lnTo>
                    <a:lnTo>
                      <a:pt x="10" y="20"/>
                    </a:lnTo>
                    <a:lnTo>
                      <a:pt x="12" y="27"/>
                    </a:lnTo>
                    <a:lnTo>
                      <a:pt x="13" y="34"/>
                    </a:lnTo>
                    <a:lnTo>
                      <a:pt x="13" y="41"/>
                    </a:lnTo>
                    <a:lnTo>
                      <a:pt x="13" y="48"/>
                    </a:lnTo>
                    <a:lnTo>
                      <a:pt x="12" y="57"/>
                    </a:lnTo>
                    <a:lnTo>
                      <a:pt x="13" y="57"/>
                    </a:lnTo>
                    <a:lnTo>
                      <a:pt x="14" y="48"/>
                    </a:lnTo>
                    <a:lnTo>
                      <a:pt x="15" y="41"/>
                    </a:lnTo>
                    <a:lnTo>
                      <a:pt x="14" y="34"/>
                    </a:lnTo>
                    <a:lnTo>
                      <a:pt x="13" y="26"/>
                    </a:lnTo>
                    <a:lnTo>
                      <a:pt x="11" y="19"/>
                    </a:lnTo>
                    <a:lnTo>
                      <a:pt x="8" y="12"/>
                    </a:lnTo>
                    <a:lnTo>
                      <a:pt x="5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28" name="Freeform 163">
                <a:extLst>
                  <a:ext uri="{FF2B5EF4-FFF2-40B4-BE49-F238E27FC236}">
                    <a16:creationId xmlns:a16="http://schemas.microsoft.com/office/drawing/2014/main" id="{C8EB2F55-8BD0-4A3B-BE48-053AF3498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241"/>
                <a:ext cx="8" cy="58"/>
              </a:xfrm>
              <a:custGeom>
                <a:avLst/>
                <a:gdLst>
                  <a:gd name="T0" fmla="*/ 0 w 8"/>
                  <a:gd name="T1" fmla="*/ 0 h 58"/>
                  <a:gd name="T2" fmla="*/ 0 w 8"/>
                  <a:gd name="T3" fmla="*/ 0 h 58"/>
                  <a:gd name="T4" fmla="*/ 3 w 8"/>
                  <a:gd name="T5" fmla="*/ 15 h 58"/>
                  <a:gd name="T6" fmla="*/ 3 w 8"/>
                  <a:gd name="T7" fmla="*/ 15 h 58"/>
                  <a:gd name="T8" fmla="*/ 4 w 8"/>
                  <a:gd name="T9" fmla="*/ 23 h 58"/>
                  <a:gd name="T10" fmla="*/ 5 w 8"/>
                  <a:gd name="T11" fmla="*/ 30 h 58"/>
                  <a:gd name="T12" fmla="*/ 5 w 8"/>
                  <a:gd name="T13" fmla="*/ 30 h 58"/>
                  <a:gd name="T14" fmla="*/ 4 w 8"/>
                  <a:gd name="T15" fmla="*/ 44 h 58"/>
                  <a:gd name="T16" fmla="*/ 3 w 8"/>
                  <a:gd name="T17" fmla="*/ 51 h 58"/>
                  <a:gd name="T18" fmla="*/ 4 w 8"/>
                  <a:gd name="T19" fmla="*/ 57 h 58"/>
                  <a:gd name="T20" fmla="*/ 4 w 8"/>
                  <a:gd name="T21" fmla="*/ 57 h 58"/>
                  <a:gd name="T22" fmla="*/ 4 w 8"/>
                  <a:gd name="T23" fmla="*/ 58 h 58"/>
                  <a:gd name="T24" fmla="*/ 5 w 8"/>
                  <a:gd name="T25" fmla="*/ 57 h 58"/>
                  <a:gd name="T26" fmla="*/ 6 w 8"/>
                  <a:gd name="T27" fmla="*/ 56 h 58"/>
                  <a:gd name="T28" fmla="*/ 6 w 8"/>
                  <a:gd name="T29" fmla="*/ 56 h 58"/>
                  <a:gd name="T30" fmla="*/ 7 w 8"/>
                  <a:gd name="T31" fmla="*/ 42 h 58"/>
                  <a:gd name="T32" fmla="*/ 8 w 8"/>
                  <a:gd name="T33" fmla="*/ 28 h 58"/>
                  <a:gd name="T34" fmla="*/ 8 w 8"/>
                  <a:gd name="T35" fmla="*/ 28 h 58"/>
                  <a:gd name="T36" fmla="*/ 7 w 8"/>
                  <a:gd name="T37" fmla="*/ 21 h 58"/>
                  <a:gd name="T38" fmla="*/ 6 w 8"/>
                  <a:gd name="T39" fmla="*/ 14 h 58"/>
                  <a:gd name="T40" fmla="*/ 6 w 8"/>
                  <a:gd name="T41" fmla="*/ 14 h 58"/>
                  <a:gd name="T42" fmla="*/ 4 w 8"/>
                  <a:gd name="T43" fmla="*/ 7 h 58"/>
                  <a:gd name="T44" fmla="*/ 1 w 8"/>
                  <a:gd name="T45" fmla="*/ 0 h 58"/>
                  <a:gd name="T46" fmla="*/ 1 w 8"/>
                  <a:gd name="T47" fmla="*/ 0 h 58"/>
                  <a:gd name="T48" fmla="*/ 0 w 8"/>
                  <a:gd name="T49" fmla="*/ 0 h 58"/>
                  <a:gd name="T50" fmla="*/ 0 w 8"/>
                  <a:gd name="T51" fmla="*/ 0 h 58"/>
                  <a:gd name="T52" fmla="*/ 0 w 8"/>
                  <a:gd name="T53" fmla="*/ 0 h 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4" y="23"/>
                    </a:lnTo>
                    <a:lnTo>
                      <a:pt x="5" y="30"/>
                    </a:lnTo>
                    <a:lnTo>
                      <a:pt x="4" y="44"/>
                    </a:lnTo>
                    <a:lnTo>
                      <a:pt x="3" y="51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5" y="57"/>
                    </a:lnTo>
                    <a:lnTo>
                      <a:pt x="6" y="56"/>
                    </a:lnTo>
                    <a:lnTo>
                      <a:pt x="7" y="42"/>
                    </a:lnTo>
                    <a:lnTo>
                      <a:pt x="8" y="28"/>
                    </a:lnTo>
                    <a:lnTo>
                      <a:pt x="7" y="21"/>
                    </a:lnTo>
                    <a:lnTo>
                      <a:pt x="6" y="14"/>
                    </a:lnTo>
                    <a:lnTo>
                      <a:pt x="4" y="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29" name="Freeform 164">
                <a:extLst>
                  <a:ext uri="{FF2B5EF4-FFF2-40B4-BE49-F238E27FC236}">
                    <a16:creationId xmlns:a16="http://schemas.microsoft.com/office/drawing/2014/main" id="{ADD68F5A-F7C4-4CFA-963E-D9F7333A1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1266"/>
                <a:ext cx="35" cy="44"/>
              </a:xfrm>
              <a:custGeom>
                <a:avLst/>
                <a:gdLst>
                  <a:gd name="T0" fmla="*/ 0 w 35"/>
                  <a:gd name="T1" fmla="*/ 1 h 44"/>
                  <a:gd name="T2" fmla="*/ 0 w 35"/>
                  <a:gd name="T3" fmla="*/ 1 h 44"/>
                  <a:gd name="T4" fmla="*/ 1 w 35"/>
                  <a:gd name="T5" fmla="*/ 8 h 44"/>
                  <a:gd name="T6" fmla="*/ 3 w 35"/>
                  <a:gd name="T7" fmla="*/ 15 h 44"/>
                  <a:gd name="T8" fmla="*/ 7 w 35"/>
                  <a:gd name="T9" fmla="*/ 21 h 44"/>
                  <a:gd name="T10" fmla="*/ 11 w 35"/>
                  <a:gd name="T11" fmla="*/ 27 h 44"/>
                  <a:gd name="T12" fmla="*/ 11 w 35"/>
                  <a:gd name="T13" fmla="*/ 27 h 44"/>
                  <a:gd name="T14" fmla="*/ 16 w 35"/>
                  <a:gd name="T15" fmla="*/ 32 h 44"/>
                  <a:gd name="T16" fmla="*/ 22 w 35"/>
                  <a:gd name="T17" fmla="*/ 38 h 44"/>
                  <a:gd name="T18" fmla="*/ 28 w 35"/>
                  <a:gd name="T19" fmla="*/ 41 h 44"/>
                  <a:gd name="T20" fmla="*/ 35 w 35"/>
                  <a:gd name="T21" fmla="*/ 44 h 44"/>
                  <a:gd name="T22" fmla="*/ 35 w 35"/>
                  <a:gd name="T23" fmla="*/ 44 h 44"/>
                  <a:gd name="T24" fmla="*/ 35 w 35"/>
                  <a:gd name="T25" fmla="*/ 43 h 44"/>
                  <a:gd name="T26" fmla="*/ 35 w 35"/>
                  <a:gd name="T27" fmla="*/ 43 h 44"/>
                  <a:gd name="T28" fmla="*/ 29 w 35"/>
                  <a:gd name="T29" fmla="*/ 41 h 44"/>
                  <a:gd name="T30" fmla="*/ 23 w 35"/>
                  <a:gd name="T31" fmla="*/ 37 h 44"/>
                  <a:gd name="T32" fmla="*/ 17 w 35"/>
                  <a:gd name="T33" fmla="*/ 31 h 44"/>
                  <a:gd name="T34" fmla="*/ 12 w 35"/>
                  <a:gd name="T35" fmla="*/ 26 h 44"/>
                  <a:gd name="T36" fmla="*/ 12 w 35"/>
                  <a:gd name="T37" fmla="*/ 26 h 44"/>
                  <a:gd name="T38" fmla="*/ 8 w 35"/>
                  <a:gd name="T39" fmla="*/ 20 h 44"/>
                  <a:gd name="T40" fmla="*/ 4 w 35"/>
                  <a:gd name="T41" fmla="*/ 14 h 44"/>
                  <a:gd name="T42" fmla="*/ 2 w 35"/>
                  <a:gd name="T43" fmla="*/ 7 h 44"/>
                  <a:gd name="T44" fmla="*/ 1 w 35"/>
                  <a:gd name="T45" fmla="*/ 0 h 44"/>
                  <a:gd name="T46" fmla="*/ 1 w 35"/>
                  <a:gd name="T47" fmla="*/ 0 h 44"/>
                  <a:gd name="T48" fmla="*/ 0 w 35"/>
                  <a:gd name="T49" fmla="*/ 1 h 44"/>
                  <a:gd name="T50" fmla="*/ 0 w 35"/>
                  <a:gd name="T51" fmla="*/ 1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5" h="44">
                    <a:moveTo>
                      <a:pt x="0" y="1"/>
                    </a:moveTo>
                    <a:lnTo>
                      <a:pt x="0" y="1"/>
                    </a:lnTo>
                    <a:lnTo>
                      <a:pt x="1" y="8"/>
                    </a:lnTo>
                    <a:lnTo>
                      <a:pt x="3" y="15"/>
                    </a:lnTo>
                    <a:lnTo>
                      <a:pt x="7" y="21"/>
                    </a:lnTo>
                    <a:lnTo>
                      <a:pt x="11" y="27"/>
                    </a:lnTo>
                    <a:lnTo>
                      <a:pt x="16" y="32"/>
                    </a:lnTo>
                    <a:lnTo>
                      <a:pt x="22" y="38"/>
                    </a:lnTo>
                    <a:lnTo>
                      <a:pt x="28" y="41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29" y="41"/>
                    </a:lnTo>
                    <a:lnTo>
                      <a:pt x="23" y="37"/>
                    </a:lnTo>
                    <a:lnTo>
                      <a:pt x="17" y="31"/>
                    </a:lnTo>
                    <a:lnTo>
                      <a:pt x="12" y="26"/>
                    </a:lnTo>
                    <a:lnTo>
                      <a:pt x="8" y="20"/>
                    </a:lnTo>
                    <a:lnTo>
                      <a:pt x="4" y="14"/>
                    </a:lnTo>
                    <a:lnTo>
                      <a:pt x="2" y="7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30" name="Freeform 165">
                <a:extLst>
                  <a:ext uri="{FF2B5EF4-FFF2-40B4-BE49-F238E27FC236}">
                    <a16:creationId xmlns:a16="http://schemas.microsoft.com/office/drawing/2014/main" id="{003309E4-8A73-459B-847F-C20D4CEAA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241"/>
                <a:ext cx="18" cy="10"/>
              </a:xfrm>
              <a:custGeom>
                <a:avLst/>
                <a:gdLst>
                  <a:gd name="T0" fmla="*/ 0 w 18"/>
                  <a:gd name="T1" fmla="*/ 6 h 10"/>
                  <a:gd name="T2" fmla="*/ 0 w 18"/>
                  <a:gd name="T3" fmla="*/ 6 h 10"/>
                  <a:gd name="T4" fmla="*/ 2 w 18"/>
                  <a:gd name="T5" fmla="*/ 9 h 10"/>
                  <a:gd name="T6" fmla="*/ 4 w 18"/>
                  <a:gd name="T7" fmla="*/ 10 h 10"/>
                  <a:gd name="T8" fmla="*/ 7 w 18"/>
                  <a:gd name="T9" fmla="*/ 10 h 10"/>
                  <a:gd name="T10" fmla="*/ 10 w 18"/>
                  <a:gd name="T11" fmla="*/ 10 h 10"/>
                  <a:gd name="T12" fmla="*/ 12 w 18"/>
                  <a:gd name="T13" fmla="*/ 9 h 10"/>
                  <a:gd name="T14" fmla="*/ 15 w 18"/>
                  <a:gd name="T15" fmla="*/ 7 h 10"/>
                  <a:gd name="T16" fmla="*/ 17 w 18"/>
                  <a:gd name="T17" fmla="*/ 3 h 10"/>
                  <a:gd name="T18" fmla="*/ 18 w 18"/>
                  <a:gd name="T19" fmla="*/ 1 h 10"/>
                  <a:gd name="T20" fmla="*/ 18 w 18"/>
                  <a:gd name="T21" fmla="*/ 1 h 10"/>
                  <a:gd name="T22" fmla="*/ 18 w 18"/>
                  <a:gd name="T23" fmla="*/ 0 h 10"/>
                  <a:gd name="T24" fmla="*/ 17 w 18"/>
                  <a:gd name="T25" fmla="*/ 0 h 10"/>
                  <a:gd name="T26" fmla="*/ 15 w 18"/>
                  <a:gd name="T27" fmla="*/ 2 h 10"/>
                  <a:gd name="T28" fmla="*/ 15 w 18"/>
                  <a:gd name="T29" fmla="*/ 2 h 10"/>
                  <a:gd name="T30" fmla="*/ 13 w 18"/>
                  <a:gd name="T31" fmla="*/ 4 h 10"/>
                  <a:gd name="T32" fmla="*/ 11 w 18"/>
                  <a:gd name="T33" fmla="*/ 6 h 10"/>
                  <a:gd name="T34" fmla="*/ 9 w 18"/>
                  <a:gd name="T35" fmla="*/ 7 h 10"/>
                  <a:gd name="T36" fmla="*/ 6 w 18"/>
                  <a:gd name="T37" fmla="*/ 8 h 10"/>
                  <a:gd name="T38" fmla="*/ 6 w 18"/>
                  <a:gd name="T39" fmla="*/ 8 h 10"/>
                  <a:gd name="T40" fmla="*/ 4 w 18"/>
                  <a:gd name="T41" fmla="*/ 7 h 10"/>
                  <a:gd name="T42" fmla="*/ 1 w 18"/>
                  <a:gd name="T43" fmla="*/ 6 h 10"/>
                  <a:gd name="T44" fmla="*/ 1 w 18"/>
                  <a:gd name="T45" fmla="*/ 6 h 10"/>
                  <a:gd name="T46" fmla="*/ 0 w 18"/>
                  <a:gd name="T47" fmla="*/ 6 h 10"/>
                  <a:gd name="T48" fmla="*/ 0 w 18"/>
                  <a:gd name="T49" fmla="*/ 6 h 10"/>
                  <a:gd name="T50" fmla="*/ 0 w 18"/>
                  <a:gd name="T51" fmla="*/ 6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0">
                    <a:moveTo>
                      <a:pt x="0" y="6"/>
                    </a:moveTo>
                    <a:lnTo>
                      <a:pt x="0" y="6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5" y="7"/>
                    </a:lnTo>
                    <a:lnTo>
                      <a:pt x="17" y="3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31" name="Freeform 166">
                <a:extLst>
                  <a:ext uri="{FF2B5EF4-FFF2-40B4-BE49-F238E27FC236}">
                    <a16:creationId xmlns:a16="http://schemas.microsoft.com/office/drawing/2014/main" id="{1A4FD327-4467-4AD4-B288-2AC936375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1213"/>
                <a:ext cx="12" cy="12"/>
              </a:xfrm>
              <a:custGeom>
                <a:avLst/>
                <a:gdLst>
                  <a:gd name="T0" fmla="*/ 1 w 12"/>
                  <a:gd name="T1" fmla="*/ 12 h 12"/>
                  <a:gd name="T2" fmla="*/ 1 w 12"/>
                  <a:gd name="T3" fmla="*/ 12 h 12"/>
                  <a:gd name="T4" fmla="*/ 6 w 12"/>
                  <a:gd name="T5" fmla="*/ 7 h 12"/>
                  <a:gd name="T6" fmla="*/ 6 w 12"/>
                  <a:gd name="T7" fmla="*/ 7 h 12"/>
                  <a:gd name="T8" fmla="*/ 9 w 12"/>
                  <a:gd name="T9" fmla="*/ 5 h 12"/>
                  <a:gd name="T10" fmla="*/ 9 w 12"/>
                  <a:gd name="T11" fmla="*/ 5 h 12"/>
                  <a:gd name="T12" fmla="*/ 11 w 12"/>
                  <a:gd name="T13" fmla="*/ 4 h 12"/>
                  <a:gd name="T14" fmla="*/ 11 w 12"/>
                  <a:gd name="T15" fmla="*/ 4 h 12"/>
                  <a:gd name="T16" fmla="*/ 12 w 12"/>
                  <a:gd name="T17" fmla="*/ 2 h 12"/>
                  <a:gd name="T18" fmla="*/ 12 w 12"/>
                  <a:gd name="T19" fmla="*/ 1 h 12"/>
                  <a:gd name="T20" fmla="*/ 12 w 12"/>
                  <a:gd name="T21" fmla="*/ 1 h 12"/>
                  <a:gd name="T22" fmla="*/ 11 w 12"/>
                  <a:gd name="T23" fmla="*/ 0 h 12"/>
                  <a:gd name="T24" fmla="*/ 11 w 12"/>
                  <a:gd name="T25" fmla="*/ 0 h 12"/>
                  <a:gd name="T26" fmla="*/ 11 w 12"/>
                  <a:gd name="T27" fmla="*/ 0 h 12"/>
                  <a:gd name="T28" fmla="*/ 8 w 12"/>
                  <a:gd name="T29" fmla="*/ 2 h 12"/>
                  <a:gd name="T30" fmla="*/ 8 w 12"/>
                  <a:gd name="T31" fmla="*/ 2 h 12"/>
                  <a:gd name="T32" fmla="*/ 4 w 12"/>
                  <a:gd name="T33" fmla="*/ 6 h 12"/>
                  <a:gd name="T34" fmla="*/ 4 w 12"/>
                  <a:gd name="T35" fmla="*/ 6 h 12"/>
                  <a:gd name="T36" fmla="*/ 2 w 12"/>
                  <a:gd name="T37" fmla="*/ 9 h 12"/>
                  <a:gd name="T38" fmla="*/ 0 w 12"/>
                  <a:gd name="T39" fmla="*/ 12 h 12"/>
                  <a:gd name="T40" fmla="*/ 0 w 12"/>
                  <a:gd name="T41" fmla="*/ 12 h 12"/>
                  <a:gd name="T42" fmla="*/ 1 w 12"/>
                  <a:gd name="T43" fmla="*/ 12 h 12"/>
                  <a:gd name="T44" fmla="*/ 1 w 12"/>
                  <a:gd name="T45" fmla="*/ 12 h 12"/>
                  <a:gd name="T46" fmla="*/ 1 w 12"/>
                  <a:gd name="T47" fmla="*/ 12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lnTo>
                      <a:pt x="1" y="12"/>
                    </a:lnTo>
                    <a:lnTo>
                      <a:pt x="6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32" name="Freeform 167">
                <a:extLst>
                  <a:ext uri="{FF2B5EF4-FFF2-40B4-BE49-F238E27FC236}">
                    <a16:creationId xmlns:a16="http://schemas.microsoft.com/office/drawing/2014/main" id="{C9CF0473-3F36-4676-B96A-821F0C734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1305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0 w 13"/>
                  <a:gd name="T3" fmla="*/ 4 h 4"/>
                  <a:gd name="T4" fmla="*/ 5 w 13"/>
                  <a:gd name="T5" fmla="*/ 4 h 4"/>
                  <a:gd name="T6" fmla="*/ 5 w 13"/>
                  <a:gd name="T7" fmla="*/ 4 h 4"/>
                  <a:gd name="T8" fmla="*/ 9 w 13"/>
                  <a:gd name="T9" fmla="*/ 3 h 4"/>
                  <a:gd name="T10" fmla="*/ 9 w 13"/>
                  <a:gd name="T11" fmla="*/ 3 h 4"/>
                  <a:gd name="T12" fmla="*/ 12 w 13"/>
                  <a:gd name="T13" fmla="*/ 2 h 4"/>
                  <a:gd name="T14" fmla="*/ 13 w 13"/>
                  <a:gd name="T15" fmla="*/ 1 h 4"/>
                  <a:gd name="T16" fmla="*/ 13 w 13"/>
                  <a:gd name="T17" fmla="*/ 0 h 4"/>
                  <a:gd name="T18" fmla="*/ 13 w 13"/>
                  <a:gd name="T19" fmla="*/ 0 h 4"/>
                  <a:gd name="T20" fmla="*/ 12 w 13"/>
                  <a:gd name="T21" fmla="*/ 0 h 4"/>
                  <a:gd name="T22" fmla="*/ 12 w 13"/>
                  <a:gd name="T23" fmla="*/ 0 h 4"/>
                  <a:gd name="T24" fmla="*/ 12 w 13"/>
                  <a:gd name="T25" fmla="*/ 0 h 4"/>
                  <a:gd name="T26" fmla="*/ 11 w 13"/>
                  <a:gd name="T27" fmla="*/ 1 h 4"/>
                  <a:gd name="T28" fmla="*/ 10 w 13"/>
                  <a:gd name="T29" fmla="*/ 2 h 4"/>
                  <a:gd name="T30" fmla="*/ 7 w 13"/>
                  <a:gd name="T31" fmla="*/ 2 h 4"/>
                  <a:gd name="T32" fmla="*/ 7 w 13"/>
                  <a:gd name="T33" fmla="*/ 2 h 4"/>
                  <a:gd name="T34" fmla="*/ 1 w 13"/>
                  <a:gd name="T35" fmla="*/ 3 h 4"/>
                  <a:gd name="T36" fmla="*/ 1 w 13"/>
                  <a:gd name="T37" fmla="*/ 3 h 4"/>
                  <a:gd name="T38" fmla="*/ 0 w 13"/>
                  <a:gd name="T39" fmla="*/ 4 h 4"/>
                  <a:gd name="T40" fmla="*/ 0 w 13"/>
                  <a:gd name="T41" fmla="*/ 4 h 4"/>
                  <a:gd name="T42" fmla="*/ 0 w 13"/>
                  <a:gd name="T43" fmla="*/ 4 h 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0" y="4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1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33" name="Freeform 168">
                <a:extLst>
                  <a:ext uri="{FF2B5EF4-FFF2-40B4-BE49-F238E27FC236}">
                    <a16:creationId xmlns:a16="http://schemas.microsoft.com/office/drawing/2014/main" id="{6A3AF9AF-D750-4136-AAFA-ED4251252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203"/>
                <a:ext cx="34" cy="101"/>
              </a:xfrm>
              <a:custGeom>
                <a:avLst/>
                <a:gdLst>
                  <a:gd name="T0" fmla="*/ 0 w 34"/>
                  <a:gd name="T1" fmla="*/ 1 h 101"/>
                  <a:gd name="T2" fmla="*/ 0 w 34"/>
                  <a:gd name="T3" fmla="*/ 1 h 101"/>
                  <a:gd name="T4" fmla="*/ 6 w 34"/>
                  <a:gd name="T5" fmla="*/ 12 h 101"/>
                  <a:gd name="T6" fmla="*/ 13 w 34"/>
                  <a:gd name="T7" fmla="*/ 23 h 101"/>
                  <a:gd name="T8" fmla="*/ 13 w 34"/>
                  <a:gd name="T9" fmla="*/ 23 h 101"/>
                  <a:gd name="T10" fmla="*/ 22 w 34"/>
                  <a:gd name="T11" fmla="*/ 33 h 101"/>
                  <a:gd name="T12" fmla="*/ 26 w 34"/>
                  <a:gd name="T13" fmla="*/ 39 h 101"/>
                  <a:gd name="T14" fmla="*/ 29 w 34"/>
                  <a:gd name="T15" fmla="*/ 46 h 101"/>
                  <a:gd name="T16" fmla="*/ 29 w 34"/>
                  <a:gd name="T17" fmla="*/ 46 h 101"/>
                  <a:gd name="T18" fmla="*/ 30 w 34"/>
                  <a:gd name="T19" fmla="*/ 52 h 101"/>
                  <a:gd name="T20" fmla="*/ 31 w 34"/>
                  <a:gd name="T21" fmla="*/ 59 h 101"/>
                  <a:gd name="T22" fmla="*/ 32 w 34"/>
                  <a:gd name="T23" fmla="*/ 66 h 101"/>
                  <a:gd name="T24" fmla="*/ 32 w 34"/>
                  <a:gd name="T25" fmla="*/ 72 h 101"/>
                  <a:gd name="T26" fmla="*/ 32 w 34"/>
                  <a:gd name="T27" fmla="*/ 72 h 101"/>
                  <a:gd name="T28" fmla="*/ 31 w 34"/>
                  <a:gd name="T29" fmla="*/ 77 h 101"/>
                  <a:gd name="T30" fmla="*/ 30 w 34"/>
                  <a:gd name="T31" fmla="*/ 81 h 101"/>
                  <a:gd name="T32" fmla="*/ 28 w 34"/>
                  <a:gd name="T33" fmla="*/ 85 h 101"/>
                  <a:gd name="T34" fmla="*/ 25 w 34"/>
                  <a:gd name="T35" fmla="*/ 88 h 101"/>
                  <a:gd name="T36" fmla="*/ 25 w 34"/>
                  <a:gd name="T37" fmla="*/ 88 h 101"/>
                  <a:gd name="T38" fmla="*/ 20 w 34"/>
                  <a:gd name="T39" fmla="*/ 94 h 101"/>
                  <a:gd name="T40" fmla="*/ 15 w 34"/>
                  <a:gd name="T41" fmla="*/ 100 h 101"/>
                  <a:gd name="T42" fmla="*/ 15 w 34"/>
                  <a:gd name="T43" fmla="*/ 100 h 101"/>
                  <a:gd name="T44" fmla="*/ 13 w 34"/>
                  <a:gd name="T45" fmla="*/ 101 h 101"/>
                  <a:gd name="T46" fmla="*/ 15 w 34"/>
                  <a:gd name="T47" fmla="*/ 101 h 101"/>
                  <a:gd name="T48" fmla="*/ 15 w 34"/>
                  <a:gd name="T49" fmla="*/ 101 h 101"/>
                  <a:gd name="T50" fmla="*/ 20 w 34"/>
                  <a:gd name="T51" fmla="*/ 96 h 101"/>
                  <a:gd name="T52" fmla="*/ 25 w 34"/>
                  <a:gd name="T53" fmla="*/ 92 h 101"/>
                  <a:gd name="T54" fmla="*/ 29 w 34"/>
                  <a:gd name="T55" fmla="*/ 86 h 101"/>
                  <a:gd name="T56" fmla="*/ 32 w 34"/>
                  <a:gd name="T57" fmla="*/ 80 h 101"/>
                  <a:gd name="T58" fmla="*/ 32 w 34"/>
                  <a:gd name="T59" fmla="*/ 80 h 101"/>
                  <a:gd name="T60" fmla="*/ 34 w 34"/>
                  <a:gd name="T61" fmla="*/ 74 h 101"/>
                  <a:gd name="T62" fmla="*/ 34 w 34"/>
                  <a:gd name="T63" fmla="*/ 67 h 101"/>
                  <a:gd name="T64" fmla="*/ 34 w 34"/>
                  <a:gd name="T65" fmla="*/ 60 h 101"/>
                  <a:gd name="T66" fmla="*/ 33 w 34"/>
                  <a:gd name="T67" fmla="*/ 53 h 101"/>
                  <a:gd name="T68" fmla="*/ 33 w 34"/>
                  <a:gd name="T69" fmla="*/ 53 h 101"/>
                  <a:gd name="T70" fmla="*/ 31 w 34"/>
                  <a:gd name="T71" fmla="*/ 46 h 101"/>
                  <a:gd name="T72" fmla="*/ 28 w 34"/>
                  <a:gd name="T73" fmla="*/ 38 h 101"/>
                  <a:gd name="T74" fmla="*/ 25 w 34"/>
                  <a:gd name="T75" fmla="*/ 32 h 101"/>
                  <a:gd name="T76" fmla="*/ 20 w 34"/>
                  <a:gd name="T77" fmla="*/ 26 h 101"/>
                  <a:gd name="T78" fmla="*/ 20 w 34"/>
                  <a:gd name="T79" fmla="*/ 26 h 101"/>
                  <a:gd name="T80" fmla="*/ 9 w 34"/>
                  <a:gd name="T81" fmla="*/ 14 h 101"/>
                  <a:gd name="T82" fmla="*/ 4 w 34"/>
                  <a:gd name="T83" fmla="*/ 7 h 101"/>
                  <a:gd name="T84" fmla="*/ 1 w 34"/>
                  <a:gd name="T85" fmla="*/ 0 h 101"/>
                  <a:gd name="T86" fmla="*/ 1 w 34"/>
                  <a:gd name="T87" fmla="*/ 0 h 101"/>
                  <a:gd name="T88" fmla="*/ 0 w 34"/>
                  <a:gd name="T89" fmla="*/ 1 h 101"/>
                  <a:gd name="T90" fmla="*/ 0 w 34"/>
                  <a:gd name="T91" fmla="*/ 1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4" h="101">
                    <a:moveTo>
                      <a:pt x="0" y="1"/>
                    </a:moveTo>
                    <a:lnTo>
                      <a:pt x="0" y="1"/>
                    </a:lnTo>
                    <a:lnTo>
                      <a:pt x="6" y="12"/>
                    </a:lnTo>
                    <a:lnTo>
                      <a:pt x="13" y="23"/>
                    </a:lnTo>
                    <a:lnTo>
                      <a:pt x="22" y="33"/>
                    </a:lnTo>
                    <a:lnTo>
                      <a:pt x="26" y="39"/>
                    </a:lnTo>
                    <a:lnTo>
                      <a:pt x="29" y="46"/>
                    </a:lnTo>
                    <a:lnTo>
                      <a:pt x="30" y="52"/>
                    </a:lnTo>
                    <a:lnTo>
                      <a:pt x="31" y="59"/>
                    </a:lnTo>
                    <a:lnTo>
                      <a:pt x="32" y="66"/>
                    </a:lnTo>
                    <a:lnTo>
                      <a:pt x="32" y="72"/>
                    </a:lnTo>
                    <a:lnTo>
                      <a:pt x="31" y="77"/>
                    </a:lnTo>
                    <a:lnTo>
                      <a:pt x="30" y="81"/>
                    </a:lnTo>
                    <a:lnTo>
                      <a:pt x="28" y="85"/>
                    </a:lnTo>
                    <a:lnTo>
                      <a:pt x="25" y="88"/>
                    </a:lnTo>
                    <a:lnTo>
                      <a:pt x="20" y="94"/>
                    </a:lnTo>
                    <a:lnTo>
                      <a:pt x="15" y="100"/>
                    </a:lnTo>
                    <a:lnTo>
                      <a:pt x="13" y="101"/>
                    </a:lnTo>
                    <a:lnTo>
                      <a:pt x="15" y="101"/>
                    </a:lnTo>
                    <a:lnTo>
                      <a:pt x="20" y="96"/>
                    </a:lnTo>
                    <a:lnTo>
                      <a:pt x="25" y="92"/>
                    </a:lnTo>
                    <a:lnTo>
                      <a:pt x="29" y="86"/>
                    </a:lnTo>
                    <a:lnTo>
                      <a:pt x="32" y="80"/>
                    </a:lnTo>
                    <a:lnTo>
                      <a:pt x="34" y="74"/>
                    </a:lnTo>
                    <a:lnTo>
                      <a:pt x="34" y="67"/>
                    </a:lnTo>
                    <a:lnTo>
                      <a:pt x="34" y="60"/>
                    </a:lnTo>
                    <a:lnTo>
                      <a:pt x="33" y="53"/>
                    </a:lnTo>
                    <a:lnTo>
                      <a:pt x="31" y="46"/>
                    </a:lnTo>
                    <a:lnTo>
                      <a:pt x="28" y="38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9" y="14"/>
                    </a:lnTo>
                    <a:lnTo>
                      <a:pt x="4" y="7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34" name="Freeform 169">
                <a:extLst>
                  <a:ext uri="{FF2B5EF4-FFF2-40B4-BE49-F238E27FC236}">
                    <a16:creationId xmlns:a16="http://schemas.microsoft.com/office/drawing/2014/main" id="{2E5CFE37-10F4-4632-A592-F10C4BEEB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1183"/>
                <a:ext cx="47" cy="42"/>
              </a:xfrm>
              <a:custGeom>
                <a:avLst/>
                <a:gdLst>
                  <a:gd name="T0" fmla="*/ 45 w 47"/>
                  <a:gd name="T1" fmla="*/ 0 h 42"/>
                  <a:gd name="T2" fmla="*/ 45 w 47"/>
                  <a:gd name="T3" fmla="*/ 0 h 42"/>
                  <a:gd name="T4" fmla="*/ 46 w 47"/>
                  <a:gd name="T5" fmla="*/ 5 h 42"/>
                  <a:gd name="T6" fmla="*/ 47 w 47"/>
                  <a:gd name="T7" fmla="*/ 11 h 42"/>
                  <a:gd name="T8" fmla="*/ 46 w 47"/>
                  <a:gd name="T9" fmla="*/ 15 h 42"/>
                  <a:gd name="T10" fmla="*/ 44 w 47"/>
                  <a:gd name="T11" fmla="*/ 20 h 42"/>
                  <a:gd name="T12" fmla="*/ 44 w 47"/>
                  <a:gd name="T13" fmla="*/ 20 h 42"/>
                  <a:gd name="T14" fmla="*/ 42 w 47"/>
                  <a:gd name="T15" fmla="*/ 25 h 42"/>
                  <a:gd name="T16" fmla="*/ 39 w 47"/>
                  <a:gd name="T17" fmla="*/ 29 h 42"/>
                  <a:gd name="T18" fmla="*/ 35 w 47"/>
                  <a:gd name="T19" fmla="*/ 32 h 42"/>
                  <a:gd name="T20" fmla="*/ 31 w 47"/>
                  <a:gd name="T21" fmla="*/ 35 h 42"/>
                  <a:gd name="T22" fmla="*/ 31 w 47"/>
                  <a:gd name="T23" fmla="*/ 35 h 42"/>
                  <a:gd name="T24" fmla="*/ 23 w 47"/>
                  <a:gd name="T25" fmla="*/ 39 h 42"/>
                  <a:gd name="T26" fmla="*/ 14 w 47"/>
                  <a:gd name="T27" fmla="*/ 41 h 42"/>
                  <a:gd name="T28" fmla="*/ 14 w 47"/>
                  <a:gd name="T29" fmla="*/ 41 h 42"/>
                  <a:gd name="T30" fmla="*/ 10 w 47"/>
                  <a:gd name="T31" fmla="*/ 41 h 42"/>
                  <a:gd name="T32" fmla="*/ 7 w 47"/>
                  <a:gd name="T33" fmla="*/ 40 h 42"/>
                  <a:gd name="T34" fmla="*/ 5 w 47"/>
                  <a:gd name="T35" fmla="*/ 39 h 42"/>
                  <a:gd name="T36" fmla="*/ 5 w 47"/>
                  <a:gd name="T37" fmla="*/ 39 h 42"/>
                  <a:gd name="T38" fmla="*/ 3 w 47"/>
                  <a:gd name="T39" fmla="*/ 38 h 42"/>
                  <a:gd name="T40" fmla="*/ 1 w 47"/>
                  <a:gd name="T41" fmla="*/ 35 h 42"/>
                  <a:gd name="T42" fmla="*/ 1 w 47"/>
                  <a:gd name="T43" fmla="*/ 33 h 42"/>
                  <a:gd name="T44" fmla="*/ 1 w 47"/>
                  <a:gd name="T45" fmla="*/ 32 h 42"/>
                  <a:gd name="T46" fmla="*/ 3 w 47"/>
                  <a:gd name="T47" fmla="*/ 31 h 42"/>
                  <a:gd name="T48" fmla="*/ 3 w 47"/>
                  <a:gd name="T49" fmla="*/ 31 h 42"/>
                  <a:gd name="T50" fmla="*/ 3 w 47"/>
                  <a:gd name="T51" fmla="*/ 30 h 42"/>
                  <a:gd name="T52" fmla="*/ 3 w 47"/>
                  <a:gd name="T53" fmla="*/ 30 h 42"/>
                  <a:gd name="T54" fmla="*/ 3 w 47"/>
                  <a:gd name="T55" fmla="*/ 30 h 42"/>
                  <a:gd name="T56" fmla="*/ 0 w 47"/>
                  <a:gd name="T57" fmla="*/ 32 h 42"/>
                  <a:gd name="T58" fmla="*/ 0 w 47"/>
                  <a:gd name="T59" fmla="*/ 35 h 42"/>
                  <a:gd name="T60" fmla="*/ 1 w 47"/>
                  <a:gd name="T61" fmla="*/ 37 h 42"/>
                  <a:gd name="T62" fmla="*/ 4 w 47"/>
                  <a:gd name="T63" fmla="*/ 39 h 42"/>
                  <a:gd name="T64" fmla="*/ 4 w 47"/>
                  <a:gd name="T65" fmla="*/ 39 h 42"/>
                  <a:gd name="T66" fmla="*/ 6 w 47"/>
                  <a:gd name="T67" fmla="*/ 41 h 42"/>
                  <a:gd name="T68" fmla="*/ 9 w 47"/>
                  <a:gd name="T69" fmla="*/ 42 h 42"/>
                  <a:gd name="T70" fmla="*/ 15 w 47"/>
                  <a:gd name="T71" fmla="*/ 42 h 42"/>
                  <a:gd name="T72" fmla="*/ 21 w 47"/>
                  <a:gd name="T73" fmla="*/ 41 h 42"/>
                  <a:gd name="T74" fmla="*/ 26 w 47"/>
                  <a:gd name="T75" fmla="*/ 39 h 42"/>
                  <a:gd name="T76" fmla="*/ 26 w 47"/>
                  <a:gd name="T77" fmla="*/ 39 h 42"/>
                  <a:gd name="T78" fmla="*/ 31 w 47"/>
                  <a:gd name="T79" fmla="*/ 36 h 42"/>
                  <a:gd name="T80" fmla="*/ 35 w 47"/>
                  <a:gd name="T81" fmla="*/ 33 h 42"/>
                  <a:gd name="T82" fmla="*/ 39 w 47"/>
                  <a:gd name="T83" fmla="*/ 29 h 42"/>
                  <a:gd name="T84" fmla="*/ 43 w 47"/>
                  <a:gd name="T85" fmla="*/ 25 h 42"/>
                  <a:gd name="T86" fmla="*/ 43 w 47"/>
                  <a:gd name="T87" fmla="*/ 25 h 42"/>
                  <a:gd name="T88" fmla="*/ 46 w 47"/>
                  <a:gd name="T89" fmla="*/ 19 h 42"/>
                  <a:gd name="T90" fmla="*/ 47 w 47"/>
                  <a:gd name="T91" fmla="*/ 13 h 42"/>
                  <a:gd name="T92" fmla="*/ 47 w 47"/>
                  <a:gd name="T93" fmla="*/ 6 h 42"/>
                  <a:gd name="T94" fmla="*/ 45 w 47"/>
                  <a:gd name="T95" fmla="*/ 0 h 42"/>
                  <a:gd name="T96" fmla="*/ 45 w 47"/>
                  <a:gd name="T97" fmla="*/ 0 h 42"/>
                  <a:gd name="T98" fmla="*/ 45 w 47"/>
                  <a:gd name="T99" fmla="*/ 0 h 42"/>
                  <a:gd name="T100" fmla="*/ 45 w 47"/>
                  <a:gd name="T101" fmla="*/ 0 h 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7" h="42">
                    <a:moveTo>
                      <a:pt x="45" y="0"/>
                    </a:moveTo>
                    <a:lnTo>
                      <a:pt x="45" y="0"/>
                    </a:lnTo>
                    <a:lnTo>
                      <a:pt x="46" y="5"/>
                    </a:lnTo>
                    <a:lnTo>
                      <a:pt x="47" y="11"/>
                    </a:lnTo>
                    <a:lnTo>
                      <a:pt x="46" y="15"/>
                    </a:lnTo>
                    <a:lnTo>
                      <a:pt x="44" y="20"/>
                    </a:lnTo>
                    <a:lnTo>
                      <a:pt x="42" y="25"/>
                    </a:lnTo>
                    <a:lnTo>
                      <a:pt x="39" y="29"/>
                    </a:lnTo>
                    <a:lnTo>
                      <a:pt x="35" y="32"/>
                    </a:lnTo>
                    <a:lnTo>
                      <a:pt x="31" y="35"/>
                    </a:lnTo>
                    <a:lnTo>
                      <a:pt x="23" y="39"/>
                    </a:lnTo>
                    <a:lnTo>
                      <a:pt x="14" y="41"/>
                    </a:lnTo>
                    <a:lnTo>
                      <a:pt x="10" y="41"/>
                    </a:lnTo>
                    <a:lnTo>
                      <a:pt x="7" y="40"/>
                    </a:lnTo>
                    <a:lnTo>
                      <a:pt x="5" y="39"/>
                    </a:lnTo>
                    <a:lnTo>
                      <a:pt x="3" y="38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4" y="39"/>
                    </a:lnTo>
                    <a:lnTo>
                      <a:pt x="6" y="41"/>
                    </a:lnTo>
                    <a:lnTo>
                      <a:pt x="9" y="42"/>
                    </a:lnTo>
                    <a:lnTo>
                      <a:pt x="15" y="42"/>
                    </a:lnTo>
                    <a:lnTo>
                      <a:pt x="21" y="41"/>
                    </a:lnTo>
                    <a:lnTo>
                      <a:pt x="26" y="39"/>
                    </a:lnTo>
                    <a:lnTo>
                      <a:pt x="31" y="36"/>
                    </a:lnTo>
                    <a:lnTo>
                      <a:pt x="35" y="33"/>
                    </a:lnTo>
                    <a:lnTo>
                      <a:pt x="39" y="29"/>
                    </a:lnTo>
                    <a:lnTo>
                      <a:pt x="43" y="25"/>
                    </a:lnTo>
                    <a:lnTo>
                      <a:pt x="46" y="19"/>
                    </a:lnTo>
                    <a:lnTo>
                      <a:pt x="47" y="13"/>
                    </a:lnTo>
                    <a:lnTo>
                      <a:pt x="47" y="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35" name="Freeform 170">
                <a:extLst>
                  <a:ext uri="{FF2B5EF4-FFF2-40B4-BE49-F238E27FC236}">
                    <a16:creationId xmlns:a16="http://schemas.microsoft.com/office/drawing/2014/main" id="{1309D4CF-6C78-43F6-96BE-A6835FCCB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185"/>
                <a:ext cx="33" cy="37"/>
              </a:xfrm>
              <a:custGeom>
                <a:avLst/>
                <a:gdLst>
                  <a:gd name="T0" fmla="*/ 0 w 33"/>
                  <a:gd name="T1" fmla="*/ 0 h 37"/>
                  <a:gd name="T2" fmla="*/ 0 w 33"/>
                  <a:gd name="T3" fmla="*/ 0 h 37"/>
                  <a:gd name="T4" fmla="*/ 7 w 33"/>
                  <a:gd name="T5" fmla="*/ 1 h 37"/>
                  <a:gd name="T6" fmla="*/ 13 w 33"/>
                  <a:gd name="T7" fmla="*/ 2 h 37"/>
                  <a:gd name="T8" fmla="*/ 19 w 33"/>
                  <a:gd name="T9" fmla="*/ 6 h 37"/>
                  <a:gd name="T10" fmla="*/ 24 w 33"/>
                  <a:gd name="T11" fmla="*/ 10 h 37"/>
                  <a:gd name="T12" fmla="*/ 24 w 33"/>
                  <a:gd name="T13" fmla="*/ 10 h 37"/>
                  <a:gd name="T14" fmla="*/ 28 w 33"/>
                  <a:gd name="T15" fmla="*/ 16 h 37"/>
                  <a:gd name="T16" fmla="*/ 31 w 33"/>
                  <a:gd name="T17" fmla="*/ 23 h 37"/>
                  <a:gd name="T18" fmla="*/ 32 w 33"/>
                  <a:gd name="T19" fmla="*/ 30 h 37"/>
                  <a:gd name="T20" fmla="*/ 31 w 33"/>
                  <a:gd name="T21" fmla="*/ 34 h 37"/>
                  <a:gd name="T22" fmla="*/ 30 w 33"/>
                  <a:gd name="T23" fmla="*/ 37 h 37"/>
                  <a:gd name="T24" fmla="*/ 30 w 33"/>
                  <a:gd name="T25" fmla="*/ 37 h 37"/>
                  <a:gd name="T26" fmla="*/ 30 w 33"/>
                  <a:gd name="T27" fmla="*/ 37 h 37"/>
                  <a:gd name="T28" fmla="*/ 31 w 33"/>
                  <a:gd name="T29" fmla="*/ 37 h 37"/>
                  <a:gd name="T30" fmla="*/ 31 w 33"/>
                  <a:gd name="T31" fmla="*/ 37 h 37"/>
                  <a:gd name="T32" fmla="*/ 32 w 33"/>
                  <a:gd name="T33" fmla="*/ 34 h 37"/>
                  <a:gd name="T34" fmla="*/ 33 w 33"/>
                  <a:gd name="T35" fmla="*/ 31 h 37"/>
                  <a:gd name="T36" fmla="*/ 32 w 33"/>
                  <a:gd name="T37" fmla="*/ 24 h 37"/>
                  <a:gd name="T38" fmla="*/ 30 w 33"/>
                  <a:gd name="T39" fmla="*/ 17 h 37"/>
                  <a:gd name="T40" fmla="*/ 27 w 33"/>
                  <a:gd name="T41" fmla="*/ 11 h 37"/>
                  <a:gd name="T42" fmla="*/ 27 w 33"/>
                  <a:gd name="T43" fmla="*/ 11 h 37"/>
                  <a:gd name="T44" fmla="*/ 25 w 33"/>
                  <a:gd name="T45" fmla="*/ 8 h 37"/>
                  <a:gd name="T46" fmla="*/ 22 w 33"/>
                  <a:gd name="T47" fmla="*/ 6 h 37"/>
                  <a:gd name="T48" fmla="*/ 15 w 33"/>
                  <a:gd name="T49" fmla="*/ 2 h 37"/>
                  <a:gd name="T50" fmla="*/ 8 w 33"/>
                  <a:gd name="T51" fmla="*/ 0 h 37"/>
                  <a:gd name="T52" fmla="*/ 1 w 33"/>
                  <a:gd name="T53" fmla="*/ 0 h 37"/>
                  <a:gd name="T54" fmla="*/ 1 w 33"/>
                  <a:gd name="T55" fmla="*/ 0 h 37"/>
                  <a:gd name="T56" fmla="*/ 0 w 33"/>
                  <a:gd name="T57" fmla="*/ 0 h 37"/>
                  <a:gd name="T58" fmla="*/ 0 w 33"/>
                  <a:gd name="T59" fmla="*/ 0 h 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3" h="37">
                    <a:moveTo>
                      <a:pt x="0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13" y="2"/>
                    </a:lnTo>
                    <a:lnTo>
                      <a:pt x="19" y="6"/>
                    </a:lnTo>
                    <a:lnTo>
                      <a:pt x="24" y="10"/>
                    </a:lnTo>
                    <a:lnTo>
                      <a:pt x="28" y="16"/>
                    </a:lnTo>
                    <a:lnTo>
                      <a:pt x="31" y="23"/>
                    </a:lnTo>
                    <a:lnTo>
                      <a:pt x="32" y="30"/>
                    </a:lnTo>
                    <a:lnTo>
                      <a:pt x="31" y="34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2" y="34"/>
                    </a:lnTo>
                    <a:lnTo>
                      <a:pt x="33" y="31"/>
                    </a:lnTo>
                    <a:lnTo>
                      <a:pt x="32" y="24"/>
                    </a:lnTo>
                    <a:lnTo>
                      <a:pt x="30" y="17"/>
                    </a:lnTo>
                    <a:lnTo>
                      <a:pt x="27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36" name="Freeform 171">
                <a:extLst>
                  <a:ext uri="{FF2B5EF4-FFF2-40B4-BE49-F238E27FC236}">
                    <a16:creationId xmlns:a16="http://schemas.microsoft.com/office/drawing/2014/main" id="{5A2BAFDD-5441-4A9E-A5A1-250D7158F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296"/>
                <a:ext cx="138" cy="206"/>
              </a:xfrm>
              <a:custGeom>
                <a:avLst/>
                <a:gdLst>
                  <a:gd name="T0" fmla="*/ 29 w 138"/>
                  <a:gd name="T1" fmla="*/ 0 h 206"/>
                  <a:gd name="T2" fmla="*/ 23 w 138"/>
                  <a:gd name="T3" fmla="*/ 3 h 206"/>
                  <a:gd name="T4" fmla="*/ 13 w 138"/>
                  <a:gd name="T5" fmla="*/ 17 h 206"/>
                  <a:gd name="T6" fmla="*/ 9 w 138"/>
                  <a:gd name="T7" fmla="*/ 24 h 206"/>
                  <a:gd name="T8" fmla="*/ 3 w 138"/>
                  <a:gd name="T9" fmla="*/ 42 h 206"/>
                  <a:gd name="T10" fmla="*/ 0 w 138"/>
                  <a:gd name="T11" fmla="*/ 63 h 206"/>
                  <a:gd name="T12" fmla="*/ 1 w 138"/>
                  <a:gd name="T13" fmla="*/ 73 h 206"/>
                  <a:gd name="T14" fmla="*/ 4 w 138"/>
                  <a:gd name="T15" fmla="*/ 91 h 206"/>
                  <a:gd name="T16" fmla="*/ 11 w 138"/>
                  <a:gd name="T17" fmla="*/ 107 h 206"/>
                  <a:gd name="T18" fmla="*/ 22 w 138"/>
                  <a:gd name="T19" fmla="*/ 122 h 206"/>
                  <a:gd name="T20" fmla="*/ 28 w 138"/>
                  <a:gd name="T21" fmla="*/ 127 h 206"/>
                  <a:gd name="T22" fmla="*/ 53 w 138"/>
                  <a:gd name="T23" fmla="*/ 143 h 206"/>
                  <a:gd name="T24" fmla="*/ 79 w 138"/>
                  <a:gd name="T25" fmla="*/ 155 h 206"/>
                  <a:gd name="T26" fmla="*/ 87 w 138"/>
                  <a:gd name="T27" fmla="*/ 159 h 206"/>
                  <a:gd name="T28" fmla="*/ 103 w 138"/>
                  <a:gd name="T29" fmla="*/ 168 h 206"/>
                  <a:gd name="T30" fmla="*/ 110 w 138"/>
                  <a:gd name="T31" fmla="*/ 175 h 206"/>
                  <a:gd name="T32" fmla="*/ 136 w 138"/>
                  <a:gd name="T33" fmla="*/ 206 h 206"/>
                  <a:gd name="T34" fmla="*/ 136 w 138"/>
                  <a:gd name="T35" fmla="*/ 206 h 206"/>
                  <a:gd name="T36" fmla="*/ 138 w 138"/>
                  <a:gd name="T37" fmla="*/ 203 h 206"/>
                  <a:gd name="T38" fmla="*/ 134 w 138"/>
                  <a:gd name="T39" fmla="*/ 196 h 206"/>
                  <a:gd name="T40" fmla="*/ 123 w 138"/>
                  <a:gd name="T41" fmla="*/ 182 h 206"/>
                  <a:gd name="T42" fmla="*/ 112 w 138"/>
                  <a:gd name="T43" fmla="*/ 169 h 206"/>
                  <a:gd name="T44" fmla="*/ 100 w 138"/>
                  <a:gd name="T45" fmla="*/ 159 h 206"/>
                  <a:gd name="T46" fmla="*/ 94 w 138"/>
                  <a:gd name="T47" fmla="*/ 156 h 206"/>
                  <a:gd name="T48" fmla="*/ 68 w 138"/>
                  <a:gd name="T49" fmla="*/ 144 h 206"/>
                  <a:gd name="T50" fmla="*/ 43 w 138"/>
                  <a:gd name="T51" fmla="*/ 131 h 206"/>
                  <a:gd name="T52" fmla="*/ 32 w 138"/>
                  <a:gd name="T53" fmla="*/ 124 h 206"/>
                  <a:gd name="T54" fmla="*/ 17 w 138"/>
                  <a:gd name="T55" fmla="*/ 107 h 206"/>
                  <a:gd name="T56" fmla="*/ 9 w 138"/>
                  <a:gd name="T57" fmla="*/ 95 h 206"/>
                  <a:gd name="T58" fmla="*/ 7 w 138"/>
                  <a:gd name="T59" fmla="*/ 87 h 206"/>
                  <a:gd name="T60" fmla="*/ 3 w 138"/>
                  <a:gd name="T61" fmla="*/ 64 h 206"/>
                  <a:gd name="T62" fmla="*/ 5 w 138"/>
                  <a:gd name="T63" fmla="*/ 40 h 206"/>
                  <a:gd name="T64" fmla="*/ 7 w 138"/>
                  <a:gd name="T65" fmla="*/ 34 h 206"/>
                  <a:gd name="T66" fmla="*/ 15 w 138"/>
                  <a:gd name="T67" fmla="*/ 17 h 206"/>
                  <a:gd name="T68" fmla="*/ 21 w 138"/>
                  <a:gd name="T69" fmla="*/ 8 h 206"/>
                  <a:gd name="T70" fmla="*/ 29 w 138"/>
                  <a:gd name="T71" fmla="*/ 0 h 206"/>
                  <a:gd name="T72" fmla="*/ 29 w 138"/>
                  <a:gd name="T73" fmla="*/ 0 h 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8" h="206">
                    <a:moveTo>
                      <a:pt x="29" y="0"/>
                    </a:moveTo>
                    <a:lnTo>
                      <a:pt x="29" y="0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17" y="10"/>
                    </a:lnTo>
                    <a:lnTo>
                      <a:pt x="13" y="17"/>
                    </a:lnTo>
                    <a:lnTo>
                      <a:pt x="9" y="24"/>
                    </a:lnTo>
                    <a:lnTo>
                      <a:pt x="5" y="33"/>
                    </a:lnTo>
                    <a:lnTo>
                      <a:pt x="3" y="42"/>
                    </a:lnTo>
                    <a:lnTo>
                      <a:pt x="1" y="52"/>
                    </a:lnTo>
                    <a:lnTo>
                      <a:pt x="0" y="63"/>
                    </a:lnTo>
                    <a:lnTo>
                      <a:pt x="1" y="73"/>
                    </a:lnTo>
                    <a:lnTo>
                      <a:pt x="2" y="82"/>
                    </a:lnTo>
                    <a:lnTo>
                      <a:pt x="4" y="91"/>
                    </a:lnTo>
                    <a:lnTo>
                      <a:pt x="7" y="100"/>
                    </a:lnTo>
                    <a:lnTo>
                      <a:pt x="11" y="107"/>
                    </a:lnTo>
                    <a:lnTo>
                      <a:pt x="16" y="114"/>
                    </a:lnTo>
                    <a:lnTo>
                      <a:pt x="22" y="122"/>
                    </a:lnTo>
                    <a:lnTo>
                      <a:pt x="28" y="127"/>
                    </a:lnTo>
                    <a:lnTo>
                      <a:pt x="40" y="136"/>
                    </a:lnTo>
                    <a:lnTo>
                      <a:pt x="53" y="143"/>
                    </a:lnTo>
                    <a:lnTo>
                      <a:pt x="65" y="150"/>
                    </a:lnTo>
                    <a:lnTo>
                      <a:pt x="79" y="155"/>
                    </a:lnTo>
                    <a:lnTo>
                      <a:pt x="87" y="159"/>
                    </a:lnTo>
                    <a:lnTo>
                      <a:pt x="95" y="163"/>
                    </a:lnTo>
                    <a:lnTo>
                      <a:pt x="103" y="168"/>
                    </a:lnTo>
                    <a:lnTo>
                      <a:pt x="110" y="175"/>
                    </a:lnTo>
                    <a:lnTo>
                      <a:pt x="123" y="190"/>
                    </a:lnTo>
                    <a:lnTo>
                      <a:pt x="136" y="206"/>
                    </a:lnTo>
                    <a:lnTo>
                      <a:pt x="137" y="205"/>
                    </a:lnTo>
                    <a:lnTo>
                      <a:pt x="138" y="203"/>
                    </a:lnTo>
                    <a:lnTo>
                      <a:pt x="134" y="196"/>
                    </a:lnTo>
                    <a:lnTo>
                      <a:pt x="128" y="188"/>
                    </a:lnTo>
                    <a:lnTo>
                      <a:pt x="123" y="182"/>
                    </a:lnTo>
                    <a:lnTo>
                      <a:pt x="118" y="175"/>
                    </a:lnTo>
                    <a:lnTo>
                      <a:pt x="112" y="169"/>
                    </a:lnTo>
                    <a:lnTo>
                      <a:pt x="106" y="164"/>
                    </a:lnTo>
                    <a:lnTo>
                      <a:pt x="100" y="159"/>
                    </a:lnTo>
                    <a:lnTo>
                      <a:pt x="94" y="156"/>
                    </a:lnTo>
                    <a:lnTo>
                      <a:pt x="81" y="150"/>
                    </a:lnTo>
                    <a:lnTo>
                      <a:pt x="68" y="144"/>
                    </a:lnTo>
                    <a:lnTo>
                      <a:pt x="55" y="138"/>
                    </a:lnTo>
                    <a:lnTo>
                      <a:pt x="43" y="131"/>
                    </a:lnTo>
                    <a:lnTo>
                      <a:pt x="32" y="124"/>
                    </a:lnTo>
                    <a:lnTo>
                      <a:pt x="22" y="113"/>
                    </a:lnTo>
                    <a:lnTo>
                      <a:pt x="17" y="107"/>
                    </a:lnTo>
                    <a:lnTo>
                      <a:pt x="13" y="101"/>
                    </a:lnTo>
                    <a:lnTo>
                      <a:pt x="9" y="95"/>
                    </a:lnTo>
                    <a:lnTo>
                      <a:pt x="7" y="87"/>
                    </a:lnTo>
                    <a:lnTo>
                      <a:pt x="4" y="76"/>
                    </a:lnTo>
                    <a:lnTo>
                      <a:pt x="3" y="64"/>
                    </a:lnTo>
                    <a:lnTo>
                      <a:pt x="4" y="51"/>
                    </a:lnTo>
                    <a:lnTo>
                      <a:pt x="5" y="40"/>
                    </a:lnTo>
                    <a:lnTo>
                      <a:pt x="7" y="34"/>
                    </a:lnTo>
                    <a:lnTo>
                      <a:pt x="9" y="28"/>
                    </a:lnTo>
                    <a:lnTo>
                      <a:pt x="15" y="17"/>
                    </a:lnTo>
                    <a:lnTo>
                      <a:pt x="21" y="8"/>
                    </a:lnTo>
                    <a:lnTo>
                      <a:pt x="25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37" name="Freeform 172">
                <a:extLst>
                  <a:ext uri="{FF2B5EF4-FFF2-40B4-BE49-F238E27FC236}">
                    <a16:creationId xmlns:a16="http://schemas.microsoft.com/office/drawing/2014/main" id="{1221BDEE-D4A5-4EBA-948D-764757F70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1185"/>
                <a:ext cx="42" cy="30"/>
              </a:xfrm>
              <a:custGeom>
                <a:avLst/>
                <a:gdLst>
                  <a:gd name="T0" fmla="*/ 0 w 42"/>
                  <a:gd name="T1" fmla="*/ 0 h 30"/>
                  <a:gd name="T2" fmla="*/ 0 w 42"/>
                  <a:gd name="T3" fmla="*/ 0 h 30"/>
                  <a:gd name="T4" fmla="*/ 5 w 42"/>
                  <a:gd name="T5" fmla="*/ 6 h 30"/>
                  <a:gd name="T6" fmla="*/ 10 w 42"/>
                  <a:gd name="T7" fmla="*/ 9 h 30"/>
                  <a:gd name="T8" fmla="*/ 21 w 42"/>
                  <a:gd name="T9" fmla="*/ 13 h 30"/>
                  <a:gd name="T10" fmla="*/ 21 w 42"/>
                  <a:gd name="T11" fmla="*/ 13 h 30"/>
                  <a:gd name="T12" fmla="*/ 27 w 42"/>
                  <a:gd name="T13" fmla="*/ 16 h 30"/>
                  <a:gd name="T14" fmla="*/ 33 w 42"/>
                  <a:gd name="T15" fmla="*/ 20 h 30"/>
                  <a:gd name="T16" fmla="*/ 37 w 42"/>
                  <a:gd name="T17" fmla="*/ 24 h 30"/>
                  <a:gd name="T18" fmla="*/ 41 w 42"/>
                  <a:gd name="T19" fmla="*/ 30 h 30"/>
                  <a:gd name="T20" fmla="*/ 41 w 42"/>
                  <a:gd name="T21" fmla="*/ 30 h 30"/>
                  <a:gd name="T22" fmla="*/ 42 w 42"/>
                  <a:gd name="T23" fmla="*/ 30 h 30"/>
                  <a:gd name="T24" fmla="*/ 42 w 42"/>
                  <a:gd name="T25" fmla="*/ 29 h 30"/>
                  <a:gd name="T26" fmla="*/ 42 w 42"/>
                  <a:gd name="T27" fmla="*/ 29 h 30"/>
                  <a:gd name="T28" fmla="*/ 39 w 42"/>
                  <a:gd name="T29" fmla="*/ 23 h 30"/>
                  <a:gd name="T30" fmla="*/ 35 w 42"/>
                  <a:gd name="T31" fmla="*/ 18 h 30"/>
                  <a:gd name="T32" fmla="*/ 30 w 42"/>
                  <a:gd name="T33" fmla="*/ 15 h 30"/>
                  <a:gd name="T34" fmla="*/ 24 w 42"/>
                  <a:gd name="T35" fmla="*/ 12 h 30"/>
                  <a:gd name="T36" fmla="*/ 12 w 42"/>
                  <a:gd name="T37" fmla="*/ 8 h 30"/>
                  <a:gd name="T38" fmla="*/ 6 w 42"/>
                  <a:gd name="T39" fmla="*/ 4 h 30"/>
                  <a:gd name="T40" fmla="*/ 0 w 42"/>
                  <a:gd name="T41" fmla="*/ 0 h 30"/>
                  <a:gd name="T42" fmla="*/ 0 w 42"/>
                  <a:gd name="T43" fmla="*/ 0 h 30"/>
                  <a:gd name="T44" fmla="*/ 0 w 42"/>
                  <a:gd name="T45" fmla="*/ 0 h 30"/>
                  <a:gd name="T46" fmla="*/ 0 w 42"/>
                  <a:gd name="T47" fmla="*/ 0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2" h="30">
                    <a:moveTo>
                      <a:pt x="0" y="0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0" y="9"/>
                    </a:lnTo>
                    <a:lnTo>
                      <a:pt x="21" y="13"/>
                    </a:lnTo>
                    <a:lnTo>
                      <a:pt x="27" y="16"/>
                    </a:lnTo>
                    <a:lnTo>
                      <a:pt x="33" y="20"/>
                    </a:lnTo>
                    <a:lnTo>
                      <a:pt x="37" y="24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2" y="29"/>
                    </a:lnTo>
                    <a:lnTo>
                      <a:pt x="39" y="23"/>
                    </a:lnTo>
                    <a:lnTo>
                      <a:pt x="35" y="18"/>
                    </a:lnTo>
                    <a:lnTo>
                      <a:pt x="30" y="15"/>
                    </a:lnTo>
                    <a:lnTo>
                      <a:pt x="24" y="12"/>
                    </a:lnTo>
                    <a:lnTo>
                      <a:pt x="12" y="8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38" name="Freeform 173">
                <a:extLst>
                  <a:ext uri="{FF2B5EF4-FFF2-40B4-BE49-F238E27FC236}">
                    <a16:creationId xmlns:a16="http://schemas.microsoft.com/office/drawing/2014/main" id="{09B2257F-A095-44A9-8CDE-B2A90BEAA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1274"/>
                <a:ext cx="28" cy="18"/>
              </a:xfrm>
              <a:custGeom>
                <a:avLst/>
                <a:gdLst>
                  <a:gd name="T0" fmla="*/ 27 w 28"/>
                  <a:gd name="T1" fmla="*/ 0 h 18"/>
                  <a:gd name="T2" fmla="*/ 27 w 28"/>
                  <a:gd name="T3" fmla="*/ 0 h 18"/>
                  <a:gd name="T4" fmla="*/ 26 w 28"/>
                  <a:gd name="T5" fmla="*/ 7 h 18"/>
                  <a:gd name="T6" fmla="*/ 23 w 28"/>
                  <a:gd name="T7" fmla="*/ 12 h 18"/>
                  <a:gd name="T8" fmla="*/ 19 w 28"/>
                  <a:gd name="T9" fmla="*/ 15 h 18"/>
                  <a:gd name="T10" fmla="*/ 13 w 28"/>
                  <a:gd name="T11" fmla="*/ 17 h 18"/>
                  <a:gd name="T12" fmla="*/ 13 w 28"/>
                  <a:gd name="T13" fmla="*/ 17 h 18"/>
                  <a:gd name="T14" fmla="*/ 8 w 28"/>
                  <a:gd name="T15" fmla="*/ 17 h 18"/>
                  <a:gd name="T16" fmla="*/ 3 w 28"/>
                  <a:gd name="T17" fmla="*/ 15 h 18"/>
                  <a:gd name="T18" fmla="*/ 3 w 28"/>
                  <a:gd name="T19" fmla="*/ 15 h 18"/>
                  <a:gd name="T20" fmla="*/ 0 w 28"/>
                  <a:gd name="T21" fmla="*/ 12 h 18"/>
                  <a:gd name="T22" fmla="*/ 0 w 28"/>
                  <a:gd name="T23" fmla="*/ 12 h 18"/>
                  <a:gd name="T24" fmla="*/ 0 w 28"/>
                  <a:gd name="T25" fmla="*/ 11 h 18"/>
                  <a:gd name="T26" fmla="*/ 0 w 28"/>
                  <a:gd name="T27" fmla="*/ 9 h 18"/>
                  <a:gd name="T28" fmla="*/ 2 w 28"/>
                  <a:gd name="T29" fmla="*/ 7 h 18"/>
                  <a:gd name="T30" fmla="*/ 4 w 28"/>
                  <a:gd name="T31" fmla="*/ 5 h 18"/>
                  <a:gd name="T32" fmla="*/ 5 w 28"/>
                  <a:gd name="T33" fmla="*/ 5 h 18"/>
                  <a:gd name="T34" fmla="*/ 5 w 28"/>
                  <a:gd name="T35" fmla="*/ 6 h 18"/>
                  <a:gd name="T36" fmla="*/ 5 w 28"/>
                  <a:gd name="T37" fmla="*/ 6 h 18"/>
                  <a:gd name="T38" fmla="*/ 6 w 28"/>
                  <a:gd name="T39" fmla="*/ 6 h 18"/>
                  <a:gd name="T40" fmla="*/ 6 w 28"/>
                  <a:gd name="T41" fmla="*/ 5 h 18"/>
                  <a:gd name="T42" fmla="*/ 6 w 28"/>
                  <a:gd name="T43" fmla="*/ 5 h 18"/>
                  <a:gd name="T44" fmla="*/ 5 w 28"/>
                  <a:gd name="T45" fmla="*/ 4 h 18"/>
                  <a:gd name="T46" fmla="*/ 4 w 28"/>
                  <a:gd name="T47" fmla="*/ 4 h 18"/>
                  <a:gd name="T48" fmla="*/ 1 w 28"/>
                  <a:gd name="T49" fmla="*/ 6 h 18"/>
                  <a:gd name="T50" fmla="*/ 1 w 28"/>
                  <a:gd name="T51" fmla="*/ 6 h 18"/>
                  <a:gd name="T52" fmla="*/ 0 w 28"/>
                  <a:gd name="T53" fmla="*/ 9 h 18"/>
                  <a:gd name="T54" fmla="*/ 0 w 28"/>
                  <a:gd name="T55" fmla="*/ 12 h 18"/>
                  <a:gd name="T56" fmla="*/ 1 w 28"/>
                  <a:gd name="T57" fmla="*/ 14 h 18"/>
                  <a:gd name="T58" fmla="*/ 4 w 28"/>
                  <a:gd name="T59" fmla="*/ 16 h 18"/>
                  <a:gd name="T60" fmla="*/ 4 w 28"/>
                  <a:gd name="T61" fmla="*/ 16 h 18"/>
                  <a:gd name="T62" fmla="*/ 8 w 28"/>
                  <a:gd name="T63" fmla="*/ 18 h 18"/>
                  <a:gd name="T64" fmla="*/ 12 w 28"/>
                  <a:gd name="T65" fmla="*/ 18 h 18"/>
                  <a:gd name="T66" fmla="*/ 17 w 28"/>
                  <a:gd name="T67" fmla="*/ 17 h 18"/>
                  <a:gd name="T68" fmla="*/ 20 w 28"/>
                  <a:gd name="T69" fmla="*/ 15 h 18"/>
                  <a:gd name="T70" fmla="*/ 20 w 28"/>
                  <a:gd name="T71" fmla="*/ 15 h 18"/>
                  <a:gd name="T72" fmla="*/ 24 w 28"/>
                  <a:gd name="T73" fmla="*/ 12 h 18"/>
                  <a:gd name="T74" fmla="*/ 26 w 28"/>
                  <a:gd name="T75" fmla="*/ 9 h 18"/>
                  <a:gd name="T76" fmla="*/ 27 w 28"/>
                  <a:gd name="T77" fmla="*/ 5 h 18"/>
                  <a:gd name="T78" fmla="*/ 28 w 28"/>
                  <a:gd name="T79" fmla="*/ 0 h 18"/>
                  <a:gd name="T80" fmla="*/ 28 w 28"/>
                  <a:gd name="T81" fmla="*/ 0 h 18"/>
                  <a:gd name="T82" fmla="*/ 27 w 28"/>
                  <a:gd name="T83" fmla="*/ 0 h 18"/>
                  <a:gd name="T84" fmla="*/ 27 w 28"/>
                  <a:gd name="T85" fmla="*/ 0 h 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" h="18">
                    <a:moveTo>
                      <a:pt x="27" y="0"/>
                    </a:moveTo>
                    <a:lnTo>
                      <a:pt x="27" y="0"/>
                    </a:lnTo>
                    <a:lnTo>
                      <a:pt x="26" y="7"/>
                    </a:lnTo>
                    <a:lnTo>
                      <a:pt x="23" y="12"/>
                    </a:lnTo>
                    <a:lnTo>
                      <a:pt x="19" y="15"/>
                    </a:lnTo>
                    <a:lnTo>
                      <a:pt x="13" y="17"/>
                    </a:lnTo>
                    <a:lnTo>
                      <a:pt x="8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2"/>
                    </a:lnTo>
                    <a:lnTo>
                      <a:pt x="26" y="9"/>
                    </a:lnTo>
                    <a:lnTo>
                      <a:pt x="27" y="5"/>
                    </a:lnTo>
                    <a:lnTo>
                      <a:pt x="2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39" name="Freeform 174">
                <a:extLst>
                  <a:ext uri="{FF2B5EF4-FFF2-40B4-BE49-F238E27FC236}">
                    <a16:creationId xmlns:a16="http://schemas.microsoft.com/office/drawing/2014/main" id="{5B41DD67-F3A9-4E1D-92D7-7999110A6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315"/>
                <a:ext cx="45" cy="181"/>
              </a:xfrm>
              <a:custGeom>
                <a:avLst/>
                <a:gdLst>
                  <a:gd name="T0" fmla="*/ 0 w 45"/>
                  <a:gd name="T1" fmla="*/ 1 h 181"/>
                  <a:gd name="T2" fmla="*/ 0 w 45"/>
                  <a:gd name="T3" fmla="*/ 1 h 181"/>
                  <a:gd name="T4" fmla="*/ 10 w 45"/>
                  <a:gd name="T5" fmla="*/ 8 h 181"/>
                  <a:gd name="T6" fmla="*/ 18 w 45"/>
                  <a:gd name="T7" fmla="*/ 17 h 181"/>
                  <a:gd name="T8" fmla="*/ 25 w 45"/>
                  <a:gd name="T9" fmla="*/ 27 h 181"/>
                  <a:gd name="T10" fmla="*/ 31 w 45"/>
                  <a:gd name="T11" fmla="*/ 38 h 181"/>
                  <a:gd name="T12" fmla="*/ 35 w 45"/>
                  <a:gd name="T13" fmla="*/ 51 h 181"/>
                  <a:gd name="T14" fmla="*/ 37 w 45"/>
                  <a:gd name="T15" fmla="*/ 63 h 181"/>
                  <a:gd name="T16" fmla="*/ 38 w 45"/>
                  <a:gd name="T17" fmla="*/ 75 h 181"/>
                  <a:gd name="T18" fmla="*/ 38 w 45"/>
                  <a:gd name="T19" fmla="*/ 87 h 181"/>
                  <a:gd name="T20" fmla="*/ 38 w 45"/>
                  <a:gd name="T21" fmla="*/ 87 h 181"/>
                  <a:gd name="T22" fmla="*/ 37 w 45"/>
                  <a:gd name="T23" fmla="*/ 100 h 181"/>
                  <a:gd name="T24" fmla="*/ 36 w 45"/>
                  <a:gd name="T25" fmla="*/ 113 h 181"/>
                  <a:gd name="T26" fmla="*/ 33 w 45"/>
                  <a:gd name="T27" fmla="*/ 138 h 181"/>
                  <a:gd name="T28" fmla="*/ 33 w 45"/>
                  <a:gd name="T29" fmla="*/ 138 h 181"/>
                  <a:gd name="T30" fmla="*/ 33 w 45"/>
                  <a:gd name="T31" fmla="*/ 143 h 181"/>
                  <a:gd name="T32" fmla="*/ 33 w 45"/>
                  <a:gd name="T33" fmla="*/ 149 h 181"/>
                  <a:gd name="T34" fmla="*/ 35 w 45"/>
                  <a:gd name="T35" fmla="*/ 161 h 181"/>
                  <a:gd name="T36" fmla="*/ 39 w 45"/>
                  <a:gd name="T37" fmla="*/ 171 h 181"/>
                  <a:gd name="T38" fmla="*/ 44 w 45"/>
                  <a:gd name="T39" fmla="*/ 181 h 181"/>
                  <a:gd name="T40" fmla="*/ 44 w 45"/>
                  <a:gd name="T41" fmla="*/ 181 h 181"/>
                  <a:gd name="T42" fmla="*/ 45 w 45"/>
                  <a:gd name="T43" fmla="*/ 181 h 181"/>
                  <a:gd name="T44" fmla="*/ 45 w 45"/>
                  <a:gd name="T45" fmla="*/ 180 h 181"/>
                  <a:gd name="T46" fmla="*/ 45 w 45"/>
                  <a:gd name="T47" fmla="*/ 180 h 181"/>
                  <a:gd name="T48" fmla="*/ 40 w 45"/>
                  <a:gd name="T49" fmla="*/ 169 h 181"/>
                  <a:gd name="T50" fmla="*/ 38 w 45"/>
                  <a:gd name="T51" fmla="*/ 163 h 181"/>
                  <a:gd name="T52" fmla="*/ 36 w 45"/>
                  <a:gd name="T53" fmla="*/ 157 h 181"/>
                  <a:gd name="T54" fmla="*/ 36 w 45"/>
                  <a:gd name="T55" fmla="*/ 157 h 181"/>
                  <a:gd name="T56" fmla="*/ 35 w 45"/>
                  <a:gd name="T57" fmla="*/ 149 h 181"/>
                  <a:gd name="T58" fmla="*/ 34 w 45"/>
                  <a:gd name="T59" fmla="*/ 142 h 181"/>
                  <a:gd name="T60" fmla="*/ 35 w 45"/>
                  <a:gd name="T61" fmla="*/ 127 h 181"/>
                  <a:gd name="T62" fmla="*/ 35 w 45"/>
                  <a:gd name="T63" fmla="*/ 127 h 181"/>
                  <a:gd name="T64" fmla="*/ 38 w 45"/>
                  <a:gd name="T65" fmla="*/ 101 h 181"/>
                  <a:gd name="T66" fmla="*/ 40 w 45"/>
                  <a:gd name="T67" fmla="*/ 86 h 181"/>
                  <a:gd name="T68" fmla="*/ 40 w 45"/>
                  <a:gd name="T69" fmla="*/ 73 h 181"/>
                  <a:gd name="T70" fmla="*/ 40 w 45"/>
                  <a:gd name="T71" fmla="*/ 73 h 181"/>
                  <a:gd name="T72" fmla="*/ 39 w 45"/>
                  <a:gd name="T73" fmla="*/ 63 h 181"/>
                  <a:gd name="T74" fmla="*/ 38 w 45"/>
                  <a:gd name="T75" fmla="*/ 52 h 181"/>
                  <a:gd name="T76" fmla="*/ 35 w 45"/>
                  <a:gd name="T77" fmla="*/ 43 h 181"/>
                  <a:gd name="T78" fmla="*/ 31 w 45"/>
                  <a:gd name="T79" fmla="*/ 32 h 181"/>
                  <a:gd name="T80" fmla="*/ 31 w 45"/>
                  <a:gd name="T81" fmla="*/ 32 h 181"/>
                  <a:gd name="T82" fmla="*/ 25 w 45"/>
                  <a:gd name="T83" fmla="*/ 23 h 181"/>
                  <a:gd name="T84" fmla="*/ 18 w 45"/>
                  <a:gd name="T85" fmla="*/ 14 h 181"/>
                  <a:gd name="T86" fmla="*/ 10 w 45"/>
                  <a:gd name="T87" fmla="*/ 6 h 181"/>
                  <a:gd name="T88" fmla="*/ 5 w 45"/>
                  <a:gd name="T89" fmla="*/ 3 h 181"/>
                  <a:gd name="T90" fmla="*/ 1 w 45"/>
                  <a:gd name="T91" fmla="*/ 0 h 181"/>
                  <a:gd name="T92" fmla="*/ 1 w 45"/>
                  <a:gd name="T93" fmla="*/ 0 h 181"/>
                  <a:gd name="T94" fmla="*/ 0 w 45"/>
                  <a:gd name="T95" fmla="*/ 0 h 181"/>
                  <a:gd name="T96" fmla="*/ 0 w 45"/>
                  <a:gd name="T97" fmla="*/ 1 h 181"/>
                  <a:gd name="T98" fmla="*/ 0 w 45"/>
                  <a:gd name="T99" fmla="*/ 1 h 1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5" h="181">
                    <a:moveTo>
                      <a:pt x="0" y="1"/>
                    </a:moveTo>
                    <a:lnTo>
                      <a:pt x="0" y="1"/>
                    </a:lnTo>
                    <a:lnTo>
                      <a:pt x="10" y="8"/>
                    </a:lnTo>
                    <a:lnTo>
                      <a:pt x="18" y="17"/>
                    </a:lnTo>
                    <a:lnTo>
                      <a:pt x="25" y="27"/>
                    </a:lnTo>
                    <a:lnTo>
                      <a:pt x="31" y="38"/>
                    </a:lnTo>
                    <a:lnTo>
                      <a:pt x="35" y="51"/>
                    </a:lnTo>
                    <a:lnTo>
                      <a:pt x="37" y="63"/>
                    </a:lnTo>
                    <a:lnTo>
                      <a:pt x="38" y="75"/>
                    </a:lnTo>
                    <a:lnTo>
                      <a:pt x="38" y="87"/>
                    </a:lnTo>
                    <a:lnTo>
                      <a:pt x="37" y="100"/>
                    </a:lnTo>
                    <a:lnTo>
                      <a:pt x="36" y="113"/>
                    </a:lnTo>
                    <a:lnTo>
                      <a:pt x="33" y="138"/>
                    </a:lnTo>
                    <a:lnTo>
                      <a:pt x="33" y="143"/>
                    </a:lnTo>
                    <a:lnTo>
                      <a:pt x="33" y="149"/>
                    </a:lnTo>
                    <a:lnTo>
                      <a:pt x="35" y="161"/>
                    </a:lnTo>
                    <a:lnTo>
                      <a:pt x="39" y="171"/>
                    </a:lnTo>
                    <a:lnTo>
                      <a:pt x="44" y="181"/>
                    </a:lnTo>
                    <a:lnTo>
                      <a:pt x="45" y="181"/>
                    </a:lnTo>
                    <a:lnTo>
                      <a:pt x="45" y="180"/>
                    </a:lnTo>
                    <a:lnTo>
                      <a:pt x="40" y="169"/>
                    </a:lnTo>
                    <a:lnTo>
                      <a:pt x="38" y="163"/>
                    </a:lnTo>
                    <a:lnTo>
                      <a:pt x="36" y="157"/>
                    </a:lnTo>
                    <a:lnTo>
                      <a:pt x="35" y="149"/>
                    </a:lnTo>
                    <a:lnTo>
                      <a:pt x="34" y="142"/>
                    </a:lnTo>
                    <a:lnTo>
                      <a:pt x="35" y="127"/>
                    </a:lnTo>
                    <a:lnTo>
                      <a:pt x="38" y="101"/>
                    </a:lnTo>
                    <a:lnTo>
                      <a:pt x="40" y="86"/>
                    </a:lnTo>
                    <a:lnTo>
                      <a:pt x="40" y="73"/>
                    </a:lnTo>
                    <a:lnTo>
                      <a:pt x="39" y="63"/>
                    </a:lnTo>
                    <a:lnTo>
                      <a:pt x="38" y="52"/>
                    </a:lnTo>
                    <a:lnTo>
                      <a:pt x="35" y="43"/>
                    </a:lnTo>
                    <a:lnTo>
                      <a:pt x="31" y="32"/>
                    </a:lnTo>
                    <a:lnTo>
                      <a:pt x="25" y="23"/>
                    </a:lnTo>
                    <a:lnTo>
                      <a:pt x="18" y="14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40" name="Freeform 175">
                <a:extLst>
                  <a:ext uri="{FF2B5EF4-FFF2-40B4-BE49-F238E27FC236}">
                    <a16:creationId xmlns:a16="http://schemas.microsoft.com/office/drawing/2014/main" id="{6BBD9D26-AE7E-4DE2-AA9B-569E52BEE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274"/>
                <a:ext cx="46" cy="120"/>
              </a:xfrm>
              <a:custGeom>
                <a:avLst/>
                <a:gdLst>
                  <a:gd name="T0" fmla="*/ 24 w 46"/>
                  <a:gd name="T1" fmla="*/ 1 h 120"/>
                  <a:gd name="T2" fmla="*/ 24 w 46"/>
                  <a:gd name="T3" fmla="*/ 1 h 120"/>
                  <a:gd name="T4" fmla="*/ 23 w 46"/>
                  <a:gd name="T5" fmla="*/ 5 h 120"/>
                  <a:gd name="T6" fmla="*/ 21 w 46"/>
                  <a:gd name="T7" fmla="*/ 10 h 120"/>
                  <a:gd name="T8" fmla="*/ 16 w 46"/>
                  <a:gd name="T9" fmla="*/ 19 h 120"/>
                  <a:gd name="T10" fmla="*/ 11 w 46"/>
                  <a:gd name="T11" fmla="*/ 27 h 120"/>
                  <a:gd name="T12" fmla="*/ 6 w 46"/>
                  <a:gd name="T13" fmla="*/ 36 h 120"/>
                  <a:gd name="T14" fmla="*/ 6 w 46"/>
                  <a:gd name="T15" fmla="*/ 36 h 120"/>
                  <a:gd name="T16" fmla="*/ 3 w 46"/>
                  <a:gd name="T17" fmla="*/ 43 h 120"/>
                  <a:gd name="T18" fmla="*/ 1 w 46"/>
                  <a:gd name="T19" fmla="*/ 51 h 120"/>
                  <a:gd name="T20" fmla="*/ 0 w 46"/>
                  <a:gd name="T21" fmla="*/ 59 h 120"/>
                  <a:gd name="T22" fmla="*/ 0 w 46"/>
                  <a:gd name="T23" fmla="*/ 68 h 120"/>
                  <a:gd name="T24" fmla="*/ 0 w 46"/>
                  <a:gd name="T25" fmla="*/ 68 h 120"/>
                  <a:gd name="T26" fmla="*/ 2 w 46"/>
                  <a:gd name="T27" fmla="*/ 76 h 120"/>
                  <a:gd name="T28" fmla="*/ 5 w 46"/>
                  <a:gd name="T29" fmla="*/ 85 h 120"/>
                  <a:gd name="T30" fmla="*/ 10 w 46"/>
                  <a:gd name="T31" fmla="*/ 93 h 120"/>
                  <a:gd name="T32" fmla="*/ 15 w 46"/>
                  <a:gd name="T33" fmla="*/ 100 h 120"/>
                  <a:gd name="T34" fmla="*/ 15 w 46"/>
                  <a:gd name="T35" fmla="*/ 100 h 120"/>
                  <a:gd name="T36" fmla="*/ 21 w 46"/>
                  <a:gd name="T37" fmla="*/ 106 h 120"/>
                  <a:gd name="T38" fmla="*/ 27 w 46"/>
                  <a:gd name="T39" fmla="*/ 111 h 120"/>
                  <a:gd name="T40" fmla="*/ 27 w 46"/>
                  <a:gd name="T41" fmla="*/ 111 h 120"/>
                  <a:gd name="T42" fmla="*/ 37 w 46"/>
                  <a:gd name="T43" fmla="*/ 116 h 120"/>
                  <a:gd name="T44" fmla="*/ 45 w 46"/>
                  <a:gd name="T45" fmla="*/ 120 h 120"/>
                  <a:gd name="T46" fmla="*/ 45 w 46"/>
                  <a:gd name="T47" fmla="*/ 120 h 120"/>
                  <a:gd name="T48" fmla="*/ 46 w 46"/>
                  <a:gd name="T49" fmla="*/ 120 h 120"/>
                  <a:gd name="T50" fmla="*/ 46 w 46"/>
                  <a:gd name="T51" fmla="*/ 119 h 120"/>
                  <a:gd name="T52" fmla="*/ 46 w 46"/>
                  <a:gd name="T53" fmla="*/ 119 h 120"/>
                  <a:gd name="T54" fmla="*/ 33 w 46"/>
                  <a:gd name="T55" fmla="*/ 112 h 120"/>
                  <a:gd name="T56" fmla="*/ 33 w 46"/>
                  <a:gd name="T57" fmla="*/ 112 h 120"/>
                  <a:gd name="T58" fmla="*/ 28 w 46"/>
                  <a:gd name="T59" fmla="*/ 110 h 120"/>
                  <a:gd name="T60" fmla="*/ 24 w 46"/>
                  <a:gd name="T61" fmla="*/ 107 h 120"/>
                  <a:gd name="T62" fmla="*/ 18 w 46"/>
                  <a:gd name="T63" fmla="*/ 100 h 120"/>
                  <a:gd name="T64" fmla="*/ 18 w 46"/>
                  <a:gd name="T65" fmla="*/ 100 h 120"/>
                  <a:gd name="T66" fmla="*/ 11 w 46"/>
                  <a:gd name="T67" fmla="*/ 92 h 120"/>
                  <a:gd name="T68" fmla="*/ 6 w 46"/>
                  <a:gd name="T69" fmla="*/ 82 h 120"/>
                  <a:gd name="T70" fmla="*/ 3 w 46"/>
                  <a:gd name="T71" fmla="*/ 73 h 120"/>
                  <a:gd name="T72" fmla="*/ 2 w 46"/>
                  <a:gd name="T73" fmla="*/ 62 h 120"/>
                  <a:gd name="T74" fmla="*/ 2 w 46"/>
                  <a:gd name="T75" fmla="*/ 62 h 120"/>
                  <a:gd name="T76" fmla="*/ 2 w 46"/>
                  <a:gd name="T77" fmla="*/ 53 h 120"/>
                  <a:gd name="T78" fmla="*/ 4 w 46"/>
                  <a:gd name="T79" fmla="*/ 45 h 120"/>
                  <a:gd name="T80" fmla="*/ 8 w 46"/>
                  <a:gd name="T81" fmla="*/ 36 h 120"/>
                  <a:gd name="T82" fmla="*/ 12 w 46"/>
                  <a:gd name="T83" fmla="*/ 27 h 120"/>
                  <a:gd name="T84" fmla="*/ 12 w 46"/>
                  <a:gd name="T85" fmla="*/ 27 h 120"/>
                  <a:gd name="T86" fmla="*/ 21 w 46"/>
                  <a:gd name="T87" fmla="*/ 15 h 120"/>
                  <a:gd name="T88" fmla="*/ 24 w 46"/>
                  <a:gd name="T89" fmla="*/ 8 h 120"/>
                  <a:gd name="T90" fmla="*/ 25 w 46"/>
                  <a:gd name="T91" fmla="*/ 1 h 120"/>
                  <a:gd name="T92" fmla="*/ 25 w 46"/>
                  <a:gd name="T93" fmla="*/ 1 h 120"/>
                  <a:gd name="T94" fmla="*/ 24 w 46"/>
                  <a:gd name="T95" fmla="*/ 0 h 120"/>
                  <a:gd name="T96" fmla="*/ 24 w 46"/>
                  <a:gd name="T97" fmla="*/ 1 h 120"/>
                  <a:gd name="T98" fmla="*/ 24 w 46"/>
                  <a:gd name="T99" fmla="*/ 1 h 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6" h="120">
                    <a:moveTo>
                      <a:pt x="24" y="1"/>
                    </a:moveTo>
                    <a:lnTo>
                      <a:pt x="24" y="1"/>
                    </a:lnTo>
                    <a:lnTo>
                      <a:pt x="23" y="5"/>
                    </a:lnTo>
                    <a:lnTo>
                      <a:pt x="21" y="10"/>
                    </a:lnTo>
                    <a:lnTo>
                      <a:pt x="16" y="19"/>
                    </a:lnTo>
                    <a:lnTo>
                      <a:pt x="11" y="27"/>
                    </a:lnTo>
                    <a:lnTo>
                      <a:pt x="6" y="36"/>
                    </a:lnTo>
                    <a:lnTo>
                      <a:pt x="3" y="43"/>
                    </a:lnTo>
                    <a:lnTo>
                      <a:pt x="1" y="51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2" y="76"/>
                    </a:lnTo>
                    <a:lnTo>
                      <a:pt x="5" y="85"/>
                    </a:lnTo>
                    <a:lnTo>
                      <a:pt x="10" y="93"/>
                    </a:lnTo>
                    <a:lnTo>
                      <a:pt x="15" y="100"/>
                    </a:lnTo>
                    <a:lnTo>
                      <a:pt x="21" y="106"/>
                    </a:lnTo>
                    <a:lnTo>
                      <a:pt x="27" y="111"/>
                    </a:lnTo>
                    <a:lnTo>
                      <a:pt x="37" y="116"/>
                    </a:lnTo>
                    <a:lnTo>
                      <a:pt x="45" y="120"/>
                    </a:lnTo>
                    <a:lnTo>
                      <a:pt x="46" y="120"/>
                    </a:lnTo>
                    <a:lnTo>
                      <a:pt x="46" y="119"/>
                    </a:lnTo>
                    <a:lnTo>
                      <a:pt x="33" y="112"/>
                    </a:lnTo>
                    <a:lnTo>
                      <a:pt x="28" y="110"/>
                    </a:lnTo>
                    <a:lnTo>
                      <a:pt x="24" y="107"/>
                    </a:lnTo>
                    <a:lnTo>
                      <a:pt x="18" y="100"/>
                    </a:lnTo>
                    <a:lnTo>
                      <a:pt x="11" y="92"/>
                    </a:lnTo>
                    <a:lnTo>
                      <a:pt x="6" y="82"/>
                    </a:lnTo>
                    <a:lnTo>
                      <a:pt x="3" y="73"/>
                    </a:lnTo>
                    <a:lnTo>
                      <a:pt x="2" y="62"/>
                    </a:lnTo>
                    <a:lnTo>
                      <a:pt x="2" y="53"/>
                    </a:lnTo>
                    <a:lnTo>
                      <a:pt x="4" y="45"/>
                    </a:lnTo>
                    <a:lnTo>
                      <a:pt x="8" y="36"/>
                    </a:lnTo>
                    <a:lnTo>
                      <a:pt x="12" y="27"/>
                    </a:lnTo>
                    <a:lnTo>
                      <a:pt x="21" y="15"/>
                    </a:lnTo>
                    <a:lnTo>
                      <a:pt x="24" y="8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41" name="Freeform 176">
                <a:extLst>
                  <a:ext uri="{FF2B5EF4-FFF2-40B4-BE49-F238E27FC236}">
                    <a16:creationId xmlns:a16="http://schemas.microsoft.com/office/drawing/2014/main" id="{F5677061-4A07-4EE4-A5C7-2CE75A66E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021"/>
                <a:ext cx="217" cy="163"/>
              </a:xfrm>
              <a:custGeom>
                <a:avLst/>
                <a:gdLst>
                  <a:gd name="T0" fmla="*/ 0 w 217"/>
                  <a:gd name="T1" fmla="*/ 0 h 163"/>
                  <a:gd name="T2" fmla="*/ 0 w 217"/>
                  <a:gd name="T3" fmla="*/ 0 h 163"/>
                  <a:gd name="T4" fmla="*/ 18 w 217"/>
                  <a:gd name="T5" fmla="*/ 5 h 163"/>
                  <a:gd name="T6" fmla="*/ 37 w 217"/>
                  <a:gd name="T7" fmla="*/ 8 h 163"/>
                  <a:gd name="T8" fmla="*/ 74 w 217"/>
                  <a:gd name="T9" fmla="*/ 11 h 163"/>
                  <a:gd name="T10" fmla="*/ 74 w 217"/>
                  <a:gd name="T11" fmla="*/ 11 h 163"/>
                  <a:gd name="T12" fmla="*/ 85 w 217"/>
                  <a:gd name="T13" fmla="*/ 12 h 163"/>
                  <a:gd name="T14" fmla="*/ 94 w 217"/>
                  <a:gd name="T15" fmla="*/ 15 h 163"/>
                  <a:gd name="T16" fmla="*/ 94 w 217"/>
                  <a:gd name="T17" fmla="*/ 15 h 163"/>
                  <a:gd name="T18" fmla="*/ 98 w 217"/>
                  <a:gd name="T19" fmla="*/ 17 h 163"/>
                  <a:gd name="T20" fmla="*/ 101 w 217"/>
                  <a:gd name="T21" fmla="*/ 20 h 163"/>
                  <a:gd name="T22" fmla="*/ 107 w 217"/>
                  <a:gd name="T23" fmla="*/ 27 h 163"/>
                  <a:gd name="T24" fmla="*/ 107 w 217"/>
                  <a:gd name="T25" fmla="*/ 27 h 163"/>
                  <a:gd name="T26" fmla="*/ 116 w 217"/>
                  <a:gd name="T27" fmla="*/ 42 h 163"/>
                  <a:gd name="T28" fmla="*/ 126 w 217"/>
                  <a:gd name="T29" fmla="*/ 56 h 163"/>
                  <a:gd name="T30" fmla="*/ 126 w 217"/>
                  <a:gd name="T31" fmla="*/ 56 h 163"/>
                  <a:gd name="T32" fmla="*/ 137 w 217"/>
                  <a:gd name="T33" fmla="*/ 70 h 163"/>
                  <a:gd name="T34" fmla="*/ 146 w 217"/>
                  <a:gd name="T35" fmla="*/ 85 h 163"/>
                  <a:gd name="T36" fmla="*/ 165 w 217"/>
                  <a:gd name="T37" fmla="*/ 115 h 163"/>
                  <a:gd name="T38" fmla="*/ 175 w 217"/>
                  <a:gd name="T39" fmla="*/ 128 h 163"/>
                  <a:gd name="T40" fmla="*/ 187 w 217"/>
                  <a:gd name="T41" fmla="*/ 141 h 163"/>
                  <a:gd name="T42" fmla="*/ 200 w 217"/>
                  <a:gd name="T43" fmla="*/ 153 h 163"/>
                  <a:gd name="T44" fmla="*/ 207 w 217"/>
                  <a:gd name="T45" fmla="*/ 158 h 163"/>
                  <a:gd name="T46" fmla="*/ 214 w 217"/>
                  <a:gd name="T47" fmla="*/ 163 h 163"/>
                  <a:gd name="T48" fmla="*/ 214 w 217"/>
                  <a:gd name="T49" fmla="*/ 163 h 163"/>
                  <a:gd name="T50" fmla="*/ 215 w 217"/>
                  <a:gd name="T51" fmla="*/ 163 h 163"/>
                  <a:gd name="T52" fmla="*/ 216 w 217"/>
                  <a:gd name="T53" fmla="*/ 162 h 163"/>
                  <a:gd name="T54" fmla="*/ 217 w 217"/>
                  <a:gd name="T55" fmla="*/ 161 h 163"/>
                  <a:gd name="T56" fmla="*/ 216 w 217"/>
                  <a:gd name="T57" fmla="*/ 160 h 163"/>
                  <a:gd name="T58" fmla="*/ 216 w 217"/>
                  <a:gd name="T59" fmla="*/ 160 h 163"/>
                  <a:gd name="T60" fmla="*/ 202 w 217"/>
                  <a:gd name="T61" fmla="*/ 149 h 163"/>
                  <a:gd name="T62" fmla="*/ 189 w 217"/>
                  <a:gd name="T63" fmla="*/ 137 h 163"/>
                  <a:gd name="T64" fmla="*/ 176 w 217"/>
                  <a:gd name="T65" fmla="*/ 123 h 163"/>
                  <a:gd name="T66" fmla="*/ 166 w 217"/>
                  <a:gd name="T67" fmla="*/ 108 h 163"/>
                  <a:gd name="T68" fmla="*/ 166 w 217"/>
                  <a:gd name="T69" fmla="*/ 108 h 163"/>
                  <a:gd name="T70" fmla="*/ 146 w 217"/>
                  <a:gd name="T71" fmla="*/ 78 h 163"/>
                  <a:gd name="T72" fmla="*/ 146 w 217"/>
                  <a:gd name="T73" fmla="*/ 78 h 163"/>
                  <a:gd name="T74" fmla="*/ 135 w 217"/>
                  <a:gd name="T75" fmla="*/ 62 h 163"/>
                  <a:gd name="T76" fmla="*/ 122 w 217"/>
                  <a:gd name="T77" fmla="*/ 46 h 163"/>
                  <a:gd name="T78" fmla="*/ 122 w 217"/>
                  <a:gd name="T79" fmla="*/ 46 h 163"/>
                  <a:gd name="T80" fmla="*/ 113 w 217"/>
                  <a:gd name="T81" fmla="*/ 33 h 163"/>
                  <a:gd name="T82" fmla="*/ 104 w 217"/>
                  <a:gd name="T83" fmla="*/ 20 h 163"/>
                  <a:gd name="T84" fmla="*/ 104 w 217"/>
                  <a:gd name="T85" fmla="*/ 20 h 163"/>
                  <a:gd name="T86" fmla="*/ 99 w 217"/>
                  <a:gd name="T87" fmla="*/ 15 h 163"/>
                  <a:gd name="T88" fmla="*/ 93 w 217"/>
                  <a:gd name="T89" fmla="*/ 12 h 163"/>
                  <a:gd name="T90" fmla="*/ 87 w 217"/>
                  <a:gd name="T91" fmla="*/ 11 h 163"/>
                  <a:gd name="T92" fmla="*/ 80 w 217"/>
                  <a:gd name="T93" fmla="*/ 9 h 163"/>
                  <a:gd name="T94" fmla="*/ 80 w 217"/>
                  <a:gd name="T95" fmla="*/ 9 h 163"/>
                  <a:gd name="T96" fmla="*/ 61 w 217"/>
                  <a:gd name="T97" fmla="*/ 7 h 163"/>
                  <a:gd name="T98" fmla="*/ 42 w 217"/>
                  <a:gd name="T99" fmla="*/ 6 h 163"/>
                  <a:gd name="T100" fmla="*/ 42 w 217"/>
                  <a:gd name="T101" fmla="*/ 6 h 163"/>
                  <a:gd name="T102" fmla="*/ 21 w 217"/>
                  <a:gd name="T103" fmla="*/ 4 h 163"/>
                  <a:gd name="T104" fmla="*/ 0 w 217"/>
                  <a:gd name="T105" fmla="*/ 0 h 163"/>
                  <a:gd name="T106" fmla="*/ 0 w 217"/>
                  <a:gd name="T107" fmla="*/ 0 h 163"/>
                  <a:gd name="T108" fmla="*/ 0 w 217"/>
                  <a:gd name="T109" fmla="*/ 0 h 163"/>
                  <a:gd name="T110" fmla="*/ 0 w 217"/>
                  <a:gd name="T111" fmla="*/ 0 h 1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7" h="163">
                    <a:moveTo>
                      <a:pt x="0" y="0"/>
                    </a:moveTo>
                    <a:lnTo>
                      <a:pt x="0" y="0"/>
                    </a:lnTo>
                    <a:lnTo>
                      <a:pt x="18" y="5"/>
                    </a:lnTo>
                    <a:lnTo>
                      <a:pt x="37" y="8"/>
                    </a:lnTo>
                    <a:lnTo>
                      <a:pt x="74" y="11"/>
                    </a:lnTo>
                    <a:lnTo>
                      <a:pt x="85" y="12"/>
                    </a:lnTo>
                    <a:lnTo>
                      <a:pt x="94" y="15"/>
                    </a:lnTo>
                    <a:lnTo>
                      <a:pt x="98" y="17"/>
                    </a:lnTo>
                    <a:lnTo>
                      <a:pt x="101" y="20"/>
                    </a:lnTo>
                    <a:lnTo>
                      <a:pt x="107" y="27"/>
                    </a:lnTo>
                    <a:lnTo>
                      <a:pt x="116" y="42"/>
                    </a:lnTo>
                    <a:lnTo>
                      <a:pt x="126" y="56"/>
                    </a:lnTo>
                    <a:lnTo>
                      <a:pt x="137" y="70"/>
                    </a:lnTo>
                    <a:lnTo>
                      <a:pt x="146" y="85"/>
                    </a:lnTo>
                    <a:lnTo>
                      <a:pt x="165" y="115"/>
                    </a:lnTo>
                    <a:lnTo>
                      <a:pt x="175" y="128"/>
                    </a:lnTo>
                    <a:lnTo>
                      <a:pt x="187" y="141"/>
                    </a:lnTo>
                    <a:lnTo>
                      <a:pt x="200" y="153"/>
                    </a:lnTo>
                    <a:lnTo>
                      <a:pt x="207" y="158"/>
                    </a:lnTo>
                    <a:lnTo>
                      <a:pt x="214" y="163"/>
                    </a:lnTo>
                    <a:lnTo>
                      <a:pt x="215" y="163"/>
                    </a:lnTo>
                    <a:lnTo>
                      <a:pt x="216" y="162"/>
                    </a:lnTo>
                    <a:lnTo>
                      <a:pt x="217" y="161"/>
                    </a:lnTo>
                    <a:lnTo>
                      <a:pt x="216" y="160"/>
                    </a:lnTo>
                    <a:lnTo>
                      <a:pt x="202" y="149"/>
                    </a:lnTo>
                    <a:lnTo>
                      <a:pt x="189" y="137"/>
                    </a:lnTo>
                    <a:lnTo>
                      <a:pt x="176" y="123"/>
                    </a:lnTo>
                    <a:lnTo>
                      <a:pt x="166" y="108"/>
                    </a:lnTo>
                    <a:lnTo>
                      <a:pt x="146" y="78"/>
                    </a:lnTo>
                    <a:lnTo>
                      <a:pt x="135" y="62"/>
                    </a:lnTo>
                    <a:lnTo>
                      <a:pt x="122" y="46"/>
                    </a:lnTo>
                    <a:lnTo>
                      <a:pt x="113" y="33"/>
                    </a:lnTo>
                    <a:lnTo>
                      <a:pt x="104" y="20"/>
                    </a:lnTo>
                    <a:lnTo>
                      <a:pt x="99" y="15"/>
                    </a:lnTo>
                    <a:lnTo>
                      <a:pt x="93" y="12"/>
                    </a:lnTo>
                    <a:lnTo>
                      <a:pt x="87" y="11"/>
                    </a:lnTo>
                    <a:lnTo>
                      <a:pt x="80" y="9"/>
                    </a:lnTo>
                    <a:lnTo>
                      <a:pt x="61" y="7"/>
                    </a:lnTo>
                    <a:lnTo>
                      <a:pt x="42" y="6"/>
                    </a:ln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42" name="Freeform 177">
                <a:extLst>
                  <a:ext uri="{FF2B5EF4-FFF2-40B4-BE49-F238E27FC236}">
                    <a16:creationId xmlns:a16="http://schemas.microsoft.com/office/drawing/2014/main" id="{02AC65CB-4871-414D-83AC-A5D2ED84A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1012"/>
                <a:ext cx="98" cy="43"/>
              </a:xfrm>
              <a:custGeom>
                <a:avLst/>
                <a:gdLst>
                  <a:gd name="T0" fmla="*/ 0 w 98"/>
                  <a:gd name="T1" fmla="*/ 1 h 43"/>
                  <a:gd name="T2" fmla="*/ 0 w 98"/>
                  <a:gd name="T3" fmla="*/ 1 h 43"/>
                  <a:gd name="T4" fmla="*/ 4 w 98"/>
                  <a:gd name="T5" fmla="*/ 5 h 43"/>
                  <a:gd name="T6" fmla="*/ 8 w 98"/>
                  <a:gd name="T7" fmla="*/ 10 h 43"/>
                  <a:gd name="T8" fmla="*/ 19 w 98"/>
                  <a:gd name="T9" fmla="*/ 18 h 43"/>
                  <a:gd name="T10" fmla="*/ 30 w 98"/>
                  <a:gd name="T11" fmla="*/ 24 h 43"/>
                  <a:gd name="T12" fmla="*/ 42 w 98"/>
                  <a:gd name="T13" fmla="*/ 30 h 43"/>
                  <a:gd name="T14" fmla="*/ 42 w 98"/>
                  <a:gd name="T15" fmla="*/ 30 h 43"/>
                  <a:gd name="T16" fmla="*/ 55 w 98"/>
                  <a:gd name="T17" fmla="*/ 36 h 43"/>
                  <a:gd name="T18" fmla="*/ 69 w 98"/>
                  <a:gd name="T19" fmla="*/ 39 h 43"/>
                  <a:gd name="T20" fmla="*/ 69 w 98"/>
                  <a:gd name="T21" fmla="*/ 39 h 43"/>
                  <a:gd name="T22" fmla="*/ 82 w 98"/>
                  <a:gd name="T23" fmla="*/ 42 h 43"/>
                  <a:gd name="T24" fmla="*/ 96 w 98"/>
                  <a:gd name="T25" fmla="*/ 43 h 43"/>
                  <a:gd name="T26" fmla="*/ 96 w 98"/>
                  <a:gd name="T27" fmla="*/ 43 h 43"/>
                  <a:gd name="T28" fmla="*/ 97 w 98"/>
                  <a:gd name="T29" fmla="*/ 43 h 43"/>
                  <a:gd name="T30" fmla="*/ 98 w 98"/>
                  <a:gd name="T31" fmla="*/ 41 h 43"/>
                  <a:gd name="T32" fmla="*/ 98 w 98"/>
                  <a:gd name="T33" fmla="*/ 40 h 43"/>
                  <a:gd name="T34" fmla="*/ 96 w 98"/>
                  <a:gd name="T35" fmla="*/ 39 h 43"/>
                  <a:gd name="T36" fmla="*/ 96 w 98"/>
                  <a:gd name="T37" fmla="*/ 39 h 43"/>
                  <a:gd name="T38" fmla="*/ 90 w 98"/>
                  <a:gd name="T39" fmla="*/ 37 h 43"/>
                  <a:gd name="T40" fmla="*/ 85 w 98"/>
                  <a:gd name="T41" fmla="*/ 36 h 43"/>
                  <a:gd name="T42" fmla="*/ 73 w 98"/>
                  <a:gd name="T43" fmla="*/ 35 h 43"/>
                  <a:gd name="T44" fmla="*/ 73 w 98"/>
                  <a:gd name="T45" fmla="*/ 35 h 43"/>
                  <a:gd name="T46" fmla="*/ 61 w 98"/>
                  <a:gd name="T47" fmla="*/ 32 h 43"/>
                  <a:gd name="T48" fmla="*/ 48 w 98"/>
                  <a:gd name="T49" fmla="*/ 28 h 43"/>
                  <a:gd name="T50" fmla="*/ 48 w 98"/>
                  <a:gd name="T51" fmla="*/ 28 h 43"/>
                  <a:gd name="T52" fmla="*/ 35 w 98"/>
                  <a:gd name="T53" fmla="*/ 23 h 43"/>
                  <a:gd name="T54" fmla="*/ 22 w 98"/>
                  <a:gd name="T55" fmla="*/ 17 h 43"/>
                  <a:gd name="T56" fmla="*/ 11 w 98"/>
                  <a:gd name="T57" fmla="*/ 9 h 43"/>
                  <a:gd name="T58" fmla="*/ 0 w 98"/>
                  <a:gd name="T59" fmla="*/ 0 h 43"/>
                  <a:gd name="T60" fmla="*/ 0 w 98"/>
                  <a:gd name="T61" fmla="*/ 0 h 43"/>
                  <a:gd name="T62" fmla="*/ 0 w 98"/>
                  <a:gd name="T63" fmla="*/ 0 h 43"/>
                  <a:gd name="T64" fmla="*/ 0 w 98"/>
                  <a:gd name="T65" fmla="*/ 1 h 43"/>
                  <a:gd name="T66" fmla="*/ 0 w 98"/>
                  <a:gd name="T67" fmla="*/ 1 h 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8" h="43">
                    <a:moveTo>
                      <a:pt x="0" y="1"/>
                    </a:moveTo>
                    <a:lnTo>
                      <a:pt x="0" y="1"/>
                    </a:lnTo>
                    <a:lnTo>
                      <a:pt x="4" y="5"/>
                    </a:lnTo>
                    <a:lnTo>
                      <a:pt x="8" y="10"/>
                    </a:lnTo>
                    <a:lnTo>
                      <a:pt x="19" y="18"/>
                    </a:lnTo>
                    <a:lnTo>
                      <a:pt x="30" y="24"/>
                    </a:lnTo>
                    <a:lnTo>
                      <a:pt x="42" y="30"/>
                    </a:lnTo>
                    <a:lnTo>
                      <a:pt x="55" y="36"/>
                    </a:lnTo>
                    <a:lnTo>
                      <a:pt x="69" y="39"/>
                    </a:lnTo>
                    <a:lnTo>
                      <a:pt x="82" y="42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8" y="41"/>
                    </a:lnTo>
                    <a:lnTo>
                      <a:pt x="98" y="40"/>
                    </a:lnTo>
                    <a:lnTo>
                      <a:pt x="96" y="39"/>
                    </a:lnTo>
                    <a:lnTo>
                      <a:pt x="90" y="37"/>
                    </a:lnTo>
                    <a:lnTo>
                      <a:pt x="85" y="36"/>
                    </a:lnTo>
                    <a:lnTo>
                      <a:pt x="73" y="35"/>
                    </a:lnTo>
                    <a:lnTo>
                      <a:pt x="61" y="32"/>
                    </a:lnTo>
                    <a:lnTo>
                      <a:pt x="48" y="28"/>
                    </a:lnTo>
                    <a:lnTo>
                      <a:pt x="35" y="23"/>
                    </a:lnTo>
                    <a:lnTo>
                      <a:pt x="22" y="17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43" name="Freeform 178">
                <a:extLst>
                  <a:ext uri="{FF2B5EF4-FFF2-40B4-BE49-F238E27FC236}">
                    <a16:creationId xmlns:a16="http://schemas.microsoft.com/office/drawing/2014/main" id="{49CADA70-BACA-4C19-ADD8-AB13098CE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052"/>
                <a:ext cx="32" cy="183"/>
              </a:xfrm>
              <a:custGeom>
                <a:avLst/>
                <a:gdLst>
                  <a:gd name="T0" fmla="*/ 7 w 32"/>
                  <a:gd name="T1" fmla="*/ 1 h 183"/>
                  <a:gd name="T2" fmla="*/ 17 w 32"/>
                  <a:gd name="T3" fmla="*/ 2 h 183"/>
                  <a:gd name="T4" fmla="*/ 21 w 32"/>
                  <a:gd name="T5" fmla="*/ 4 h 183"/>
                  <a:gd name="T6" fmla="*/ 22 w 32"/>
                  <a:gd name="T7" fmla="*/ 6 h 183"/>
                  <a:gd name="T8" fmla="*/ 20 w 32"/>
                  <a:gd name="T9" fmla="*/ 8 h 183"/>
                  <a:gd name="T10" fmla="*/ 12 w 32"/>
                  <a:gd name="T11" fmla="*/ 9 h 183"/>
                  <a:gd name="T12" fmla="*/ 3 w 32"/>
                  <a:gd name="T13" fmla="*/ 9 h 183"/>
                  <a:gd name="T14" fmla="*/ 0 w 32"/>
                  <a:gd name="T15" fmla="*/ 11 h 183"/>
                  <a:gd name="T16" fmla="*/ 1 w 32"/>
                  <a:gd name="T17" fmla="*/ 13 h 183"/>
                  <a:gd name="T18" fmla="*/ 8 w 32"/>
                  <a:gd name="T19" fmla="*/ 19 h 183"/>
                  <a:gd name="T20" fmla="*/ 9 w 32"/>
                  <a:gd name="T21" fmla="*/ 21 h 183"/>
                  <a:gd name="T22" fmla="*/ 9 w 32"/>
                  <a:gd name="T23" fmla="*/ 24 h 183"/>
                  <a:gd name="T24" fmla="*/ 12 w 32"/>
                  <a:gd name="T25" fmla="*/ 45 h 183"/>
                  <a:gd name="T26" fmla="*/ 17 w 32"/>
                  <a:gd name="T27" fmla="*/ 78 h 183"/>
                  <a:gd name="T28" fmla="*/ 26 w 32"/>
                  <a:gd name="T29" fmla="*/ 180 h 183"/>
                  <a:gd name="T30" fmla="*/ 28 w 32"/>
                  <a:gd name="T31" fmla="*/ 182 h 183"/>
                  <a:gd name="T32" fmla="*/ 31 w 32"/>
                  <a:gd name="T33" fmla="*/ 182 h 183"/>
                  <a:gd name="T34" fmla="*/ 32 w 32"/>
                  <a:gd name="T35" fmla="*/ 180 h 183"/>
                  <a:gd name="T36" fmla="*/ 20 w 32"/>
                  <a:gd name="T37" fmla="*/ 61 h 183"/>
                  <a:gd name="T38" fmla="*/ 18 w 32"/>
                  <a:gd name="T39" fmla="*/ 47 h 183"/>
                  <a:gd name="T40" fmla="*/ 15 w 32"/>
                  <a:gd name="T41" fmla="*/ 33 h 183"/>
                  <a:gd name="T42" fmla="*/ 11 w 32"/>
                  <a:gd name="T43" fmla="*/ 20 h 183"/>
                  <a:gd name="T44" fmla="*/ 9 w 32"/>
                  <a:gd name="T45" fmla="*/ 18 h 183"/>
                  <a:gd name="T46" fmla="*/ 7 w 32"/>
                  <a:gd name="T47" fmla="*/ 17 h 183"/>
                  <a:gd name="T48" fmla="*/ 3 w 32"/>
                  <a:gd name="T49" fmla="*/ 13 h 183"/>
                  <a:gd name="T50" fmla="*/ 3 w 32"/>
                  <a:gd name="T51" fmla="*/ 10 h 183"/>
                  <a:gd name="T52" fmla="*/ 5 w 32"/>
                  <a:gd name="T53" fmla="*/ 10 h 183"/>
                  <a:gd name="T54" fmla="*/ 14 w 32"/>
                  <a:gd name="T55" fmla="*/ 10 h 183"/>
                  <a:gd name="T56" fmla="*/ 23 w 32"/>
                  <a:gd name="T57" fmla="*/ 9 h 183"/>
                  <a:gd name="T58" fmla="*/ 25 w 32"/>
                  <a:gd name="T59" fmla="*/ 7 h 183"/>
                  <a:gd name="T60" fmla="*/ 25 w 32"/>
                  <a:gd name="T61" fmla="*/ 5 h 183"/>
                  <a:gd name="T62" fmla="*/ 17 w 32"/>
                  <a:gd name="T63" fmla="*/ 1 h 183"/>
                  <a:gd name="T64" fmla="*/ 7 w 32"/>
                  <a:gd name="T65" fmla="*/ 0 h 183"/>
                  <a:gd name="T66" fmla="*/ 7 w 32"/>
                  <a:gd name="T67" fmla="*/ 1 h 1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2" h="183">
                    <a:moveTo>
                      <a:pt x="7" y="1"/>
                    </a:moveTo>
                    <a:lnTo>
                      <a:pt x="7" y="1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0" y="8"/>
                    </a:lnTo>
                    <a:lnTo>
                      <a:pt x="12" y="9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6"/>
                    </a:lnTo>
                    <a:lnTo>
                      <a:pt x="8" y="19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10" y="35"/>
                    </a:lnTo>
                    <a:lnTo>
                      <a:pt x="12" y="45"/>
                    </a:lnTo>
                    <a:lnTo>
                      <a:pt x="17" y="78"/>
                    </a:lnTo>
                    <a:lnTo>
                      <a:pt x="21" y="113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29" y="183"/>
                    </a:lnTo>
                    <a:lnTo>
                      <a:pt x="31" y="182"/>
                    </a:lnTo>
                    <a:lnTo>
                      <a:pt x="32" y="180"/>
                    </a:lnTo>
                    <a:lnTo>
                      <a:pt x="27" y="121"/>
                    </a:lnTo>
                    <a:lnTo>
                      <a:pt x="20" y="61"/>
                    </a:lnTo>
                    <a:lnTo>
                      <a:pt x="18" y="47"/>
                    </a:lnTo>
                    <a:lnTo>
                      <a:pt x="15" y="33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4" y="14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14" y="10"/>
                    </a:lnTo>
                    <a:lnTo>
                      <a:pt x="20" y="10"/>
                    </a:lnTo>
                    <a:lnTo>
                      <a:pt x="23" y="9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44" name="Freeform 179">
                <a:extLst>
                  <a:ext uri="{FF2B5EF4-FFF2-40B4-BE49-F238E27FC236}">
                    <a16:creationId xmlns:a16="http://schemas.microsoft.com/office/drawing/2014/main" id="{26EAD389-7D1C-4047-BD2B-AD19CAA0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1325"/>
                <a:ext cx="98" cy="90"/>
              </a:xfrm>
              <a:custGeom>
                <a:avLst/>
                <a:gdLst>
                  <a:gd name="T0" fmla="*/ 96 w 98"/>
                  <a:gd name="T1" fmla="*/ 1 h 90"/>
                  <a:gd name="T2" fmla="*/ 96 w 98"/>
                  <a:gd name="T3" fmla="*/ 1 h 90"/>
                  <a:gd name="T4" fmla="*/ 96 w 98"/>
                  <a:gd name="T5" fmla="*/ 5 h 90"/>
                  <a:gd name="T6" fmla="*/ 95 w 98"/>
                  <a:gd name="T7" fmla="*/ 9 h 90"/>
                  <a:gd name="T8" fmla="*/ 91 w 98"/>
                  <a:gd name="T9" fmla="*/ 17 h 90"/>
                  <a:gd name="T10" fmla="*/ 86 w 98"/>
                  <a:gd name="T11" fmla="*/ 24 h 90"/>
                  <a:gd name="T12" fmla="*/ 80 w 98"/>
                  <a:gd name="T13" fmla="*/ 31 h 90"/>
                  <a:gd name="T14" fmla="*/ 80 w 98"/>
                  <a:gd name="T15" fmla="*/ 31 h 90"/>
                  <a:gd name="T16" fmla="*/ 72 w 98"/>
                  <a:gd name="T17" fmla="*/ 38 h 90"/>
                  <a:gd name="T18" fmla="*/ 64 w 98"/>
                  <a:gd name="T19" fmla="*/ 42 h 90"/>
                  <a:gd name="T20" fmla="*/ 49 w 98"/>
                  <a:gd name="T21" fmla="*/ 51 h 90"/>
                  <a:gd name="T22" fmla="*/ 49 w 98"/>
                  <a:gd name="T23" fmla="*/ 51 h 90"/>
                  <a:gd name="T24" fmla="*/ 36 w 98"/>
                  <a:gd name="T25" fmla="*/ 58 h 90"/>
                  <a:gd name="T26" fmla="*/ 23 w 98"/>
                  <a:gd name="T27" fmla="*/ 66 h 90"/>
                  <a:gd name="T28" fmla="*/ 10 w 98"/>
                  <a:gd name="T29" fmla="*/ 76 h 90"/>
                  <a:gd name="T30" fmla="*/ 0 w 98"/>
                  <a:gd name="T31" fmla="*/ 87 h 90"/>
                  <a:gd name="T32" fmla="*/ 0 w 98"/>
                  <a:gd name="T33" fmla="*/ 87 h 90"/>
                  <a:gd name="T34" fmla="*/ 0 w 98"/>
                  <a:gd name="T35" fmla="*/ 89 h 90"/>
                  <a:gd name="T36" fmla="*/ 0 w 98"/>
                  <a:gd name="T37" fmla="*/ 90 h 90"/>
                  <a:gd name="T38" fmla="*/ 2 w 98"/>
                  <a:gd name="T39" fmla="*/ 90 h 90"/>
                  <a:gd name="T40" fmla="*/ 3 w 98"/>
                  <a:gd name="T41" fmla="*/ 90 h 90"/>
                  <a:gd name="T42" fmla="*/ 3 w 98"/>
                  <a:gd name="T43" fmla="*/ 90 h 90"/>
                  <a:gd name="T44" fmla="*/ 9 w 98"/>
                  <a:gd name="T45" fmla="*/ 82 h 90"/>
                  <a:gd name="T46" fmla="*/ 16 w 98"/>
                  <a:gd name="T47" fmla="*/ 77 h 90"/>
                  <a:gd name="T48" fmla="*/ 31 w 98"/>
                  <a:gd name="T49" fmla="*/ 67 h 90"/>
                  <a:gd name="T50" fmla="*/ 46 w 98"/>
                  <a:gd name="T51" fmla="*/ 58 h 90"/>
                  <a:gd name="T52" fmla="*/ 61 w 98"/>
                  <a:gd name="T53" fmla="*/ 49 h 90"/>
                  <a:gd name="T54" fmla="*/ 61 w 98"/>
                  <a:gd name="T55" fmla="*/ 49 h 90"/>
                  <a:gd name="T56" fmla="*/ 68 w 98"/>
                  <a:gd name="T57" fmla="*/ 45 h 90"/>
                  <a:gd name="T58" fmla="*/ 74 w 98"/>
                  <a:gd name="T59" fmla="*/ 41 h 90"/>
                  <a:gd name="T60" fmla="*/ 81 w 98"/>
                  <a:gd name="T61" fmla="*/ 36 h 90"/>
                  <a:gd name="T62" fmla="*/ 86 w 98"/>
                  <a:gd name="T63" fmla="*/ 29 h 90"/>
                  <a:gd name="T64" fmla="*/ 91 w 98"/>
                  <a:gd name="T65" fmla="*/ 22 h 90"/>
                  <a:gd name="T66" fmla="*/ 94 w 98"/>
                  <a:gd name="T67" fmla="*/ 16 h 90"/>
                  <a:gd name="T68" fmla="*/ 97 w 98"/>
                  <a:gd name="T69" fmla="*/ 8 h 90"/>
                  <a:gd name="T70" fmla="*/ 98 w 98"/>
                  <a:gd name="T71" fmla="*/ 1 h 90"/>
                  <a:gd name="T72" fmla="*/ 98 w 98"/>
                  <a:gd name="T73" fmla="*/ 1 h 90"/>
                  <a:gd name="T74" fmla="*/ 97 w 98"/>
                  <a:gd name="T75" fmla="*/ 0 h 90"/>
                  <a:gd name="T76" fmla="*/ 96 w 98"/>
                  <a:gd name="T77" fmla="*/ 1 h 90"/>
                  <a:gd name="T78" fmla="*/ 96 w 98"/>
                  <a:gd name="T79" fmla="*/ 1 h 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8" h="90">
                    <a:moveTo>
                      <a:pt x="96" y="1"/>
                    </a:moveTo>
                    <a:lnTo>
                      <a:pt x="96" y="1"/>
                    </a:lnTo>
                    <a:lnTo>
                      <a:pt x="96" y="5"/>
                    </a:lnTo>
                    <a:lnTo>
                      <a:pt x="95" y="9"/>
                    </a:lnTo>
                    <a:lnTo>
                      <a:pt x="91" y="17"/>
                    </a:lnTo>
                    <a:lnTo>
                      <a:pt x="86" y="24"/>
                    </a:lnTo>
                    <a:lnTo>
                      <a:pt x="80" y="31"/>
                    </a:lnTo>
                    <a:lnTo>
                      <a:pt x="72" y="38"/>
                    </a:lnTo>
                    <a:lnTo>
                      <a:pt x="64" y="42"/>
                    </a:lnTo>
                    <a:lnTo>
                      <a:pt x="49" y="51"/>
                    </a:lnTo>
                    <a:lnTo>
                      <a:pt x="36" y="58"/>
                    </a:lnTo>
                    <a:lnTo>
                      <a:pt x="23" y="66"/>
                    </a:lnTo>
                    <a:lnTo>
                      <a:pt x="10" y="76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3" y="90"/>
                    </a:lnTo>
                    <a:lnTo>
                      <a:pt x="9" y="82"/>
                    </a:lnTo>
                    <a:lnTo>
                      <a:pt x="16" y="77"/>
                    </a:lnTo>
                    <a:lnTo>
                      <a:pt x="31" y="67"/>
                    </a:lnTo>
                    <a:lnTo>
                      <a:pt x="46" y="58"/>
                    </a:lnTo>
                    <a:lnTo>
                      <a:pt x="61" y="49"/>
                    </a:lnTo>
                    <a:lnTo>
                      <a:pt x="68" y="45"/>
                    </a:lnTo>
                    <a:lnTo>
                      <a:pt x="74" y="41"/>
                    </a:lnTo>
                    <a:lnTo>
                      <a:pt x="81" y="36"/>
                    </a:lnTo>
                    <a:lnTo>
                      <a:pt x="86" y="29"/>
                    </a:lnTo>
                    <a:lnTo>
                      <a:pt x="91" y="22"/>
                    </a:lnTo>
                    <a:lnTo>
                      <a:pt x="94" y="16"/>
                    </a:lnTo>
                    <a:lnTo>
                      <a:pt x="97" y="8"/>
                    </a:lnTo>
                    <a:lnTo>
                      <a:pt x="98" y="1"/>
                    </a:lnTo>
                    <a:lnTo>
                      <a:pt x="97" y="0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45" name="Freeform 180">
                <a:extLst>
                  <a:ext uri="{FF2B5EF4-FFF2-40B4-BE49-F238E27FC236}">
                    <a16:creationId xmlns:a16="http://schemas.microsoft.com/office/drawing/2014/main" id="{05DC0302-ADBD-4663-9B51-BD4832F73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1399"/>
                <a:ext cx="187" cy="437"/>
              </a:xfrm>
              <a:custGeom>
                <a:avLst/>
                <a:gdLst>
                  <a:gd name="T0" fmla="*/ 28 w 187"/>
                  <a:gd name="T1" fmla="*/ 0 h 437"/>
                  <a:gd name="T2" fmla="*/ 29 w 187"/>
                  <a:gd name="T3" fmla="*/ 19 h 437"/>
                  <a:gd name="T4" fmla="*/ 28 w 187"/>
                  <a:gd name="T5" fmla="*/ 36 h 437"/>
                  <a:gd name="T6" fmla="*/ 24 w 187"/>
                  <a:gd name="T7" fmla="*/ 53 h 437"/>
                  <a:gd name="T8" fmla="*/ 20 w 187"/>
                  <a:gd name="T9" fmla="*/ 72 h 437"/>
                  <a:gd name="T10" fmla="*/ 7 w 187"/>
                  <a:gd name="T11" fmla="*/ 120 h 437"/>
                  <a:gd name="T12" fmla="*/ 4 w 187"/>
                  <a:gd name="T13" fmla="*/ 138 h 437"/>
                  <a:gd name="T14" fmla="*/ 0 w 187"/>
                  <a:gd name="T15" fmla="*/ 169 h 437"/>
                  <a:gd name="T16" fmla="*/ 0 w 187"/>
                  <a:gd name="T17" fmla="*/ 201 h 437"/>
                  <a:gd name="T18" fmla="*/ 4 w 187"/>
                  <a:gd name="T19" fmla="*/ 232 h 437"/>
                  <a:gd name="T20" fmla="*/ 11 w 187"/>
                  <a:gd name="T21" fmla="*/ 263 h 437"/>
                  <a:gd name="T22" fmla="*/ 17 w 187"/>
                  <a:gd name="T23" fmla="*/ 278 h 437"/>
                  <a:gd name="T24" fmla="*/ 30 w 187"/>
                  <a:gd name="T25" fmla="*/ 307 h 437"/>
                  <a:gd name="T26" fmla="*/ 48 w 187"/>
                  <a:gd name="T27" fmla="*/ 333 h 437"/>
                  <a:gd name="T28" fmla="*/ 68 w 187"/>
                  <a:gd name="T29" fmla="*/ 358 h 437"/>
                  <a:gd name="T30" fmla="*/ 78 w 187"/>
                  <a:gd name="T31" fmla="*/ 370 h 437"/>
                  <a:gd name="T32" fmla="*/ 102 w 187"/>
                  <a:gd name="T33" fmla="*/ 390 h 437"/>
                  <a:gd name="T34" fmla="*/ 126 w 187"/>
                  <a:gd name="T35" fmla="*/ 408 h 437"/>
                  <a:gd name="T36" fmla="*/ 139 w 187"/>
                  <a:gd name="T37" fmla="*/ 416 h 437"/>
                  <a:gd name="T38" fmla="*/ 166 w 187"/>
                  <a:gd name="T39" fmla="*/ 430 h 437"/>
                  <a:gd name="T40" fmla="*/ 180 w 187"/>
                  <a:gd name="T41" fmla="*/ 435 h 437"/>
                  <a:gd name="T42" fmla="*/ 185 w 187"/>
                  <a:gd name="T43" fmla="*/ 437 h 437"/>
                  <a:gd name="T44" fmla="*/ 187 w 187"/>
                  <a:gd name="T45" fmla="*/ 436 h 437"/>
                  <a:gd name="T46" fmla="*/ 186 w 187"/>
                  <a:gd name="T47" fmla="*/ 434 h 437"/>
                  <a:gd name="T48" fmla="*/ 172 w 187"/>
                  <a:gd name="T49" fmla="*/ 428 h 437"/>
                  <a:gd name="T50" fmla="*/ 144 w 187"/>
                  <a:gd name="T51" fmla="*/ 413 h 437"/>
                  <a:gd name="T52" fmla="*/ 118 w 187"/>
                  <a:gd name="T53" fmla="*/ 396 h 437"/>
                  <a:gd name="T54" fmla="*/ 93 w 187"/>
                  <a:gd name="T55" fmla="*/ 376 h 437"/>
                  <a:gd name="T56" fmla="*/ 71 w 187"/>
                  <a:gd name="T57" fmla="*/ 355 h 437"/>
                  <a:gd name="T58" fmla="*/ 52 w 187"/>
                  <a:gd name="T59" fmla="*/ 330 h 437"/>
                  <a:gd name="T60" fmla="*/ 34 w 187"/>
                  <a:gd name="T61" fmla="*/ 305 h 437"/>
                  <a:gd name="T62" fmla="*/ 21 w 187"/>
                  <a:gd name="T63" fmla="*/ 276 h 437"/>
                  <a:gd name="T64" fmla="*/ 15 w 187"/>
                  <a:gd name="T65" fmla="*/ 262 h 437"/>
                  <a:gd name="T66" fmla="*/ 7 w 187"/>
                  <a:gd name="T67" fmla="*/ 228 h 437"/>
                  <a:gd name="T68" fmla="*/ 3 w 187"/>
                  <a:gd name="T69" fmla="*/ 195 h 437"/>
                  <a:gd name="T70" fmla="*/ 4 w 187"/>
                  <a:gd name="T71" fmla="*/ 161 h 437"/>
                  <a:gd name="T72" fmla="*/ 8 w 187"/>
                  <a:gd name="T73" fmla="*/ 128 h 437"/>
                  <a:gd name="T74" fmla="*/ 11 w 187"/>
                  <a:gd name="T75" fmla="*/ 111 h 437"/>
                  <a:gd name="T76" fmla="*/ 23 w 187"/>
                  <a:gd name="T77" fmla="*/ 63 h 437"/>
                  <a:gd name="T78" fmla="*/ 27 w 187"/>
                  <a:gd name="T79" fmla="*/ 47 h 437"/>
                  <a:gd name="T80" fmla="*/ 30 w 187"/>
                  <a:gd name="T81" fmla="*/ 30 h 437"/>
                  <a:gd name="T82" fmla="*/ 30 w 187"/>
                  <a:gd name="T83" fmla="*/ 16 h 437"/>
                  <a:gd name="T84" fmla="*/ 28 w 187"/>
                  <a:gd name="T85" fmla="*/ 0 h 437"/>
                  <a:gd name="T86" fmla="*/ 28 w 187"/>
                  <a:gd name="T87" fmla="*/ 0 h 43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437">
                    <a:moveTo>
                      <a:pt x="28" y="0"/>
                    </a:moveTo>
                    <a:lnTo>
                      <a:pt x="28" y="0"/>
                    </a:lnTo>
                    <a:lnTo>
                      <a:pt x="29" y="9"/>
                    </a:lnTo>
                    <a:lnTo>
                      <a:pt x="29" y="19"/>
                    </a:lnTo>
                    <a:lnTo>
                      <a:pt x="29" y="27"/>
                    </a:lnTo>
                    <a:lnTo>
                      <a:pt x="28" y="36"/>
                    </a:lnTo>
                    <a:lnTo>
                      <a:pt x="24" y="53"/>
                    </a:lnTo>
                    <a:lnTo>
                      <a:pt x="20" y="72"/>
                    </a:lnTo>
                    <a:lnTo>
                      <a:pt x="11" y="104"/>
                    </a:lnTo>
                    <a:lnTo>
                      <a:pt x="7" y="120"/>
                    </a:lnTo>
                    <a:lnTo>
                      <a:pt x="4" y="138"/>
                    </a:lnTo>
                    <a:lnTo>
                      <a:pt x="1" y="153"/>
                    </a:lnTo>
                    <a:lnTo>
                      <a:pt x="0" y="169"/>
                    </a:lnTo>
                    <a:lnTo>
                      <a:pt x="0" y="185"/>
                    </a:lnTo>
                    <a:lnTo>
                      <a:pt x="0" y="201"/>
                    </a:lnTo>
                    <a:lnTo>
                      <a:pt x="1" y="216"/>
                    </a:lnTo>
                    <a:lnTo>
                      <a:pt x="4" y="232"/>
                    </a:lnTo>
                    <a:lnTo>
                      <a:pt x="7" y="248"/>
                    </a:lnTo>
                    <a:lnTo>
                      <a:pt x="11" y="263"/>
                    </a:lnTo>
                    <a:lnTo>
                      <a:pt x="17" y="278"/>
                    </a:lnTo>
                    <a:lnTo>
                      <a:pt x="23" y="293"/>
                    </a:lnTo>
                    <a:lnTo>
                      <a:pt x="30" y="307"/>
                    </a:lnTo>
                    <a:lnTo>
                      <a:pt x="38" y="320"/>
                    </a:lnTo>
                    <a:lnTo>
                      <a:pt x="48" y="333"/>
                    </a:lnTo>
                    <a:lnTo>
                      <a:pt x="58" y="346"/>
                    </a:lnTo>
                    <a:lnTo>
                      <a:pt x="68" y="358"/>
                    </a:lnTo>
                    <a:lnTo>
                      <a:pt x="78" y="370"/>
                    </a:lnTo>
                    <a:lnTo>
                      <a:pt x="89" y="380"/>
                    </a:lnTo>
                    <a:lnTo>
                      <a:pt x="102" y="390"/>
                    </a:lnTo>
                    <a:lnTo>
                      <a:pt x="114" y="399"/>
                    </a:lnTo>
                    <a:lnTo>
                      <a:pt x="126" y="408"/>
                    </a:lnTo>
                    <a:lnTo>
                      <a:pt x="139" y="416"/>
                    </a:lnTo>
                    <a:lnTo>
                      <a:pt x="152" y="424"/>
                    </a:lnTo>
                    <a:lnTo>
                      <a:pt x="166" y="430"/>
                    </a:lnTo>
                    <a:lnTo>
                      <a:pt x="180" y="435"/>
                    </a:lnTo>
                    <a:lnTo>
                      <a:pt x="185" y="437"/>
                    </a:lnTo>
                    <a:lnTo>
                      <a:pt x="186" y="436"/>
                    </a:lnTo>
                    <a:lnTo>
                      <a:pt x="187" y="436"/>
                    </a:lnTo>
                    <a:lnTo>
                      <a:pt x="187" y="435"/>
                    </a:lnTo>
                    <a:lnTo>
                      <a:pt x="186" y="434"/>
                    </a:lnTo>
                    <a:lnTo>
                      <a:pt x="172" y="428"/>
                    </a:lnTo>
                    <a:lnTo>
                      <a:pt x="159" y="421"/>
                    </a:lnTo>
                    <a:lnTo>
                      <a:pt x="144" y="413"/>
                    </a:lnTo>
                    <a:lnTo>
                      <a:pt x="131" y="405"/>
                    </a:lnTo>
                    <a:lnTo>
                      <a:pt x="118" y="396"/>
                    </a:lnTo>
                    <a:lnTo>
                      <a:pt x="106" y="386"/>
                    </a:lnTo>
                    <a:lnTo>
                      <a:pt x="93" y="376"/>
                    </a:lnTo>
                    <a:lnTo>
                      <a:pt x="82" y="366"/>
                    </a:lnTo>
                    <a:lnTo>
                      <a:pt x="71" y="355"/>
                    </a:lnTo>
                    <a:lnTo>
                      <a:pt x="61" y="343"/>
                    </a:lnTo>
                    <a:lnTo>
                      <a:pt x="52" y="330"/>
                    </a:lnTo>
                    <a:lnTo>
                      <a:pt x="42" y="318"/>
                    </a:lnTo>
                    <a:lnTo>
                      <a:pt x="34" y="305"/>
                    </a:lnTo>
                    <a:lnTo>
                      <a:pt x="27" y="290"/>
                    </a:lnTo>
                    <a:lnTo>
                      <a:pt x="21" y="276"/>
                    </a:lnTo>
                    <a:lnTo>
                      <a:pt x="15" y="262"/>
                    </a:lnTo>
                    <a:lnTo>
                      <a:pt x="10" y="245"/>
                    </a:lnTo>
                    <a:lnTo>
                      <a:pt x="7" y="228"/>
                    </a:lnTo>
                    <a:lnTo>
                      <a:pt x="4" y="212"/>
                    </a:lnTo>
                    <a:lnTo>
                      <a:pt x="3" y="195"/>
                    </a:lnTo>
                    <a:lnTo>
                      <a:pt x="3" y="178"/>
                    </a:lnTo>
                    <a:lnTo>
                      <a:pt x="4" y="161"/>
                    </a:lnTo>
                    <a:lnTo>
                      <a:pt x="5" y="145"/>
                    </a:lnTo>
                    <a:lnTo>
                      <a:pt x="8" y="128"/>
                    </a:lnTo>
                    <a:lnTo>
                      <a:pt x="11" y="111"/>
                    </a:lnTo>
                    <a:lnTo>
                      <a:pt x="15" y="95"/>
                    </a:lnTo>
                    <a:lnTo>
                      <a:pt x="23" y="63"/>
                    </a:lnTo>
                    <a:lnTo>
                      <a:pt x="27" y="4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46" name="Freeform 181">
                <a:extLst>
                  <a:ext uri="{FF2B5EF4-FFF2-40B4-BE49-F238E27FC236}">
                    <a16:creationId xmlns:a16="http://schemas.microsoft.com/office/drawing/2014/main" id="{9A634E20-3C88-4BF4-B276-5F6DFAE0E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1405"/>
                <a:ext cx="129" cy="192"/>
              </a:xfrm>
              <a:custGeom>
                <a:avLst/>
                <a:gdLst>
                  <a:gd name="T0" fmla="*/ 0 w 129"/>
                  <a:gd name="T1" fmla="*/ 1 h 192"/>
                  <a:gd name="T2" fmla="*/ 16 w 129"/>
                  <a:gd name="T3" fmla="*/ 7 h 192"/>
                  <a:gd name="T4" fmla="*/ 30 w 129"/>
                  <a:gd name="T5" fmla="*/ 16 h 192"/>
                  <a:gd name="T6" fmla="*/ 57 w 129"/>
                  <a:gd name="T7" fmla="*/ 37 h 192"/>
                  <a:gd name="T8" fmla="*/ 69 w 129"/>
                  <a:gd name="T9" fmla="*/ 48 h 192"/>
                  <a:gd name="T10" fmla="*/ 91 w 129"/>
                  <a:gd name="T11" fmla="*/ 73 h 192"/>
                  <a:gd name="T12" fmla="*/ 102 w 129"/>
                  <a:gd name="T13" fmla="*/ 86 h 192"/>
                  <a:gd name="T14" fmla="*/ 118 w 129"/>
                  <a:gd name="T15" fmla="*/ 114 h 192"/>
                  <a:gd name="T16" fmla="*/ 121 w 129"/>
                  <a:gd name="T17" fmla="*/ 122 h 192"/>
                  <a:gd name="T18" fmla="*/ 124 w 129"/>
                  <a:gd name="T19" fmla="*/ 139 h 192"/>
                  <a:gd name="T20" fmla="*/ 123 w 129"/>
                  <a:gd name="T21" fmla="*/ 148 h 192"/>
                  <a:gd name="T22" fmla="*/ 121 w 129"/>
                  <a:gd name="T23" fmla="*/ 152 h 192"/>
                  <a:gd name="T24" fmla="*/ 115 w 129"/>
                  <a:gd name="T25" fmla="*/ 157 h 192"/>
                  <a:gd name="T26" fmla="*/ 100 w 129"/>
                  <a:gd name="T27" fmla="*/ 161 h 192"/>
                  <a:gd name="T28" fmla="*/ 91 w 129"/>
                  <a:gd name="T29" fmla="*/ 161 h 192"/>
                  <a:gd name="T30" fmla="*/ 74 w 129"/>
                  <a:gd name="T31" fmla="*/ 160 h 192"/>
                  <a:gd name="T32" fmla="*/ 60 w 129"/>
                  <a:gd name="T33" fmla="*/ 160 h 192"/>
                  <a:gd name="T34" fmla="*/ 59 w 129"/>
                  <a:gd name="T35" fmla="*/ 161 h 192"/>
                  <a:gd name="T36" fmla="*/ 59 w 129"/>
                  <a:gd name="T37" fmla="*/ 164 h 192"/>
                  <a:gd name="T38" fmla="*/ 62 w 129"/>
                  <a:gd name="T39" fmla="*/ 167 h 192"/>
                  <a:gd name="T40" fmla="*/ 73 w 129"/>
                  <a:gd name="T41" fmla="*/ 177 h 192"/>
                  <a:gd name="T42" fmla="*/ 77 w 129"/>
                  <a:gd name="T43" fmla="*/ 181 h 192"/>
                  <a:gd name="T44" fmla="*/ 79 w 129"/>
                  <a:gd name="T45" fmla="*/ 183 h 192"/>
                  <a:gd name="T46" fmla="*/ 80 w 129"/>
                  <a:gd name="T47" fmla="*/ 184 h 192"/>
                  <a:gd name="T48" fmla="*/ 77 w 129"/>
                  <a:gd name="T49" fmla="*/ 188 h 192"/>
                  <a:gd name="T50" fmla="*/ 70 w 129"/>
                  <a:gd name="T51" fmla="*/ 186 h 192"/>
                  <a:gd name="T52" fmla="*/ 69 w 129"/>
                  <a:gd name="T53" fmla="*/ 187 h 192"/>
                  <a:gd name="T54" fmla="*/ 69 w 129"/>
                  <a:gd name="T55" fmla="*/ 188 h 192"/>
                  <a:gd name="T56" fmla="*/ 70 w 129"/>
                  <a:gd name="T57" fmla="*/ 189 h 192"/>
                  <a:gd name="T58" fmla="*/ 79 w 129"/>
                  <a:gd name="T59" fmla="*/ 192 h 192"/>
                  <a:gd name="T60" fmla="*/ 86 w 129"/>
                  <a:gd name="T61" fmla="*/ 191 h 192"/>
                  <a:gd name="T62" fmla="*/ 88 w 129"/>
                  <a:gd name="T63" fmla="*/ 189 h 192"/>
                  <a:gd name="T64" fmla="*/ 88 w 129"/>
                  <a:gd name="T65" fmla="*/ 186 h 192"/>
                  <a:gd name="T66" fmla="*/ 84 w 129"/>
                  <a:gd name="T67" fmla="*/ 180 h 192"/>
                  <a:gd name="T68" fmla="*/ 81 w 129"/>
                  <a:gd name="T69" fmla="*/ 177 h 192"/>
                  <a:gd name="T70" fmla="*/ 72 w 129"/>
                  <a:gd name="T71" fmla="*/ 168 h 192"/>
                  <a:gd name="T72" fmla="*/ 67 w 129"/>
                  <a:gd name="T73" fmla="*/ 165 h 192"/>
                  <a:gd name="T74" fmla="*/ 63 w 129"/>
                  <a:gd name="T75" fmla="*/ 161 h 192"/>
                  <a:gd name="T76" fmla="*/ 62 w 129"/>
                  <a:gd name="T77" fmla="*/ 165 h 192"/>
                  <a:gd name="T78" fmla="*/ 66 w 129"/>
                  <a:gd name="T79" fmla="*/ 164 h 192"/>
                  <a:gd name="T80" fmla="*/ 79 w 129"/>
                  <a:gd name="T81" fmla="*/ 166 h 192"/>
                  <a:gd name="T82" fmla="*/ 89 w 129"/>
                  <a:gd name="T83" fmla="*/ 166 h 192"/>
                  <a:gd name="T84" fmla="*/ 98 w 129"/>
                  <a:gd name="T85" fmla="*/ 166 h 192"/>
                  <a:gd name="T86" fmla="*/ 114 w 129"/>
                  <a:gd name="T87" fmla="*/ 163 h 192"/>
                  <a:gd name="T88" fmla="*/ 125 w 129"/>
                  <a:gd name="T89" fmla="*/ 155 h 192"/>
                  <a:gd name="T90" fmla="*/ 127 w 129"/>
                  <a:gd name="T91" fmla="*/ 152 h 192"/>
                  <a:gd name="T92" fmla="*/ 129 w 129"/>
                  <a:gd name="T93" fmla="*/ 142 h 192"/>
                  <a:gd name="T94" fmla="*/ 128 w 129"/>
                  <a:gd name="T95" fmla="*/ 129 h 192"/>
                  <a:gd name="T96" fmla="*/ 125 w 129"/>
                  <a:gd name="T97" fmla="*/ 121 h 192"/>
                  <a:gd name="T98" fmla="*/ 112 w 129"/>
                  <a:gd name="T99" fmla="*/ 94 h 192"/>
                  <a:gd name="T100" fmla="*/ 102 w 129"/>
                  <a:gd name="T101" fmla="*/ 79 h 192"/>
                  <a:gd name="T102" fmla="*/ 77 w 129"/>
                  <a:gd name="T103" fmla="*/ 50 h 192"/>
                  <a:gd name="T104" fmla="*/ 63 w 129"/>
                  <a:gd name="T105" fmla="*/ 38 h 192"/>
                  <a:gd name="T106" fmla="*/ 31 w 129"/>
                  <a:gd name="T107" fmla="*/ 14 h 192"/>
                  <a:gd name="T108" fmla="*/ 24 w 129"/>
                  <a:gd name="T109" fmla="*/ 10 h 192"/>
                  <a:gd name="T110" fmla="*/ 9 w 129"/>
                  <a:gd name="T111" fmla="*/ 2 h 192"/>
                  <a:gd name="T112" fmla="*/ 0 w 129"/>
                  <a:gd name="T113" fmla="*/ 0 h 192"/>
                  <a:gd name="T114" fmla="*/ 0 w 129"/>
                  <a:gd name="T115" fmla="*/ 1 h 1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2">
                    <a:moveTo>
                      <a:pt x="0" y="1"/>
                    </a:moveTo>
                    <a:lnTo>
                      <a:pt x="0" y="1"/>
                    </a:lnTo>
                    <a:lnTo>
                      <a:pt x="8" y="3"/>
                    </a:lnTo>
                    <a:lnTo>
                      <a:pt x="16" y="7"/>
                    </a:lnTo>
                    <a:lnTo>
                      <a:pt x="23" y="12"/>
                    </a:lnTo>
                    <a:lnTo>
                      <a:pt x="30" y="16"/>
                    </a:lnTo>
                    <a:lnTo>
                      <a:pt x="43" y="26"/>
                    </a:lnTo>
                    <a:lnTo>
                      <a:pt x="57" y="37"/>
                    </a:lnTo>
                    <a:lnTo>
                      <a:pt x="69" y="48"/>
                    </a:lnTo>
                    <a:lnTo>
                      <a:pt x="81" y="60"/>
                    </a:lnTo>
                    <a:lnTo>
                      <a:pt x="91" y="73"/>
                    </a:lnTo>
                    <a:lnTo>
                      <a:pt x="102" y="86"/>
                    </a:lnTo>
                    <a:lnTo>
                      <a:pt x="111" y="100"/>
                    </a:lnTo>
                    <a:lnTo>
                      <a:pt x="118" y="114"/>
                    </a:lnTo>
                    <a:lnTo>
                      <a:pt x="121" y="122"/>
                    </a:lnTo>
                    <a:lnTo>
                      <a:pt x="123" y="131"/>
                    </a:lnTo>
                    <a:lnTo>
                      <a:pt x="124" y="139"/>
                    </a:lnTo>
                    <a:lnTo>
                      <a:pt x="124" y="143"/>
                    </a:lnTo>
                    <a:lnTo>
                      <a:pt x="123" y="148"/>
                    </a:lnTo>
                    <a:lnTo>
                      <a:pt x="121" y="152"/>
                    </a:lnTo>
                    <a:lnTo>
                      <a:pt x="118" y="155"/>
                    </a:lnTo>
                    <a:lnTo>
                      <a:pt x="115" y="157"/>
                    </a:lnTo>
                    <a:lnTo>
                      <a:pt x="110" y="159"/>
                    </a:lnTo>
                    <a:lnTo>
                      <a:pt x="100" y="161"/>
                    </a:lnTo>
                    <a:lnTo>
                      <a:pt x="91" y="161"/>
                    </a:lnTo>
                    <a:lnTo>
                      <a:pt x="74" y="160"/>
                    </a:lnTo>
                    <a:lnTo>
                      <a:pt x="67" y="159"/>
                    </a:lnTo>
                    <a:lnTo>
                      <a:pt x="60" y="160"/>
                    </a:lnTo>
                    <a:lnTo>
                      <a:pt x="59" y="161"/>
                    </a:lnTo>
                    <a:lnTo>
                      <a:pt x="58" y="162"/>
                    </a:lnTo>
                    <a:lnTo>
                      <a:pt x="59" y="164"/>
                    </a:lnTo>
                    <a:lnTo>
                      <a:pt x="62" y="167"/>
                    </a:lnTo>
                    <a:lnTo>
                      <a:pt x="66" y="170"/>
                    </a:lnTo>
                    <a:lnTo>
                      <a:pt x="73" y="177"/>
                    </a:lnTo>
                    <a:lnTo>
                      <a:pt x="77" y="181"/>
                    </a:lnTo>
                    <a:lnTo>
                      <a:pt x="79" y="183"/>
                    </a:lnTo>
                    <a:lnTo>
                      <a:pt x="80" y="184"/>
                    </a:lnTo>
                    <a:lnTo>
                      <a:pt x="80" y="185"/>
                    </a:lnTo>
                    <a:lnTo>
                      <a:pt x="77" y="188"/>
                    </a:lnTo>
                    <a:lnTo>
                      <a:pt x="70" y="186"/>
                    </a:lnTo>
                    <a:lnTo>
                      <a:pt x="69" y="187"/>
                    </a:lnTo>
                    <a:lnTo>
                      <a:pt x="69" y="188"/>
                    </a:lnTo>
                    <a:lnTo>
                      <a:pt x="70" y="189"/>
                    </a:lnTo>
                    <a:lnTo>
                      <a:pt x="74" y="190"/>
                    </a:lnTo>
                    <a:lnTo>
                      <a:pt x="79" y="192"/>
                    </a:lnTo>
                    <a:lnTo>
                      <a:pt x="84" y="192"/>
                    </a:lnTo>
                    <a:lnTo>
                      <a:pt x="86" y="191"/>
                    </a:lnTo>
                    <a:lnTo>
                      <a:pt x="88" y="189"/>
                    </a:lnTo>
                    <a:lnTo>
                      <a:pt x="88" y="187"/>
                    </a:lnTo>
                    <a:lnTo>
                      <a:pt x="88" y="186"/>
                    </a:lnTo>
                    <a:lnTo>
                      <a:pt x="87" y="183"/>
                    </a:lnTo>
                    <a:lnTo>
                      <a:pt x="84" y="180"/>
                    </a:lnTo>
                    <a:lnTo>
                      <a:pt x="81" y="177"/>
                    </a:lnTo>
                    <a:lnTo>
                      <a:pt x="77" y="172"/>
                    </a:lnTo>
                    <a:lnTo>
                      <a:pt x="72" y="168"/>
                    </a:lnTo>
                    <a:lnTo>
                      <a:pt x="67" y="165"/>
                    </a:lnTo>
                    <a:lnTo>
                      <a:pt x="65" y="163"/>
                    </a:lnTo>
                    <a:lnTo>
                      <a:pt x="63" y="161"/>
                    </a:lnTo>
                    <a:lnTo>
                      <a:pt x="62" y="165"/>
                    </a:lnTo>
                    <a:lnTo>
                      <a:pt x="66" y="164"/>
                    </a:lnTo>
                    <a:lnTo>
                      <a:pt x="70" y="165"/>
                    </a:lnTo>
                    <a:lnTo>
                      <a:pt x="79" y="166"/>
                    </a:lnTo>
                    <a:lnTo>
                      <a:pt x="89" y="166"/>
                    </a:lnTo>
                    <a:lnTo>
                      <a:pt x="98" y="166"/>
                    </a:lnTo>
                    <a:lnTo>
                      <a:pt x="107" y="165"/>
                    </a:lnTo>
                    <a:lnTo>
                      <a:pt x="114" y="163"/>
                    </a:lnTo>
                    <a:lnTo>
                      <a:pt x="120" y="160"/>
                    </a:lnTo>
                    <a:lnTo>
                      <a:pt x="125" y="155"/>
                    </a:lnTo>
                    <a:lnTo>
                      <a:pt x="127" y="152"/>
                    </a:lnTo>
                    <a:lnTo>
                      <a:pt x="128" y="149"/>
                    </a:lnTo>
                    <a:lnTo>
                      <a:pt x="129" y="142"/>
                    </a:lnTo>
                    <a:lnTo>
                      <a:pt x="129" y="136"/>
                    </a:lnTo>
                    <a:lnTo>
                      <a:pt x="128" y="129"/>
                    </a:lnTo>
                    <a:lnTo>
                      <a:pt x="125" y="121"/>
                    </a:lnTo>
                    <a:lnTo>
                      <a:pt x="121" y="111"/>
                    </a:lnTo>
                    <a:lnTo>
                      <a:pt x="112" y="94"/>
                    </a:lnTo>
                    <a:lnTo>
                      <a:pt x="102" y="79"/>
                    </a:lnTo>
                    <a:lnTo>
                      <a:pt x="90" y="65"/>
                    </a:lnTo>
                    <a:lnTo>
                      <a:pt x="77" y="50"/>
                    </a:lnTo>
                    <a:lnTo>
                      <a:pt x="63" y="38"/>
                    </a:lnTo>
                    <a:lnTo>
                      <a:pt x="48" y="26"/>
                    </a:lnTo>
                    <a:lnTo>
                      <a:pt x="31" y="14"/>
                    </a:lnTo>
                    <a:lnTo>
                      <a:pt x="24" y="10"/>
                    </a:lnTo>
                    <a:lnTo>
                      <a:pt x="17" y="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47" name="Freeform 182">
                <a:extLst>
                  <a:ext uri="{FF2B5EF4-FFF2-40B4-BE49-F238E27FC236}">
                    <a16:creationId xmlns:a16="http://schemas.microsoft.com/office/drawing/2014/main" id="{61A5746B-47E9-4F82-8164-137ADC96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574"/>
                <a:ext cx="150" cy="67"/>
              </a:xfrm>
              <a:custGeom>
                <a:avLst/>
                <a:gdLst>
                  <a:gd name="T0" fmla="*/ 6 w 150"/>
                  <a:gd name="T1" fmla="*/ 67 h 67"/>
                  <a:gd name="T2" fmla="*/ 6 w 150"/>
                  <a:gd name="T3" fmla="*/ 67 h 67"/>
                  <a:gd name="T4" fmla="*/ 4 w 150"/>
                  <a:gd name="T5" fmla="*/ 61 h 67"/>
                  <a:gd name="T6" fmla="*/ 2 w 150"/>
                  <a:gd name="T7" fmla="*/ 56 h 67"/>
                  <a:gd name="T8" fmla="*/ 1 w 150"/>
                  <a:gd name="T9" fmla="*/ 51 h 67"/>
                  <a:gd name="T10" fmla="*/ 1 w 150"/>
                  <a:gd name="T11" fmla="*/ 45 h 67"/>
                  <a:gd name="T12" fmla="*/ 1 w 150"/>
                  <a:gd name="T13" fmla="*/ 45 h 67"/>
                  <a:gd name="T14" fmla="*/ 2 w 150"/>
                  <a:gd name="T15" fmla="*/ 42 h 67"/>
                  <a:gd name="T16" fmla="*/ 3 w 150"/>
                  <a:gd name="T17" fmla="*/ 39 h 67"/>
                  <a:gd name="T18" fmla="*/ 7 w 150"/>
                  <a:gd name="T19" fmla="*/ 33 h 67"/>
                  <a:gd name="T20" fmla="*/ 13 w 150"/>
                  <a:gd name="T21" fmla="*/ 28 h 67"/>
                  <a:gd name="T22" fmla="*/ 18 w 150"/>
                  <a:gd name="T23" fmla="*/ 24 h 67"/>
                  <a:gd name="T24" fmla="*/ 18 w 150"/>
                  <a:gd name="T25" fmla="*/ 24 h 67"/>
                  <a:gd name="T26" fmla="*/ 23 w 150"/>
                  <a:gd name="T27" fmla="*/ 20 h 67"/>
                  <a:gd name="T28" fmla="*/ 28 w 150"/>
                  <a:gd name="T29" fmla="*/ 17 h 67"/>
                  <a:gd name="T30" fmla="*/ 38 w 150"/>
                  <a:gd name="T31" fmla="*/ 13 h 67"/>
                  <a:gd name="T32" fmla="*/ 50 w 150"/>
                  <a:gd name="T33" fmla="*/ 11 h 67"/>
                  <a:gd name="T34" fmla="*/ 62 w 150"/>
                  <a:gd name="T35" fmla="*/ 10 h 67"/>
                  <a:gd name="T36" fmla="*/ 62 w 150"/>
                  <a:gd name="T37" fmla="*/ 10 h 67"/>
                  <a:gd name="T38" fmla="*/ 86 w 150"/>
                  <a:gd name="T39" fmla="*/ 11 h 67"/>
                  <a:gd name="T40" fmla="*/ 97 w 150"/>
                  <a:gd name="T41" fmla="*/ 12 h 67"/>
                  <a:gd name="T42" fmla="*/ 109 w 150"/>
                  <a:gd name="T43" fmla="*/ 11 h 67"/>
                  <a:gd name="T44" fmla="*/ 109 w 150"/>
                  <a:gd name="T45" fmla="*/ 11 h 67"/>
                  <a:gd name="T46" fmla="*/ 119 w 150"/>
                  <a:gd name="T47" fmla="*/ 10 h 67"/>
                  <a:gd name="T48" fmla="*/ 130 w 150"/>
                  <a:gd name="T49" fmla="*/ 8 h 67"/>
                  <a:gd name="T50" fmla="*/ 140 w 150"/>
                  <a:gd name="T51" fmla="*/ 4 h 67"/>
                  <a:gd name="T52" fmla="*/ 150 w 150"/>
                  <a:gd name="T53" fmla="*/ 1 h 67"/>
                  <a:gd name="T54" fmla="*/ 150 w 150"/>
                  <a:gd name="T55" fmla="*/ 1 h 67"/>
                  <a:gd name="T56" fmla="*/ 150 w 150"/>
                  <a:gd name="T57" fmla="*/ 0 h 67"/>
                  <a:gd name="T58" fmla="*/ 149 w 150"/>
                  <a:gd name="T59" fmla="*/ 0 h 67"/>
                  <a:gd name="T60" fmla="*/ 149 w 150"/>
                  <a:gd name="T61" fmla="*/ 0 h 67"/>
                  <a:gd name="T62" fmla="*/ 135 w 150"/>
                  <a:gd name="T63" fmla="*/ 4 h 67"/>
                  <a:gd name="T64" fmla="*/ 120 w 150"/>
                  <a:gd name="T65" fmla="*/ 8 h 67"/>
                  <a:gd name="T66" fmla="*/ 106 w 150"/>
                  <a:gd name="T67" fmla="*/ 9 h 67"/>
                  <a:gd name="T68" fmla="*/ 92 w 150"/>
                  <a:gd name="T69" fmla="*/ 9 h 67"/>
                  <a:gd name="T70" fmla="*/ 92 w 150"/>
                  <a:gd name="T71" fmla="*/ 9 h 67"/>
                  <a:gd name="T72" fmla="*/ 68 w 150"/>
                  <a:gd name="T73" fmla="*/ 8 h 67"/>
                  <a:gd name="T74" fmla="*/ 54 w 150"/>
                  <a:gd name="T75" fmla="*/ 9 h 67"/>
                  <a:gd name="T76" fmla="*/ 42 w 150"/>
                  <a:gd name="T77" fmla="*/ 10 h 67"/>
                  <a:gd name="T78" fmla="*/ 42 w 150"/>
                  <a:gd name="T79" fmla="*/ 10 h 67"/>
                  <a:gd name="T80" fmla="*/ 33 w 150"/>
                  <a:gd name="T81" fmla="*/ 13 h 67"/>
                  <a:gd name="T82" fmla="*/ 23 w 150"/>
                  <a:gd name="T83" fmla="*/ 17 h 67"/>
                  <a:gd name="T84" fmla="*/ 15 w 150"/>
                  <a:gd name="T85" fmla="*/ 24 h 67"/>
                  <a:gd name="T86" fmla="*/ 7 w 150"/>
                  <a:gd name="T87" fmla="*/ 31 h 67"/>
                  <a:gd name="T88" fmla="*/ 7 w 150"/>
                  <a:gd name="T89" fmla="*/ 31 h 67"/>
                  <a:gd name="T90" fmla="*/ 4 w 150"/>
                  <a:gd name="T91" fmla="*/ 35 h 67"/>
                  <a:gd name="T92" fmla="*/ 2 w 150"/>
                  <a:gd name="T93" fmla="*/ 39 h 67"/>
                  <a:gd name="T94" fmla="*/ 1 w 150"/>
                  <a:gd name="T95" fmla="*/ 44 h 67"/>
                  <a:gd name="T96" fmla="*/ 0 w 150"/>
                  <a:gd name="T97" fmla="*/ 48 h 67"/>
                  <a:gd name="T98" fmla="*/ 1 w 150"/>
                  <a:gd name="T99" fmla="*/ 53 h 67"/>
                  <a:gd name="T100" fmla="*/ 2 w 150"/>
                  <a:gd name="T101" fmla="*/ 57 h 67"/>
                  <a:gd name="T102" fmla="*/ 6 w 150"/>
                  <a:gd name="T103" fmla="*/ 67 h 67"/>
                  <a:gd name="T104" fmla="*/ 6 w 150"/>
                  <a:gd name="T105" fmla="*/ 67 h 67"/>
                  <a:gd name="T106" fmla="*/ 6 w 150"/>
                  <a:gd name="T107" fmla="*/ 67 h 67"/>
                  <a:gd name="T108" fmla="*/ 6 w 150"/>
                  <a:gd name="T109" fmla="*/ 67 h 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50" h="67">
                    <a:moveTo>
                      <a:pt x="6" y="67"/>
                    </a:moveTo>
                    <a:lnTo>
                      <a:pt x="6" y="67"/>
                    </a:lnTo>
                    <a:lnTo>
                      <a:pt x="4" y="61"/>
                    </a:lnTo>
                    <a:lnTo>
                      <a:pt x="2" y="56"/>
                    </a:lnTo>
                    <a:lnTo>
                      <a:pt x="1" y="51"/>
                    </a:lnTo>
                    <a:lnTo>
                      <a:pt x="1" y="45"/>
                    </a:lnTo>
                    <a:lnTo>
                      <a:pt x="2" y="42"/>
                    </a:lnTo>
                    <a:lnTo>
                      <a:pt x="3" y="39"/>
                    </a:lnTo>
                    <a:lnTo>
                      <a:pt x="7" y="33"/>
                    </a:lnTo>
                    <a:lnTo>
                      <a:pt x="13" y="28"/>
                    </a:lnTo>
                    <a:lnTo>
                      <a:pt x="18" y="24"/>
                    </a:lnTo>
                    <a:lnTo>
                      <a:pt x="23" y="20"/>
                    </a:lnTo>
                    <a:lnTo>
                      <a:pt x="28" y="17"/>
                    </a:lnTo>
                    <a:lnTo>
                      <a:pt x="38" y="13"/>
                    </a:lnTo>
                    <a:lnTo>
                      <a:pt x="50" y="11"/>
                    </a:lnTo>
                    <a:lnTo>
                      <a:pt x="62" y="10"/>
                    </a:lnTo>
                    <a:lnTo>
                      <a:pt x="86" y="11"/>
                    </a:lnTo>
                    <a:lnTo>
                      <a:pt x="97" y="12"/>
                    </a:lnTo>
                    <a:lnTo>
                      <a:pt x="109" y="11"/>
                    </a:lnTo>
                    <a:lnTo>
                      <a:pt x="119" y="10"/>
                    </a:lnTo>
                    <a:lnTo>
                      <a:pt x="130" y="8"/>
                    </a:lnTo>
                    <a:lnTo>
                      <a:pt x="140" y="4"/>
                    </a:lnTo>
                    <a:lnTo>
                      <a:pt x="150" y="1"/>
                    </a:lnTo>
                    <a:lnTo>
                      <a:pt x="150" y="0"/>
                    </a:lnTo>
                    <a:lnTo>
                      <a:pt x="149" y="0"/>
                    </a:lnTo>
                    <a:lnTo>
                      <a:pt x="135" y="4"/>
                    </a:lnTo>
                    <a:lnTo>
                      <a:pt x="120" y="8"/>
                    </a:lnTo>
                    <a:lnTo>
                      <a:pt x="106" y="9"/>
                    </a:lnTo>
                    <a:lnTo>
                      <a:pt x="92" y="9"/>
                    </a:lnTo>
                    <a:lnTo>
                      <a:pt x="68" y="8"/>
                    </a:lnTo>
                    <a:lnTo>
                      <a:pt x="54" y="9"/>
                    </a:lnTo>
                    <a:lnTo>
                      <a:pt x="42" y="10"/>
                    </a:lnTo>
                    <a:lnTo>
                      <a:pt x="33" y="13"/>
                    </a:lnTo>
                    <a:lnTo>
                      <a:pt x="23" y="17"/>
                    </a:lnTo>
                    <a:lnTo>
                      <a:pt x="15" y="24"/>
                    </a:lnTo>
                    <a:lnTo>
                      <a:pt x="7" y="31"/>
                    </a:lnTo>
                    <a:lnTo>
                      <a:pt x="4" y="35"/>
                    </a:lnTo>
                    <a:lnTo>
                      <a:pt x="2" y="39"/>
                    </a:lnTo>
                    <a:lnTo>
                      <a:pt x="1" y="44"/>
                    </a:lnTo>
                    <a:lnTo>
                      <a:pt x="0" y="48"/>
                    </a:lnTo>
                    <a:lnTo>
                      <a:pt x="1" y="53"/>
                    </a:lnTo>
                    <a:lnTo>
                      <a:pt x="2" y="57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48" name="Freeform 183">
                <a:extLst>
                  <a:ext uri="{FF2B5EF4-FFF2-40B4-BE49-F238E27FC236}">
                    <a16:creationId xmlns:a16="http://schemas.microsoft.com/office/drawing/2014/main" id="{588D966E-97FC-4BF5-BF2A-662B4A6C9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1562"/>
                <a:ext cx="105" cy="264"/>
              </a:xfrm>
              <a:custGeom>
                <a:avLst/>
                <a:gdLst>
                  <a:gd name="T0" fmla="*/ 104 w 105"/>
                  <a:gd name="T1" fmla="*/ 0 h 264"/>
                  <a:gd name="T2" fmla="*/ 87 w 105"/>
                  <a:gd name="T3" fmla="*/ 29 h 264"/>
                  <a:gd name="T4" fmla="*/ 76 w 105"/>
                  <a:gd name="T5" fmla="*/ 59 h 264"/>
                  <a:gd name="T6" fmla="*/ 71 w 105"/>
                  <a:gd name="T7" fmla="*/ 79 h 264"/>
                  <a:gd name="T8" fmla="*/ 65 w 105"/>
                  <a:gd name="T9" fmla="*/ 138 h 264"/>
                  <a:gd name="T10" fmla="*/ 63 w 105"/>
                  <a:gd name="T11" fmla="*/ 157 h 264"/>
                  <a:gd name="T12" fmla="*/ 57 w 105"/>
                  <a:gd name="T13" fmla="*/ 196 h 264"/>
                  <a:gd name="T14" fmla="*/ 52 w 105"/>
                  <a:gd name="T15" fmla="*/ 214 h 264"/>
                  <a:gd name="T16" fmla="*/ 46 w 105"/>
                  <a:gd name="T17" fmla="*/ 231 h 264"/>
                  <a:gd name="T18" fmla="*/ 35 w 105"/>
                  <a:gd name="T19" fmla="*/ 249 h 264"/>
                  <a:gd name="T20" fmla="*/ 25 w 105"/>
                  <a:gd name="T21" fmla="*/ 257 h 264"/>
                  <a:gd name="T22" fmla="*/ 16 w 105"/>
                  <a:gd name="T23" fmla="*/ 259 h 264"/>
                  <a:gd name="T24" fmla="*/ 7 w 105"/>
                  <a:gd name="T25" fmla="*/ 257 h 264"/>
                  <a:gd name="T26" fmla="*/ 2 w 105"/>
                  <a:gd name="T27" fmla="*/ 254 h 264"/>
                  <a:gd name="T28" fmla="*/ 0 w 105"/>
                  <a:gd name="T29" fmla="*/ 255 h 264"/>
                  <a:gd name="T30" fmla="*/ 0 w 105"/>
                  <a:gd name="T31" fmla="*/ 257 h 264"/>
                  <a:gd name="T32" fmla="*/ 6 w 105"/>
                  <a:gd name="T33" fmla="*/ 261 h 264"/>
                  <a:gd name="T34" fmla="*/ 18 w 105"/>
                  <a:gd name="T35" fmla="*/ 264 h 264"/>
                  <a:gd name="T36" fmla="*/ 24 w 105"/>
                  <a:gd name="T37" fmla="*/ 263 h 264"/>
                  <a:gd name="T38" fmla="*/ 37 w 105"/>
                  <a:gd name="T39" fmla="*/ 256 h 264"/>
                  <a:gd name="T40" fmla="*/ 46 w 105"/>
                  <a:gd name="T41" fmla="*/ 245 h 264"/>
                  <a:gd name="T42" fmla="*/ 51 w 105"/>
                  <a:gd name="T43" fmla="*/ 236 h 264"/>
                  <a:gd name="T44" fmla="*/ 58 w 105"/>
                  <a:gd name="T45" fmla="*/ 217 h 264"/>
                  <a:gd name="T46" fmla="*/ 65 w 105"/>
                  <a:gd name="T47" fmla="*/ 188 h 264"/>
                  <a:gd name="T48" fmla="*/ 67 w 105"/>
                  <a:gd name="T49" fmla="*/ 168 h 264"/>
                  <a:gd name="T50" fmla="*/ 71 w 105"/>
                  <a:gd name="T51" fmla="*/ 124 h 264"/>
                  <a:gd name="T52" fmla="*/ 75 w 105"/>
                  <a:gd name="T53" fmla="*/ 81 h 264"/>
                  <a:gd name="T54" fmla="*/ 77 w 105"/>
                  <a:gd name="T55" fmla="*/ 70 h 264"/>
                  <a:gd name="T56" fmla="*/ 82 w 105"/>
                  <a:gd name="T57" fmla="*/ 49 h 264"/>
                  <a:gd name="T58" fmla="*/ 89 w 105"/>
                  <a:gd name="T59" fmla="*/ 30 h 264"/>
                  <a:gd name="T60" fmla="*/ 105 w 105"/>
                  <a:gd name="T61" fmla="*/ 0 h 264"/>
                  <a:gd name="T62" fmla="*/ 105 w 105"/>
                  <a:gd name="T63" fmla="*/ 0 h 264"/>
                  <a:gd name="T64" fmla="*/ 104 w 105"/>
                  <a:gd name="T65" fmla="*/ 0 h 2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5" h="264">
                    <a:moveTo>
                      <a:pt x="104" y="0"/>
                    </a:moveTo>
                    <a:lnTo>
                      <a:pt x="104" y="0"/>
                    </a:lnTo>
                    <a:lnTo>
                      <a:pt x="95" y="14"/>
                    </a:lnTo>
                    <a:lnTo>
                      <a:pt x="87" y="29"/>
                    </a:lnTo>
                    <a:lnTo>
                      <a:pt x="81" y="43"/>
                    </a:lnTo>
                    <a:lnTo>
                      <a:pt x="76" y="59"/>
                    </a:lnTo>
                    <a:lnTo>
                      <a:pt x="71" y="79"/>
                    </a:lnTo>
                    <a:lnTo>
                      <a:pt x="68" y="98"/>
                    </a:lnTo>
                    <a:lnTo>
                      <a:pt x="65" y="138"/>
                    </a:lnTo>
                    <a:lnTo>
                      <a:pt x="63" y="157"/>
                    </a:lnTo>
                    <a:lnTo>
                      <a:pt x="61" y="176"/>
                    </a:lnTo>
                    <a:lnTo>
                      <a:pt x="57" y="196"/>
                    </a:lnTo>
                    <a:lnTo>
                      <a:pt x="52" y="214"/>
                    </a:lnTo>
                    <a:lnTo>
                      <a:pt x="50" y="222"/>
                    </a:lnTo>
                    <a:lnTo>
                      <a:pt x="46" y="231"/>
                    </a:lnTo>
                    <a:lnTo>
                      <a:pt x="41" y="240"/>
                    </a:lnTo>
                    <a:lnTo>
                      <a:pt x="35" y="249"/>
                    </a:lnTo>
                    <a:lnTo>
                      <a:pt x="29" y="255"/>
                    </a:lnTo>
                    <a:lnTo>
                      <a:pt x="25" y="257"/>
                    </a:lnTo>
                    <a:lnTo>
                      <a:pt x="21" y="258"/>
                    </a:lnTo>
                    <a:lnTo>
                      <a:pt x="16" y="259"/>
                    </a:lnTo>
                    <a:lnTo>
                      <a:pt x="12" y="258"/>
                    </a:lnTo>
                    <a:lnTo>
                      <a:pt x="7" y="257"/>
                    </a:lnTo>
                    <a:lnTo>
                      <a:pt x="2" y="254"/>
                    </a:lnTo>
                    <a:lnTo>
                      <a:pt x="1" y="254"/>
                    </a:lnTo>
                    <a:lnTo>
                      <a:pt x="0" y="255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6" y="261"/>
                    </a:lnTo>
                    <a:lnTo>
                      <a:pt x="11" y="263"/>
                    </a:lnTo>
                    <a:lnTo>
                      <a:pt x="18" y="264"/>
                    </a:lnTo>
                    <a:lnTo>
                      <a:pt x="24" y="263"/>
                    </a:lnTo>
                    <a:lnTo>
                      <a:pt x="31" y="261"/>
                    </a:lnTo>
                    <a:lnTo>
                      <a:pt x="37" y="256"/>
                    </a:lnTo>
                    <a:lnTo>
                      <a:pt x="42" y="251"/>
                    </a:lnTo>
                    <a:lnTo>
                      <a:pt x="46" y="245"/>
                    </a:lnTo>
                    <a:lnTo>
                      <a:pt x="51" y="236"/>
                    </a:lnTo>
                    <a:lnTo>
                      <a:pt x="55" y="227"/>
                    </a:lnTo>
                    <a:lnTo>
                      <a:pt x="58" y="217"/>
                    </a:lnTo>
                    <a:lnTo>
                      <a:pt x="61" y="208"/>
                    </a:lnTo>
                    <a:lnTo>
                      <a:pt x="65" y="188"/>
                    </a:lnTo>
                    <a:lnTo>
                      <a:pt x="67" y="168"/>
                    </a:lnTo>
                    <a:lnTo>
                      <a:pt x="69" y="146"/>
                    </a:lnTo>
                    <a:lnTo>
                      <a:pt x="71" y="124"/>
                    </a:lnTo>
                    <a:lnTo>
                      <a:pt x="72" y="103"/>
                    </a:lnTo>
                    <a:lnTo>
                      <a:pt x="75" y="81"/>
                    </a:lnTo>
                    <a:lnTo>
                      <a:pt x="77" y="70"/>
                    </a:lnTo>
                    <a:lnTo>
                      <a:pt x="79" y="59"/>
                    </a:lnTo>
                    <a:lnTo>
                      <a:pt x="82" y="49"/>
                    </a:lnTo>
                    <a:lnTo>
                      <a:pt x="85" y="39"/>
                    </a:lnTo>
                    <a:lnTo>
                      <a:pt x="89" y="30"/>
                    </a:lnTo>
                    <a:lnTo>
                      <a:pt x="94" y="20"/>
                    </a:lnTo>
                    <a:lnTo>
                      <a:pt x="105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49" name="Freeform 184">
                <a:extLst>
                  <a:ext uri="{FF2B5EF4-FFF2-40B4-BE49-F238E27FC236}">
                    <a16:creationId xmlns:a16="http://schemas.microsoft.com/office/drawing/2014/main" id="{83DEEC96-B681-4FC5-82B3-8B117E9D0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1573"/>
                <a:ext cx="30" cy="16"/>
              </a:xfrm>
              <a:custGeom>
                <a:avLst/>
                <a:gdLst>
                  <a:gd name="T0" fmla="*/ 27 w 30"/>
                  <a:gd name="T1" fmla="*/ 1 h 16"/>
                  <a:gd name="T2" fmla="*/ 27 w 30"/>
                  <a:gd name="T3" fmla="*/ 1 h 16"/>
                  <a:gd name="T4" fmla="*/ 28 w 30"/>
                  <a:gd name="T5" fmla="*/ 3 h 16"/>
                  <a:gd name="T6" fmla="*/ 28 w 30"/>
                  <a:gd name="T7" fmla="*/ 5 h 16"/>
                  <a:gd name="T8" fmla="*/ 27 w 30"/>
                  <a:gd name="T9" fmla="*/ 8 h 16"/>
                  <a:gd name="T10" fmla="*/ 25 w 30"/>
                  <a:gd name="T11" fmla="*/ 10 h 16"/>
                  <a:gd name="T12" fmla="*/ 20 w 30"/>
                  <a:gd name="T13" fmla="*/ 13 h 16"/>
                  <a:gd name="T14" fmla="*/ 16 w 30"/>
                  <a:gd name="T15" fmla="*/ 14 h 16"/>
                  <a:gd name="T16" fmla="*/ 16 w 30"/>
                  <a:gd name="T17" fmla="*/ 14 h 16"/>
                  <a:gd name="T18" fmla="*/ 8 w 30"/>
                  <a:gd name="T19" fmla="*/ 14 h 16"/>
                  <a:gd name="T20" fmla="*/ 1 w 30"/>
                  <a:gd name="T21" fmla="*/ 12 h 16"/>
                  <a:gd name="T22" fmla="*/ 1 w 30"/>
                  <a:gd name="T23" fmla="*/ 12 h 16"/>
                  <a:gd name="T24" fmla="*/ 0 w 30"/>
                  <a:gd name="T25" fmla="*/ 12 h 16"/>
                  <a:gd name="T26" fmla="*/ 1 w 30"/>
                  <a:gd name="T27" fmla="*/ 13 h 16"/>
                  <a:gd name="T28" fmla="*/ 1 w 30"/>
                  <a:gd name="T29" fmla="*/ 13 h 16"/>
                  <a:gd name="T30" fmla="*/ 6 w 30"/>
                  <a:gd name="T31" fmla="*/ 15 h 16"/>
                  <a:gd name="T32" fmla="*/ 11 w 30"/>
                  <a:gd name="T33" fmla="*/ 16 h 16"/>
                  <a:gd name="T34" fmla="*/ 17 w 30"/>
                  <a:gd name="T35" fmla="*/ 16 h 16"/>
                  <a:gd name="T36" fmla="*/ 22 w 30"/>
                  <a:gd name="T37" fmla="*/ 15 h 16"/>
                  <a:gd name="T38" fmla="*/ 22 w 30"/>
                  <a:gd name="T39" fmla="*/ 15 h 16"/>
                  <a:gd name="T40" fmla="*/ 26 w 30"/>
                  <a:gd name="T41" fmla="*/ 12 h 16"/>
                  <a:gd name="T42" fmla="*/ 29 w 30"/>
                  <a:gd name="T43" fmla="*/ 9 h 16"/>
                  <a:gd name="T44" fmla="*/ 30 w 30"/>
                  <a:gd name="T45" fmla="*/ 6 h 16"/>
                  <a:gd name="T46" fmla="*/ 30 w 30"/>
                  <a:gd name="T47" fmla="*/ 4 h 16"/>
                  <a:gd name="T48" fmla="*/ 29 w 30"/>
                  <a:gd name="T49" fmla="*/ 2 h 16"/>
                  <a:gd name="T50" fmla="*/ 28 w 30"/>
                  <a:gd name="T51" fmla="*/ 0 h 16"/>
                  <a:gd name="T52" fmla="*/ 28 w 30"/>
                  <a:gd name="T53" fmla="*/ 0 h 16"/>
                  <a:gd name="T54" fmla="*/ 27 w 30"/>
                  <a:gd name="T55" fmla="*/ 0 h 16"/>
                  <a:gd name="T56" fmla="*/ 27 w 30"/>
                  <a:gd name="T57" fmla="*/ 1 h 16"/>
                  <a:gd name="T58" fmla="*/ 27 w 30"/>
                  <a:gd name="T59" fmla="*/ 1 h 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0" h="16">
                    <a:moveTo>
                      <a:pt x="27" y="1"/>
                    </a:moveTo>
                    <a:lnTo>
                      <a:pt x="27" y="1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7" y="8"/>
                    </a:lnTo>
                    <a:lnTo>
                      <a:pt x="25" y="10"/>
                    </a:lnTo>
                    <a:lnTo>
                      <a:pt x="20" y="13"/>
                    </a:lnTo>
                    <a:lnTo>
                      <a:pt x="16" y="14"/>
                    </a:lnTo>
                    <a:lnTo>
                      <a:pt x="8" y="1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6" y="15"/>
                    </a:lnTo>
                    <a:lnTo>
                      <a:pt x="11" y="16"/>
                    </a:lnTo>
                    <a:lnTo>
                      <a:pt x="17" y="16"/>
                    </a:lnTo>
                    <a:lnTo>
                      <a:pt x="22" y="15"/>
                    </a:lnTo>
                    <a:lnTo>
                      <a:pt x="26" y="12"/>
                    </a:lnTo>
                    <a:lnTo>
                      <a:pt x="29" y="9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50" name="Freeform 185">
                <a:extLst>
                  <a:ext uri="{FF2B5EF4-FFF2-40B4-BE49-F238E27FC236}">
                    <a16:creationId xmlns:a16="http://schemas.microsoft.com/office/drawing/2014/main" id="{D1543861-292A-4E6D-935B-12D7481E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" y="1574"/>
                <a:ext cx="52" cy="34"/>
              </a:xfrm>
              <a:custGeom>
                <a:avLst/>
                <a:gdLst>
                  <a:gd name="T0" fmla="*/ 50 w 52"/>
                  <a:gd name="T1" fmla="*/ 1 h 34"/>
                  <a:gd name="T2" fmla="*/ 50 w 52"/>
                  <a:gd name="T3" fmla="*/ 1 h 34"/>
                  <a:gd name="T4" fmla="*/ 45 w 52"/>
                  <a:gd name="T5" fmla="*/ 7 h 34"/>
                  <a:gd name="T6" fmla="*/ 41 w 52"/>
                  <a:gd name="T7" fmla="*/ 13 h 34"/>
                  <a:gd name="T8" fmla="*/ 37 w 52"/>
                  <a:gd name="T9" fmla="*/ 18 h 34"/>
                  <a:gd name="T10" fmla="*/ 32 w 52"/>
                  <a:gd name="T11" fmla="*/ 24 h 34"/>
                  <a:gd name="T12" fmla="*/ 32 w 52"/>
                  <a:gd name="T13" fmla="*/ 24 h 34"/>
                  <a:gd name="T14" fmla="*/ 28 w 52"/>
                  <a:gd name="T15" fmla="*/ 26 h 34"/>
                  <a:gd name="T16" fmla="*/ 24 w 52"/>
                  <a:gd name="T17" fmla="*/ 28 h 34"/>
                  <a:gd name="T18" fmla="*/ 21 w 52"/>
                  <a:gd name="T19" fmla="*/ 29 h 34"/>
                  <a:gd name="T20" fmla="*/ 17 w 52"/>
                  <a:gd name="T21" fmla="*/ 30 h 34"/>
                  <a:gd name="T22" fmla="*/ 13 w 52"/>
                  <a:gd name="T23" fmla="*/ 29 h 34"/>
                  <a:gd name="T24" fmla="*/ 9 w 52"/>
                  <a:gd name="T25" fmla="*/ 28 h 34"/>
                  <a:gd name="T26" fmla="*/ 5 w 52"/>
                  <a:gd name="T27" fmla="*/ 26 h 34"/>
                  <a:gd name="T28" fmla="*/ 2 w 52"/>
                  <a:gd name="T29" fmla="*/ 23 h 34"/>
                  <a:gd name="T30" fmla="*/ 2 w 52"/>
                  <a:gd name="T31" fmla="*/ 23 h 34"/>
                  <a:gd name="T32" fmla="*/ 1 w 52"/>
                  <a:gd name="T33" fmla="*/ 22 h 34"/>
                  <a:gd name="T34" fmla="*/ 1 w 52"/>
                  <a:gd name="T35" fmla="*/ 23 h 34"/>
                  <a:gd name="T36" fmla="*/ 0 w 52"/>
                  <a:gd name="T37" fmla="*/ 23 h 34"/>
                  <a:gd name="T38" fmla="*/ 0 w 52"/>
                  <a:gd name="T39" fmla="*/ 24 h 34"/>
                  <a:gd name="T40" fmla="*/ 0 w 52"/>
                  <a:gd name="T41" fmla="*/ 24 h 34"/>
                  <a:gd name="T42" fmla="*/ 3 w 52"/>
                  <a:gd name="T43" fmla="*/ 27 h 34"/>
                  <a:gd name="T44" fmla="*/ 6 w 52"/>
                  <a:gd name="T45" fmla="*/ 30 h 34"/>
                  <a:gd name="T46" fmla="*/ 9 w 52"/>
                  <a:gd name="T47" fmla="*/ 32 h 34"/>
                  <a:gd name="T48" fmla="*/ 12 w 52"/>
                  <a:gd name="T49" fmla="*/ 33 h 34"/>
                  <a:gd name="T50" fmla="*/ 19 w 52"/>
                  <a:gd name="T51" fmla="*/ 34 h 34"/>
                  <a:gd name="T52" fmla="*/ 27 w 52"/>
                  <a:gd name="T53" fmla="*/ 32 h 34"/>
                  <a:gd name="T54" fmla="*/ 27 w 52"/>
                  <a:gd name="T55" fmla="*/ 32 h 34"/>
                  <a:gd name="T56" fmla="*/ 32 w 52"/>
                  <a:gd name="T57" fmla="*/ 30 h 34"/>
                  <a:gd name="T58" fmla="*/ 35 w 52"/>
                  <a:gd name="T59" fmla="*/ 27 h 34"/>
                  <a:gd name="T60" fmla="*/ 42 w 52"/>
                  <a:gd name="T61" fmla="*/ 19 h 34"/>
                  <a:gd name="T62" fmla="*/ 52 w 52"/>
                  <a:gd name="T63" fmla="*/ 2 h 34"/>
                  <a:gd name="T64" fmla="*/ 52 w 52"/>
                  <a:gd name="T65" fmla="*/ 2 h 34"/>
                  <a:gd name="T66" fmla="*/ 52 w 52"/>
                  <a:gd name="T67" fmla="*/ 1 h 34"/>
                  <a:gd name="T68" fmla="*/ 52 w 52"/>
                  <a:gd name="T69" fmla="*/ 0 h 34"/>
                  <a:gd name="T70" fmla="*/ 51 w 52"/>
                  <a:gd name="T71" fmla="*/ 0 h 34"/>
                  <a:gd name="T72" fmla="*/ 50 w 52"/>
                  <a:gd name="T73" fmla="*/ 1 h 34"/>
                  <a:gd name="T74" fmla="*/ 50 w 52"/>
                  <a:gd name="T75" fmla="*/ 1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2" h="34">
                    <a:moveTo>
                      <a:pt x="50" y="1"/>
                    </a:moveTo>
                    <a:lnTo>
                      <a:pt x="50" y="1"/>
                    </a:lnTo>
                    <a:lnTo>
                      <a:pt x="45" y="7"/>
                    </a:lnTo>
                    <a:lnTo>
                      <a:pt x="41" y="13"/>
                    </a:lnTo>
                    <a:lnTo>
                      <a:pt x="37" y="18"/>
                    </a:lnTo>
                    <a:lnTo>
                      <a:pt x="32" y="24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21" y="29"/>
                    </a:lnTo>
                    <a:lnTo>
                      <a:pt x="17" y="30"/>
                    </a:lnTo>
                    <a:lnTo>
                      <a:pt x="13" y="29"/>
                    </a:lnTo>
                    <a:lnTo>
                      <a:pt x="9" y="28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6" y="30"/>
                    </a:lnTo>
                    <a:lnTo>
                      <a:pt x="9" y="32"/>
                    </a:lnTo>
                    <a:lnTo>
                      <a:pt x="12" y="33"/>
                    </a:lnTo>
                    <a:lnTo>
                      <a:pt x="19" y="34"/>
                    </a:lnTo>
                    <a:lnTo>
                      <a:pt x="27" y="32"/>
                    </a:lnTo>
                    <a:lnTo>
                      <a:pt x="32" y="30"/>
                    </a:lnTo>
                    <a:lnTo>
                      <a:pt x="35" y="27"/>
                    </a:lnTo>
                    <a:lnTo>
                      <a:pt x="42" y="19"/>
                    </a:lnTo>
                    <a:lnTo>
                      <a:pt x="52" y="2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51" name="Freeform 186">
                <a:extLst>
                  <a:ext uri="{FF2B5EF4-FFF2-40B4-BE49-F238E27FC236}">
                    <a16:creationId xmlns:a16="http://schemas.microsoft.com/office/drawing/2014/main" id="{6AFB656E-2BB1-46D1-A466-4474F53B4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1492"/>
                <a:ext cx="100" cy="85"/>
              </a:xfrm>
              <a:custGeom>
                <a:avLst/>
                <a:gdLst>
                  <a:gd name="T0" fmla="*/ 0 w 100"/>
                  <a:gd name="T1" fmla="*/ 85 h 85"/>
                  <a:gd name="T2" fmla="*/ 0 w 100"/>
                  <a:gd name="T3" fmla="*/ 85 h 85"/>
                  <a:gd name="T4" fmla="*/ 7 w 100"/>
                  <a:gd name="T5" fmla="*/ 82 h 85"/>
                  <a:gd name="T6" fmla="*/ 13 w 100"/>
                  <a:gd name="T7" fmla="*/ 78 h 85"/>
                  <a:gd name="T8" fmla="*/ 18 w 100"/>
                  <a:gd name="T9" fmla="*/ 73 h 85"/>
                  <a:gd name="T10" fmla="*/ 23 w 100"/>
                  <a:gd name="T11" fmla="*/ 67 h 85"/>
                  <a:gd name="T12" fmla="*/ 23 w 100"/>
                  <a:gd name="T13" fmla="*/ 67 h 85"/>
                  <a:gd name="T14" fmla="*/ 34 w 100"/>
                  <a:gd name="T15" fmla="*/ 52 h 85"/>
                  <a:gd name="T16" fmla="*/ 42 w 100"/>
                  <a:gd name="T17" fmla="*/ 45 h 85"/>
                  <a:gd name="T18" fmla="*/ 49 w 100"/>
                  <a:gd name="T19" fmla="*/ 39 h 85"/>
                  <a:gd name="T20" fmla="*/ 49 w 100"/>
                  <a:gd name="T21" fmla="*/ 39 h 85"/>
                  <a:gd name="T22" fmla="*/ 73 w 100"/>
                  <a:gd name="T23" fmla="*/ 19 h 85"/>
                  <a:gd name="T24" fmla="*/ 85 w 100"/>
                  <a:gd name="T25" fmla="*/ 10 h 85"/>
                  <a:gd name="T26" fmla="*/ 99 w 100"/>
                  <a:gd name="T27" fmla="*/ 2 h 85"/>
                  <a:gd name="T28" fmla="*/ 99 w 100"/>
                  <a:gd name="T29" fmla="*/ 2 h 85"/>
                  <a:gd name="T30" fmla="*/ 100 w 100"/>
                  <a:gd name="T31" fmla="*/ 1 h 85"/>
                  <a:gd name="T32" fmla="*/ 99 w 100"/>
                  <a:gd name="T33" fmla="*/ 0 h 85"/>
                  <a:gd name="T34" fmla="*/ 99 w 100"/>
                  <a:gd name="T35" fmla="*/ 0 h 85"/>
                  <a:gd name="T36" fmla="*/ 86 w 100"/>
                  <a:gd name="T37" fmla="*/ 8 h 85"/>
                  <a:gd name="T38" fmla="*/ 74 w 100"/>
                  <a:gd name="T39" fmla="*/ 16 h 85"/>
                  <a:gd name="T40" fmla="*/ 51 w 100"/>
                  <a:gd name="T41" fmla="*/ 34 h 85"/>
                  <a:gd name="T42" fmla="*/ 51 w 100"/>
                  <a:gd name="T43" fmla="*/ 34 h 85"/>
                  <a:gd name="T44" fmla="*/ 44 w 100"/>
                  <a:gd name="T45" fmla="*/ 40 h 85"/>
                  <a:gd name="T46" fmla="*/ 38 w 100"/>
                  <a:gd name="T47" fmla="*/ 46 h 85"/>
                  <a:gd name="T48" fmla="*/ 25 w 100"/>
                  <a:gd name="T49" fmla="*/ 60 h 85"/>
                  <a:gd name="T50" fmla="*/ 25 w 100"/>
                  <a:gd name="T51" fmla="*/ 60 h 85"/>
                  <a:gd name="T52" fmla="*/ 20 w 100"/>
                  <a:gd name="T53" fmla="*/ 67 h 85"/>
                  <a:gd name="T54" fmla="*/ 14 w 100"/>
                  <a:gd name="T55" fmla="*/ 74 h 85"/>
                  <a:gd name="T56" fmla="*/ 8 w 100"/>
                  <a:gd name="T57" fmla="*/ 80 h 85"/>
                  <a:gd name="T58" fmla="*/ 4 w 100"/>
                  <a:gd name="T59" fmla="*/ 82 h 85"/>
                  <a:gd name="T60" fmla="*/ 0 w 100"/>
                  <a:gd name="T61" fmla="*/ 84 h 85"/>
                  <a:gd name="T62" fmla="*/ 0 w 100"/>
                  <a:gd name="T63" fmla="*/ 84 h 85"/>
                  <a:gd name="T64" fmla="*/ 0 w 100"/>
                  <a:gd name="T65" fmla="*/ 85 h 85"/>
                  <a:gd name="T66" fmla="*/ 0 w 100"/>
                  <a:gd name="T67" fmla="*/ 85 h 85"/>
                  <a:gd name="T68" fmla="*/ 0 w 100"/>
                  <a:gd name="T69" fmla="*/ 85 h 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0" h="85">
                    <a:moveTo>
                      <a:pt x="0" y="85"/>
                    </a:moveTo>
                    <a:lnTo>
                      <a:pt x="0" y="85"/>
                    </a:lnTo>
                    <a:lnTo>
                      <a:pt x="7" y="82"/>
                    </a:lnTo>
                    <a:lnTo>
                      <a:pt x="13" y="78"/>
                    </a:lnTo>
                    <a:lnTo>
                      <a:pt x="18" y="73"/>
                    </a:lnTo>
                    <a:lnTo>
                      <a:pt x="23" y="67"/>
                    </a:lnTo>
                    <a:lnTo>
                      <a:pt x="34" y="52"/>
                    </a:lnTo>
                    <a:lnTo>
                      <a:pt x="42" y="45"/>
                    </a:lnTo>
                    <a:lnTo>
                      <a:pt x="49" y="39"/>
                    </a:lnTo>
                    <a:lnTo>
                      <a:pt x="73" y="19"/>
                    </a:lnTo>
                    <a:lnTo>
                      <a:pt x="85" y="10"/>
                    </a:lnTo>
                    <a:lnTo>
                      <a:pt x="99" y="2"/>
                    </a:lnTo>
                    <a:lnTo>
                      <a:pt x="100" y="1"/>
                    </a:lnTo>
                    <a:lnTo>
                      <a:pt x="99" y="0"/>
                    </a:lnTo>
                    <a:lnTo>
                      <a:pt x="86" y="8"/>
                    </a:lnTo>
                    <a:lnTo>
                      <a:pt x="74" y="16"/>
                    </a:lnTo>
                    <a:lnTo>
                      <a:pt x="51" y="34"/>
                    </a:lnTo>
                    <a:lnTo>
                      <a:pt x="44" y="40"/>
                    </a:lnTo>
                    <a:lnTo>
                      <a:pt x="38" y="46"/>
                    </a:lnTo>
                    <a:lnTo>
                      <a:pt x="25" y="60"/>
                    </a:lnTo>
                    <a:lnTo>
                      <a:pt x="20" y="67"/>
                    </a:lnTo>
                    <a:lnTo>
                      <a:pt x="14" y="74"/>
                    </a:lnTo>
                    <a:lnTo>
                      <a:pt x="8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52" name="Freeform 187">
                <a:extLst>
                  <a:ext uri="{FF2B5EF4-FFF2-40B4-BE49-F238E27FC236}">
                    <a16:creationId xmlns:a16="http://schemas.microsoft.com/office/drawing/2014/main" id="{9708C30F-0FBC-4E91-A4B8-525F36507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1493"/>
                <a:ext cx="44" cy="45"/>
              </a:xfrm>
              <a:custGeom>
                <a:avLst/>
                <a:gdLst>
                  <a:gd name="T0" fmla="*/ 43 w 44"/>
                  <a:gd name="T1" fmla="*/ 1 h 45"/>
                  <a:gd name="T2" fmla="*/ 43 w 44"/>
                  <a:gd name="T3" fmla="*/ 1 h 45"/>
                  <a:gd name="T4" fmla="*/ 43 w 44"/>
                  <a:gd name="T5" fmla="*/ 5 h 45"/>
                  <a:gd name="T6" fmla="*/ 42 w 44"/>
                  <a:gd name="T7" fmla="*/ 9 h 45"/>
                  <a:gd name="T8" fmla="*/ 40 w 44"/>
                  <a:gd name="T9" fmla="*/ 12 h 45"/>
                  <a:gd name="T10" fmla="*/ 37 w 44"/>
                  <a:gd name="T11" fmla="*/ 15 h 45"/>
                  <a:gd name="T12" fmla="*/ 31 w 44"/>
                  <a:gd name="T13" fmla="*/ 19 h 45"/>
                  <a:gd name="T14" fmla="*/ 25 w 44"/>
                  <a:gd name="T15" fmla="*/ 24 h 45"/>
                  <a:gd name="T16" fmla="*/ 25 w 44"/>
                  <a:gd name="T17" fmla="*/ 24 h 45"/>
                  <a:gd name="T18" fmla="*/ 12 w 44"/>
                  <a:gd name="T19" fmla="*/ 34 h 45"/>
                  <a:gd name="T20" fmla="*/ 1 w 44"/>
                  <a:gd name="T21" fmla="*/ 45 h 45"/>
                  <a:gd name="T22" fmla="*/ 1 w 44"/>
                  <a:gd name="T23" fmla="*/ 45 h 45"/>
                  <a:gd name="T24" fmla="*/ 0 w 44"/>
                  <a:gd name="T25" fmla="*/ 45 h 45"/>
                  <a:gd name="T26" fmla="*/ 1 w 44"/>
                  <a:gd name="T27" fmla="*/ 45 h 45"/>
                  <a:gd name="T28" fmla="*/ 1 w 44"/>
                  <a:gd name="T29" fmla="*/ 45 h 45"/>
                  <a:gd name="T30" fmla="*/ 17 w 44"/>
                  <a:gd name="T31" fmla="*/ 32 h 45"/>
                  <a:gd name="T32" fmla="*/ 17 w 44"/>
                  <a:gd name="T33" fmla="*/ 32 h 45"/>
                  <a:gd name="T34" fmla="*/ 27 w 44"/>
                  <a:gd name="T35" fmla="*/ 25 h 45"/>
                  <a:gd name="T36" fmla="*/ 36 w 44"/>
                  <a:gd name="T37" fmla="*/ 18 h 45"/>
                  <a:gd name="T38" fmla="*/ 36 w 44"/>
                  <a:gd name="T39" fmla="*/ 18 h 45"/>
                  <a:gd name="T40" fmla="*/ 40 w 44"/>
                  <a:gd name="T41" fmla="*/ 14 h 45"/>
                  <a:gd name="T42" fmla="*/ 43 w 44"/>
                  <a:gd name="T43" fmla="*/ 10 h 45"/>
                  <a:gd name="T44" fmla="*/ 44 w 44"/>
                  <a:gd name="T45" fmla="*/ 6 h 45"/>
                  <a:gd name="T46" fmla="*/ 44 w 44"/>
                  <a:gd name="T47" fmla="*/ 1 h 45"/>
                  <a:gd name="T48" fmla="*/ 44 w 44"/>
                  <a:gd name="T49" fmla="*/ 1 h 45"/>
                  <a:gd name="T50" fmla="*/ 43 w 44"/>
                  <a:gd name="T51" fmla="*/ 0 h 45"/>
                  <a:gd name="T52" fmla="*/ 43 w 44"/>
                  <a:gd name="T53" fmla="*/ 1 h 45"/>
                  <a:gd name="T54" fmla="*/ 43 w 44"/>
                  <a:gd name="T55" fmla="*/ 1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4" h="45">
                    <a:moveTo>
                      <a:pt x="43" y="1"/>
                    </a:moveTo>
                    <a:lnTo>
                      <a:pt x="43" y="1"/>
                    </a:lnTo>
                    <a:lnTo>
                      <a:pt x="43" y="5"/>
                    </a:lnTo>
                    <a:lnTo>
                      <a:pt x="42" y="9"/>
                    </a:lnTo>
                    <a:lnTo>
                      <a:pt x="40" y="12"/>
                    </a:lnTo>
                    <a:lnTo>
                      <a:pt x="37" y="15"/>
                    </a:lnTo>
                    <a:lnTo>
                      <a:pt x="31" y="19"/>
                    </a:lnTo>
                    <a:lnTo>
                      <a:pt x="25" y="24"/>
                    </a:lnTo>
                    <a:lnTo>
                      <a:pt x="12" y="3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7" y="32"/>
                    </a:lnTo>
                    <a:lnTo>
                      <a:pt x="27" y="25"/>
                    </a:lnTo>
                    <a:lnTo>
                      <a:pt x="36" y="18"/>
                    </a:lnTo>
                    <a:lnTo>
                      <a:pt x="40" y="14"/>
                    </a:lnTo>
                    <a:lnTo>
                      <a:pt x="43" y="10"/>
                    </a:lnTo>
                    <a:lnTo>
                      <a:pt x="44" y="6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53" name="Freeform 188">
                <a:extLst>
                  <a:ext uri="{FF2B5EF4-FFF2-40B4-BE49-F238E27FC236}">
                    <a16:creationId xmlns:a16="http://schemas.microsoft.com/office/drawing/2014/main" id="{207A2B43-496D-452F-BC00-C0833D66E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1532"/>
                <a:ext cx="36" cy="11"/>
              </a:xfrm>
              <a:custGeom>
                <a:avLst/>
                <a:gdLst>
                  <a:gd name="T0" fmla="*/ 1 w 36"/>
                  <a:gd name="T1" fmla="*/ 11 h 11"/>
                  <a:gd name="T2" fmla="*/ 1 w 36"/>
                  <a:gd name="T3" fmla="*/ 11 h 11"/>
                  <a:gd name="T4" fmla="*/ 9 w 36"/>
                  <a:gd name="T5" fmla="*/ 8 h 11"/>
                  <a:gd name="T6" fmla="*/ 18 w 36"/>
                  <a:gd name="T7" fmla="*/ 6 h 11"/>
                  <a:gd name="T8" fmla="*/ 35 w 36"/>
                  <a:gd name="T9" fmla="*/ 1 h 11"/>
                  <a:gd name="T10" fmla="*/ 35 w 36"/>
                  <a:gd name="T11" fmla="*/ 1 h 11"/>
                  <a:gd name="T12" fmla="*/ 36 w 36"/>
                  <a:gd name="T13" fmla="*/ 1 h 11"/>
                  <a:gd name="T14" fmla="*/ 35 w 36"/>
                  <a:gd name="T15" fmla="*/ 0 h 11"/>
                  <a:gd name="T16" fmla="*/ 35 w 36"/>
                  <a:gd name="T17" fmla="*/ 0 h 11"/>
                  <a:gd name="T18" fmla="*/ 17 w 36"/>
                  <a:gd name="T19" fmla="*/ 4 h 11"/>
                  <a:gd name="T20" fmla="*/ 9 w 36"/>
                  <a:gd name="T21" fmla="*/ 7 h 11"/>
                  <a:gd name="T22" fmla="*/ 1 w 36"/>
                  <a:gd name="T23" fmla="*/ 11 h 11"/>
                  <a:gd name="T24" fmla="*/ 1 w 36"/>
                  <a:gd name="T25" fmla="*/ 11 h 11"/>
                  <a:gd name="T26" fmla="*/ 0 w 36"/>
                  <a:gd name="T27" fmla="*/ 11 h 11"/>
                  <a:gd name="T28" fmla="*/ 1 w 36"/>
                  <a:gd name="T29" fmla="*/ 11 h 11"/>
                  <a:gd name="T30" fmla="*/ 1 w 36"/>
                  <a:gd name="T31" fmla="*/ 11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6" h="11">
                    <a:moveTo>
                      <a:pt x="1" y="11"/>
                    </a:moveTo>
                    <a:lnTo>
                      <a:pt x="1" y="11"/>
                    </a:lnTo>
                    <a:lnTo>
                      <a:pt x="9" y="8"/>
                    </a:lnTo>
                    <a:lnTo>
                      <a:pt x="18" y="6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17" y="4"/>
                    </a:lnTo>
                    <a:lnTo>
                      <a:pt x="9" y="7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54" name="Freeform 189">
                <a:extLst>
                  <a:ext uri="{FF2B5EF4-FFF2-40B4-BE49-F238E27FC236}">
                    <a16:creationId xmlns:a16="http://schemas.microsoft.com/office/drawing/2014/main" id="{09874A95-AEDF-4EE4-85A0-26A0B1AE8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" y="1533"/>
                <a:ext cx="12" cy="32"/>
              </a:xfrm>
              <a:custGeom>
                <a:avLst/>
                <a:gdLst>
                  <a:gd name="T0" fmla="*/ 0 w 12"/>
                  <a:gd name="T1" fmla="*/ 1 h 32"/>
                  <a:gd name="T2" fmla="*/ 0 w 12"/>
                  <a:gd name="T3" fmla="*/ 1 h 32"/>
                  <a:gd name="T4" fmla="*/ 4 w 12"/>
                  <a:gd name="T5" fmla="*/ 3 h 32"/>
                  <a:gd name="T6" fmla="*/ 6 w 12"/>
                  <a:gd name="T7" fmla="*/ 5 h 32"/>
                  <a:gd name="T8" fmla="*/ 8 w 12"/>
                  <a:gd name="T9" fmla="*/ 9 h 32"/>
                  <a:gd name="T10" fmla="*/ 9 w 12"/>
                  <a:gd name="T11" fmla="*/ 14 h 32"/>
                  <a:gd name="T12" fmla="*/ 10 w 12"/>
                  <a:gd name="T13" fmla="*/ 23 h 32"/>
                  <a:gd name="T14" fmla="*/ 10 w 12"/>
                  <a:gd name="T15" fmla="*/ 31 h 32"/>
                  <a:gd name="T16" fmla="*/ 10 w 12"/>
                  <a:gd name="T17" fmla="*/ 31 h 32"/>
                  <a:gd name="T18" fmla="*/ 11 w 12"/>
                  <a:gd name="T19" fmla="*/ 32 h 32"/>
                  <a:gd name="T20" fmla="*/ 12 w 12"/>
                  <a:gd name="T21" fmla="*/ 31 h 32"/>
                  <a:gd name="T22" fmla="*/ 12 w 12"/>
                  <a:gd name="T23" fmla="*/ 31 h 32"/>
                  <a:gd name="T24" fmla="*/ 12 w 12"/>
                  <a:gd name="T25" fmla="*/ 20 h 32"/>
                  <a:gd name="T26" fmla="*/ 11 w 12"/>
                  <a:gd name="T27" fmla="*/ 15 h 32"/>
                  <a:gd name="T28" fmla="*/ 10 w 12"/>
                  <a:gd name="T29" fmla="*/ 9 h 32"/>
                  <a:gd name="T30" fmla="*/ 10 w 12"/>
                  <a:gd name="T31" fmla="*/ 9 h 32"/>
                  <a:gd name="T32" fmla="*/ 8 w 12"/>
                  <a:gd name="T33" fmla="*/ 5 h 32"/>
                  <a:gd name="T34" fmla="*/ 6 w 12"/>
                  <a:gd name="T35" fmla="*/ 2 h 32"/>
                  <a:gd name="T36" fmla="*/ 6 w 12"/>
                  <a:gd name="T37" fmla="*/ 2 h 32"/>
                  <a:gd name="T38" fmla="*/ 5 w 12"/>
                  <a:gd name="T39" fmla="*/ 0 h 32"/>
                  <a:gd name="T40" fmla="*/ 4 w 12"/>
                  <a:gd name="T41" fmla="*/ 0 h 32"/>
                  <a:gd name="T42" fmla="*/ 0 w 12"/>
                  <a:gd name="T43" fmla="*/ 0 h 32"/>
                  <a:gd name="T44" fmla="*/ 0 w 12"/>
                  <a:gd name="T45" fmla="*/ 0 h 32"/>
                  <a:gd name="T46" fmla="*/ 0 w 12"/>
                  <a:gd name="T47" fmla="*/ 1 h 32"/>
                  <a:gd name="T48" fmla="*/ 0 w 12"/>
                  <a:gd name="T49" fmla="*/ 1 h 32"/>
                  <a:gd name="T50" fmla="*/ 0 w 12"/>
                  <a:gd name="T51" fmla="*/ 1 h 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" h="32">
                    <a:moveTo>
                      <a:pt x="0" y="1"/>
                    </a:moveTo>
                    <a:lnTo>
                      <a:pt x="0" y="1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8" y="9"/>
                    </a:lnTo>
                    <a:lnTo>
                      <a:pt x="9" y="14"/>
                    </a:lnTo>
                    <a:lnTo>
                      <a:pt x="10" y="23"/>
                    </a:lnTo>
                    <a:lnTo>
                      <a:pt x="10" y="31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20"/>
                    </a:lnTo>
                    <a:lnTo>
                      <a:pt x="11" y="15"/>
                    </a:lnTo>
                    <a:lnTo>
                      <a:pt x="10" y="9"/>
                    </a:lnTo>
                    <a:lnTo>
                      <a:pt x="8" y="5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55" name="Freeform 190">
                <a:extLst>
                  <a:ext uri="{FF2B5EF4-FFF2-40B4-BE49-F238E27FC236}">
                    <a16:creationId xmlns:a16="http://schemas.microsoft.com/office/drawing/2014/main" id="{792F8093-6468-4214-8178-B07796557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1544"/>
                <a:ext cx="20" cy="7"/>
              </a:xfrm>
              <a:custGeom>
                <a:avLst/>
                <a:gdLst>
                  <a:gd name="T0" fmla="*/ 19 w 20"/>
                  <a:gd name="T1" fmla="*/ 0 h 7"/>
                  <a:gd name="T2" fmla="*/ 19 w 20"/>
                  <a:gd name="T3" fmla="*/ 0 h 7"/>
                  <a:gd name="T4" fmla="*/ 10 w 20"/>
                  <a:gd name="T5" fmla="*/ 3 h 7"/>
                  <a:gd name="T6" fmla="*/ 5 w 20"/>
                  <a:gd name="T7" fmla="*/ 5 h 7"/>
                  <a:gd name="T8" fmla="*/ 0 w 20"/>
                  <a:gd name="T9" fmla="*/ 6 h 7"/>
                  <a:gd name="T10" fmla="*/ 0 w 20"/>
                  <a:gd name="T11" fmla="*/ 6 h 7"/>
                  <a:gd name="T12" fmla="*/ 0 w 20"/>
                  <a:gd name="T13" fmla="*/ 6 h 7"/>
                  <a:gd name="T14" fmla="*/ 0 w 20"/>
                  <a:gd name="T15" fmla="*/ 7 h 7"/>
                  <a:gd name="T16" fmla="*/ 0 w 20"/>
                  <a:gd name="T17" fmla="*/ 7 h 7"/>
                  <a:gd name="T18" fmla="*/ 5 w 20"/>
                  <a:gd name="T19" fmla="*/ 6 h 7"/>
                  <a:gd name="T20" fmla="*/ 10 w 20"/>
                  <a:gd name="T21" fmla="*/ 5 h 7"/>
                  <a:gd name="T22" fmla="*/ 19 w 20"/>
                  <a:gd name="T23" fmla="*/ 2 h 7"/>
                  <a:gd name="T24" fmla="*/ 19 w 20"/>
                  <a:gd name="T25" fmla="*/ 2 h 7"/>
                  <a:gd name="T26" fmla="*/ 20 w 20"/>
                  <a:gd name="T27" fmla="*/ 1 h 7"/>
                  <a:gd name="T28" fmla="*/ 19 w 20"/>
                  <a:gd name="T29" fmla="*/ 0 h 7"/>
                  <a:gd name="T30" fmla="*/ 19 w 20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" h="7">
                    <a:moveTo>
                      <a:pt x="19" y="0"/>
                    </a:moveTo>
                    <a:lnTo>
                      <a:pt x="19" y="0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56" name="Freeform 191">
                <a:extLst>
                  <a:ext uri="{FF2B5EF4-FFF2-40B4-BE49-F238E27FC236}">
                    <a16:creationId xmlns:a16="http://schemas.microsoft.com/office/drawing/2014/main" id="{E6CF542C-6577-425B-B9A4-6829863F5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" y="1546"/>
                <a:ext cx="5" cy="12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1 w 5"/>
                  <a:gd name="T5" fmla="*/ 6 h 12"/>
                  <a:gd name="T6" fmla="*/ 2 w 5"/>
                  <a:gd name="T7" fmla="*/ 9 h 12"/>
                  <a:gd name="T8" fmla="*/ 3 w 5"/>
                  <a:gd name="T9" fmla="*/ 12 h 12"/>
                  <a:gd name="T10" fmla="*/ 3 w 5"/>
                  <a:gd name="T11" fmla="*/ 12 h 12"/>
                  <a:gd name="T12" fmla="*/ 5 w 5"/>
                  <a:gd name="T13" fmla="*/ 12 h 12"/>
                  <a:gd name="T14" fmla="*/ 5 w 5"/>
                  <a:gd name="T15" fmla="*/ 11 h 12"/>
                  <a:gd name="T16" fmla="*/ 5 w 5"/>
                  <a:gd name="T17" fmla="*/ 11 h 12"/>
                  <a:gd name="T18" fmla="*/ 3 w 5"/>
                  <a:gd name="T19" fmla="*/ 5 h 12"/>
                  <a:gd name="T20" fmla="*/ 1 w 5"/>
                  <a:gd name="T21" fmla="*/ 0 h 12"/>
                  <a:gd name="T22" fmla="*/ 1 w 5"/>
                  <a:gd name="T23" fmla="*/ 0 h 12"/>
                  <a:gd name="T24" fmla="*/ 0 w 5"/>
                  <a:gd name="T25" fmla="*/ 0 h 12"/>
                  <a:gd name="T26" fmla="*/ 0 w 5"/>
                  <a:gd name="T27" fmla="*/ 0 h 12"/>
                  <a:gd name="T28" fmla="*/ 0 w 5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57" name="Freeform 192">
                <a:extLst>
                  <a:ext uri="{FF2B5EF4-FFF2-40B4-BE49-F238E27FC236}">
                    <a16:creationId xmlns:a16="http://schemas.microsoft.com/office/drawing/2014/main" id="{34CC0C04-3693-4225-9245-E9684EB71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603"/>
                <a:ext cx="31" cy="7"/>
              </a:xfrm>
              <a:custGeom>
                <a:avLst/>
                <a:gdLst>
                  <a:gd name="T0" fmla="*/ 30 w 31"/>
                  <a:gd name="T1" fmla="*/ 0 h 7"/>
                  <a:gd name="T2" fmla="*/ 30 w 31"/>
                  <a:gd name="T3" fmla="*/ 0 h 7"/>
                  <a:gd name="T4" fmla="*/ 23 w 31"/>
                  <a:gd name="T5" fmla="*/ 0 h 7"/>
                  <a:gd name="T6" fmla="*/ 15 w 31"/>
                  <a:gd name="T7" fmla="*/ 1 h 7"/>
                  <a:gd name="T8" fmla="*/ 1 w 31"/>
                  <a:gd name="T9" fmla="*/ 5 h 7"/>
                  <a:gd name="T10" fmla="*/ 1 w 31"/>
                  <a:gd name="T11" fmla="*/ 5 h 7"/>
                  <a:gd name="T12" fmla="*/ 0 w 31"/>
                  <a:gd name="T13" fmla="*/ 5 h 7"/>
                  <a:gd name="T14" fmla="*/ 0 w 31"/>
                  <a:gd name="T15" fmla="*/ 6 h 7"/>
                  <a:gd name="T16" fmla="*/ 1 w 31"/>
                  <a:gd name="T17" fmla="*/ 7 h 7"/>
                  <a:gd name="T18" fmla="*/ 1 w 31"/>
                  <a:gd name="T19" fmla="*/ 7 h 7"/>
                  <a:gd name="T20" fmla="*/ 1 w 31"/>
                  <a:gd name="T21" fmla="*/ 7 h 7"/>
                  <a:gd name="T22" fmla="*/ 16 w 31"/>
                  <a:gd name="T23" fmla="*/ 4 h 7"/>
                  <a:gd name="T24" fmla="*/ 31 w 31"/>
                  <a:gd name="T25" fmla="*/ 2 h 7"/>
                  <a:gd name="T26" fmla="*/ 31 w 31"/>
                  <a:gd name="T27" fmla="*/ 2 h 7"/>
                  <a:gd name="T28" fmla="*/ 31 w 31"/>
                  <a:gd name="T29" fmla="*/ 1 h 7"/>
                  <a:gd name="T30" fmla="*/ 30 w 31"/>
                  <a:gd name="T31" fmla="*/ 0 h 7"/>
                  <a:gd name="T32" fmla="*/ 30 w 31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">
                    <a:moveTo>
                      <a:pt x="30" y="0"/>
                    </a:moveTo>
                    <a:lnTo>
                      <a:pt x="30" y="0"/>
                    </a:lnTo>
                    <a:lnTo>
                      <a:pt x="23" y="0"/>
                    </a:lnTo>
                    <a:lnTo>
                      <a:pt x="15" y="1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6" y="4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58" name="Freeform 193">
                <a:extLst>
                  <a:ext uri="{FF2B5EF4-FFF2-40B4-BE49-F238E27FC236}">
                    <a16:creationId xmlns:a16="http://schemas.microsoft.com/office/drawing/2014/main" id="{FA14C3B3-B7BC-4A6A-AE2E-5C153695D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1550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0 w 30"/>
                  <a:gd name="T3" fmla="*/ 0 h 24"/>
                  <a:gd name="T4" fmla="*/ 9 w 30"/>
                  <a:gd name="T5" fmla="*/ 4 h 24"/>
                  <a:gd name="T6" fmla="*/ 15 w 30"/>
                  <a:gd name="T7" fmla="*/ 5 h 24"/>
                  <a:gd name="T8" fmla="*/ 20 w 30"/>
                  <a:gd name="T9" fmla="*/ 8 h 24"/>
                  <a:gd name="T10" fmla="*/ 25 w 30"/>
                  <a:gd name="T11" fmla="*/ 11 h 24"/>
                  <a:gd name="T12" fmla="*/ 27 w 30"/>
                  <a:gd name="T13" fmla="*/ 14 h 24"/>
                  <a:gd name="T14" fmla="*/ 28 w 30"/>
                  <a:gd name="T15" fmla="*/ 16 h 24"/>
                  <a:gd name="T16" fmla="*/ 28 w 30"/>
                  <a:gd name="T17" fmla="*/ 18 h 24"/>
                  <a:gd name="T18" fmla="*/ 27 w 30"/>
                  <a:gd name="T19" fmla="*/ 21 h 24"/>
                  <a:gd name="T20" fmla="*/ 26 w 30"/>
                  <a:gd name="T21" fmla="*/ 23 h 24"/>
                  <a:gd name="T22" fmla="*/ 26 w 30"/>
                  <a:gd name="T23" fmla="*/ 23 h 24"/>
                  <a:gd name="T24" fmla="*/ 26 w 30"/>
                  <a:gd name="T25" fmla="*/ 24 h 24"/>
                  <a:gd name="T26" fmla="*/ 27 w 30"/>
                  <a:gd name="T27" fmla="*/ 24 h 24"/>
                  <a:gd name="T28" fmla="*/ 27 w 30"/>
                  <a:gd name="T29" fmla="*/ 24 h 24"/>
                  <a:gd name="T30" fmla="*/ 29 w 30"/>
                  <a:gd name="T31" fmla="*/ 21 h 24"/>
                  <a:gd name="T32" fmla="*/ 30 w 30"/>
                  <a:gd name="T33" fmla="*/ 18 h 24"/>
                  <a:gd name="T34" fmla="*/ 30 w 30"/>
                  <a:gd name="T35" fmla="*/ 14 h 24"/>
                  <a:gd name="T36" fmla="*/ 28 w 30"/>
                  <a:gd name="T37" fmla="*/ 10 h 24"/>
                  <a:gd name="T38" fmla="*/ 28 w 30"/>
                  <a:gd name="T39" fmla="*/ 10 h 24"/>
                  <a:gd name="T40" fmla="*/ 26 w 30"/>
                  <a:gd name="T41" fmla="*/ 9 h 24"/>
                  <a:gd name="T42" fmla="*/ 23 w 30"/>
                  <a:gd name="T43" fmla="*/ 7 h 24"/>
                  <a:gd name="T44" fmla="*/ 18 w 30"/>
                  <a:gd name="T45" fmla="*/ 5 h 24"/>
                  <a:gd name="T46" fmla="*/ 18 w 30"/>
                  <a:gd name="T47" fmla="*/ 5 h 24"/>
                  <a:gd name="T48" fmla="*/ 9 w 30"/>
                  <a:gd name="T49" fmla="*/ 3 h 24"/>
                  <a:gd name="T50" fmla="*/ 0 w 30"/>
                  <a:gd name="T51" fmla="*/ 0 h 24"/>
                  <a:gd name="T52" fmla="*/ 0 w 30"/>
                  <a:gd name="T53" fmla="*/ 0 h 24"/>
                  <a:gd name="T54" fmla="*/ 0 w 30"/>
                  <a:gd name="T55" fmla="*/ 0 h 24"/>
                  <a:gd name="T56" fmla="*/ 0 w 30"/>
                  <a:gd name="T57" fmla="*/ 0 h 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0" y="0"/>
                    </a:lnTo>
                    <a:lnTo>
                      <a:pt x="9" y="4"/>
                    </a:lnTo>
                    <a:lnTo>
                      <a:pt x="15" y="5"/>
                    </a:lnTo>
                    <a:lnTo>
                      <a:pt x="20" y="8"/>
                    </a:lnTo>
                    <a:lnTo>
                      <a:pt x="25" y="11"/>
                    </a:lnTo>
                    <a:lnTo>
                      <a:pt x="27" y="14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7" y="21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9" y="21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28" y="10"/>
                    </a:lnTo>
                    <a:lnTo>
                      <a:pt x="26" y="9"/>
                    </a:lnTo>
                    <a:lnTo>
                      <a:pt x="23" y="7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59" name="Freeform 194">
                <a:extLst>
                  <a:ext uri="{FF2B5EF4-FFF2-40B4-BE49-F238E27FC236}">
                    <a16:creationId xmlns:a16="http://schemas.microsoft.com/office/drawing/2014/main" id="{3FD0C780-D017-433A-ACD4-331FA0B75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1562"/>
                <a:ext cx="23" cy="12"/>
              </a:xfrm>
              <a:custGeom>
                <a:avLst/>
                <a:gdLst>
                  <a:gd name="T0" fmla="*/ 1 w 23"/>
                  <a:gd name="T1" fmla="*/ 1 h 12"/>
                  <a:gd name="T2" fmla="*/ 1 w 23"/>
                  <a:gd name="T3" fmla="*/ 1 h 12"/>
                  <a:gd name="T4" fmla="*/ 12 w 23"/>
                  <a:gd name="T5" fmla="*/ 5 h 12"/>
                  <a:gd name="T6" fmla="*/ 17 w 23"/>
                  <a:gd name="T7" fmla="*/ 8 h 12"/>
                  <a:gd name="T8" fmla="*/ 22 w 23"/>
                  <a:gd name="T9" fmla="*/ 12 h 12"/>
                  <a:gd name="T10" fmla="*/ 22 w 23"/>
                  <a:gd name="T11" fmla="*/ 12 h 12"/>
                  <a:gd name="T12" fmla="*/ 23 w 23"/>
                  <a:gd name="T13" fmla="*/ 12 h 12"/>
                  <a:gd name="T14" fmla="*/ 23 w 23"/>
                  <a:gd name="T15" fmla="*/ 11 h 12"/>
                  <a:gd name="T16" fmla="*/ 23 w 23"/>
                  <a:gd name="T17" fmla="*/ 11 h 12"/>
                  <a:gd name="T18" fmla="*/ 18 w 23"/>
                  <a:gd name="T19" fmla="*/ 7 h 12"/>
                  <a:gd name="T20" fmla="*/ 13 w 23"/>
                  <a:gd name="T21" fmla="*/ 4 h 12"/>
                  <a:gd name="T22" fmla="*/ 1 w 23"/>
                  <a:gd name="T23" fmla="*/ 0 h 12"/>
                  <a:gd name="T24" fmla="*/ 1 w 23"/>
                  <a:gd name="T25" fmla="*/ 0 h 12"/>
                  <a:gd name="T26" fmla="*/ 0 w 23"/>
                  <a:gd name="T27" fmla="*/ 0 h 12"/>
                  <a:gd name="T28" fmla="*/ 1 w 23"/>
                  <a:gd name="T29" fmla="*/ 1 h 12"/>
                  <a:gd name="T30" fmla="*/ 1 w 23"/>
                  <a:gd name="T31" fmla="*/ 1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12">
                    <a:moveTo>
                      <a:pt x="1" y="1"/>
                    </a:moveTo>
                    <a:lnTo>
                      <a:pt x="1" y="1"/>
                    </a:lnTo>
                    <a:lnTo>
                      <a:pt x="12" y="5"/>
                    </a:lnTo>
                    <a:lnTo>
                      <a:pt x="17" y="8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18" y="7"/>
                    </a:lnTo>
                    <a:lnTo>
                      <a:pt x="13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60" name="Freeform 195">
                <a:extLst>
                  <a:ext uri="{FF2B5EF4-FFF2-40B4-BE49-F238E27FC236}">
                    <a16:creationId xmlns:a16="http://schemas.microsoft.com/office/drawing/2014/main" id="{82518FCA-A645-4296-8522-AFFFA4E59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578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9 w 9"/>
                  <a:gd name="T3" fmla="*/ 0 h 4"/>
                  <a:gd name="T4" fmla="*/ 5 w 9"/>
                  <a:gd name="T5" fmla="*/ 3 h 4"/>
                  <a:gd name="T6" fmla="*/ 0 w 9"/>
                  <a:gd name="T7" fmla="*/ 3 h 4"/>
                  <a:gd name="T8" fmla="*/ 0 w 9"/>
                  <a:gd name="T9" fmla="*/ 3 h 4"/>
                  <a:gd name="T10" fmla="*/ 0 w 9"/>
                  <a:gd name="T11" fmla="*/ 3 h 4"/>
                  <a:gd name="T12" fmla="*/ 0 w 9"/>
                  <a:gd name="T13" fmla="*/ 4 h 4"/>
                  <a:gd name="T14" fmla="*/ 0 w 9"/>
                  <a:gd name="T15" fmla="*/ 4 h 4"/>
                  <a:gd name="T16" fmla="*/ 2 w 9"/>
                  <a:gd name="T17" fmla="*/ 4 h 4"/>
                  <a:gd name="T18" fmla="*/ 5 w 9"/>
                  <a:gd name="T19" fmla="*/ 3 h 4"/>
                  <a:gd name="T20" fmla="*/ 9 w 9"/>
                  <a:gd name="T21" fmla="*/ 0 h 4"/>
                  <a:gd name="T22" fmla="*/ 9 w 9"/>
                  <a:gd name="T23" fmla="*/ 0 h 4"/>
                  <a:gd name="T24" fmla="*/ 9 w 9"/>
                  <a:gd name="T25" fmla="*/ 0 h 4"/>
                  <a:gd name="T26" fmla="*/ 9 w 9"/>
                  <a:gd name="T27" fmla="*/ 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9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61" name="Freeform 196">
                <a:extLst>
                  <a:ext uri="{FF2B5EF4-FFF2-40B4-BE49-F238E27FC236}">
                    <a16:creationId xmlns:a16="http://schemas.microsoft.com/office/drawing/2014/main" id="{16CDB3D7-7041-435C-9F2B-B4392193C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1549"/>
                <a:ext cx="12" cy="3"/>
              </a:xfrm>
              <a:custGeom>
                <a:avLst/>
                <a:gdLst>
                  <a:gd name="T0" fmla="*/ 11 w 12"/>
                  <a:gd name="T1" fmla="*/ 0 h 3"/>
                  <a:gd name="T2" fmla="*/ 11 w 12"/>
                  <a:gd name="T3" fmla="*/ 0 h 3"/>
                  <a:gd name="T4" fmla="*/ 5 w 12"/>
                  <a:gd name="T5" fmla="*/ 0 h 3"/>
                  <a:gd name="T6" fmla="*/ 3 w 12"/>
                  <a:gd name="T7" fmla="*/ 1 h 3"/>
                  <a:gd name="T8" fmla="*/ 0 w 12"/>
                  <a:gd name="T9" fmla="*/ 2 h 3"/>
                  <a:gd name="T10" fmla="*/ 0 w 12"/>
                  <a:gd name="T11" fmla="*/ 2 h 3"/>
                  <a:gd name="T12" fmla="*/ 0 w 12"/>
                  <a:gd name="T13" fmla="*/ 3 h 3"/>
                  <a:gd name="T14" fmla="*/ 1 w 12"/>
                  <a:gd name="T15" fmla="*/ 3 h 3"/>
                  <a:gd name="T16" fmla="*/ 1 w 12"/>
                  <a:gd name="T17" fmla="*/ 3 h 3"/>
                  <a:gd name="T18" fmla="*/ 6 w 12"/>
                  <a:gd name="T19" fmla="*/ 2 h 3"/>
                  <a:gd name="T20" fmla="*/ 11 w 12"/>
                  <a:gd name="T21" fmla="*/ 1 h 3"/>
                  <a:gd name="T22" fmla="*/ 11 w 12"/>
                  <a:gd name="T23" fmla="*/ 1 h 3"/>
                  <a:gd name="T24" fmla="*/ 12 w 12"/>
                  <a:gd name="T25" fmla="*/ 1 h 3"/>
                  <a:gd name="T26" fmla="*/ 11 w 12"/>
                  <a:gd name="T27" fmla="*/ 0 h 3"/>
                  <a:gd name="T28" fmla="*/ 11 w 12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3">
                    <a:moveTo>
                      <a:pt x="11" y="0"/>
                    </a:moveTo>
                    <a:lnTo>
                      <a:pt x="11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62" name="Freeform 197">
                <a:extLst>
                  <a:ext uri="{FF2B5EF4-FFF2-40B4-BE49-F238E27FC236}">
                    <a16:creationId xmlns:a16="http://schemas.microsoft.com/office/drawing/2014/main" id="{32C2A1CE-E4E0-4B95-A460-FBDE03F8D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" y="1562"/>
                <a:ext cx="13" cy="6"/>
              </a:xfrm>
              <a:custGeom>
                <a:avLst/>
                <a:gdLst>
                  <a:gd name="T0" fmla="*/ 13 w 13"/>
                  <a:gd name="T1" fmla="*/ 0 h 6"/>
                  <a:gd name="T2" fmla="*/ 13 w 13"/>
                  <a:gd name="T3" fmla="*/ 0 h 6"/>
                  <a:gd name="T4" fmla="*/ 8 w 13"/>
                  <a:gd name="T5" fmla="*/ 0 h 6"/>
                  <a:gd name="T6" fmla="*/ 6 w 13"/>
                  <a:gd name="T7" fmla="*/ 0 h 6"/>
                  <a:gd name="T8" fmla="*/ 4 w 13"/>
                  <a:gd name="T9" fmla="*/ 1 h 6"/>
                  <a:gd name="T10" fmla="*/ 4 w 13"/>
                  <a:gd name="T11" fmla="*/ 1 h 6"/>
                  <a:gd name="T12" fmla="*/ 1 w 13"/>
                  <a:gd name="T13" fmla="*/ 3 h 6"/>
                  <a:gd name="T14" fmla="*/ 0 w 13"/>
                  <a:gd name="T15" fmla="*/ 6 h 6"/>
                  <a:gd name="T16" fmla="*/ 0 w 13"/>
                  <a:gd name="T17" fmla="*/ 6 h 6"/>
                  <a:gd name="T18" fmla="*/ 0 w 13"/>
                  <a:gd name="T19" fmla="*/ 6 h 6"/>
                  <a:gd name="T20" fmla="*/ 1 w 13"/>
                  <a:gd name="T21" fmla="*/ 6 h 6"/>
                  <a:gd name="T22" fmla="*/ 1 w 13"/>
                  <a:gd name="T23" fmla="*/ 6 h 6"/>
                  <a:gd name="T24" fmla="*/ 3 w 13"/>
                  <a:gd name="T25" fmla="*/ 4 h 6"/>
                  <a:gd name="T26" fmla="*/ 5 w 13"/>
                  <a:gd name="T27" fmla="*/ 2 h 6"/>
                  <a:gd name="T28" fmla="*/ 5 w 13"/>
                  <a:gd name="T29" fmla="*/ 2 h 6"/>
                  <a:gd name="T30" fmla="*/ 6 w 13"/>
                  <a:gd name="T31" fmla="*/ 2 h 6"/>
                  <a:gd name="T32" fmla="*/ 8 w 13"/>
                  <a:gd name="T33" fmla="*/ 2 h 6"/>
                  <a:gd name="T34" fmla="*/ 8 w 13"/>
                  <a:gd name="T35" fmla="*/ 2 h 6"/>
                  <a:gd name="T36" fmla="*/ 13 w 13"/>
                  <a:gd name="T37" fmla="*/ 2 h 6"/>
                  <a:gd name="T38" fmla="*/ 13 w 13"/>
                  <a:gd name="T39" fmla="*/ 2 h 6"/>
                  <a:gd name="T40" fmla="*/ 13 w 13"/>
                  <a:gd name="T41" fmla="*/ 1 h 6"/>
                  <a:gd name="T42" fmla="*/ 13 w 13"/>
                  <a:gd name="T43" fmla="*/ 0 h 6"/>
                  <a:gd name="T44" fmla="*/ 13 w 13"/>
                  <a:gd name="T45" fmla="*/ 0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63" name="Freeform 198">
                <a:extLst>
                  <a:ext uri="{FF2B5EF4-FFF2-40B4-BE49-F238E27FC236}">
                    <a16:creationId xmlns:a16="http://schemas.microsoft.com/office/drawing/2014/main" id="{589F7589-0445-4CC4-83C6-8C63D1AC1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604"/>
                <a:ext cx="42" cy="71"/>
              </a:xfrm>
              <a:custGeom>
                <a:avLst/>
                <a:gdLst>
                  <a:gd name="T0" fmla="*/ 37 w 42"/>
                  <a:gd name="T1" fmla="*/ 2 h 71"/>
                  <a:gd name="T2" fmla="*/ 37 w 42"/>
                  <a:gd name="T3" fmla="*/ 2 h 71"/>
                  <a:gd name="T4" fmla="*/ 1 w 42"/>
                  <a:gd name="T5" fmla="*/ 68 h 71"/>
                  <a:gd name="T6" fmla="*/ 1 w 42"/>
                  <a:gd name="T7" fmla="*/ 68 h 71"/>
                  <a:gd name="T8" fmla="*/ 0 w 42"/>
                  <a:gd name="T9" fmla="*/ 70 h 71"/>
                  <a:gd name="T10" fmla="*/ 1 w 42"/>
                  <a:gd name="T11" fmla="*/ 71 h 71"/>
                  <a:gd name="T12" fmla="*/ 2 w 42"/>
                  <a:gd name="T13" fmla="*/ 71 h 71"/>
                  <a:gd name="T14" fmla="*/ 4 w 42"/>
                  <a:gd name="T15" fmla="*/ 70 h 71"/>
                  <a:gd name="T16" fmla="*/ 4 w 42"/>
                  <a:gd name="T17" fmla="*/ 70 h 71"/>
                  <a:gd name="T18" fmla="*/ 42 w 42"/>
                  <a:gd name="T19" fmla="*/ 4 h 71"/>
                  <a:gd name="T20" fmla="*/ 42 w 42"/>
                  <a:gd name="T21" fmla="*/ 4 h 71"/>
                  <a:gd name="T22" fmla="*/ 42 w 42"/>
                  <a:gd name="T23" fmla="*/ 2 h 71"/>
                  <a:gd name="T24" fmla="*/ 41 w 42"/>
                  <a:gd name="T25" fmla="*/ 1 h 71"/>
                  <a:gd name="T26" fmla="*/ 39 w 42"/>
                  <a:gd name="T27" fmla="*/ 0 h 71"/>
                  <a:gd name="T28" fmla="*/ 37 w 42"/>
                  <a:gd name="T29" fmla="*/ 2 h 71"/>
                  <a:gd name="T30" fmla="*/ 37 w 42"/>
                  <a:gd name="T31" fmla="*/ 2 h 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71">
                    <a:moveTo>
                      <a:pt x="37" y="2"/>
                    </a:moveTo>
                    <a:lnTo>
                      <a:pt x="37" y="2"/>
                    </a:lnTo>
                    <a:lnTo>
                      <a:pt x="1" y="68"/>
                    </a:lnTo>
                    <a:lnTo>
                      <a:pt x="0" y="70"/>
                    </a:lnTo>
                    <a:lnTo>
                      <a:pt x="1" y="71"/>
                    </a:lnTo>
                    <a:lnTo>
                      <a:pt x="2" y="71"/>
                    </a:lnTo>
                    <a:lnTo>
                      <a:pt x="4" y="70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64" name="Freeform 199">
                <a:extLst>
                  <a:ext uri="{FF2B5EF4-FFF2-40B4-BE49-F238E27FC236}">
                    <a16:creationId xmlns:a16="http://schemas.microsoft.com/office/drawing/2014/main" id="{08FBE4B4-B81F-41D5-80FD-C4AF3808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" y="1412"/>
                <a:ext cx="73" cy="126"/>
              </a:xfrm>
              <a:custGeom>
                <a:avLst/>
                <a:gdLst>
                  <a:gd name="T0" fmla="*/ 72 w 73"/>
                  <a:gd name="T1" fmla="*/ 0 h 126"/>
                  <a:gd name="T2" fmla="*/ 72 w 73"/>
                  <a:gd name="T3" fmla="*/ 0 h 126"/>
                  <a:gd name="T4" fmla="*/ 65 w 73"/>
                  <a:gd name="T5" fmla="*/ 15 h 126"/>
                  <a:gd name="T6" fmla="*/ 57 w 73"/>
                  <a:gd name="T7" fmla="*/ 29 h 126"/>
                  <a:gd name="T8" fmla="*/ 57 w 73"/>
                  <a:gd name="T9" fmla="*/ 29 h 126"/>
                  <a:gd name="T10" fmla="*/ 39 w 73"/>
                  <a:gd name="T11" fmla="*/ 60 h 126"/>
                  <a:gd name="T12" fmla="*/ 39 w 73"/>
                  <a:gd name="T13" fmla="*/ 60 h 126"/>
                  <a:gd name="T14" fmla="*/ 0 w 73"/>
                  <a:gd name="T15" fmla="*/ 122 h 126"/>
                  <a:gd name="T16" fmla="*/ 0 w 73"/>
                  <a:gd name="T17" fmla="*/ 122 h 126"/>
                  <a:gd name="T18" fmla="*/ 0 w 73"/>
                  <a:gd name="T19" fmla="*/ 124 h 126"/>
                  <a:gd name="T20" fmla="*/ 1 w 73"/>
                  <a:gd name="T21" fmla="*/ 126 h 126"/>
                  <a:gd name="T22" fmla="*/ 3 w 73"/>
                  <a:gd name="T23" fmla="*/ 126 h 126"/>
                  <a:gd name="T24" fmla="*/ 4 w 73"/>
                  <a:gd name="T25" fmla="*/ 125 h 126"/>
                  <a:gd name="T26" fmla="*/ 4 w 73"/>
                  <a:gd name="T27" fmla="*/ 125 h 126"/>
                  <a:gd name="T28" fmla="*/ 41 w 73"/>
                  <a:gd name="T29" fmla="*/ 64 h 126"/>
                  <a:gd name="T30" fmla="*/ 57 w 73"/>
                  <a:gd name="T31" fmla="*/ 33 h 126"/>
                  <a:gd name="T32" fmla="*/ 65 w 73"/>
                  <a:gd name="T33" fmla="*/ 17 h 126"/>
                  <a:gd name="T34" fmla="*/ 73 w 73"/>
                  <a:gd name="T35" fmla="*/ 2 h 126"/>
                  <a:gd name="T36" fmla="*/ 73 w 73"/>
                  <a:gd name="T37" fmla="*/ 2 h 126"/>
                  <a:gd name="T38" fmla="*/ 72 w 73"/>
                  <a:gd name="T39" fmla="*/ 0 h 126"/>
                  <a:gd name="T40" fmla="*/ 72 w 73"/>
                  <a:gd name="T41" fmla="*/ 0 h 126"/>
                  <a:gd name="T42" fmla="*/ 72 w 73"/>
                  <a:gd name="T43" fmla="*/ 0 h 1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3" h="126">
                    <a:moveTo>
                      <a:pt x="72" y="0"/>
                    </a:moveTo>
                    <a:lnTo>
                      <a:pt x="72" y="0"/>
                    </a:lnTo>
                    <a:lnTo>
                      <a:pt x="65" y="15"/>
                    </a:lnTo>
                    <a:lnTo>
                      <a:pt x="57" y="29"/>
                    </a:lnTo>
                    <a:lnTo>
                      <a:pt x="39" y="6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3" y="126"/>
                    </a:lnTo>
                    <a:lnTo>
                      <a:pt x="4" y="125"/>
                    </a:lnTo>
                    <a:lnTo>
                      <a:pt x="41" y="64"/>
                    </a:lnTo>
                    <a:lnTo>
                      <a:pt x="57" y="33"/>
                    </a:lnTo>
                    <a:lnTo>
                      <a:pt x="65" y="17"/>
                    </a:lnTo>
                    <a:lnTo>
                      <a:pt x="73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65" name="Freeform 200">
                <a:extLst>
                  <a:ext uri="{FF2B5EF4-FFF2-40B4-BE49-F238E27FC236}">
                    <a16:creationId xmlns:a16="http://schemas.microsoft.com/office/drawing/2014/main" id="{1A1EEBEB-13D7-402C-BF33-5D1B3ADBC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1372"/>
                <a:ext cx="11" cy="11"/>
              </a:xfrm>
              <a:custGeom>
                <a:avLst/>
                <a:gdLst>
                  <a:gd name="T0" fmla="*/ 10 w 11"/>
                  <a:gd name="T1" fmla="*/ 7 h 11"/>
                  <a:gd name="T2" fmla="*/ 10 w 11"/>
                  <a:gd name="T3" fmla="*/ 7 h 11"/>
                  <a:gd name="T4" fmla="*/ 5 w 11"/>
                  <a:gd name="T5" fmla="*/ 3 h 11"/>
                  <a:gd name="T6" fmla="*/ 5 w 11"/>
                  <a:gd name="T7" fmla="*/ 3 h 11"/>
                  <a:gd name="T8" fmla="*/ 1 w 11"/>
                  <a:gd name="T9" fmla="*/ 0 h 11"/>
                  <a:gd name="T10" fmla="*/ 1 w 11"/>
                  <a:gd name="T11" fmla="*/ 0 h 11"/>
                  <a:gd name="T12" fmla="*/ 0 w 11"/>
                  <a:gd name="T13" fmla="*/ 0 h 11"/>
                  <a:gd name="T14" fmla="*/ 0 w 11"/>
                  <a:gd name="T15" fmla="*/ 1 h 11"/>
                  <a:gd name="T16" fmla="*/ 0 w 11"/>
                  <a:gd name="T17" fmla="*/ 1 h 11"/>
                  <a:gd name="T18" fmla="*/ 4 w 11"/>
                  <a:gd name="T19" fmla="*/ 5 h 11"/>
                  <a:gd name="T20" fmla="*/ 4 w 11"/>
                  <a:gd name="T21" fmla="*/ 5 h 11"/>
                  <a:gd name="T22" fmla="*/ 7 w 11"/>
                  <a:gd name="T23" fmla="*/ 10 h 11"/>
                  <a:gd name="T24" fmla="*/ 7 w 11"/>
                  <a:gd name="T25" fmla="*/ 10 h 11"/>
                  <a:gd name="T26" fmla="*/ 8 w 11"/>
                  <a:gd name="T27" fmla="*/ 11 h 11"/>
                  <a:gd name="T28" fmla="*/ 9 w 11"/>
                  <a:gd name="T29" fmla="*/ 11 h 11"/>
                  <a:gd name="T30" fmla="*/ 11 w 11"/>
                  <a:gd name="T31" fmla="*/ 10 h 11"/>
                  <a:gd name="T32" fmla="*/ 11 w 11"/>
                  <a:gd name="T33" fmla="*/ 9 h 11"/>
                  <a:gd name="T34" fmla="*/ 10 w 11"/>
                  <a:gd name="T35" fmla="*/ 7 h 11"/>
                  <a:gd name="T36" fmla="*/ 10 w 11"/>
                  <a:gd name="T37" fmla="*/ 7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0" y="7"/>
                    </a:moveTo>
                    <a:lnTo>
                      <a:pt x="10" y="7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66" name="Freeform 201">
                <a:extLst>
                  <a:ext uri="{FF2B5EF4-FFF2-40B4-BE49-F238E27FC236}">
                    <a16:creationId xmlns:a16="http://schemas.microsoft.com/office/drawing/2014/main" id="{DE5C73FE-FDE9-4875-8A73-920C2F336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385"/>
                <a:ext cx="8" cy="3"/>
              </a:xfrm>
              <a:custGeom>
                <a:avLst/>
                <a:gdLst>
                  <a:gd name="T0" fmla="*/ 7 w 8"/>
                  <a:gd name="T1" fmla="*/ 0 h 3"/>
                  <a:gd name="T2" fmla="*/ 7 w 8"/>
                  <a:gd name="T3" fmla="*/ 0 h 3"/>
                  <a:gd name="T4" fmla="*/ 4 w 8"/>
                  <a:gd name="T5" fmla="*/ 1 h 3"/>
                  <a:gd name="T6" fmla="*/ 0 w 8"/>
                  <a:gd name="T7" fmla="*/ 2 h 3"/>
                  <a:gd name="T8" fmla="*/ 0 w 8"/>
                  <a:gd name="T9" fmla="*/ 2 h 3"/>
                  <a:gd name="T10" fmla="*/ 0 w 8"/>
                  <a:gd name="T11" fmla="*/ 3 h 3"/>
                  <a:gd name="T12" fmla="*/ 1 w 8"/>
                  <a:gd name="T13" fmla="*/ 3 h 3"/>
                  <a:gd name="T14" fmla="*/ 1 w 8"/>
                  <a:gd name="T15" fmla="*/ 3 h 3"/>
                  <a:gd name="T16" fmla="*/ 4 w 8"/>
                  <a:gd name="T17" fmla="*/ 2 h 3"/>
                  <a:gd name="T18" fmla="*/ 7 w 8"/>
                  <a:gd name="T19" fmla="*/ 2 h 3"/>
                  <a:gd name="T20" fmla="*/ 7 w 8"/>
                  <a:gd name="T21" fmla="*/ 2 h 3"/>
                  <a:gd name="T22" fmla="*/ 8 w 8"/>
                  <a:gd name="T23" fmla="*/ 1 h 3"/>
                  <a:gd name="T24" fmla="*/ 8 w 8"/>
                  <a:gd name="T25" fmla="*/ 0 h 3"/>
                  <a:gd name="T26" fmla="*/ 7 w 8"/>
                  <a:gd name="T27" fmla="*/ 0 h 3"/>
                  <a:gd name="T28" fmla="*/ 7 w 8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67" name="Freeform 202">
                <a:extLst>
                  <a:ext uri="{FF2B5EF4-FFF2-40B4-BE49-F238E27FC236}">
                    <a16:creationId xmlns:a16="http://schemas.microsoft.com/office/drawing/2014/main" id="{F619F88E-B600-41CD-9237-F09447882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365"/>
                <a:ext cx="10" cy="16"/>
              </a:xfrm>
              <a:custGeom>
                <a:avLst/>
                <a:gdLst>
                  <a:gd name="T0" fmla="*/ 2 w 10"/>
                  <a:gd name="T1" fmla="*/ 16 h 16"/>
                  <a:gd name="T2" fmla="*/ 2 w 10"/>
                  <a:gd name="T3" fmla="*/ 16 h 16"/>
                  <a:gd name="T4" fmla="*/ 7 w 10"/>
                  <a:gd name="T5" fmla="*/ 9 h 16"/>
                  <a:gd name="T6" fmla="*/ 10 w 10"/>
                  <a:gd name="T7" fmla="*/ 1 h 16"/>
                  <a:gd name="T8" fmla="*/ 10 w 10"/>
                  <a:gd name="T9" fmla="*/ 1 h 16"/>
                  <a:gd name="T10" fmla="*/ 10 w 10"/>
                  <a:gd name="T11" fmla="*/ 0 h 16"/>
                  <a:gd name="T12" fmla="*/ 9 w 10"/>
                  <a:gd name="T13" fmla="*/ 0 h 16"/>
                  <a:gd name="T14" fmla="*/ 9 w 10"/>
                  <a:gd name="T15" fmla="*/ 0 h 16"/>
                  <a:gd name="T16" fmla="*/ 9 w 10"/>
                  <a:gd name="T17" fmla="*/ 0 h 16"/>
                  <a:gd name="T18" fmla="*/ 0 w 10"/>
                  <a:gd name="T19" fmla="*/ 15 h 16"/>
                  <a:gd name="T20" fmla="*/ 0 w 10"/>
                  <a:gd name="T21" fmla="*/ 15 h 16"/>
                  <a:gd name="T22" fmla="*/ 0 w 10"/>
                  <a:gd name="T23" fmla="*/ 15 h 16"/>
                  <a:gd name="T24" fmla="*/ 0 w 10"/>
                  <a:gd name="T25" fmla="*/ 16 h 16"/>
                  <a:gd name="T26" fmla="*/ 1 w 10"/>
                  <a:gd name="T27" fmla="*/ 16 h 16"/>
                  <a:gd name="T28" fmla="*/ 2 w 10"/>
                  <a:gd name="T29" fmla="*/ 16 h 16"/>
                  <a:gd name="T30" fmla="*/ 2 w 10"/>
                  <a:gd name="T31" fmla="*/ 16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" h="16">
                    <a:moveTo>
                      <a:pt x="2" y="16"/>
                    </a:moveTo>
                    <a:lnTo>
                      <a:pt x="2" y="16"/>
                    </a:lnTo>
                    <a:lnTo>
                      <a:pt x="7" y="9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68" name="Freeform 203">
                <a:extLst>
                  <a:ext uri="{FF2B5EF4-FFF2-40B4-BE49-F238E27FC236}">
                    <a16:creationId xmlns:a16="http://schemas.microsoft.com/office/drawing/2014/main" id="{24082C36-8274-4201-9D72-390F102FC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1385"/>
                <a:ext cx="15" cy="7"/>
              </a:xfrm>
              <a:custGeom>
                <a:avLst/>
                <a:gdLst>
                  <a:gd name="T0" fmla="*/ 1 w 15"/>
                  <a:gd name="T1" fmla="*/ 1 h 7"/>
                  <a:gd name="T2" fmla="*/ 1 w 15"/>
                  <a:gd name="T3" fmla="*/ 1 h 7"/>
                  <a:gd name="T4" fmla="*/ 8 w 15"/>
                  <a:gd name="T5" fmla="*/ 5 h 7"/>
                  <a:gd name="T6" fmla="*/ 14 w 15"/>
                  <a:gd name="T7" fmla="*/ 7 h 7"/>
                  <a:gd name="T8" fmla="*/ 14 w 15"/>
                  <a:gd name="T9" fmla="*/ 7 h 7"/>
                  <a:gd name="T10" fmla="*/ 15 w 15"/>
                  <a:gd name="T11" fmla="*/ 7 h 7"/>
                  <a:gd name="T12" fmla="*/ 15 w 15"/>
                  <a:gd name="T13" fmla="*/ 6 h 7"/>
                  <a:gd name="T14" fmla="*/ 15 w 15"/>
                  <a:gd name="T15" fmla="*/ 6 h 7"/>
                  <a:gd name="T16" fmla="*/ 1 w 15"/>
                  <a:gd name="T17" fmla="*/ 0 h 7"/>
                  <a:gd name="T18" fmla="*/ 1 w 15"/>
                  <a:gd name="T19" fmla="*/ 0 h 7"/>
                  <a:gd name="T20" fmla="*/ 0 w 15"/>
                  <a:gd name="T21" fmla="*/ 1 h 7"/>
                  <a:gd name="T22" fmla="*/ 1 w 15"/>
                  <a:gd name="T23" fmla="*/ 1 h 7"/>
                  <a:gd name="T24" fmla="*/ 1 w 15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7">
                    <a:moveTo>
                      <a:pt x="1" y="1"/>
                    </a:moveTo>
                    <a:lnTo>
                      <a:pt x="1" y="1"/>
                    </a:lnTo>
                    <a:lnTo>
                      <a:pt x="8" y="5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69" name="Freeform 204">
                <a:extLst>
                  <a:ext uri="{FF2B5EF4-FFF2-40B4-BE49-F238E27FC236}">
                    <a16:creationId xmlns:a16="http://schemas.microsoft.com/office/drawing/2014/main" id="{00785A5D-8D30-4377-9B1A-F3C54EC7E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389"/>
                <a:ext cx="5" cy="8"/>
              </a:xfrm>
              <a:custGeom>
                <a:avLst/>
                <a:gdLst>
                  <a:gd name="T0" fmla="*/ 0 w 5"/>
                  <a:gd name="T1" fmla="*/ 1 h 8"/>
                  <a:gd name="T2" fmla="*/ 0 w 5"/>
                  <a:gd name="T3" fmla="*/ 1 h 8"/>
                  <a:gd name="T4" fmla="*/ 1 w 5"/>
                  <a:gd name="T5" fmla="*/ 4 h 8"/>
                  <a:gd name="T6" fmla="*/ 3 w 5"/>
                  <a:gd name="T7" fmla="*/ 8 h 8"/>
                  <a:gd name="T8" fmla="*/ 3 w 5"/>
                  <a:gd name="T9" fmla="*/ 8 h 8"/>
                  <a:gd name="T10" fmla="*/ 5 w 5"/>
                  <a:gd name="T11" fmla="*/ 8 h 8"/>
                  <a:gd name="T12" fmla="*/ 5 w 5"/>
                  <a:gd name="T13" fmla="*/ 7 h 8"/>
                  <a:gd name="T14" fmla="*/ 5 w 5"/>
                  <a:gd name="T15" fmla="*/ 7 h 8"/>
                  <a:gd name="T16" fmla="*/ 2 w 5"/>
                  <a:gd name="T17" fmla="*/ 4 h 8"/>
                  <a:gd name="T18" fmla="*/ 0 w 5"/>
                  <a:gd name="T19" fmla="*/ 0 h 8"/>
                  <a:gd name="T20" fmla="*/ 0 w 5"/>
                  <a:gd name="T21" fmla="*/ 0 h 8"/>
                  <a:gd name="T22" fmla="*/ 0 w 5"/>
                  <a:gd name="T23" fmla="*/ 0 h 8"/>
                  <a:gd name="T24" fmla="*/ 0 w 5"/>
                  <a:gd name="T25" fmla="*/ 1 h 8"/>
                  <a:gd name="T26" fmla="*/ 0 w 5"/>
                  <a:gd name="T27" fmla="*/ 1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8">
                    <a:moveTo>
                      <a:pt x="0" y="1"/>
                    </a:moveTo>
                    <a:lnTo>
                      <a:pt x="0" y="1"/>
                    </a:lnTo>
                    <a:lnTo>
                      <a:pt x="1" y="4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70" name="Freeform 205">
                <a:extLst>
                  <a:ext uri="{FF2B5EF4-FFF2-40B4-BE49-F238E27FC236}">
                    <a16:creationId xmlns:a16="http://schemas.microsoft.com/office/drawing/2014/main" id="{68BC86F8-C0DD-41B7-A0B8-4F5FF211B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389"/>
                <a:ext cx="12" cy="16"/>
              </a:xfrm>
              <a:custGeom>
                <a:avLst/>
                <a:gdLst>
                  <a:gd name="T0" fmla="*/ 9 w 12"/>
                  <a:gd name="T1" fmla="*/ 1 h 16"/>
                  <a:gd name="T2" fmla="*/ 9 w 12"/>
                  <a:gd name="T3" fmla="*/ 1 h 16"/>
                  <a:gd name="T4" fmla="*/ 4 w 12"/>
                  <a:gd name="T5" fmla="*/ 7 h 16"/>
                  <a:gd name="T6" fmla="*/ 0 w 12"/>
                  <a:gd name="T7" fmla="*/ 14 h 16"/>
                  <a:gd name="T8" fmla="*/ 0 w 12"/>
                  <a:gd name="T9" fmla="*/ 14 h 16"/>
                  <a:gd name="T10" fmla="*/ 0 w 12"/>
                  <a:gd name="T11" fmla="*/ 15 h 16"/>
                  <a:gd name="T12" fmla="*/ 1 w 12"/>
                  <a:gd name="T13" fmla="*/ 16 h 16"/>
                  <a:gd name="T14" fmla="*/ 2 w 12"/>
                  <a:gd name="T15" fmla="*/ 16 h 16"/>
                  <a:gd name="T16" fmla="*/ 3 w 12"/>
                  <a:gd name="T17" fmla="*/ 16 h 16"/>
                  <a:gd name="T18" fmla="*/ 3 w 12"/>
                  <a:gd name="T19" fmla="*/ 16 h 16"/>
                  <a:gd name="T20" fmla="*/ 6 w 12"/>
                  <a:gd name="T21" fmla="*/ 9 h 16"/>
                  <a:gd name="T22" fmla="*/ 11 w 12"/>
                  <a:gd name="T23" fmla="*/ 3 h 16"/>
                  <a:gd name="T24" fmla="*/ 11 w 12"/>
                  <a:gd name="T25" fmla="*/ 3 h 16"/>
                  <a:gd name="T26" fmla="*/ 12 w 12"/>
                  <a:gd name="T27" fmla="*/ 2 h 16"/>
                  <a:gd name="T28" fmla="*/ 11 w 12"/>
                  <a:gd name="T29" fmla="*/ 1 h 16"/>
                  <a:gd name="T30" fmla="*/ 10 w 12"/>
                  <a:gd name="T31" fmla="*/ 0 h 16"/>
                  <a:gd name="T32" fmla="*/ 9 w 12"/>
                  <a:gd name="T33" fmla="*/ 1 h 16"/>
                  <a:gd name="T34" fmla="*/ 9 w 12"/>
                  <a:gd name="T35" fmla="*/ 1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6">
                    <a:moveTo>
                      <a:pt x="9" y="1"/>
                    </a:moveTo>
                    <a:lnTo>
                      <a:pt x="9" y="1"/>
                    </a:lnTo>
                    <a:lnTo>
                      <a:pt x="4" y="7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71" name="Freeform 206">
                <a:extLst>
                  <a:ext uri="{FF2B5EF4-FFF2-40B4-BE49-F238E27FC236}">
                    <a16:creationId xmlns:a16="http://schemas.microsoft.com/office/drawing/2014/main" id="{1D06CADA-1144-4123-B24C-B9A29F057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1368"/>
                <a:ext cx="16" cy="7"/>
              </a:xfrm>
              <a:custGeom>
                <a:avLst/>
                <a:gdLst>
                  <a:gd name="T0" fmla="*/ 2 w 16"/>
                  <a:gd name="T1" fmla="*/ 7 h 7"/>
                  <a:gd name="T2" fmla="*/ 2 w 16"/>
                  <a:gd name="T3" fmla="*/ 7 h 7"/>
                  <a:gd name="T4" fmla="*/ 9 w 16"/>
                  <a:gd name="T5" fmla="*/ 5 h 7"/>
                  <a:gd name="T6" fmla="*/ 15 w 16"/>
                  <a:gd name="T7" fmla="*/ 1 h 7"/>
                  <a:gd name="T8" fmla="*/ 15 w 16"/>
                  <a:gd name="T9" fmla="*/ 1 h 7"/>
                  <a:gd name="T10" fmla="*/ 16 w 16"/>
                  <a:gd name="T11" fmla="*/ 0 h 7"/>
                  <a:gd name="T12" fmla="*/ 14 w 16"/>
                  <a:gd name="T13" fmla="*/ 0 h 7"/>
                  <a:gd name="T14" fmla="*/ 14 w 16"/>
                  <a:gd name="T15" fmla="*/ 0 h 7"/>
                  <a:gd name="T16" fmla="*/ 1 w 16"/>
                  <a:gd name="T17" fmla="*/ 5 h 7"/>
                  <a:gd name="T18" fmla="*/ 1 w 16"/>
                  <a:gd name="T19" fmla="*/ 5 h 7"/>
                  <a:gd name="T20" fmla="*/ 0 w 16"/>
                  <a:gd name="T21" fmla="*/ 6 h 7"/>
                  <a:gd name="T22" fmla="*/ 0 w 16"/>
                  <a:gd name="T23" fmla="*/ 7 h 7"/>
                  <a:gd name="T24" fmla="*/ 1 w 16"/>
                  <a:gd name="T25" fmla="*/ 7 h 7"/>
                  <a:gd name="T26" fmla="*/ 2 w 16"/>
                  <a:gd name="T27" fmla="*/ 7 h 7"/>
                  <a:gd name="T28" fmla="*/ 2 w 16"/>
                  <a:gd name="T29" fmla="*/ 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" h="7">
                    <a:moveTo>
                      <a:pt x="2" y="7"/>
                    </a:moveTo>
                    <a:lnTo>
                      <a:pt x="2" y="7"/>
                    </a:lnTo>
                    <a:lnTo>
                      <a:pt x="9" y="5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72" name="Freeform 207">
                <a:extLst>
                  <a:ext uri="{FF2B5EF4-FFF2-40B4-BE49-F238E27FC236}">
                    <a16:creationId xmlns:a16="http://schemas.microsoft.com/office/drawing/2014/main" id="{6516FD9C-019C-4805-BB36-9262710D1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355"/>
                <a:ext cx="5" cy="15"/>
              </a:xfrm>
              <a:custGeom>
                <a:avLst/>
                <a:gdLst>
                  <a:gd name="T0" fmla="*/ 3 w 5"/>
                  <a:gd name="T1" fmla="*/ 14 h 15"/>
                  <a:gd name="T2" fmla="*/ 3 w 5"/>
                  <a:gd name="T3" fmla="*/ 14 h 15"/>
                  <a:gd name="T4" fmla="*/ 5 w 5"/>
                  <a:gd name="T5" fmla="*/ 8 h 15"/>
                  <a:gd name="T6" fmla="*/ 5 w 5"/>
                  <a:gd name="T7" fmla="*/ 1 h 15"/>
                  <a:gd name="T8" fmla="*/ 5 w 5"/>
                  <a:gd name="T9" fmla="*/ 1 h 15"/>
                  <a:gd name="T10" fmla="*/ 5 w 5"/>
                  <a:gd name="T11" fmla="*/ 0 h 15"/>
                  <a:gd name="T12" fmla="*/ 4 w 5"/>
                  <a:gd name="T13" fmla="*/ 0 h 15"/>
                  <a:gd name="T14" fmla="*/ 2 w 5"/>
                  <a:gd name="T15" fmla="*/ 0 h 15"/>
                  <a:gd name="T16" fmla="*/ 2 w 5"/>
                  <a:gd name="T17" fmla="*/ 1 h 15"/>
                  <a:gd name="T18" fmla="*/ 2 w 5"/>
                  <a:gd name="T19" fmla="*/ 1 h 15"/>
                  <a:gd name="T20" fmla="*/ 1 w 5"/>
                  <a:gd name="T21" fmla="*/ 8 h 15"/>
                  <a:gd name="T22" fmla="*/ 0 w 5"/>
                  <a:gd name="T23" fmla="*/ 13 h 15"/>
                  <a:gd name="T24" fmla="*/ 0 w 5"/>
                  <a:gd name="T25" fmla="*/ 13 h 15"/>
                  <a:gd name="T26" fmla="*/ 0 w 5"/>
                  <a:gd name="T27" fmla="*/ 15 h 15"/>
                  <a:gd name="T28" fmla="*/ 1 w 5"/>
                  <a:gd name="T29" fmla="*/ 15 h 15"/>
                  <a:gd name="T30" fmla="*/ 2 w 5"/>
                  <a:gd name="T31" fmla="*/ 15 h 15"/>
                  <a:gd name="T32" fmla="*/ 3 w 5"/>
                  <a:gd name="T33" fmla="*/ 14 h 15"/>
                  <a:gd name="T34" fmla="*/ 3 w 5"/>
                  <a:gd name="T35" fmla="*/ 14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" h="15">
                    <a:moveTo>
                      <a:pt x="3" y="14"/>
                    </a:moveTo>
                    <a:lnTo>
                      <a:pt x="3" y="14"/>
                    </a:lnTo>
                    <a:lnTo>
                      <a:pt x="5" y="8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73" name="Freeform 208">
                <a:extLst>
                  <a:ext uri="{FF2B5EF4-FFF2-40B4-BE49-F238E27FC236}">
                    <a16:creationId xmlns:a16="http://schemas.microsoft.com/office/drawing/2014/main" id="{169E13EC-EC82-496A-958D-A4F851FB1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1369"/>
                <a:ext cx="6" cy="4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3 h 4"/>
                  <a:gd name="T4" fmla="*/ 0 w 6"/>
                  <a:gd name="T5" fmla="*/ 0 h 4"/>
                  <a:gd name="T6" fmla="*/ 0 w 6"/>
                  <a:gd name="T7" fmla="*/ 0 h 4"/>
                  <a:gd name="T8" fmla="*/ 0 w 6"/>
                  <a:gd name="T9" fmla="*/ 0 h 4"/>
                  <a:gd name="T10" fmla="*/ 0 w 6"/>
                  <a:gd name="T11" fmla="*/ 1 h 4"/>
                  <a:gd name="T12" fmla="*/ 0 w 6"/>
                  <a:gd name="T13" fmla="*/ 1 h 4"/>
                  <a:gd name="T14" fmla="*/ 6 w 6"/>
                  <a:gd name="T15" fmla="*/ 4 h 4"/>
                  <a:gd name="T16" fmla="*/ 6 w 6"/>
                  <a:gd name="T17" fmla="*/ 4 h 4"/>
                  <a:gd name="T18" fmla="*/ 6 w 6"/>
                  <a:gd name="T19" fmla="*/ 4 h 4"/>
                  <a:gd name="T20" fmla="*/ 6 w 6"/>
                  <a:gd name="T21" fmla="*/ 3 h 4"/>
                  <a:gd name="T22" fmla="*/ 6 w 6"/>
                  <a:gd name="T23" fmla="*/ 3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4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74" name="Freeform 209">
                <a:extLst>
                  <a:ext uri="{FF2B5EF4-FFF2-40B4-BE49-F238E27FC236}">
                    <a16:creationId xmlns:a16="http://schemas.microsoft.com/office/drawing/2014/main" id="{3E5E5B81-99A6-4C89-8CF4-A116BB113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1376"/>
                <a:ext cx="11" cy="7"/>
              </a:xfrm>
              <a:custGeom>
                <a:avLst/>
                <a:gdLst>
                  <a:gd name="T0" fmla="*/ 9 w 11"/>
                  <a:gd name="T1" fmla="*/ 0 h 7"/>
                  <a:gd name="T2" fmla="*/ 9 w 11"/>
                  <a:gd name="T3" fmla="*/ 0 h 7"/>
                  <a:gd name="T4" fmla="*/ 4 w 11"/>
                  <a:gd name="T5" fmla="*/ 2 h 7"/>
                  <a:gd name="T6" fmla="*/ 0 w 11"/>
                  <a:gd name="T7" fmla="*/ 5 h 7"/>
                  <a:gd name="T8" fmla="*/ 0 w 11"/>
                  <a:gd name="T9" fmla="*/ 5 h 7"/>
                  <a:gd name="T10" fmla="*/ 0 w 11"/>
                  <a:gd name="T11" fmla="*/ 6 h 7"/>
                  <a:gd name="T12" fmla="*/ 1 w 11"/>
                  <a:gd name="T13" fmla="*/ 7 h 7"/>
                  <a:gd name="T14" fmla="*/ 1 w 11"/>
                  <a:gd name="T15" fmla="*/ 7 h 7"/>
                  <a:gd name="T16" fmla="*/ 6 w 11"/>
                  <a:gd name="T17" fmla="*/ 5 h 7"/>
                  <a:gd name="T18" fmla="*/ 10 w 11"/>
                  <a:gd name="T19" fmla="*/ 2 h 7"/>
                  <a:gd name="T20" fmla="*/ 10 w 11"/>
                  <a:gd name="T21" fmla="*/ 2 h 7"/>
                  <a:gd name="T22" fmla="*/ 11 w 11"/>
                  <a:gd name="T23" fmla="*/ 1 h 7"/>
                  <a:gd name="T24" fmla="*/ 11 w 11"/>
                  <a:gd name="T25" fmla="*/ 1 h 7"/>
                  <a:gd name="T26" fmla="*/ 10 w 11"/>
                  <a:gd name="T27" fmla="*/ 0 h 7"/>
                  <a:gd name="T28" fmla="*/ 9 w 11"/>
                  <a:gd name="T29" fmla="*/ 0 h 7"/>
                  <a:gd name="T30" fmla="*/ 9 w 11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7">
                    <a:moveTo>
                      <a:pt x="9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75" name="Freeform 210">
                <a:extLst>
                  <a:ext uri="{FF2B5EF4-FFF2-40B4-BE49-F238E27FC236}">
                    <a16:creationId xmlns:a16="http://schemas.microsoft.com/office/drawing/2014/main" id="{A6927E07-4AD4-4AF1-977D-52501FA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380"/>
                <a:ext cx="5" cy="21"/>
              </a:xfrm>
              <a:custGeom>
                <a:avLst/>
                <a:gdLst>
                  <a:gd name="T0" fmla="*/ 3 w 5"/>
                  <a:gd name="T1" fmla="*/ 1 h 21"/>
                  <a:gd name="T2" fmla="*/ 3 w 5"/>
                  <a:gd name="T3" fmla="*/ 1 h 21"/>
                  <a:gd name="T4" fmla="*/ 0 w 5"/>
                  <a:gd name="T5" fmla="*/ 10 h 21"/>
                  <a:gd name="T6" fmla="*/ 0 w 5"/>
                  <a:gd name="T7" fmla="*/ 20 h 21"/>
                  <a:gd name="T8" fmla="*/ 0 w 5"/>
                  <a:gd name="T9" fmla="*/ 20 h 21"/>
                  <a:gd name="T10" fmla="*/ 0 w 5"/>
                  <a:gd name="T11" fmla="*/ 21 h 21"/>
                  <a:gd name="T12" fmla="*/ 1 w 5"/>
                  <a:gd name="T13" fmla="*/ 21 h 21"/>
                  <a:gd name="T14" fmla="*/ 1 w 5"/>
                  <a:gd name="T15" fmla="*/ 21 h 21"/>
                  <a:gd name="T16" fmla="*/ 2 w 5"/>
                  <a:gd name="T17" fmla="*/ 20 h 21"/>
                  <a:gd name="T18" fmla="*/ 2 w 5"/>
                  <a:gd name="T19" fmla="*/ 20 h 21"/>
                  <a:gd name="T20" fmla="*/ 3 w 5"/>
                  <a:gd name="T21" fmla="*/ 11 h 21"/>
                  <a:gd name="T22" fmla="*/ 5 w 5"/>
                  <a:gd name="T23" fmla="*/ 1 h 21"/>
                  <a:gd name="T24" fmla="*/ 5 w 5"/>
                  <a:gd name="T25" fmla="*/ 1 h 21"/>
                  <a:gd name="T26" fmla="*/ 4 w 5"/>
                  <a:gd name="T27" fmla="*/ 1 h 21"/>
                  <a:gd name="T28" fmla="*/ 4 w 5"/>
                  <a:gd name="T29" fmla="*/ 0 h 21"/>
                  <a:gd name="T30" fmla="*/ 3 w 5"/>
                  <a:gd name="T31" fmla="*/ 0 h 21"/>
                  <a:gd name="T32" fmla="*/ 3 w 5"/>
                  <a:gd name="T33" fmla="*/ 1 h 21"/>
                  <a:gd name="T34" fmla="*/ 3 w 5"/>
                  <a:gd name="T35" fmla="*/ 1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" h="21">
                    <a:moveTo>
                      <a:pt x="3" y="1"/>
                    </a:moveTo>
                    <a:lnTo>
                      <a:pt x="3" y="1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3" y="1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76" name="Freeform 211">
                <a:extLst>
                  <a:ext uri="{FF2B5EF4-FFF2-40B4-BE49-F238E27FC236}">
                    <a16:creationId xmlns:a16="http://schemas.microsoft.com/office/drawing/2014/main" id="{78FA9DC0-EAE0-4B48-8144-D978FE935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382"/>
                <a:ext cx="8" cy="11"/>
              </a:xfrm>
              <a:custGeom>
                <a:avLst/>
                <a:gdLst>
                  <a:gd name="T0" fmla="*/ 0 w 8"/>
                  <a:gd name="T1" fmla="*/ 1 h 11"/>
                  <a:gd name="T2" fmla="*/ 0 w 8"/>
                  <a:gd name="T3" fmla="*/ 1 h 11"/>
                  <a:gd name="T4" fmla="*/ 7 w 8"/>
                  <a:gd name="T5" fmla="*/ 11 h 11"/>
                  <a:gd name="T6" fmla="*/ 7 w 8"/>
                  <a:gd name="T7" fmla="*/ 11 h 11"/>
                  <a:gd name="T8" fmla="*/ 7 w 8"/>
                  <a:gd name="T9" fmla="*/ 11 h 11"/>
                  <a:gd name="T10" fmla="*/ 8 w 8"/>
                  <a:gd name="T11" fmla="*/ 10 h 11"/>
                  <a:gd name="T12" fmla="*/ 8 w 8"/>
                  <a:gd name="T13" fmla="*/ 10 h 11"/>
                  <a:gd name="T14" fmla="*/ 1 w 8"/>
                  <a:gd name="T15" fmla="*/ 1 h 11"/>
                  <a:gd name="T16" fmla="*/ 1 w 8"/>
                  <a:gd name="T17" fmla="*/ 1 h 11"/>
                  <a:gd name="T18" fmla="*/ 0 w 8"/>
                  <a:gd name="T19" fmla="*/ 0 h 11"/>
                  <a:gd name="T20" fmla="*/ 0 w 8"/>
                  <a:gd name="T21" fmla="*/ 1 h 11"/>
                  <a:gd name="T22" fmla="*/ 0 w 8"/>
                  <a:gd name="T23" fmla="*/ 1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11">
                    <a:moveTo>
                      <a:pt x="0" y="1"/>
                    </a:moveTo>
                    <a:lnTo>
                      <a:pt x="0" y="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77" name="Freeform 212">
                <a:extLst>
                  <a:ext uri="{FF2B5EF4-FFF2-40B4-BE49-F238E27FC236}">
                    <a16:creationId xmlns:a16="http://schemas.microsoft.com/office/drawing/2014/main" id="{824342AD-F0FB-4772-8BA8-37B9F125B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381"/>
                <a:ext cx="9" cy="5"/>
              </a:xfrm>
              <a:custGeom>
                <a:avLst/>
                <a:gdLst>
                  <a:gd name="T0" fmla="*/ 1 w 9"/>
                  <a:gd name="T1" fmla="*/ 2 h 5"/>
                  <a:gd name="T2" fmla="*/ 1 w 9"/>
                  <a:gd name="T3" fmla="*/ 2 h 5"/>
                  <a:gd name="T4" fmla="*/ 4 w 9"/>
                  <a:gd name="T5" fmla="*/ 4 h 5"/>
                  <a:gd name="T6" fmla="*/ 8 w 9"/>
                  <a:gd name="T7" fmla="*/ 5 h 5"/>
                  <a:gd name="T8" fmla="*/ 8 w 9"/>
                  <a:gd name="T9" fmla="*/ 5 h 5"/>
                  <a:gd name="T10" fmla="*/ 9 w 9"/>
                  <a:gd name="T11" fmla="*/ 5 h 5"/>
                  <a:gd name="T12" fmla="*/ 9 w 9"/>
                  <a:gd name="T13" fmla="*/ 4 h 5"/>
                  <a:gd name="T14" fmla="*/ 8 w 9"/>
                  <a:gd name="T15" fmla="*/ 3 h 5"/>
                  <a:gd name="T16" fmla="*/ 8 w 9"/>
                  <a:gd name="T17" fmla="*/ 3 h 5"/>
                  <a:gd name="T18" fmla="*/ 5 w 9"/>
                  <a:gd name="T19" fmla="*/ 2 h 5"/>
                  <a:gd name="T20" fmla="*/ 2 w 9"/>
                  <a:gd name="T21" fmla="*/ 0 h 5"/>
                  <a:gd name="T22" fmla="*/ 2 w 9"/>
                  <a:gd name="T23" fmla="*/ 0 h 5"/>
                  <a:gd name="T24" fmla="*/ 1 w 9"/>
                  <a:gd name="T25" fmla="*/ 0 h 5"/>
                  <a:gd name="T26" fmla="*/ 1 w 9"/>
                  <a:gd name="T27" fmla="*/ 1 h 5"/>
                  <a:gd name="T28" fmla="*/ 0 w 9"/>
                  <a:gd name="T29" fmla="*/ 1 h 5"/>
                  <a:gd name="T30" fmla="*/ 1 w 9"/>
                  <a:gd name="T31" fmla="*/ 2 h 5"/>
                  <a:gd name="T32" fmla="*/ 1 w 9"/>
                  <a:gd name="T33" fmla="*/ 2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" h="5">
                    <a:moveTo>
                      <a:pt x="1" y="2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78" name="Freeform 213">
                <a:extLst>
                  <a:ext uri="{FF2B5EF4-FFF2-40B4-BE49-F238E27FC236}">
                    <a16:creationId xmlns:a16="http://schemas.microsoft.com/office/drawing/2014/main" id="{4FE38400-FF3B-457F-9C98-E68E6F0E4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311"/>
                <a:ext cx="16" cy="19"/>
              </a:xfrm>
              <a:custGeom>
                <a:avLst/>
                <a:gdLst>
                  <a:gd name="T0" fmla="*/ 16 w 16"/>
                  <a:gd name="T1" fmla="*/ 18 h 19"/>
                  <a:gd name="T2" fmla="*/ 16 w 16"/>
                  <a:gd name="T3" fmla="*/ 18 h 19"/>
                  <a:gd name="T4" fmla="*/ 7 w 16"/>
                  <a:gd name="T5" fmla="*/ 9 h 19"/>
                  <a:gd name="T6" fmla="*/ 1 w 16"/>
                  <a:gd name="T7" fmla="*/ 0 h 19"/>
                  <a:gd name="T8" fmla="*/ 1 w 16"/>
                  <a:gd name="T9" fmla="*/ 0 h 19"/>
                  <a:gd name="T10" fmla="*/ 0 w 16"/>
                  <a:gd name="T11" fmla="*/ 0 h 19"/>
                  <a:gd name="T12" fmla="*/ 0 w 16"/>
                  <a:gd name="T13" fmla="*/ 0 h 19"/>
                  <a:gd name="T14" fmla="*/ 7 w 16"/>
                  <a:gd name="T15" fmla="*/ 10 h 19"/>
                  <a:gd name="T16" fmla="*/ 16 w 16"/>
                  <a:gd name="T17" fmla="*/ 19 h 19"/>
                  <a:gd name="T18" fmla="*/ 16 w 16"/>
                  <a:gd name="T19" fmla="*/ 19 h 19"/>
                  <a:gd name="T20" fmla="*/ 16 w 16"/>
                  <a:gd name="T21" fmla="*/ 19 h 19"/>
                  <a:gd name="T22" fmla="*/ 16 w 16"/>
                  <a:gd name="T23" fmla="*/ 18 h 19"/>
                  <a:gd name="T24" fmla="*/ 16 w 16"/>
                  <a:gd name="T25" fmla="*/ 18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9">
                    <a:moveTo>
                      <a:pt x="16" y="18"/>
                    </a:moveTo>
                    <a:lnTo>
                      <a:pt x="16" y="18"/>
                    </a:lnTo>
                    <a:lnTo>
                      <a:pt x="7" y="9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7" y="10"/>
                    </a:lnTo>
                    <a:lnTo>
                      <a:pt x="16" y="19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79" name="Freeform 214">
                <a:extLst>
                  <a:ext uri="{FF2B5EF4-FFF2-40B4-BE49-F238E27FC236}">
                    <a16:creationId xmlns:a16="http://schemas.microsoft.com/office/drawing/2014/main" id="{CE4CCA3B-71B3-4991-BBAD-F52F83350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331"/>
                <a:ext cx="7" cy="2"/>
              </a:xfrm>
              <a:custGeom>
                <a:avLst/>
                <a:gdLst>
                  <a:gd name="T0" fmla="*/ 6 w 7"/>
                  <a:gd name="T1" fmla="*/ 0 h 2"/>
                  <a:gd name="T2" fmla="*/ 6 w 7"/>
                  <a:gd name="T3" fmla="*/ 0 h 2"/>
                  <a:gd name="T4" fmla="*/ 0 w 7"/>
                  <a:gd name="T5" fmla="*/ 0 h 2"/>
                  <a:gd name="T6" fmla="*/ 0 w 7"/>
                  <a:gd name="T7" fmla="*/ 0 h 2"/>
                  <a:gd name="T8" fmla="*/ 0 w 7"/>
                  <a:gd name="T9" fmla="*/ 1 h 2"/>
                  <a:gd name="T10" fmla="*/ 0 w 7"/>
                  <a:gd name="T11" fmla="*/ 2 h 2"/>
                  <a:gd name="T12" fmla="*/ 0 w 7"/>
                  <a:gd name="T13" fmla="*/ 2 h 2"/>
                  <a:gd name="T14" fmla="*/ 6 w 7"/>
                  <a:gd name="T15" fmla="*/ 2 h 2"/>
                  <a:gd name="T16" fmla="*/ 6 w 7"/>
                  <a:gd name="T17" fmla="*/ 2 h 2"/>
                  <a:gd name="T18" fmla="*/ 7 w 7"/>
                  <a:gd name="T19" fmla="*/ 1 h 2"/>
                  <a:gd name="T20" fmla="*/ 6 w 7"/>
                  <a:gd name="T21" fmla="*/ 0 h 2"/>
                  <a:gd name="T22" fmla="*/ 6 w 7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80" name="Freeform 215">
                <a:extLst>
                  <a:ext uri="{FF2B5EF4-FFF2-40B4-BE49-F238E27FC236}">
                    <a16:creationId xmlns:a16="http://schemas.microsoft.com/office/drawing/2014/main" id="{1DD6F87D-BA25-48F8-B210-D5D834FFF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319"/>
                <a:ext cx="1" cy="10"/>
              </a:xfrm>
              <a:custGeom>
                <a:avLst/>
                <a:gdLst>
                  <a:gd name="T0" fmla="*/ 1 w 1"/>
                  <a:gd name="T1" fmla="*/ 9 h 10"/>
                  <a:gd name="T2" fmla="*/ 1 w 1"/>
                  <a:gd name="T3" fmla="*/ 9 h 10"/>
                  <a:gd name="T4" fmla="*/ 1 w 1"/>
                  <a:gd name="T5" fmla="*/ 1 h 10"/>
                  <a:gd name="T6" fmla="*/ 1 w 1"/>
                  <a:gd name="T7" fmla="*/ 1 h 10"/>
                  <a:gd name="T8" fmla="*/ 1 w 1"/>
                  <a:gd name="T9" fmla="*/ 0 h 10"/>
                  <a:gd name="T10" fmla="*/ 0 w 1"/>
                  <a:gd name="T11" fmla="*/ 1 h 10"/>
                  <a:gd name="T12" fmla="*/ 0 w 1"/>
                  <a:gd name="T13" fmla="*/ 1 h 10"/>
                  <a:gd name="T14" fmla="*/ 0 w 1"/>
                  <a:gd name="T15" fmla="*/ 9 h 10"/>
                  <a:gd name="T16" fmla="*/ 0 w 1"/>
                  <a:gd name="T17" fmla="*/ 9 h 10"/>
                  <a:gd name="T18" fmla="*/ 1 w 1"/>
                  <a:gd name="T19" fmla="*/ 10 h 10"/>
                  <a:gd name="T20" fmla="*/ 1 w 1"/>
                  <a:gd name="T21" fmla="*/ 9 h 10"/>
                  <a:gd name="T22" fmla="*/ 1 w 1"/>
                  <a:gd name="T23" fmla="*/ 9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" h="10">
                    <a:moveTo>
                      <a:pt x="1" y="9"/>
                    </a:moveTo>
                    <a:lnTo>
                      <a:pt x="1" y="9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81" name="Freeform 216">
                <a:extLst>
                  <a:ext uri="{FF2B5EF4-FFF2-40B4-BE49-F238E27FC236}">
                    <a16:creationId xmlns:a16="http://schemas.microsoft.com/office/drawing/2014/main" id="{1FB82BB5-F0C3-4991-B2E7-8CE52BC9A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1333"/>
                <a:ext cx="10" cy="1"/>
              </a:xfrm>
              <a:custGeom>
                <a:avLst/>
                <a:gdLst>
                  <a:gd name="T0" fmla="*/ 1 w 10"/>
                  <a:gd name="T1" fmla="*/ 1 h 1"/>
                  <a:gd name="T2" fmla="*/ 1 w 10"/>
                  <a:gd name="T3" fmla="*/ 1 h 1"/>
                  <a:gd name="T4" fmla="*/ 9 w 10"/>
                  <a:gd name="T5" fmla="*/ 1 h 1"/>
                  <a:gd name="T6" fmla="*/ 9 w 10"/>
                  <a:gd name="T7" fmla="*/ 1 h 1"/>
                  <a:gd name="T8" fmla="*/ 10 w 10"/>
                  <a:gd name="T9" fmla="*/ 0 h 1"/>
                  <a:gd name="T10" fmla="*/ 9 w 10"/>
                  <a:gd name="T11" fmla="*/ 0 h 1"/>
                  <a:gd name="T12" fmla="*/ 9 w 10"/>
                  <a:gd name="T13" fmla="*/ 0 h 1"/>
                  <a:gd name="T14" fmla="*/ 1 w 10"/>
                  <a:gd name="T15" fmla="*/ 0 h 1"/>
                  <a:gd name="T16" fmla="*/ 1 w 10"/>
                  <a:gd name="T17" fmla="*/ 0 h 1"/>
                  <a:gd name="T18" fmla="*/ 0 w 10"/>
                  <a:gd name="T19" fmla="*/ 0 h 1"/>
                  <a:gd name="T20" fmla="*/ 1 w 10"/>
                  <a:gd name="T21" fmla="*/ 1 h 1"/>
                  <a:gd name="T22" fmla="*/ 1 w 10"/>
                  <a:gd name="T23" fmla="*/ 1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">
                    <a:moveTo>
                      <a:pt x="1" y="1"/>
                    </a:moveTo>
                    <a:lnTo>
                      <a:pt x="1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82" name="Freeform 217">
                <a:extLst>
                  <a:ext uri="{FF2B5EF4-FFF2-40B4-BE49-F238E27FC236}">
                    <a16:creationId xmlns:a16="http://schemas.microsoft.com/office/drawing/2014/main" id="{7335E93F-3EF4-46CC-BF41-DB3E47E75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1336"/>
                <a:ext cx="8" cy="9"/>
              </a:xfrm>
              <a:custGeom>
                <a:avLst/>
                <a:gdLst>
                  <a:gd name="T0" fmla="*/ 0 w 8"/>
                  <a:gd name="T1" fmla="*/ 1 h 9"/>
                  <a:gd name="T2" fmla="*/ 0 w 8"/>
                  <a:gd name="T3" fmla="*/ 1 h 9"/>
                  <a:gd name="T4" fmla="*/ 2 w 8"/>
                  <a:gd name="T5" fmla="*/ 5 h 9"/>
                  <a:gd name="T6" fmla="*/ 6 w 8"/>
                  <a:gd name="T7" fmla="*/ 8 h 9"/>
                  <a:gd name="T8" fmla="*/ 6 w 8"/>
                  <a:gd name="T9" fmla="*/ 8 h 9"/>
                  <a:gd name="T10" fmla="*/ 7 w 8"/>
                  <a:gd name="T11" fmla="*/ 9 h 9"/>
                  <a:gd name="T12" fmla="*/ 7 w 8"/>
                  <a:gd name="T13" fmla="*/ 8 h 9"/>
                  <a:gd name="T14" fmla="*/ 8 w 8"/>
                  <a:gd name="T15" fmla="*/ 8 h 9"/>
                  <a:gd name="T16" fmla="*/ 7 w 8"/>
                  <a:gd name="T17" fmla="*/ 7 h 9"/>
                  <a:gd name="T18" fmla="*/ 7 w 8"/>
                  <a:gd name="T19" fmla="*/ 7 h 9"/>
                  <a:gd name="T20" fmla="*/ 3 w 8"/>
                  <a:gd name="T21" fmla="*/ 1 h 9"/>
                  <a:gd name="T22" fmla="*/ 3 w 8"/>
                  <a:gd name="T23" fmla="*/ 1 h 9"/>
                  <a:gd name="T24" fmla="*/ 2 w 8"/>
                  <a:gd name="T25" fmla="*/ 0 h 9"/>
                  <a:gd name="T26" fmla="*/ 1 w 8"/>
                  <a:gd name="T27" fmla="*/ 0 h 9"/>
                  <a:gd name="T28" fmla="*/ 0 w 8"/>
                  <a:gd name="T29" fmla="*/ 0 h 9"/>
                  <a:gd name="T30" fmla="*/ 0 w 8"/>
                  <a:gd name="T31" fmla="*/ 1 h 9"/>
                  <a:gd name="T32" fmla="*/ 0 w 8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lnTo>
                      <a:pt x="0" y="1"/>
                    </a:lnTo>
                    <a:lnTo>
                      <a:pt x="2" y="5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83" name="Freeform 218">
                <a:extLst>
                  <a:ext uri="{FF2B5EF4-FFF2-40B4-BE49-F238E27FC236}">
                    <a16:creationId xmlns:a16="http://schemas.microsoft.com/office/drawing/2014/main" id="{57A6B314-F04F-4B53-9273-DD1B52F71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1336"/>
                <a:ext cx="4" cy="10"/>
              </a:xfrm>
              <a:custGeom>
                <a:avLst/>
                <a:gdLst>
                  <a:gd name="T0" fmla="*/ 2 w 4"/>
                  <a:gd name="T1" fmla="*/ 1 h 10"/>
                  <a:gd name="T2" fmla="*/ 2 w 4"/>
                  <a:gd name="T3" fmla="*/ 1 h 10"/>
                  <a:gd name="T4" fmla="*/ 1 w 4"/>
                  <a:gd name="T5" fmla="*/ 5 h 10"/>
                  <a:gd name="T6" fmla="*/ 0 w 4"/>
                  <a:gd name="T7" fmla="*/ 10 h 10"/>
                  <a:gd name="T8" fmla="*/ 0 w 4"/>
                  <a:gd name="T9" fmla="*/ 10 h 10"/>
                  <a:gd name="T10" fmla="*/ 1 w 4"/>
                  <a:gd name="T11" fmla="*/ 10 h 10"/>
                  <a:gd name="T12" fmla="*/ 2 w 4"/>
                  <a:gd name="T13" fmla="*/ 10 h 10"/>
                  <a:gd name="T14" fmla="*/ 2 w 4"/>
                  <a:gd name="T15" fmla="*/ 10 h 10"/>
                  <a:gd name="T16" fmla="*/ 2 w 4"/>
                  <a:gd name="T17" fmla="*/ 5 h 10"/>
                  <a:gd name="T18" fmla="*/ 4 w 4"/>
                  <a:gd name="T19" fmla="*/ 1 h 10"/>
                  <a:gd name="T20" fmla="*/ 4 w 4"/>
                  <a:gd name="T21" fmla="*/ 1 h 10"/>
                  <a:gd name="T22" fmla="*/ 4 w 4"/>
                  <a:gd name="T23" fmla="*/ 1 h 10"/>
                  <a:gd name="T24" fmla="*/ 3 w 4"/>
                  <a:gd name="T25" fmla="*/ 0 h 10"/>
                  <a:gd name="T26" fmla="*/ 2 w 4"/>
                  <a:gd name="T27" fmla="*/ 1 h 10"/>
                  <a:gd name="T28" fmla="*/ 2 w 4"/>
                  <a:gd name="T29" fmla="*/ 1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10">
                    <a:moveTo>
                      <a:pt x="2" y="1"/>
                    </a:moveTo>
                    <a:lnTo>
                      <a:pt x="2" y="1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84" name="Freeform 219">
                <a:extLst>
                  <a:ext uri="{FF2B5EF4-FFF2-40B4-BE49-F238E27FC236}">
                    <a16:creationId xmlns:a16="http://schemas.microsoft.com/office/drawing/2014/main" id="{E886B056-602B-4D8E-84EF-75E82B8E2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1227"/>
                <a:ext cx="55" cy="159"/>
              </a:xfrm>
              <a:custGeom>
                <a:avLst/>
                <a:gdLst>
                  <a:gd name="T0" fmla="*/ 52 w 55"/>
                  <a:gd name="T1" fmla="*/ 1 h 159"/>
                  <a:gd name="T2" fmla="*/ 37 w 55"/>
                  <a:gd name="T3" fmla="*/ 35 h 159"/>
                  <a:gd name="T4" fmla="*/ 32 w 55"/>
                  <a:gd name="T5" fmla="*/ 46 h 159"/>
                  <a:gd name="T6" fmla="*/ 30 w 55"/>
                  <a:gd name="T7" fmla="*/ 65 h 159"/>
                  <a:gd name="T8" fmla="*/ 31 w 55"/>
                  <a:gd name="T9" fmla="*/ 72 h 159"/>
                  <a:gd name="T10" fmla="*/ 36 w 55"/>
                  <a:gd name="T11" fmla="*/ 86 h 159"/>
                  <a:gd name="T12" fmla="*/ 37 w 55"/>
                  <a:gd name="T13" fmla="*/ 92 h 159"/>
                  <a:gd name="T14" fmla="*/ 35 w 55"/>
                  <a:gd name="T15" fmla="*/ 103 h 159"/>
                  <a:gd name="T16" fmla="*/ 26 w 55"/>
                  <a:gd name="T17" fmla="*/ 110 h 159"/>
                  <a:gd name="T18" fmla="*/ 11 w 55"/>
                  <a:gd name="T19" fmla="*/ 118 h 159"/>
                  <a:gd name="T20" fmla="*/ 7 w 55"/>
                  <a:gd name="T21" fmla="*/ 122 h 159"/>
                  <a:gd name="T22" fmla="*/ 2 w 55"/>
                  <a:gd name="T23" fmla="*/ 131 h 159"/>
                  <a:gd name="T24" fmla="*/ 0 w 55"/>
                  <a:gd name="T25" fmla="*/ 140 h 159"/>
                  <a:gd name="T26" fmla="*/ 2 w 55"/>
                  <a:gd name="T27" fmla="*/ 159 h 159"/>
                  <a:gd name="T28" fmla="*/ 3 w 55"/>
                  <a:gd name="T29" fmla="*/ 159 h 159"/>
                  <a:gd name="T30" fmla="*/ 2 w 55"/>
                  <a:gd name="T31" fmla="*/ 148 h 159"/>
                  <a:gd name="T32" fmla="*/ 2 w 55"/>
                  <a:gd name="T33" fmla="*/ 137 h 159"/>
                  <a:gd name="T34" fmla="*/ 4 w 55"/>
                  <a:gd name="T35" fmla="*/ 129 h 159"/>
                  <a:gd name="T36" fmla="*/ 12 w 55"/>
                  <a:gd name="T37" fmla="*/ 120 h 159"/>
                  <a:gd name="T38" fmla="*/ 19 w 55"/>
                  <a:gd name="T39" fmla="*/ 117 h 159"/>
                  <a:gd name="T40" fmla="*/ 32 w 55"/>
                  <a:gd name="T41" fmla="*/ 110 h 159"/>
                  <a:gd name="T42" fmla="*/ 40 w 55"/>
                  <a:gd name="T43" fmla="*/ 101 h 159"/>
                  <a:gd name="T44" fmla="*/ 41 w 55"/>
                  <a:gd name="T45" fmla="*/ 97 h 159"/>
                  <a:gd name="T46" fmla="*/ 41 w 55"/>
                  <a:gd name="T47" fmla="*/ 87 h 159"/>
                  <a:gd name="T48" fmla="*/ 38 w 55"/>
                  <a:gd name="T49" fmla="*/ 77 h 159"/>
                  <a:gd name="T50" fmla="*/ 36 w 55"/>
                  <a:gd name="T51" fmla="*/ 63 h 159"/>
                  <a:gd name="T52" fmla="*/ 37 w 55"/>
                  <a:gd name="T53" fmla="*/ 50 h 159"/>
                  <a:gd name="T54" fmla="*/ 40 w 55"/>
                  <a:gd name="T55" fmla="*/ 38 h 159"/>
                  <a:gd name="T56" fmla="*/ 55 w 55"/>
                  <a:gd name="T57" fmla="*/ 2 h 159"/>
                  <a:gd name="T58" fmla="*/ 55 w 55"/>
                  <a:gd name="T59" fmla="*/ 1 h 159"/>
                  <a:gd name="T60" fmla="*/ 53 w 55"/>
                  <a:gd name="T61" fmla="*/ 0 h 159"/>
                  <a:gd name="T62" fmla="*/ 52 w 55"/>
                  <a:gd name="T63" fmla="*/ 1 h 15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59">
                    <a:moveTo>
                      <a:pt x="52" y="1"/>
                    </a:moveTo>
                    <a:lnTo>
                      <a:pt x="52" y="1"/>
                    </a:lnTo>
                    <a:lnTo>
                      <a:pt x="41" y="23"/>
                    </a:lnTo>
                    <a:lnTo>
                      <a:pt x="37" y="35"/>
                    </a:lnTo>
                    <a:lnTo>
                      <a:pt x="32" y="46"/>
                    </a:lnTo>
                    <a:lnTo>
                      <a:pt x="30" y="55"/>
                    </a:lnTo>
                    <a:lnTo>
                      <a:pt x="30" y="65"/>
                    </a:lnTo>
                    <a:lnTo>
                      <a:pt x="31" y="72"/>
                    </a:lnTo>
                    <a:lnTo>
                      <a:pt x="33" y="79"/>
                    </a:lnTo>
                    <a:lnTo>
                      <a:pt x="36" y="86"/>
                    </a:lnTo>
                    <a:lnTo>
                      <a:pt x="37" y="92"/>
                    </a:lnTo>
                    <a:lnTo>
                      <a:pt x="37" y="99"/>
                    </a:lnTo>
                    <a:lnTo>
                      <a:pt x="35" y="103"/>
                    </a:lnTo>
                    <a:lnTo>
                      <a:pt x="30" y="107"/>
                    </a:lnTo>
                    <a:lnTo>
                      <a:pt x="26" y="110"/>
                    </a:lnTo>
                    <a:lnTo>
                      <a:pt x="16" y="116"/>
                    </a:lnTo>
                    <a:lnTo>
                      <a:pt x="11" y="118"/>
                    </a:lnTo>
                    <a:lnTo>
                      <a:pt x="7" y="122"/>
                    </a:lnTo>
                    <a:lnTo>
                      <a:pt x="4" y="126"/>
                    </a:lnTo>
                    <a:lnTo>
                      <a:pt x="2" y="131"/>
                    </a:lnTo>
                    <a:lnTo>
                      <a:pt x="1" y="135"/>
                    </a:lnTo>
                    <a:lnTo>
                      <a:pt x="0" y="140"/>
                    </a:lnTo>
                    <a:lnTo>
                      <a:pt x="1" y="150"/>
                    </a:lnTo>
                    <a:lnTo>
                      <a:pt x="2" y="159"/>
                    </a:lnTo>
                    <a:lnTo>
                      <a:pt x="3" y="159"/>
                    </a:lnTo>
                    <a:lnTo>
                      <a:pt x="2" y="148"/>
                    </a:lnTo>
                    <a:lnTo>
                      <a:pt x="2" y="142"/>
                    </a:lnTo>
                    <a:lnTo>
                      <a:pt x="2" y="137"/>
                    </a:lnTo>
                    <a:lnTo>
                      <a:pt x="4" y="129"/>
                    </a:lnTo>
                    <a:lnTo>
                      <a:pt x="8" y="124"/>
                    </a:lnTo>
                    <a:lnTo>
                      <a:pt x="12" y="120"/>
                    </a:lnTo>
                    <a:lnTo>
                      <a:pt x="19" y="117"/>
                    </a:lnTo>
                    <a:lnTo>
                      <a:pt x="26" y="114"/>
                    </a:lnTo>
                    <a:lnTo>
                      <a:pt x="32" y="110"/>
                    </a:lnTo>
                    <a:lnTo>
                      <a:pt x="38" y="104"/>
                    </a:lnTo>
                    <a:lnTo>
                      <a:pt x="40" y="101"/>
                    </a:lnTo>
                    <a:lnTo>
                      <a:pt x="41" y="97"/>
                    </a:lnTo>
                    <a:lnTo>
                      <a:pt x="41" y="92"/>
                    </a:lnTo>
                    <a:lnTo>
                      <a:pt x="41" y="87"/>
                    </a:lnTo>
                    <a:lnTo>
                      <a:pt x="38" y="77"/>
                    </a:lnTo>
                    <a:lnTo>
                      <a:pt x="37" y="69"/>
                    </a:lnTo>
                    <a:lnTo>
                      <a:pt x="36" y="63"/>
                    </a:lnTo>
                    <a:lnTo>
                      <a:pt x="36" y="56"/>
                    </a:lnTo>
                    <a:lnTo>
                      <a:pt x="37" y="50"/>
                    </a:lnTo>
                    <a:lnTo>
                      <a:pt x="40" y="38"/>
                    </a:lnTo>
                    <a:lnTo>
                      <a:pt x="45" y="26"/>
                    </a:lnTo>
                    <a:lnTo>
                      <a:pt x="55" y="2"/>
                    </a:lnTo>
                    <a:lnTo>
                      <a:pt x="55" y="1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85" name="Freeform 220">
                <a:extLst>
                  <a:ext uri="{FF2B5EF4-FFF2-40B4-BE49-F238E27FC236}">
                    <a16:creationId xmlns:a16="http://schemas.microsoft.com/office/drawing/2014/main" id="{6748F8AD-E102-4B66-842D-38D9D2429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" y="1582"/>
                <a:ext cx="21" cy="403"/>
              </a:xfrm>
              <a:custGeom>
                <a:avLst/>
                <a:gdLst>
                  <a:gd name="T0" fmla="*/ 19 w 21"/>
                  <a:gd name="T1" fmla="*/ 2 h 403"/>
                  <a:gd name="T2" fmla="*/ 19 w 21"/>
                  <a:gd name="T3" fmla="*/ 2 h 403"/>
                  <a:gd name="T4" fmla="*/ 17 w 21"/>
                  <a:gd name="T5" fmla="*/ 36 h 403"/>
                  <a:gd name="T6" fmla="*/ 13 w 21"/>
                  <a:gd name="T7" fmla="*/ 72 h 403"/>
                  <a:gd name="T8" fmla="*/ 6 w 21"/>
                  <a:gd name="T9" fmla="*/ 142 h 403"/>
                  <a:gd name="T10" fmla="*/ 6 w 21"/>
                  <a:gd name="T11" fmla="*/ 142 h 403"/>
                  <a:gd name="T12" fmla="*/ 3 w 21"/>
                  <a:gd name="T13" fmla="*/ 174 h 403"/>
                  <a:gd name="T14" fmla="*/ 1 w 21"/>
                  <a:gd name="T15" fmla="*/ 206 h 403"/>
                  <a:gd name="T16" fmla="*/ 0 w 21"/>
                  <a:gd name="T17" fmla="*/ 238 h 403"/>
                  <a:gd name="T18" fmla="*/ 1 w 21"/>
                  <a:gd name="T19" fmla="*/ 269 h 403"/>
                  <a:gd name="T20" fmla="*/ 1 w 21"/>
                  <a:gd name="T21" fmla="*/ 269 h 403"/>
                  <a:gd name="T22" fmla="*/ 2 w 21"/>
                  <a:gd name="T23" fmla="*/ 303 h 403"/>
                  <a:gd name="T24" fmla="*/ 6 w 21"/>
                  <a:gd name="T25" fmla="*/ 337 h 403"/>
                  <a:gd name="T26" fmla="*/ 12 w 21"/>
                  <a:gd name="T27" fmla="*/ 370 h 403"/>
                  <a:gd name="T28" fmla="*/ 19 w 21"/>
                  <a:gd name="T29" fmla="*/ 403 h 403"/>
                  <a:gd name="T30" fmla="*/ 19 w 21"/>
                  <a:gd name="T31" fmla="*/ 403 h 403"/>
                  <a:gd name="T32" fmla="*/ 20 w 21"/>
                  <a:gd name="T33" fmla="*/ 403 h 403"/>
                  <a:gd name="T34" fmla="*/ 20 w 21"/>
                  <a:gd name="T35" fmla="*/ 403 h 403"/>
                  <a:gd name="T36" fmla="*/ 20 w 21"/>
                  <a:gd name="T37" fmla="*/ 403 h 403"/>
                  <a:gd name="T38" fmla="*/ 13 w 21"/>
                  <a:gd name="T39" fmla="*/ 369 h 403"/>
                  <a:gd name="T40" fmla="*/ 8 w 21"/>
                  <a:gd name="T41" fmla="*/ 337 h 403"/>
                  <a:gd name="T42" fmla="*/ 5 w 21"/>
                  <a:gd name="T43" fmla="*/ 303 h 403"/>
                  <a:gd name="T44" fmla="*/ 3 w 21"/>
                  <a:gd name="T45" fmla="*/ 269 h 403"/>
                  <a:gd name="T46" fmla="*/ 3 w 21"/>
                  <a:gd name="T47" fmla="*/ 269 h 403"/>
                  <a:gd name="T48" fmla="*/ 3 w 21"/>
                  <a:gd name="T49" fmla="*/ 238 h 403"/>
                  <a:gd name="T50" fmla="*/ 5 w 21"/>
                  <a:gd name="T51" fmla="*/ 205 h 403"/>
                  <a:gd name="T52" fmla="*/ 7 w 21"/>
                  <a:gd name="T53" fmla="*/ 174 h 403"/>
                  <a:gd name="T54" fmla="*/ 10 w 21"/>
                  <a:gd name="T55" fmla="*/ 142 h 403"/>
                  <a:gd name="T56" fmla="*/ 10 w 21"/>
                  <a:gd name="T57" fmla="*/ 142 h 403"/>
                  <a:gd name="T58" fmla="*/ 14 w 21"/>
                  <a:gd name="T59" fmla="*/ 101 h 403"/>
                  <a:gd name="T60" fmla="*/ 18 w 21"/>
                  <a:gd name="T61" fmla="*/ 62 h 403"/>
                  <a:gd name="T62" fmla="*/ 18 w 21"/>
                  <a:gd name="T63" fmla="*/ 62 h 403"/>
                  <a:gd name="T64" fmla="*/ 20 w 21"/>
                  <a:gd name="T65" fmla="*/ 31 h 403"/>
                  <a:gd name="T66" fmla="*/ 21 w 21"/>
                  <a:gd name="T67" fmla="*/ 16 h 403"/>
                  <a:gd name="T68" fmla="*/ 21 w 21"/>
                  <a:gd name="T69" fmla="*/ 1 h 403"/>
                  <a:gd name="T70" fmla="*/ 21 w 21"/>
                  <a:gd name="T71" fmla="*/ 1 h 403"/>
                  <a:gd name="T72" fmla="*/ 21 w 21"/>
                  <a:gd name="T73" fmla="*/ 1 h 403"/>
                  <a:gd name="T74" fmla="*/ 20 w 21"/>
                  <a:gd name="T75" fmla="*/ 0 h 403"/>
                  <a:gd name="T76" fmla="*/ 19 w 21"/>
                  <a:gd name="T77" fmla="*/ 1 h 403"/>
                  <a:gd name="T78" fmla="*/ 19 w 21"/>
                  <a:gd name="T79" fmla="*/ 2 h 403"/>
                  <a:gd name="T80" fmla="*/ 19 w 21"/>
                  <a:gd name="T81" fmla="*/ 2 h 4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403">
                    <a:moveTo>
                      <a:pt x="19" y="2"/>
                    </a:moveTo>
                    <a:lnTo>
                      <a:pt x="19" y="2"/>
                    </a:lnTo>
                    <a:lnTo>
                      <a:pt x="17" y="36"/>
                    </a:lnTo>
                    <a:lnTo>
                      <a:pt x="13" y="72"/>
                    </a:lnTo>
                    <a:lnTo>
                      <a:pt x="6" y="142"/>
                    </a:lnTo>
                    <a:lnTo>
                      <a:pt x="3" y="174"/>
                    </a:lnTo>
                    <a:lnTo>
                      <a:pt x="1" y="206"/>
                    </a:lnTo>
                    <a:lnTo>
                      <a:pt x="0" y="238"/>
                    </a:lnTo>
                    <a:lnTo>
                      <a:pt x="1" y="269"/>
                    </a:lnTo>
                    <a:lnTo>
                      <a:pt x="2" y="303"/>
                    </a:lnTo>
                    <a:lnTo>
                      <a:pt x="6" y="337"/>
                    </a:lnTo>
                    <a:lnTo>
                      <a:pt x="12" y="370"/>
                    </a:lnTo>
                    <a:lnTo>
                      <a:pt x="19" y="403"/>
                    </a:lnTo>
                    <a:lnTo>
                      <a:pt x="20" y="403"/>
                    </a:lnTo>
                    <a:lnTo>
                      <a:pt x="13" y="369"/>
                    </a:lnTo>
                    <a:lnTo>
                      <a:pt x="8" y="337"/>
                    </a:lnTo>
                    <a:lnTo>
                      <a:pt x="5" y="303"/>
                    </a:lnTo>
                    <a:lnTo>
                      <a:pt x="3" y="269"/>
                    </a:lnTo>
                    <a:lnTo>
                      <a:pt x="3" y="238"/>
                    </a:lnTo>
                    <a:lnTo>
                      <a:pt x="5" y="205"/>
                    </a:lnTo>
                    <a:lnTo>
                      <a:pt x="7" y="174"/>
                    </a:lnTo>
                    <a:lnTo>
                      <a:pt x="10" y="142"/>
                    </a:lnTo>
                    <a:lnTo>
                      <a:pt x="14" y="101"/>
                    </a:lnTo>
                    <a:lnTo>
                      <a:pt x="18" y="62"/>
                    </a:lnTo>
                    <a:lnTo>
                      <a:pt x="20" y="31"/>
                    </a:lnTo>
                    <a:lnTo>
                      <a:pt x="21" y="16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86" name="Freeform 221">
                <a:extLst>
                  <a:ext uri="{FF2B5EF4-FFF2-40B4-BE49-F238E27FC236}">
                    <a16:creationId xmlns:a16="http://schemas.microsoft.com/office/drawing/2014/main" id="{8733C9FC-59E3-4BCD-BACC-DC0FEDDF1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782"/>
                <a:ext cx="21" cy="61"/>
              </a:xfrm>
              <a:custGeom>
                <a:avLst/>
                <a:gdLst>
                  <a:gd name="T0" fmla="*/ 0 w 21"/>
                  <a:gd name="T1" fmla="*/ 1 h 61"/>
                  <a:gd name="T2" fmla="*/ 0 w 21"/>
                  <a:gd name="T3" fmla="*/ 1 h 61"/>
                  <a:gd name="T4" fmla="*/ 7 w 21"/>
                  <a:gd name="T5" fmla="*/ 15 h 61"/>
                  <a:gd name="T6" fmla="*/ 12 w 21"/>
                  <a:gd name="T7" fmla="*/ 30 h 61"/>
                  <a:gd name="T8" fmla="*/ 16 w 21"/>
                  <a:gd name="T9" fmla="*/ 45 h 61"/>
                  <a:gd name="T10" fmla="*/ 20 w 21"/>
                  <a:gd name="T11" fmla="*/ 60 h 61"/>
                  <a:gd name="T12" fmla="*/ 20 w 21"/>
                  <a:gd name="T13" fmla="*/ 60 h 61"/>
                  <a:gd name="T14" fmla="*/ 21 w 21"/>
                  <a:gd name="T15" fmla="*/ 61 h 61"/>
                  <a:gd name="T16" fmla="*/ 21 w 21"/>
                  <a:gd name="T17" fmla="*/ 60 h 61"/>
                  <a:gd name="T18" fmla="*/ 21 w 21"/>
                  <a:gd name="T19" fmla="*/ 60 h 61"/>
                  <a:gd name="T20" fmla="*/ 18 w 21"/>
                  <a:gd name="T21" fmla="*/ 45 h 61"/>
                  <a:gd name="T22" fmla="*/ 14 w 21"/>
                  <a:gd name="T23" fmla="*/ 30 h 61"/>
                  <a:gd name="T24" fmla="*/ 9 w 21"/>
                  <a:gd name="T25" fmla="*/ 14 h 61"/>
                  <a:gd name="T26" fmla="*/ 6 w 21"/>
                  <a:gd name="T27" fmla="*/ 7 h 61"/>
                  <a:gd name="T28" fmla="*/ 2 w 21"/>
                  <a:gd name="T29" fmla="*/ 1 h 61"/>
                  <a:gd name="T30" fmla="*/ 2 w 21"/>
                  <a:gd name="T31" fmla="*/ 1 h 61"/>
                  <a:gd name="T32" fmla="*/ 1 w 21"/>
                  <a:gd name="T33" fmla="*/ 0 h 61"/>
                  <a:gd name="T34" fmla="*/ 0 w 21"/>
                  <a:gd name="T35" fmla="*/ 1 h 61"/>
                  <a:gd name="T36" fmla="*/ 0 w 21"/>
                  <a:gd name="T37" fmla="*/ 1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61">
                    <a:moveTo>
                      <a:pt x="0" y="1"/>
                    </a:moveTo>
                    <a:lnTo>
                      <a:pt x="0" y="1"/>
                    </a:lnTo>
                    <a:lnTo>
                      <a:pt x="7" y="15"/>
                    </a:lnTo>
                    <a:lnTo>
                      <a:pt x="12" y="30"/>
                    </a:lnTo>
                    <a:lnTo>
                      <a:pt x="16" y="45"/>
                    </a:lnTo>
                    <a:lnTo>
                      <a:pt x="20" y="60"/>
                    </a:lnTo>
                    <a:lnTo>
                      <a:pt x="21" y="61"/>
                    </a:lnTo>
                    <a:lnTo>
                      <a:pt x="21" y="60"/>
                    </a:lnTo>
                    <a:lnTo>
                      <a:pt x="18" y="45"/>
                    </a:lnTo>
                    <a:lnTo>
                      <a:pt x="14" y="30"/>
                    </a:lnTo>
                    <a:lnTo>
                      <a:pt x="9" y="14"/>
                    </a:lnTo>
                    <a:lnTo>
                      <a:pt x="6" y="7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87" name="Freeform 222">
                <a:extLst>
                  <a:ext uri="{FF2B5EF4-FFF2-40B4-BE49-F238E27FC236}">
                    <a16:creationId xmlns:a16="http://schemas.microsoft.com/office/drawing/2014/main" id="{515B2509-0BAF-4BCB-B645-DE3DBFD40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1335"/>
                <a:ext cx="48" cy="32"/>
              </a:xfrm>
              <a:custGeom>
                <a:avLst/>
                <a:gdLst>
                  <a:gd name="T0" fmla="*/ 0 w 48"/>
                  <a:gd name="T1" fmla="*/ 1 h 32"/>
                  <a:gd name="T2" fmla="*/ 0 w 48"/>
                  <a:gd name="T3" fmla="*/ 1 h 32"/>
                  <a:gd name="T4" fmla="*/ 24 w 48"/>
                  <a:gd name="T5" fmla="*/ 16 h 32"/>
                  <a:gd name="T6" fmla="*/ 47 w 48"/>
                  <a:gd name="T7" fmla="*/ 32 h 32"/>
                  <a:gd name="T8" fmla="*/ 47 w 48"/>
                  <a:gd name="T9" fmla="*/ 32 h 32"/>
                  <a:gd name="T10" fmla="*/ 48 w 48"/>
                  <a:gd name="T11" fmla="*/ 32 h 32"/>
                  <a:gd name="T12" fmla="*/ 48 w 48"/>
                  <a:gd name="T13" fmla="*/ 31 h 32"/>
                  <a:gd name="T14" fmla="*/ 48 w 48"/>
                  <a:gd name="T15" fmla="*/ 31 h 32"/>
                  <a:gd name="T16" fmla="*/ 25 w 48"/>
                  <a:gd name="T17" fmla="*/ 14 h 32"/>
                  <a:gd name="T18" fmla="*/ 13 w 48"/>
                  <a:gd name="T19" fmla="*/ 7 h 32"/>
                  <a:gd name="T20" fmla="*/ 0 w 48"/>
                  <a:gd name="T21" fmla="*/ 0 h 32"/>
                  <a:gd name="T22" fmla="*/ 0 w 48"/>
                  <a:gd name="T23" fmla="*/ 0 h 32"/>
                  <a:gd name="T24" fmla="*/ 0 w 48"/>
                  <a:gd name="T25" fmla="*/ 0 h 32"/>
                  <a:gd name="T26" fmla="*/ 0 w 48"/>
                  <a:gd name="T27" fmla="*/ 1 h 32"/>
                  <a:gd name="T28" fmla="*/ 0 w 48"/>
                  <a:gd name="T29" fmla="*/ 1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32">
                    <a:moveTo>
                      <a:pt x="0" y="1"/>
                    </a:moveTo>
                    <a:lnTo>
                      <a:pt x="0" y="1"/>
                    </a:lnTo>
                    <a:lnTo>
                      <a:pt x="24" y="16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1"/>
                    </a:lnTo>
                    <a:lnTo>
                      <a:pt x="25" y="14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88" name="Freeform 223">
                <a:extLst>
                  <a:ext uri="{FF2B5EF4-FFF2-40B4-BE49-F238E27FC236}">
                    <a16:creationId xmlns:a16="http://schemas.microsoft.com/office/drawing/2014/main" id="{2E83AEF4-C827-445E-9B0A-2D9B21E9F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" y="1352"/>
                <a:ext cx="131" cy="502"/>
              </a:xfrm>
              <a:custGeom>
                <a:avLst/>
                <a:gdLst>
                  <a:gd name="T0" fmla="*/ 0 w 131"/>
                  <a:gd name="T1" fmla="*/ 1 h 502"/>
                  <a:gd name="T2" fmla="*/ 4 w 131"/>
                  <a:gd name="T3" fmla="*/ 17 h 502"/>
                  <a:gd name="T4" fmla="*/ 6 w 131"/>
                  <a:gd name="T5" fmla="*/ 49 h 502"/>
                  <a:gd name="T6" fmla="*/ 7 w 131"/>
                  <a:gd name="T7" fmla="*/ 66 h 502"/>
                  <a:gd name="T8" fmla="*/ 16 w 131"/>
                  <a:gd name="T9" fmla="*/ 131 h 502"/>
                  <a:gd name="T10" fmla="*/ 21 w 131"/>
                  <a:gd name="T11" fmla="*/ 163 h 502"/>
                  <a:gd name="T12" fmla="*/ 31 w 131"/>
                  <a:gd name="T13" fmla="*/ 195 h 502"/>
                  <a:gd name="T14" fmla="*/ 36 w 131"/>
                  <a:gd name="T15" fmla="*/ 209 h 502"/>
                  <a:gd name="T16" fmla="*/ 56 w 131"/>
                  <a:gd name="T17" fmla="*/ 253 h 502"/>
                  <a:gd name="T18" fmla="*/ 72 w 131"/>
                  <a:gd name="T19" fmla="*/ 281 h 502"/>
                  <a:gd name="T20" fmla="*/ 104 w 131"/>
                  <a:gd name="T21" fmla="*/ 340 h 502"/>
                  <a:gd name="T22" fmla="*/ 118 w 131"/>
                  <a:gd name="T23" fmla="*/ 370 h 502"/>
                  <a:gd name="T24" fmla="*/ 127 w 131"/>
                  <a:gd name="T25" fmla="*/ 401 h 502"/>
                  <a:gd name="T26" fmla="*/ 129 w 131"/>
                  <a:gd name="T27" fmla="*/ 433 h 502"/>
                  <a:gd name="T28" fmla="*/ 128 w 131"/>
                  <a:gd name="T29" fmla="*/ 442 h 502"/>
                  <a:gd name="T30" fmla="*/ 122 w 131"/>
                  <a:gd name="T31" fmla="*/ 468 h 502"/>
                  <a:gd name="T32" fmla="*/ 110 w 131"/>
                  <a:gd name="T33" fmla="*/ 501 h 502"/>
                  <a:gd name="T34" fmla="*/ 111 w 131"/>
                  <a:gd name="T35" fmla="*/ 502 h 502"/>
                  <a:gd name="T36" fmla="*/ 112 w 131"/>
                  <a:gd name="T37" fmla="*/ 501 h 502"/>
                  <a:gd name="T38" fmla="*/ 123 w 131"/>
                  <a:gd name="T39" fmla="*/ 471 h 502"/>
                  <a:gd name="T40" fmla="*/ 131 w 131"/>
                  <a:gd name="T41" fmla="*/ 438 h 502"/>
                  <a:gd name="T42" fmla="*/ 131 w 131"/>
                  <a:gd name="T43" fmla="*/ 423 h 502"/>
                  <a:gd name="T44" fmla="*/ 128 w 131"/>
                  <a:gd name="T45" fmla="*/ 392 h 502"/>
                  <a:gd name="T46" fmla="*/ 124 w 131"/>
                  <a:gd name="T47" fmla="*/ 378 h 502"/>
                  <a:gd name="T48" fmla="*/ 112 w 131"/>
                  <a:gd name="T49" fmla="*/ 348 h 502"/>
                  <a:gd name="T50" fmla="*/ 98 w 131"/>
                  <a:gd name="T51" fmla="*/ 319 h 502"/>
                  <a:gd name="T52" fmla="*/ 66 w 131"/>
                  <a:gd name="T53" fmla="*/ 260 h 502"/>
                  <a:gd name="T54" fmla="*/ 38 w 131"/>
                  <a:gd name="T55" fmla="*/ 200 h 502"/>
                  <a:gd name="T56" fmla="*/ 33 w 131"/>
                  <a:gd name="T57" fmla="*/ 184 h 502"/>
                  <a:gd name="T58" fmla="*/ 25 w 131"/>
                  <a:gd name="T59" fmla="*/ 152 h 502"/>
                  <a:gd name="T60" fmla="*/ 21 w 131"/>
                  <a:gd name="T61" fmla="*/ 136 h 502"/>
                  <a:gd name="T62" fmla="*/ 12 w 131"/>
                  <a:gd name="T63" fmla="*/ 70 h 502"/>
                  <a:gd name="T64" fmla="*/ 11 w 131"/>
                  <a:gd name="T65" fmla="*/ 53 h 502"/>
                  <a:gd name="T66" fmla="*/ 8 w 131"/>
                  <a:gd name="T67" fmla="*/ 21 h 502"/>
                  <a:gd name="T68" fmla="*/ 4 w 131"/>
                  <a:gd name="T69" fmla="*/ 6 h 502"/>
                  <a:gd name="T70" fmla="*/ 2 w 131"/>
                  <a:gd name="T71" fmla="*/ 0 h 502"/>
                  <a:gd name="T72" fmla="*/ 2 w 131"/>
                  <a:gd name="T73" fmla="*/ 0 h 502"/>
                  <a:gd name="T74" fmla="*/ 0 w 131"/>
                  <a:gd name="T75" fmla="*/ 0 h 502"/>
                  <a:gd name="T76" fmla="*/ 0 w 131"/>
                  <a:gd name="T77" fmla="*/ 1 h 5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1" h="502">
                    <a:moveTo>
                      <a:pt x="0" y="1"/>
                    </a:moveTo>
                    <a:lnTo>
                      <a:pt x="0" y="1"/>
                    </a:lnTo>
                    <a:lnTo>
                      <a:pt x="3" y="10"/>
                    </a:lnTo>
                    <a:lnTo>
                      <a:pt x="4" y="17"/>
                    </a:lnTo>
                    <a:lnTo>
                      <a:pt x="5" y="33"/>
                    </a:lnTo>
                    <a:lnTo>
                      <a:pt x="6" y="49"/>
                    </a:lnTo>
                    <a:lnTo>
                      <a:pt x="7" y="66"/>
                    </a:lnTo>
                    <a:lnTo>
                      <a:pt x="11" y="98"/>
                    </a:lnTo>
                    <a:lnTo>
                      <a:pt x="16" y="131"/>
                    </a:lnTo>
                    <a:lnTo>
                      <a:pt x="21" y="163"/>
                    </a:lnTo>
                    <a:lnTo>
                      <a:pt x="26" y="179"/>
                    </a:lnTo>
                    <a:lnTo>
                      <a:pt x="31" y="195"/>
                    </a:lnTo>
                    <a:lnTo>
                      <a:pt x="36" y="209"/>
                    </a:lnTo>
                    <a:lnTo>
                      <a:pt x="42" y="224"/>
                    </a:lnTo>
                    <a:lnTo>
                      <a:pt x="56" y="253"/>
                    </a:lnTo>
                    <a:lnTo>
                      <a:pt x="72" y="281"/>
                    </a:lnTo>
                    <a:lnTo>
                      <a:pt x="89" y="311"/>
                    </a:lnTo>
                    <a:lnTo>
                      <a:pt x="104" y="340"/>
                    </a:lnTo>
                    <a:lnTo>
                      <a:pt x="118" y="370"/>
                    </a:lnTo>
                    <a:lnTo>
                      <a:pt x="123" y="385"/>
                    </a:lnTo>
                    <a:lnTo>
                      <a:pt x="127" y="401"/>
                    </a:lnTo>
                    <a:lnTo>
                      <a:pt x="128" y="417"/>
                    </a:lnTo>
                    <a:lnTo>
                      <a:pt x="129" y="433"/>
                    </a:lnTo>
                    <a:lnTo>
                      <a:pt x="128" y="442"/>
                    </a:lnTo>
                    <a:lnTo>
                      <a:pt x="127" y="450"/>
                    </a:lnTo>
                    <a:lnTo>
                      <a:pt x="122" y="468"/>
                    </a:lnTo>
                    <a:lnTo>
                      <a:pt x="116" y="484"/>
                    </a:lnTo>
                    <a:lnTo>
                      <a:pt x="110" y="501"/>
                    </a:lnTo>
                    <a:lnTo>
                      <a:pt x="111" y="502"/>
                    </a:lnTo>
                    <a:lnTo>
                      <a:pt x="112" y="501"/>
                    </a:lnTo>
                    <a:lnTo>
                      <a:pt x="118" y="486"/>
                    </a:lnTo>
                    <a:lnTo>
                      <a:pt x="123" y="471"/>
                    </a:lnTo>
                    <a:lnTo>
                      <a:pt x="128" y="455"/>
                    </a:lnTo>
                    <a:lnTo>
                      <a:pt x="131" y="438"/>
                    </a:lnTo>
                    <a:lnTo>
                      <a:pt x="131" y="423"/>
                    </a:lnTo>
                    <a:lnTo>
                      <a:pt x="130" y="408"/>
                    </a:lnTo>
                    <a:lnTo>
                      <a:pt x="128" y="392"/>
                    </a:lnTo>
                    <a:lnTo>
                      <a:pt x="124" y="378"/>
                    </a:lnTo>
                    <a:lnTo>
                      <a:pt x="119" y="363"/>
                    </a:lnTo>
                    <a:lnTo>
                      <a:pt x="112" y="348"/>
                    </a:lnTo>
                    <a:lnTo>
                      <a:pt x="98" y="319"/>
                    </a:lnTo>
                    <a:lnTo>
                      <a:pt x="66" y="260"/>
                    </a:lnTo>
                    <a:lnTo>
                      <a:pt x="51" y="231"/>
                    </a:lnTo>
                    <a:lnTo>
                      <a:pt x="38" y="200"/>
                    </a:lnTo>
                    <a:lnTo>
                      <a:pt x="33" y="184"/>
                    </a:lnTo>
                    <a:lnTo>
                      <a:pt x="29" y="168"/>
                    </a:lnTo>
                    <a:lnTo>
                      <a:pt x="25" y="152"/>
                    </a:lnTo>
                    <a:lnTo>
                      <a:pt x="21" y="136"/>
                    </a:lnTo>
                    <a:lnTo>
                      <a:pt x="17" y="102"/>
                    </a:lnTo>
                    <a:lnTo>
                      <a:pt x="12" y="70"/>
                    </a:lnTo>
                    <a:lnTo>
                      <a:pt x="11" y="53"/>
                    </a:lnTo>
                    <a:lnTo>
                      <a:pt x="10" y="37"/>
                    </a:lnTo>
                    <a:lnTo>
                      <a:pt x="8" y="21"/>
                    </a:lnTo>
                    <a:lnTo>
                      <a:pt x="7" y="13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89" name="Freeform 224">
                <a:extLst>
                  <a:ext uri="{FF2B5EF4-FFF2-40B4-BE49-F238E27FC236}">
                    <a16:creationId xmlns:a16="http://schemas.microsoft.com/office/drawing/2014/main" id="{52AC8922-9A93-4520-B5DC-435C779BD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1794"/>
                <a:ext cx="171" cy="140"/>
              </a:xfrm>
              <a:custGeom>
                <a:avLst/>
                <a:gdLst>
                  <a:gd name="T0" fmla="*/ 1 w 171"/>
                  <a:gd name="T1" fmla="*/ 140 h 140"/>
                  <a:gd name="T2" fmla="*/ 2 w 171"/>
                  <a:gd name="T3" fmla="*/ 115 h 140"/>
                  <a:gd name="T4" fmla="*/ 3 w 171"/>
                  <a:gd name="T5" fmla="*/ 109 h 140"/>
                  <a:gd name="T6" fmla="*/ 9 w 171"/>
                  <a:gd name="T7" fmla="*/ 89 h 140"/>
                  <a:gd name="T8" fmla="*/ 15 w 171"/>
                  <a:gd name="T9" fmla="*/ 77 h 140"/>
                  <a:gd name="T10" fmla="*/ 31 w 171"/>
                  <a:gd name="T11" fmla="*/ 53 h 140"/>
                  <a:gd name="T12" fmla="*/ 40 w 171"/>
                  <a:gd name="T13" fmla="*/ 43 h 140"/>
                  <a:gd name="T14" fmla="*/ 63 w 171"/>
                  <a:gd name="T15" fmla="*/ 22 h 140"/>
                  <a:gd name="T16" fmla="*/ 66 w 171"/>
                  <a:gd name="T17" fmla="*/ 19 h 140"/>
                  <a:gd name="T18" fmla="*/ 74 w 171"/>
                  <a:gd name="T19" fmla="*/ 16 h 140"/>
                  <a:gd name="T20" fmla="*/ 78 w 171"/>
                  <a:gd name="T21" fmla="*/ 17 h 140"/>
                  <a:gd name="T22" fmla="*/ 79 w 171"/>
                  <a:gd name="T23" fmla="*/ 20 h 140"/>
                  <a:gd name="T24" fmla="*/ 79 w 171"/>
                  <a:gd name="T25" fmla="*/ 29 h 140"/>
                  <a:gd name="T26" fmla="*/ 77 w 171"/>
                  <a:gd name="T27" fmla="*/ 38 h 140"/>
                  <a:gd name="T28" fmla="*/ 74 w 171"/>
                  <a:gd name="T29" fmla="*/ 56 h 140"/>
                  <a:gd name="T30" fmla="*/ 74 w 171"/>
                  <a:gd name="T31" fmla="*/ 62 h 140"/>
                  <a:gd name="T32" fmla="*/ 77 w 171"/>
                  <a:gd name="T33" fmla="*/ 67 h 140"/>
                  <a:gd name="T34" fmla="*/ 79 w 171"/>
                  <a:gd name="T35" fmla="*/ 67 h 140"/>
                  <a:gd name="T36" fmla="*/ 86 w 171"/>
                  <a:gd name="T37" fmla="*/ 62 h 140"/>
                  <a:gd name="T38" fmla="*/ 94 w 171"/>
                  <a:gd name="T39" fmla="*/ 53 h 140"/>
                  <a:gd name="T40" fmla="*/ 126 w 171"/>
                  <a:gd name="T41" fmla="*/ 20 h 140"/>
                  <a:gd name="T42" fmla="*/ 135 w 171"/>
                  <a:gd name="T43" fmla="*/ 13 h 140"/>
                  <a:gd name="T44" fmla="*/ 152 w 171"/>
                  <a:gd name="T45" fmla="*/ 5 h 140"/>
                  <a:gd name="T46" fmla="*/ 164 w 171"/>
                  <a:gd name="T47" fmla="*/ 2 h 140"/>
                  <a:gd name="T48" fmla="*/ 170 w 171"/>
                  <a:gd name="T49" fmla="*/ 3 h 140"/>
                  <a:gd name="T50" fmla="*/ 171 w 171"/>
                  <a:gd name="T51" fmla="*/ 1 h 140"/>
                  <a:gd name="T52" fmla="*/ 170 w 171"/>
                  <a:gd name="T53" fmla="*/ 1 h 140"/>
                  <a:gd name="T54" fmla="*/ 161 w 171"/>
                  <a:gd name="T55" fmla="*/ 1 h 140"/>
                  <a:gd name="T56" fmla="*/ 142 w 171"/>
                  <a:gd name="T57" fmla="*/ 6 h 140"/>
                  <a:gd name="T58" fmla="*/ 134 w 171"/>
                  <a:gd name="T59" fmla="*/ 12 h 140"/>
                  <a:gd name="T60" fmla="*/ 115 w 171"/>
                  <a:gd name="T61" fmla="*/ 28 h 140"/>
                  <a:gd name="T62" fmla="*/ 97 w 171"/>
                  <a:gd name="T63" fmla="*/ 46 h 140"/>
                  <a:gd name="T64" fmla="*/ 88 w 171"/>
                  <a:gd name="T65" fmla="*/ 57 h 140"/>
                  <a:gd name="T66" fmla="*/ 81 w 171"/>
                  <a:gd name="T67" fmla="*/ 63 h 140"/>
                  <a:gd name="T68" fmla="*/ 79 w 171"/>
                  <a:gd name="T69" fmla="*/ 64 h 140"/>
                  <a:gd name="T70" fmla="*/ 76 w 171"/>
                  <a:gd name="T71" fmla="*/ 62 h 140"/>
                  <a:gd name="T72" fmla="*/ 76 w 171"/>
                  <a:gd name="T73" fmla="*/ 52 h 140"/>
                  <a:gd name="T74" fmla="*/ 78 w 171"/>
                  <a:gd name="T75" fmla="*/ 43 h 140"/>
                  <a:gd name="T76" fmla="*/ 81 w 171"/>
                  <a:gd name="T77" fmla="*/ 25 h 140"/>
                  <a:gd name="T78" fmla="*/ 80 w 171"/>
                  <a:gd name="T79" fmla="*/ 17 h 140"/>
                  <a:gd name="T80" fmla="*/ 78 w 171"/>
                  <a:gd name="T81" fmla="*/ 15 h 140"/>
                  <a:gd name="T82" fmla="*/ 74 w 171"/>
                  <a:gd name="T83" fmla="*/ 14 h 140"/>
                  <a:gd name="T84" fmla="*/ 65 w 171"/>
                  <a:gd name="T85" fmla="*/ 19 h 140"/>
                  <a:gd name="T86" fmla="*/ 45 w 171"/>
                  <a:gd name="T87" fmla="*/ 36 h 140"/>
                  <a:gd name="T88" fmla="*/ 37 w 171"/>
                  <a:gd name="T89" fmla="*/ 44 h 140"/>
                  <a:gd name="T90" fmla="*/ 21 w 171"/>
                  <a:gd name="T91" fmla="*/ 64 h 140"/>
                  <a:gd name="T92" fmla="*/ 9 w 171"/>
                  <a:gd name="T93" fmla="*/ 87 h 140"/>
                  <a:gd name="T94" fmla="*/ 5 w 171"/>
                  <a:gd name="T95" fmla="*/ 98 h 140"/>
                  <a:gd name="T96" fmla="*/ 1 w 171"/>
                  <a:gd name="T97" fmla="*/ 110 h 140"/>
                  <a:gd name="T98" fmla="*/ 0 w 171"/>
                  <a:gd name="T99" fmla="*/ 126 h 140"/>
                  <a:gd name="T100" fmla="*/ 1 w 171"/>
                  <a:gd name="T101" fmla="*/ 140 h 140"/>
                  <a:gd name="T102" fmla="*/ 1 w 171"/>
                  <a:gd name="T103" fmla="*/ 140 h 1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1" h="140">
                    <a:moveTo>
                      <a:pt x="1" y="140"/>
                    </a:moveTo>
                    <a:lnTo>
                      <a:pt x="1" y="140"/>
                    </a:lnTo>
                    <a:lnTo>
                      <a:pt x="1" y="128"/>
                    </a:lnTo>
                    <a:lnTo>
                      <a:pt x="2" y="115"/>
                    </a:lnTo>
                    <a:lnTo>
                      <a:pt x="3" y="109"/>
                    </a:lnTo>
                    <a:lnTo>
                      <a:pt x="4" y="102"/>
                    </a:lnTo>
                    <a:lnTo>
                      <a:pt x="9" y="89"/>
                    </a:lnTo>
                    <a:lnTo>
                      <a:pt x="15" y="77"/>
                    </a:lnTo>
                    <a:lnTo>
                      <a:pt x="22" y="64"/>
                    </a:lnTo>
                    <a:lnTo>
                      <a:pt x="31" y="53"/>
                    </a:lnTo>
                    <a:lnTo>
                      <a:pt x="40" y="43"/>
                    </a:lnTo>
                    <a:lnTo>
                      <a:pt x="51" y="32"/>
                    </a:lnTo>
                    <a:lnTo>
                      <a:pt x="63" y="22"/>
                    </a:lnTo>
                    <a:lnTo>
                      <a:pt x="66" y="19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8" y="17"/>
                    </a:lnTo>
                    <a:lnTo>
                      <a:pt x="79" y="20"/>
                    </a:lnTo>
                    <a:lnTo>
                      <a:pt x="80" y="24"/>
                    </a:lnTo>
                    <a:lnTo>
                      <a:pt x="79" y="29"/>
                    </a:lnTo>
                    <a:lnTo>
                      <a:pt x="77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4" y="62"/>
                    </a:lnTo>
                    <a:lnTo>
                      <a:pt x="75" y="64"/>
                    </a:lnTo>
                    <a:lnTo>
                      <a:pt x="77" y="67"/>
                    </a:lnTo>
                    <a:lnTo>
                      <a:pt x="79" y="67"/>
                    </a:lnTo>
                    <a:lnTo>
                      <a:pt x="81" y="67"/>
                    </a:lnTo>
                    <a:lnTo>
                      <a:pt x="86" y="62"/>
                    </a:lnTo>
                    <a:lnTo>
                      <a:pt x="94" y="53"/>
                    </a:lnTo>
                    <a:lnTo>
                      <a:pt x="110" y="36"/>
                    </a:lnTo>
                    <a:lnTo>
                      <a:pt x="126" y="20"/>
                    </a:lnTo>
                    <a:lnTo>
                      <a:pt x="135" y="13"/>
                    </a:lnTo>
                    <a:lnTo>
                      <a:pt x="146" y="7"/>
                    </a:lnTo>
                    <a:lnTo>
                      <a:pt x="152" y="5"/>
                    </a:lnTo>
                    <a:lnTo>
                      <a:pt x="158" y="3"/>
                    </a:lnTo>
                    <a:lnTo>
                      <a:pt x="164" y="2"/>
                    </a:lnTo>
                    <a:lnTo>
                      <a:pt x="170" y="3"/>
                    </a:lnTo>
                    <a:lnTo>
                      <a:pt x="171" y="2"/>
                    </a:lnTo>
                    <a:lnTo>
                      <a:pt x="171" y="1"/>
                    </a:lnTo>
                    <a:lnTo>
                      <a:pt x="170" y="1"/>
                    </a:lnTo>
                    <a:lnTo>
                      <a:pt x="166" y="0"/>
                    </a:lnTo>
                    <a:lnTo>
                      <a:pt x="161" y="1"/>
                    </a:lnTo>
                    <a:lnTo>
                      <a:pt x="151" y="3"/>
                    </a:lnTo>
                    <a:lnTo>
                      <a:pt x="142" y="6"/>
                    </a:lnTo>
                    <a:lnTo>
                      <a:pt x="134" y="12"/>
                    </a:lnTo>
                    <a:lnTo>
                      <a:pt x="124" y="19"/>
                    </a:lnTo>
                    <a:lnTo>
                      <a:pt x="115" y="28"/>
                    </a:lnTo>
                    <a:lnTo>
                      <a:pt x="97" y="46"/>
                    </a:lnTo>
                    <a:lnTo>
                      <a:pt x="88" y="57"/>
                    </a:lnTo>
                    <a:lnTo>
                      <a:pt x="84" y="61"/>
                    </a:lnTo>
                    <a:lnTo>
                      <a:pt x="81" y="63"/>
                    </a:lnTo>
                    <a:lnTo>
                      <a:pt x="79" y="64"/>
                    </a:lnTo>
                    <a:lnTo>
                      <a:pt x="77" y="64"/>
                    </a:lnTo>
                    <a:lnTo>
                      <a:pt x="76" y="62"/>
                    </a:lnTo>
                    <a:lnTo>
                      <a:pt x="76" y="60"/>
                    </a:lnTo>
                    <a:lnTo>
                      <a:pt x="76" y="52"/>
                    </a:lnTo>
                    <a:lnTo>
                      <a:pt x="78" y="43"/>
                    </a:lnTo>
                    <a:lnTo>
                      <a:pt x="80" y="34"/>
                    </a:lnTo>
                    <a:lnTo>
                      <a:pt x="81" y="25"/>
                    </a:lnTo>
                    <a:lnTo>
                      <a:pt x="81" y="21"/>
                    </a:lnTo>
                    <a:lnTo>
                      <a:pt x="80" y="17"/>
                    </a:lnTo>
                    <a:lnTo>
                      <a:pt x="78" y="15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1" y="15"/>
                    </a:lnTo>
                    <a:lnTo>
                      <a:pt x="65" y="19"/>
                    </a:lnTo>
                    <a:lnTo>
                      <a:pt x="58" y="24"/>
                    </a:lnTo>
                    <a:lnTo>
                      <a:pt x="45" y="36"/>
                    </a:lnTo>
                    <a:lnTo>
                      <a:pt x="37" y="44"/>
                    </a:lnTo>
                    <a:lnTo>
                      <a:pt x="29" y="53"/>
                    </a:lnTo>
                    <a:lnTo>
                      <a:pt x="21" y="64"/>
                    </a:lnTo>
                    <a:lnTo>
                      <a:pt x="15" y="75"/>
                    </a:lnTo>
                    <a:lnTo>
                      <a:pt x="9" y="87"/>
                    </a:lnTo>
                    <a:lnTo>
                      <a:pt x="5" y="98"/>
                    </a:lnTo>
                    <a:lnTo>
                      <a:pt x="1" y="110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1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90" name="Freeform 225">
                <a:extLst>
                  <a:ext uri="{FF2B5EF4-FFF2-40B4-BE49-F238E27FC236}">
                    <a16:creationId xmlns:a16="http://schemas.microsoft.com/office/drawing/2014/main" id="{7E4AE5DB-EE7F-4BAB-8A80-E3AE7DBC3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1805"/>
                <a:ext cx="49" cy="44"/>
              </a:xfrm>
              <a:custGeom>
                <a:avLst/>
                <a:gdLst>
                  <a:gd name="T0" fmla="*/ 48 w 49"/>
                  <a:gd name="T1" fmla="*/ 0 h 44"/>
                  <a:gd name="T2" fmla="*/ 48 w 49"/>
                  <a:gd name="T3" fmla="*/ 0 h 44"/>
                  <a:gd name="T4" fmla="*/ 44 w 49"/>
                  <a:gd name="T5" fmla="*/ 8 h 44"/>
                  <a:gd name="T6" fmla="*/ 42 w 49"/>
                  <a:gd name="T7" fmla="*/ 17 h 44"/>
                  <a:gd name="T8" fmla="*/ 39 w 49"/>
                  <a:gd name="T9" fmla="*/ 26 h 44"/>
                  <a:gd name="T10" fmla="*/ 37 w 49"/>
                  <a:gd name="T11" fmla="*/ 30 h 44"/>
                  <a:gd name="T12" fmla="*/ 35 w 49"/>
                  <a:gd name="T13" fmla="*/ 34 h 44"/>
                  <a:gd name="T14" fmla="*/ 35 w 49"/>
                  <a:gd name="T15" fmla="*/ 34 h 44"/>
                  <a:gd name="T16" fmla="*/ 31 w 49"/>
                  <a:gd name="T17" fmla="*/ 38 h 44"/>
                  <a:gd name="T18" fmla="*/ 27 w 49"/>
                  <a:gd name="T19" fmla="*/ 41 h 44"/>
                  <a:gd name="T20" fmla="*/ 22 w 49"/>
                  <a:gd name="T21" fmla="*/ 41 h 44"/>
                  <a:gd name="T22" fmla="*/ 17 w 49"/>
                  <a:gd name="T23" fmla="*/ 40 h 44"/>
                  <a:gd name="T24" fmla="*/ 17 w 49"/>
                  <a:gd name="T25" fmla="*/ 40 h 44"/>
                  <a:gd name="T26" fmla="*/ 8 w 49"/>
                  <a:gd name="T27" fmla="*/ 36 h 44"/>
                  <a:gd name="T28" fmla="*/ 0 w 49"/>
                  <a:gd name="T29" fmla="*/ 30 h 44"/>
                  <a:gd name="T30" fmla="*/ 0 w 49"/>
                  <a:gd name="T31" fmla="*/ 30 h 44"/>
                  <a:gd name="T32" fmla="*/ 0 w 49"/>
                  <a:gd name="T33" fmla="*/ 30 h 44"/>
                  <a:gd name="T34" fmla="*/ 0 w 49"/>
                  <a:gd name="T35" fmla="*/ 31 h 44"/>
                  <a:gd name="T36" fmla="*/ 0 w 49"/>
                  <a:gd name="T37" fmla="*/ 31 h 44"/>
                  <a:gd name="T38" fmla="*/ 6 w 49"/>
                  <a:gd name="T39" fmla="*/ 36 h 44"/>
                  <a:gd name="T40" fmla="*/ 14 w 49"/>
                  <a:gd name="T41" fmla="*/ 41 h 44"/>
                  <a:gd name="T42" fmla="*/ 18 w 49"/>
                  <a:gd name="T43" fmla="*/ 43 h 44"/>
                  <a:gd name="T44" fmla="*/ 22 w 49"/>
                  <a:gd name="T45" fmla="*/ 44 h 44"/>
                  <a:gd name="T46" fmla="*/ 26 w 49"/>
                  <a:gd name="T47" fmla="*/ 44 h 44"/>
                  <a:gd name="T48" fmla="*/ 30 w 49"/>
                  <a:gd name="T49" fmla="*/ 42 h 44"/>
                  <a:gd name="T50" fmla="*/ 30 w 49"/>
                  <a:gd name="T51" fmla="*/ 42 h 44"/>
                  <a:gd name="T52" fmla="*/ 35 w 49"/>
                  <a:gd name="T53" fmla="*/ 39 h 44"/>
                  <a:gd name="T54" fmla="*/ 38 w 49"/>
                  <a:gd name="T55" fmla="*/ 34 h 44"/>
                  <a:gd name="T56" fmla="*/ 41 w 49"/>
                  <a:gd name="T57" fmla="*/ 29 h 44"/>
                  <a:gd name="T58" fmla="*/ 43 w 49"/>
                  <a:gd name="T59" fmla="*/ 24 h 44"/>
                  <a:gd name="T60" fmla="*/ 46 w 49"/>
                  <a:gd name="T61" fmla="*/ 12 h 44"/>
                  <a:gd name="T62" fmla="*/ 47 w 49"/>
                  <a:gd name="T63" fmla="*/ 6 h 44"/>
                  <a:gd name="T64" fmla="*/ 49 w 49"/>
                  <a:gd name="T65" fmla="*/ 1 h 44"/>
                  <a:gd name="T66" fmla="*/ 49 w 49"/>
                  <a:gd name="T67" fmla="*/ 1 h 44"/>
                  <a:gd name="T68" fmla="*/ 49 w 49"/>
                  <a:gd name="T69" fmla="*/ 0 h 44"/>
                  <a:gd name="T70" fmla="*/ 48 w 49"/>
                  <a:gd name="T71" fmla="*/ 0 h 44"/>
                  <a:gd name="T72" fmla="*/ 48 w 49"/>
                  <a:gd name="T73" fmla="*/ 0 h 44"/>
                  <a:gd name="T74" fmla="*/ 48 w 49"/>
                  <a:gd name="T75" fmla="*/ 0 h 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9" h="44">
                    <a:moveTo>
                      <a:pt x="48" y="0"/>
                    </a:moveTo>
                    <a:lnTo>
                      <a:pt x="48" y="0"/>
                    </a:lnTo>
                    <a:lnTo>
                      <a:pt x="44" y="8"/>
                    </a:lnTo>
                    <a:lnTo>
                      <a:pt x="42" y="17"/>
                    </a:lnTo>
                    <a:lnTo>
                      <a:pt x="39" y="26"/>
                    </a:lnTo>
                    <a:lnTo>
                      <a:pt x="37" y="30"/>
                    </a:lnTo>
                    <a:lnTo>
                      <a:pt x="35" y="34"/>
                    </a:lnTo>
                    <a:lnTo>
                      <a:pt x="31" y="38"/>
                    </a:lnTo>
                    <a:lnTo>
                      <a:pt x="27" y="41"/>
                    </a:lnTo>
                    <a:lnTo>
                      <a:pt x="22" y="41"/>
                    </a:lnTo>
                    <a:lnTo>
                      <a:pt x="17" y="40"/>
                    </a:lnTo>
                    <a:lnTo>
                      <a:pt x="8" y="36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6" y="36"/>
                    </a:lnTo>
                    <a:lnTo>
                      <a:pt x="14" y="41"/>
                    </a:lnTo>
                    <a:lnTo>
                      <a:pt x="18" y="43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5" y="39"/>
                    </a:lnTo>
                    <a:lnTo>
                      <a:pt x="38" y="34"/>
                    </a:lnTo>
                    <a:lnTo>
                      <a:pt x="41" y="29"/>
                    </a:lnTo>
                    <a:lnTo>
                      <a:pt x="43" y="24"/>
                    </a:lnTo>
                    <a:lnTo>
                      <a:pt x="46" y="12"/>
                    </a:lnTo>
                    <a:lnTo>
                      <a:pt x="47" y="6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91" name="Freeform 226">
                <a:extLst>
                  <a:ext uri="{FF2B5EF4-FFF2-40B4-BE49-F238E27FC236}">
                    <a16:creationId xmlns:a16="http://schemas.microsoft.com/office/drawing/2014/main" id="{905207C3-816C-49ED-92AA-2450B925C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816"/>
                <a:ext cx="12" cy="18"/>
              </a:xfrm>
              <a:custGeom>
                <a:avLst/>
                <a:gdLst>
                  <a:gd name="T0" fmla="*/ 9 w 12"/>
                  <a:gd name="T1" fmla="*/ 1 h 18"/>
                  <a:gd name="T2" fmla="*/ 9 w 12"/>
                  <a:gd name="T3" fmla="*/ 1 h 18"/>
                  <a:gd name="T4" fmla="*/ 10 w 12"/>
                  <a:gd name="T5" fmla="*/ 4 h 18"/>
                  <a:gd name="T6" fmla="*/ 10 w 12"/>
                  <a:gd name="T7" fmla="*/ 8 h 18"/>
                  <a:gd name="T8" fmla="*/ 10 w 12"/>
                  <a:gd name="T9" fmla="*/ 8 h 18"/>
                  <a:gd name="T10" fmla="*/ 10 w 12"/>
                  <a:gd name="T11" fmla="*/ 11 h 18"/>
                  <a:gd name="T12" fmla="*/ 9 w 12"/>
                  <a:gd name="T13" fmla="*/ 15 h 18"/>
                  <a:gd name="T14" fmla="*/ 9 w 12"/>
                  <a:gd name="T15" fmla="*/ 15 h 18"/>
                  <a:gd name="T16" fmla="*/ 8 w 12"/>
                  <a:gd name="T17" fmla="*/ 16 h 18"/>
                  <a:gd name="T18" fmla="*/ 7 w 12"/>
                  <a:gd name="T19" fmla="*/ 16 h 18"/>
                  <a:gd name="T20" fmla="*/ 4 w 12"/>
                  <a:gd name="T21" fmla="*/ 15 h 18"/>
                  <a:gd name="T22" fmla="*/ 1 w 12"/>
                  <a:gd name="T23" fmla="*/ 11 h 18"/>
                  <a:gd name="T24" fmla="*/ 1 w 12"/>
                  <a:gd name="T25" fmla="*/ 11 h 18"/>
                  <a:gd name="T26" fmla="*/ 0 w 12"/>
                  <a:gd name="T27" fmla="*/ 10 h 18"/>
                  <a:gd name="T28" fmla="*/ 0 w 12"/>
                  <a:gd name="T29" fmla="*/ 11 h 18"/>
                  <a:gd name="T30" fmla="*/ 0 w 12"/>
                  <a:gd name="T31" fmla="*/ 11 h 18"/>
                  <a:gd name="T32" fmla="*/ 1 w 12"/>
                  <a:gd name="T33" fmla="*/ 14 h 18"/>
                  <a:gd name="T34" fmla="*/ 4 w 12"/>
                  <a:gd name="T35" fmla="*/ 17 h 18"/>
                  <a:gd name="T36" fmla="*/ 7 w 12"/>
                  <a:gd name="T37" fmla="*/ 18 h 18"/>
                  <a:gd name="T38" fmla="*/ 8 w 12"/>
                  <a:gd name="T39" fmla="*/ 18 h 18"/>
                  <a:gd name="T40" fmla="*/ 10 w 12"/>
                  <a:gd name="T41" fmla="*/ 17 h 18"/>
                  <a:gd name="T42" fmla="*/ 10 w 12"/>
                  <a:gd name="T43" fmla="*/ 17 h 18"/>
                  <a:gd name="T44" fmla="*/ 11 w 12"/>
                  <a:gd name="T45" fmla="*/ 15 h 18"/>
                  <a:gd name="T46" fmla="*/ 12 w 12"/>
                  <a:gd name="T47" fmla="*/ 13 h 18"/>
                  <a:gd name="T48" fmla="*/ 12 w 12"/>
                  <a:gd name="T49" fmla="*/ 9 h 18"/>
                  <a:gd name="T50" fmla="*/ 12 w 12"/>
                  <a:gd name="T51" fmla="*/ 9 h 18"/>
                  <a:gd name="T52" fmla="*/ 12 w 12"/>
                  <a:gd name="T53" fmla="*/ 4 h 18"/>
                  <a:gd name="T54" fmla="*/ 11 w 12"/>
                  <a:gd name="T55" fmla="*/ 2 h 18"/>
                  <a:gd name="T56" fmla="*/ 10 w 12"/>
                  <a:gd name="T57" fmla="*/ 0 h 18"/>
                  <a:gd name="T58" fmla="*/ 10 w 12"/>
                  <a:gd name="T59" fmla="*/ 0 h 18"/>
                  <a:gd name="T60" fmla="*/ 9 w 12"/>
                  <a:gd name="T61" fmla="*/ 0 h 18"/>
                  <a:gd name="T62" fmla="*/ 9 w 12"/>
                  <a:gd name="T63" fmla="*/ 1 h 18"/>
                  <a:gd name="T64" fmla="*/ 9 w 12"/>
                  <a:gd name="T65" fmla="*/ 1 h 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" h="18">
                    <a:moveTo>
                      <a:pt x="9" y="1"/>
                    </a:moveTo>
                    <a:lnTo>
                      <a:pt x="9" y="1"/>
                    </a:lnTo>
                    <a:lnTo>
                      <a:pt x="10" y="4"/>
                    </a:lnTo>
                    <a:lnTo>
                      <a:pt x="10" y="8"/>
                    </a:lnTo>
                    <a:lnTo>
                      <a:pt x="10" y="11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2" y="9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92" name="Freeform 227">
                <a:extLst>
                  <a:ext uri="{FF2B5EF4-FFF2-40B4-BE49-F238E27FC236}">
                    <a16:creationId xmlns:a16="http://schemas.microsoft.com/office/drawing/2014/main" id="{A2E2621C-ED59-4B53-A15E-BFC392C5B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311"/>
                <a:ext cx="33" cy="220"/>
              </a:xfrm>
              <a:custGeom>
                <a:avLst/>
                <a:gdLst>
                  <a:gd name="T0" fmla="*/ 0 w 33"/>
                  <a:gd name="T1" fmla="*/ 1 h 220"/>
                  <a:gd name="T2" fmla="*/ 0 w 33"/>
                  <a:gd name="T3" fmla="*/ 1 h 220"/>
                  <a:gd name="T4" fmla="*/ 9 w 33"/>
                  <a:gd name="T5" fmla="*/ 12 h 220"/>
                  <a:gd name="T6" fmla="*/ 12 w 33"/>
                  <a:gd name="T7" fmla="*/ 17 h 220"/>
                  <a:gd name="T8" fmla="*/ 15 w 33"/>
                  <a:gd name="T9" fmla="*/ 23 h 220"/>
                  <a:gd name="T10" fmla="*/ 15 w 33"/>
                  <a:gd name="T11" fmla="*/ 23 h 220"/>
                  <a:gd name="T12" fmla="*/ 20 w 33"/>
                  <a:gd name="T13" fmla="*/ 36 h 220"/>
                  <a:gd name="T14" fmla="*/ 24 w 33"/>
                  <a:gd name="T15" fmla="*/ 50 h 220"/>
                  <a:gd name="T16" fmla="*/ 24 w 33"/>
                  <a:gd name="T17" fmla="*/ 50 h 220"/>
                  <a:gd name="T18" fmla="*/ 27 w 33"/>
                  <a:gd name="T19" fmla="*/ 66 h 220"/>
                  <a:gd name="T20" fmla="*/ 30 w 33"/>
                  <a:gd name="T21" fmla="*/ 81 h 220"/>
                  <a:gd name="T22" fmla="*/ 30 w 33"/>
                  <a:gd name="T23" fmla="*/ 96 h 220"/>
                  <a:gd name="T24" fmla="*/ 29 w 33"/>
                  <a:gd name="T25" fmla="*/ 113 h 220"/>
                  <a:gd name="T26" fmla="*/ 29 w 33"/>
                  <a:gd name="T27" fmla="*/ 113 h 220"/>
                  <a:gd name="T28" fmla="*/ 27 w 33"/>
                  <a:gd name="T29" fmla="*/ 127 h 220"/>
                  <a:gd name="T30" fmla="*/ 23 w 33"/>
                  <a:gd name="T31" fmla="*/ 141 h 220"/>
                  <a:gd name="T32" fmla="*/ 15 w 33"/>
                  <a:gd name="T33" fmla="*/ 170 h 220"/>
                  <a:gd name="T34" fmla="*/ 15 w 33"/>
                  <a:gd name="T35" fmla="*/ 170 h 220"/>
                  <a:gd name="T36" fmla="*/ 12 w 33"/>
                  <a:gd name="T37" fmla="*/ 182 h 220"/>
                  <a:gd name="T38" fmla="*/ 10 w 33"/>
                  <a:gd name="T39" fmla="*/ 194 h 220"/>
                  <a:gd name="T40" fmla="*/ 8 w 33"/>
                  <a:gd name="T41" fmla="*/ 207 h 220"/>
                  <a:gd name="T42" fmla="*/ 8 w 33"/>
                  <a:gd name="T43" fmla="*/ 220 h 220"/>
                  <a:gd name="T44" fmla="*/ 8 w 33"/>
                  <a:gd name="T45" fmla="*/ 220 h 220"/>
                  <a:gd name="T46" fmla="*/ 8 w 33"/>
                  <a:gd name="T47" fmla="*/ 220 h 220"/>
                  <a:gd name="T48" fmla="*/ 8 w 33"/>
                  <a:gd name="T49" fmla="*/ 220 h 220"/>
                  <a:gd name="T50" fmla="*/ 9 w 33"/>
                  <a:gd name="T51" fmla="*/ 204 h 220"/>
                  <a:gd name="T52" fmla="*/ 11 w 33"/>
                  <a:gd name="T53" fmla="*/ 190 h 220"/>
                  <a:gd name="T54" fmla="*/ 15 w 33"/>
                  <a:gd name="T55" fmla="*/ 175 h 220"/>
                  <a:gd name="T56" fmla="*/ 19 w 33"/>
                  <a:gd name="T57" fmla="*/ 161 h 220"/>
                  <a:gd name="T58" fmla="*/ 19 w 33"/>
                  <a:gd name="T59" fmla="*/ 161 h 220"/>
                  <a:gd name="T60" fmla="*/ 24 w 33"/>
                  <a:gd name="T61" fmla="*/ 146 h 220"/>
                  <a:gd name="T62" fmla="*/ 28 w 33"/>
                  <a:gd name="T63" fmla="*/ 132 h 220"/>
                  <a:gd name="T64" fmla="*/ 31 w 33"/>
                  <a:gd name="T65" fmla="*/ 117 h 220"/>
                  <a:gd name="T66" fmla="*/ 33 w 33"/>
                  <a:gd name="T67" fmla="*/ 103 h 220"/>
                  <a:gd name="T68" fmla="*/ 33 w 33"/>
                  <a:gd name="T69" fmla="*/ 103 h 220"/>
                  <a:gd name="T70" fmla="*/ 33 w 33"/>
                  <a:gd name="T71" fmla="*/ 88 h 220"/>
                  <a:gd name="T72" fmla="*/ 32 w 33"/>
                  <a:gd name="T73" fmla="*/ 74 h 220"/>
                  <a:gd name="T74" fmla="*/ 29 w 33"/>
                  <a:gd name="T75" fmla="*/ 60 h 220"/>
                  <a:gd name="T76" fmla="*/ 26 w 33"/>
                  <a:gd name="T77" fmla="*/ 47 h 220"/>
                  <a:gd name="T78" fmla="*/ 26 w 33"/>
                  <a:gd name="T79" fmla="*/ 47 h 220"/>
                  <a:gd name="T80" fmla="*/ 22 w 33"/>
                  <a:gd name="T81" fmla="*/ 33 h 220"/>
                  <a:gd name="T82" fmla="*/ 17 w 33"/>
                  <a:gd name="T83" fmla="*/ 20 h 220"/>
                  <a:gd name="T84" fmla="*/ 17 w 33"/>
                  <a:gd name="T85" fmla="*/ 20 h 220"/>
                  <a:gd name="T86" fmla="*/ 14 w 33"/>
                  <a:gd name="T87" fmla="*/ 15 h 220"/>
                  <a:gd name="T88" fmla="*/ 10 w 33"/>
                  <a:gd name="T89" fmla="*/ 10 h 220"/>
                  <a:gd name="T90" fmla="*/ 2 w 33"/>
                  <a:gd name="T91" fmla="*/ 0 h 220"/>
                  <a:gd name="T92" fmla="*/ 2 w 33"/>
                  <a:gd name="T93" fmla="*/ 0 h 220"/>
                  <a:gd name="T94" fmla="*/ 0 w 33"/>
                  <a:gd name="T95" fmla="*/ 0 h 220"/>
                  <a:gd name="T96" fmla="*/ 0 w 33"/>
                  <a:gd name="T97" fmla="*/ 1 h 220"/>
                  <a:gd name="T98" fmla="*/ 0 w 33"/>
                  <a:gd name="T99" fmla="*/ 1 h 2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3" h="220">
                    <a:moveTo>
                      <a:pt x="0" y="1"/>
                    </a:moveTo>
                    <a:lnTo>
                      <a:pt x="0" y="1"/>
                    </a:lnTo>
                    <a:lnTo>
                      <a:pt x="9" y="12"/>
                    </a:lnTo>
                    <a:lnTo>
                      <a:pt x="12" y="17"/>
                    </a:lnTo>
                    <a:lnTo>
                      <a:pt x="15" y="23"/>
                    </a:lnTo>
                    <a:lnTo>
                      <a:pt x="20" y="36"/>
                    </a:lnTo>
                    <a:lnTo>
                      <a:pt x="24" y="50"/>
                    </a:lnTo>
                    <a:lnTo>
                      <a:pt x="27" y="66"/>
                    </a:lnTo>
                    <a:lnTo>
                      <a:pt x="30" y="81"/>
                    </a:lnTo>
                    <a:lnTo>
                      <a:pt x="30" y="96"/>
                    </a:lnTo>
                    <a:lnTo>
                      <a:pt x="29" y="113"/>
                    </a:lnTo>
                    <a:lnTo>
                      <a:pt x="27" y="127"/>
                    </a:lnTo>
                    <a:lnTo>
                      <a:pt x="23" y="141"/>
                    </a:lnTo>
                    <a:lnTo>
                      <a:pt x="15" y="170"/>
                    </a:lnTo>
                    <a:lnTo>
                      <a:pt x="12" y="182"/>
                    </a:lnTo>
                    <a:lnTo>
                      <a:pt x="10" y="194"/>
                    </a:lnTo>
                    <a:lnTo>
                      <a:pt x="8" y="207"/>
                    </a:lnTo>
                    <a:lnTo>
                      <a:pt x="8" y="220"/>
                    </a:lnTo>
                    <a:lnTo>
                      <a:pt x="9" y="204"/>
                    </a:lnTo>
                    <a:lnTo>
                      <a:pt x="11" y="190"/>
                    </a:lnTo>
                    <a:lnTo>
                      <a:pt x="15" y="175"/>
                    </a:lnTo>
                    <a:lnTo>
                      <a:pt x="19" y="161"/>
                    </a:lnTo>
                    <a:lnTo>
                      <a:pt x="24" y="146"/>
                    </a:lnTo>
                    <a:lnTo>
                      <a:pt x="28" y="132"/>
                    </a:lnTo>
                    <a:lnTo>
                      <a:pt x="31" y="117"/>
                    </a:lnTo>
                    <a:lnTo>
                      <a:pt x="33" y="103"/>
                    </a:lnTo>
                    <a:lnTo>
                      <a:pt x="33" y="88"/>
                    </a:lnTo>
                    <a:lnTo>
                      <a:pt x="32" y="74"/>
                    </a:lnTo>
                    <a:lnTo>
                      <a:pt x="29" y="60"/>
                    </a:lnTo>
                    <a:lnTo>
                      <a:pt x="26" y="47"/>
                    </a:lnTo>
                    <a:lnTo>
                      <a:pt x="22" y="33"/>
                    </a:lnTo>
                    <a:lnTo>
                      <a:pt x="17" y="20"/>
                    </a:lnTo>
                    <a:lnTo>
                      <a:pt x="14" y="15"/>
                    </a:lnTo>
                    <a:lnTo>
                      <a:pt x="10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93" name="Freeform 228">
                <a:extLst>
                  <a:ext uri="{FF2B5EF4-FFF2-40B4-BE49-F238E27FC236}">
                    <a16:creationId xmlns:a16="http://schemas.microsoft.com/office/drawing/2014/main" id="{D9806D62-2045-44F4-BCD0-5CC5A5FB3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" y="1296"/>
                <a:ext cx="34" cy="103"/>
              </a:xfrm>
              <a:custGeom>
                <a:avLst/>
                <a:gdLst>
                  <a:gd name="T0" fmla="*/ 32 w 34"/>
                  <a:gd name="T1" fmla="*/ 0 h 103"/>
                  <a:gd name="T2" fmla="*/ 32 w 34"/>
                  <a:gd name="T3" fmla="*/ 0 h 103"/>
                  <a:gd name="T4" fmla="*/ 28 w 34"/>
                  <a:gd name="T5" fmla="*/ 8 h 103"/>
                  <a:gd name="T6" fmla="*/ 23 w 34"/>
                  <a:gd name="T7" fmla="*/ 13 h 103"/>
                  <a:gd name="T8" fmla="*/ 14 w 34"/>
                  <a:gd name="T9" fmla="*/ 24 h 103"/>
                  <a:gd name="T10" fmla="*/ 9 w 34"/>
                  <a:gd name="T11" fmla="*/ 29 h 103"/>
                  <a:gd name="T12" fmla="*/ 5 w 34"/>
                  <a:gd name="T13" fmla="*/ 34 h 103"/>
                  <a:gd name="T14" fmla="*/ 2 w 34"/>
                  <a:gd name="T15" fmla="*/ 41 h 103"/>
                  <a:gd name="T16" fmla="*/ 1 w 34"/>
                  <a:gd name="T17" fmla="*/ 49 h 103"/>
                  <a:gd name="T18" fmla="*/ 1 w 34"/>
                  <a:gd name="T19" fmla="*/ 49 h 103"/>
                  <a:gd name="T20" fmla="*/ 0 w 34"/>
                  <a:gd name="T21" fmla="*/ 56 h 103"/>
                  <a:gd name="T22" fmla="*/ 1 w 34"/>
                  <a:gd name="T23" fmla="*/ 64 h 103"/>
                  <a:gd name="T24" fmla="*/ 2 w 34"/>
                  <a:gd name="T25" fmla="*/ 70 h 103"/>
                  <a:gd name="T26" fmla="*/ 3 w 34"/>
                  <a:gd name="T27" fmla="*/ 77 h 103"/>
                  <a:gd name="T28" fmla="*/ 8 w 34"/>
                  <a:gd name="T29" fmla="*/ 90 h 103"/>
                  <a:gd name="T30" fmla="*/ 15 w 34"/>
                  <a:gd name="T31" fmla="*/ 103 h 103"/>
                  <a:gd name="T32" fmla="*/ 15 w 34"/>
                  <a:gd name="T33" fmla="*/ 103 h 103"/>
                  <a:gd name="T34" fmla="*/ 16 w 34"/>
                  <a:gd name="T35" fmla="*/ 103 h 103"/>
                  <a:gd name="T36" fmla="*/ 16 w 34"/>
                  <a:gd name="T37" fmla="*/ 103 h 103"/>
                  <a:gd name="T38" fmla="*/ 8 w 34"/>
                  <a:gd name="T39" fmla="*/ 87 h 103"/>
                  <a:gd name="T40" fmla="*/ 6 w 34"/>
                  <a:gd name="T41" fmla="*/ 80 h 103"/>
                  <a:gd name="T42" fmla="*/ 4 w 34"/>
                  <a:gd name="T43" fmla="*/ 72 h 103"/>
                  <a:gd name="T44" fmla="*/ 3 w 34"/>
                  <a:gd name="T45" fmla="*/ 65 h 103"/>
                  <a:gd name="T46" fmla="*/ 2 w 34"/>
                  <a:gd name="T47" fmla="*/ 56 h 103"/>
                  <a:gd name="T48" fmla="*/ 3 w 34"/>
                  <a:gd name="T49" fmla="*/ 48 h 103"/>
                  <a:gd name="T50" fmla="*/ 4 w 34"/>
                  <a:gd name="T51" fmla="*/ 40 h 103"/>
                  <a:gd name="T52" fmla="*/ 4 w 34"/>
                  <a:gd name="T53" fmla="*/ 40 h 103"/>
                  <a:gd name="T54" fmla="*/ 7 w 34"/>
                  <a:gd name="T55" fmla="*/ 34 h 103"/>
                  <a:gd name="T56" fmla="*/ 10 w 34"/>
                  <a:gd name="T57" fmla="*/ 29 h 103"/>
                  <a:gd name="T58" fmla="*/ 19 w 34"/>
                  <a:gd name="T59" fmla="*/ 20 h 103"/>
                  <a:gd name="T60" fmla="*/ 27 w 34"/>
                  <a:gd name="T61" fmla="*/ 12 h 103"/>
                  <a:gd name="T62" fmla="*/ 31 w 34"/>
                  <a:gd name="T63" fmla="*/ 7 h 103"/>
                  <a:gd name="T64" fmla="*/ 34 w 34"/>
                  <a:gd name="T65" fmla="*/ 1 h 103"/>
                  <a:gd name="T66" fmla="*/ 34 w 34"/>
                  <a:gd name="T67" fmla="*/ 1 h 103"/>
                  <a:gd name="T68" fmla="*/ 34 w 34"/>
                  <a:gd name="T69" fmla="*/ 0 h 103"/>
                  <a:gd name="T70" fmla="*/ 33 w 34"/>
                  <a:gd name="T71" fmla="*/ 0 h 103"/>
                  <a:gd name="T72" fmla="*/ 32 w 34"/>
                  <a:gd name="T73" fmla="*/ 0 h 103"/>
                  <a:gd name="T74" fmla="*/ 32 w 34"/>
                  <a:gd name="T75" fmla="*/ 0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" h="103">
                    <a:moveTo>
                      <a:pt x="32" y="0"/>
                    </a:moveTo>
                    <a:lnTo>
                      <a:pt x="32" y="0"/>
                    </a:lnTo>
                    <a:lnTo>
                      <a:pt x="28" y="8"/>
                    </a:lnTo>
                    <a:lnTo>
                      <a:pt x="23" y="13"/>
                    </a:lnTo>
                    <a:lnTo>
                      <a:pt x="14" y="24"/>
                    </a:lnTo>
                    <a:lnTo>
                      <a:pt x="9" y="29"/>
                    </a:lnTo>
                    <a:lnTo>
                      <a:pt x="5" y="34"/>
                    </a:lnTo>
                    <a:lnTo>
                      <a:pt x="2" y="41"/>
                    </a:lnTo>
                    <a:lnTo>
                      <a:pt x="1" y="49"/>
                    </a:lnTo>
                    <a:lnTo>
                      <a:pt x="0" y="56"/>
                    </a:lnTo>
                    <a:lnTo>
                      <a:pt x="1" y="64"/>
                    </a:lnTo>
                    <a:lnTo>
                      <a:pt x="2" y="70"/>
                    </a:lnTo>
                    <a:lnTo>
                      <a:pt x="3" y="77"/>
                    </a:lnTo>
                    <a:lnTo>
                      <a:pt x="8" y="90"/>
                    </a:lnTo>
                    <a:lnTo>
                      <a:pt x="15" y="103"/>
                    </a:lnTo>
                    <a:lnTo>
                      <a:pt x="16" y="103"/>
                    </a:lnTo>
                    <a:lnTo>
                      <a:pt x="8" y="87"/>
                    </a:lnTo>
                    <a:lnTo>
                      <a:pt x="6" y="80"/>
                    </a:lnTo>
                    <a:lnTo>
                      <a:pt x="4" y="72"/>
                    </a:lnTo>
                    <a:lnTo>
                      <a:pt x="3" y="65"/>
                    </a:lnTo>
                    <a:lnTo>
                      <a:pt x="2" y="56"/>
                    </a:lnTo>
                    <a:lnTo>
                      <a:pt x="3" y="48"/>
                    </a:lnTo>
                    <a:lnTo>
                      <a:pt x="4" y="40"/>
                    </a:lnTo>
                    <a:lnTo>
                      <a:pt x="7" y="34"/>
                    </a:lnTo>
                    <a:lnTo>
                      <a:pt x="10" y="29"/>
                    </a:lnTo>
                    <a:lnTo>
                      <a:pt x="19" y="20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894" name="Freeform 229">
                <a:extLst>
                  <a:ext uri="{FF2B5EF4-FFF2-40B4-BE49-F238E27FC236}">
                    <a16:creationId xmlns:a16="http://schemas.microsoft.com/office/drawing/2014/main" id="{620F4543-CE74-4B8A-BB78-5E6CE4E18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297"/>
                <a:ext cx="42" cy="27"/>
              </a:xfrm>
              <a:custGeom>
                <a:avLst/>
                <a:gdLst>
                  <a:gd name="T0" fmla="*/ 1 w 42"/>
                  <a:gd name="T1" fmla="*/ 1 h 27"/>
                  <a:gd name="T2" fmla="*/ 1 w 42"/>
                  <a:gd name="T3" fmla="*/ 1 h 27"/>
                  <a:gd name="T4" fmla="*/ 7 w 42"/>
                  <a:gd name="T5" fmla="*/ 2 h 27"/>
                  <a:gd name="T6" fmla="*/ 12 w 42"/>
                  <a:gd name="T7" fmla="*/ 4 h 27"/>
                  <a:gd name="T8" fmla="*/ 18 w 42"/>
                  <a:gd name="T9" fmla="*/ 7 h 27"/>
                  <a:gd name="T10" fmla="*/ 23 w 42"/>
                  <a:gd name="T11" fmla="*/ 10 h 27"/>
                  <a:gd name="T12" fmla="*/ 33 w 42"/>
                  <a:gd name="T13" fmla="*/ 18 h 27"/>
                  <a:gd name="T14" fmla="*/ 42 w 42"/>
                  <a:gd name="T15" fmla="*/ 27 h 27"/>
                  <a:gd name="T16" fmla="*/ 42 w 42"/>
                  <a:gd name="T17" fmla="*/ 27 h 27"/>
                  <a:gd name="T18" fmla="*/ 42 w 42"/>
                  <a:gd name="T19" fmla="*/ 27 h 27"/>
                  <a:gd name="T20" fmla="*/ 42 w 42"/>
                  <a:gd name="T21" fmla="*/ 26 h 27"/>
                  <a:gd name="T22" fmla="*/ 42 w 42"/>
                  <a:gd name="T23" fmla="*/ 26 h 27"/>
                  <a:gd name="T24" fmla="*/ 39 w 42"/>
                  <a:gd name="T25" fmla="*/ 21 h 27"/>
                  <a:gd name="T26" fmla="*/ 35 w 42"/>
                  <a:gd name="T27" fmla="*/ 16 h 27"/>
                  <a:gd name="T28" fmla="*/ 29 w 42"/>
                  <a:gd name="T29" fmla="*/ 12 h 27"/>
                  <a:gd name="T30" fmla="*/ 24 w 42"/>
                  <a:gd name="T31" fmla="*/ 8 h 27"/>
                  <a:gd name="T32" fmla="*/ 19 w 42"/>
                  <a:gd name="T33" fmla="*/ 4 h 27"/>
                  <a:gd name="T34" fmla="*/ 13 w 42"/>
                  <a:gd name="T35" fmla="*/ 2 h 27"/>
                  <a:gd name="T36" fmla="*/ 7 w 42"/>
                  <a:gd name="T37" fmla="*/ 0 h 27"/>
                  <a:gd name="T38" fmla="*/ 1 w 42"/>
                  <a:gd name="T39" fmla="*/ 0 h 27"/>
                  <a:gd name="T40" fmla="*/ 1 w 42"/>
                  <a:gd name="T41" fmla="*/ 0 h 27"/>
                  <a:gd name="T42" fmla="*/ 0 w 42"/>
                  <a:gd name="T43" fmla="*/ 0 h 27"/>
                  <a:gd name="T44" fmla="*/ 1 w 42"/>
                  <a:gd name="T45" fmla="*/ 1 h 27"/>
                  <a:gd name="T46" fmla="*/ 1 w 42"/>
                  <a:gd name="T47" fmla="*/ 1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2" h="27">
                    <a:moveTo>
                      <a:pt x="1" y="1"/>
                    </a:moveTo>
                    <a:lnTo>
                      <a:pt x="1" y="1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8" y="7"/>
                    </a:lnTo>
                    <a:lnTo>
                      <a:pt x="23" y="10"/>
                    </a:lnTo>
                    <a:lnTo>
                      <a:pt x="33" y="18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39" y="21"/>
                    </a:lnTo>
                    <a:lnTo>
                      <a:pt x="35" y="16"/>
                    </a:lnTo>
                    <a:lnTo>
                      <a:pt x="29" y="12"/>
                    </a:lnTo>
                    <a:lnTo>
                      <a:pt x="24" y="8"/>
                    </a:lnTo>
                    <a:lnTo>
                      <a:pt x="19" y="4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</p:grpSp>
        <p:sp>
          <p:nvSpPr>
            <p:cNvPr id="104487" name="Freeform 231">
              <a:extLst>
                <a:ext uri="{FF2B5EF4-FFF2-40B4-BE49-F238E27FC236}">
                  <a16:creationId xmlns:a16="http://schemas.microsoft.com/office/drawing/2014/main" id="{72DD72A3-465D-4BB1-A684-0DACF7CF12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923"/>
              <a:ext cx="516" cy="410"/>
            </a:xfrm>
            <a:custGeom>
              <a:avLst/>
              <a:gdLst>
                <a:gd name="T0" fmla="*/ 8 w 516"/>
                <a:gd name="T1" fmla="*/ 0 h 410"/>
                <a:gd name="T2" fmla="*/ 492 w 516"/>
                <a:gd name="T3" fmla="*/ 383 h 410"/>
                <a:gd name="T4" fmla="*/ 484 w 516"/>
                <a:gd name="T5" fmla="*/ 394 h 410"/>
                <a:gd name="T6" fmla="*/ 0 w 516"/>
                <a:gd name="T7" fmla="*/ 11 h 410"/>
                <a:gd name="T8" fmla="*/ 8 w 516"/>
                <a:gd name="T9" fmla="*/ 0 h 410"/>
                <a:gd name="T10" fmla="*/ 496 w 516"/>
                <a:gd name="T11" fmla="*/ 367 h 410"/>
                <a:gd name="T12" fmla="*/ 516 w 516"/>
                <a:gd name="T13" fmla="*/ 410 h 410"/>
                <a:gd name="T14" fmla="*/ 469 w 516"/>
                <a:gd name="T15" fmla="*/ 400 h 410"/>
                <a:gd name="T16" fmla="*/ 496 w 516"/>
                <a:gd name="T17" fmla="*/ 367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410">
                  <a:moveTo>
                    <a:pt x="8" y="0"/>
                  </a:moveTo>
                  <a:lnTo>
                    <a:pt x="492" y="383"/>
                  </a:lnTo>
                  <a:lnTo>
                    <a:pt x="484" y="394"/>
                  </a:lnTo>
                  <a:lnTo>
                    <a:pt x="0" y="11"/>
                  </a:lnTo>
                  <a:lnTo>
                    <a:pt x="8" y="0"/>
                  </a:lnTo>
                  <a:close/>
                  <a:moveTo>
                    <a:pt x="496" y="367"/>
                  </a:moveTo>
                  <a:lnTo>
                    <a:pt x="516" y="410"/>
                  </a:lnTo>
                  <a:lnTo>
                    <a:pt x="469" y="400"/>
                  </a:lnTo>
                  <a:lnTo>
                    <a:pt x="496" y="3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488" name="Freeform 232">
              <a:extLst>
                <a:ext uri="{FF2B5EF4-FFF2-40B4-BE49-F238E27FC236}">
                  <a16:creationId xmlns:a16="http://schemas.microsoft.com/office/drawing/2014/main" id="{DEC6E54B-2700-4F0D-9739-0C7DC711B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2" y="1447"/>
              <a:ext cx="485" cy="42"/>
            </a:xfrm>
            <a:custGeom>
              <a:avLst/>
              <a:gdLst>
                <a:gd name="T0" fmla="*/ 0 w 485"/>
                <a:gd name="T1" fmla="*/ 14 h 42"/>
                <a:gd name="T2" fmla="*/ 449 w 485"/>
                <a:gd name="T3" fmla="*/ 14 h 42"/>
                <a:gd name="T4" fmla="*/ 449 w 485"/>
                <a:gd name="T5" fmla="*/ 28 h 42"/>
                <a:gd name="T6" fmla="*/ 0 w 485"/>
                <a:gd name="T7" fmla="*/ 28 h 42"/>
                <a:gd name="T8" fmla="*/ 0 w 485"/>
                <a:gd name="T9" fmla="*/ 14 h 42"/>
                <a:gd name="T10" fmla="*/ 442 w 485"/>
                <a:gd name="T11" fmla="*/ 0 h 42"/>
                <a:gd name="T12" fmla="*/ 485 w 485"/>
                <a:gd name="T13" fmla="*/ 21 h 42"/>
                <a:gd name="T14" fmla="*/ 442 w 485"/>
                <a:gd name="T15" fmla="*/ 42 h 42"/>
                <a:gd name="T16" fmla="*/ 442 w 485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42">
                  <a:moveTo>
                    <a:pt x="0" y="14"/>
                  </a:moveTo>
                  <a:lnTo>
                    <a:pt x="449" y="14"/>
                  </a:lnTo>
                  <a:lnTo>
                    <a:pt x="449" y="28"/>
                  </a:lnTo>
                  <a:lnTo>
                    <a:pt x="0" y="28"/>
                  </a:lnTo>
                  <a:lnTo>
                    <a:pt x="0" y="14"/>
                  </a:lnTo>
                  <a:close/>
                  <a:moveTo>
                    <a:pt x="442" y="0"/>
                  </a:moveTo>
                  <a:lnTo>
                    <a:pt x="485" y="21"/>
                  </a:lnTo>
                  <a:lnTo>
                    <a:pt x="442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489" name="Freeform 233">
              <a:extLst>
                <a:ext uri="{FF2B5EF4-FFF2-40B4-BE49-F238E27FC236}">
                  <a16:creationId xmlns:a16="http://schemas.microsoft.com/office/drawing/2014/main" id="{C21D713D-75BE-4494-938E-89643D2F39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" y="1630"/>
              <a:ext cx="460" cy="409"/>
            </a:xfrm>
            <a:custGeom>
              <a:avLst/>
              <a:gdLst>
                <a:gd name="T0" fmla="*/ 0 w 460"/>
                <a:gd name="T1" fmla="*/ 398 h 409"/>
                <a:gd name="T2" fmla="*/ 429 w 460"/>
                <a:gd name="T3" fmla="*/ 18 h 409"/>
                <a:gd name="T4" fmla="*/ 438 w 460"/>
                <a:gd name="T5" fmla="*/ 28 h 409"/>
                <a:gd name="T6" fmla="*/ 9 w 460"/>
                <a:gd name="T7" fmla="*/ 409 h 409"/>
                <a:gd name="T8" fmla="*/ 0 w 460"/>
                <a:gd name="T9" fmla="*/ 398 h 409"/>
                <a:gd name="T10" fmla="*/ 414 w 460"/>
                <a:gd name="T11" fmla="*/ 12 h 409"/>
                <a:gd name="T12" fmla="*/ 460 w 460"/>
                <a:gd name="T13" fmla="*/ 0 h 409"/>
                <a:gd name="T14" fmla="*/ 442 w 460"/>
                <a:gd name="T15" fmla="*/ 44 h 409"/>
                <a:gd name="T16" fmla="*/ 414 w 460"/>
                <a:gd name="T17" fmla="*/ 12 h 4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" h="409">
                  <a:moveTo>
                    <a:pt x="0" y="398"/>
                  </a:moveTo>
                  <a:lnTo>
                    <a:pt x="429" y="18"/>
                  </a:lnTo>
                  <a:lnTo>
                    <a:pt x="438" y="28"/>
                  </a:lnTo>
                  <a:lnTo>
                    <a:pt x="9" y="409"/>
                  </a:lnTo>
                  <a:lnTo>
                    <a:pt x="0" y="398"/>
                  </a:lnTo>
                  <a:close/>
                  <a:moveTo>
                    <a:pt x="414" y="12"/>
                  </a:moveTo>
                  <a:lnTo>
                    <a:pt x="460" y="0"/>
                  </a:lnTo>
                  <a:lnTo>
                    <a:pt x="442" y="44"/>
                  </a:lnTo>
                  <a:lnTo>
                    <a:pt x="414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490" name="Freeform 234">
              <a:extLst>
                <a:ext uri="{FF2B5EF4-FFF2-40B4-BE49-F238E27FC236}">
                  <a16:creationId xmlns:a16="http://schemas.microsoft.com/office/drawing/2014/main" id="{4101928B-2D6B-422D-8573-768B86F0E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" y="1997"/>
              <a:ext cx="244" cy="43"/>
            </a:xfrm>
            <a:custGeom>
              <a:avLst/>
              <a:gdLst>
                <a:gd name="T0" fmla="*/ 0 w 244"/>
                <a:gd name="T1" fmla="*/ 14 h 43"/>
                <a:gd name="T2" fmla="*/ 209 w 244"/>
                <a:gd name="T3" fmla="*/ 14 h 43"/>
                <a:gd name="T4" fmla="*/ 209 w 244"/>
                <a:gd name="T5" fmla="*/ 29 h 43"/>
                <a:gd name="T6" fmla="*/ 0 w 244"/>
                <a:gd name="T7" fmla="*/ 29 h 43"/>
                <a:gd name="T8" fmla="*/ 0 w 244"/>
                <a:gd name="T9" fmla="*/ 14 h 43"/>
                <a:gd name="T10" fmla="*/ 202 w 244"/>
                <a:gd name="T11" fmla="*/ 0 h 43"/>
                <a:gd name="T12" fmla="*/ 244 w 244"/>
                <a:gd name="T13" fmla="*/ 21 h 43"/>
                <a:gd name="T14" fmla="*/ 202 w 244"/>
                <a:gd name="T15" fmla="*/ 43 h 43"/>
                <a:gd name="T16" fmla="*/ 202 w 24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4" h="43">
                  <a:moveTo>
                    <a:pt x="0" y="14"/>
                  </a:moveTo>
                  <a:lnTo>
                    <a:pt x="209" y="14"/>
                  </a:lnTo>
                  <a:lnTo>
                    <a:pt x="209" y="29"/>
                  </a:lnTo>
                  <a:lnTo>
                    <a:pt x="0" y="29"/>
                  </a:lnTo>
                  <a:lnTo>
                    <a:pt x="0" y="14"/>
                  </a:lnTo>
                  <a:close/>
                  <a:moveTo>
                    <a:pt x="202" y="0"/>
                  </a:moveTo>
                  <a:lnTo>
                    <a:pt x="244" y="21"/>
                  </a:lnTo>
                  <a:lnTo>
                    <a:pt x="202" y="4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491" name="Freeform 235">
              <a:extLst>
                <a:ext uri="{FF2B5EF4-FFF2-40B4-BE49-F238E27FC236}">
                  <a16:creationId xmlns:a16="http://schemas.microsoft.com/office/drawing/2014/main" id="{26E11394-D295-405B-90BB-BFDBC228D9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" y="1447"/>
              <a:ext cx="244" cy="42"/>
            </a:xfrm>
            <a:custGeom>
              <a:avLst/>
              <a:gdLst>
                <a:gd name="T0" fmla="*/ 0 w 244"/>
                <a:gd name="T1" fmla="*/ 14 h 42"/>
                <a:gd name="T2" fmla="*/ 209 w 244"/>
                <a:gd name="T3" fmla="*/ 14 h 42"/>
                <a:gd name="T4" fmla="*/ 209 w 244"/>
                <a:gd name="T5" fmla="*/ 28 h 42"/>
                <a:gd name="T6" fmla="*/ 0 w 244"/>
                <a:gd name="T7" fmla="*/ 28 h 42"/>
                <a:gd name="T8" fmla="*/ 0 w 244"/>
                <a:gd name="T9" fmla="*/ 14 h 42"/>
                <a:gd name="T10" fmla="*/ 202 w 244"/>
                <a:gd name="T11" fmla="*/ 0 h 42"/>
                <a:gd name="T12" fmla="*/ 244 w 244"/>
                <a:gd name="T13" fmla="*/ 21 h 42"/>
                <a:gd name="T14" fmla="*/ 202 w 244"/>
                <a:gd name="T15" fmla="*/ 42 h 42"/>
                <a:gd name="T16" fmla="*/ 202 w 244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4" h="42">
                  <a:moveTo>
                    <a:pt x="0" y="14"/>
                  </a:moveTo>
                  <a:lnTo>
                    <a:pt x="209" y="14"/>
                  </a:lnTo>
                  <a:lnTo>
                    <a:pt x="209" y="28"/>
                  </a:lnTo>
                  <a:lnTo>
                    <a:pt x="0" y="28"/>
                  </a:lnTo>
                  <a:lnTo>
                    <a:pt x="0" y="14"/>
                  </a:lnTo>
                  <a:close/>
                  <a:moveTo>
                    <a:pt x="202" y="0"/>
                  </a:moveTo>
                  <a:lnTo>
                    <a:pt x="244" y="21"/>
                  </a:lnTo>
                  <a:lnTo>
                    <a:pt x="202" y="4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492" name="Freeform 236">
              <a:extLst>
                <a:ext uri="{FF2B5EF4-FFF2-40B4-BE49-F238E27FC236}">
                  <a16:creationId xmlns:a16="http://schemas.microsoft.com/office/drawing/2014/main" id="{676EC8D8-700A-4110-9857-9703498683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907"/>
              <a:ext cx="620" cy="42"/>
            </a:xfrm>
            <a:custGeom>
              <a:avLst/>
              <a:gdLst>
                <a:gd name="T0" fmla="*/ 1 w 620"/>
                <a:gd name="T1" fmla="*/ 3 h 42"/>
                <a:gd name="T2" fmla="*/ 584 w 620"/>
                <a:gd name="T3" fmla="*/ 14 h 42"/>
                <a:gd name="T4" fmla="*/ 584 w 620"/>
                <a:gd name="T5" fmla="*/ 28 h 42"/>
                <a:gd name="T6" fmla="*/ 0 w 620"/>
                <a:gd name="T7" fmla="*/ 18 h 42"/>
                <a:gd name="T8" fmla="*/ 1 w 620"/>
                <a:gd name="T9" fmla="*/ 3 h 42"/>
                <a:gd name="T10" fmla="*/ 578 w 620"/>
                <a:gd name="T11" fmla="*/ 0 h 42"/>
                <a:gd name="T12" fmla="*/ 620 w 620"/>
                <a:gd name="T13" fmla="*/ 22 h 42"/>
                <a:gd name="T14" fmla="*/ 577 w 620"/>
                <a:gd name="T15" fmla="*/ 42 h 42"/>
                <a:gd name="T16" fmla="*/ 578 w 620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0" h="42">
                  <a:moveTo>
                    <a:pt x="1" y="3"/>
                  </a:moveTo>
                  <a:lnTo>
                    <a:pt x="584" y="14"/>
                  </a:lnTo>
                  <a:lnTo>
                    <a:pt x="584" y="28"/>
                  </a:lnTo>
                  <a:lnTo>
                    <a:pt x="0" y="18"/>
                  </a:lnTo>
                  <a:lnTo>
                    <a:pt x="1" y="3"/>
                  </a:lnTo>
                  <a:close/>
                  <a:moveTo>
                    <a:pt x="578" y="0"/>
                  </a:moveTo>
                  <a:lnTo>
                    <a:pt x="620" y="22"/>
                  </a:lnTo>
                  <a:lnTo>
                    <a:pt x="577" y="4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493" name="Rectangle 237">
              <a:extLst>
                <a:ext uri="{FF2B5EF4-FFF2-40B4-BE49-F238E27FC236}">
                  <a16:creationId xmlns:a16="http://schemas.microsoft.com/office/drawing/2014/main" id="{D47BA873-D325-463E-862B-D37DFD58A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1409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94" name="Rectangle 238">
              <a:extLst>
                <a:ext uri="{FF2B5EF4-FFF2-40B4-BE49-F238E27FC236}">
                  <a16:creationId xmlns:a16="http://schemas.microsoft.com/office/drawing/2014/main" id="{77C2B962-FC42-43C8-AD38-FA6332BAA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1458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95" name="Rectangle 239">
              <a:extLst>
                <a:ext uri="{FF2B5EF4-FFF2-40B4-BE49-F238E27FC236}">
                  <a16:creationId xmlns:a16="http://schemas.microsoft.com/office/drawing/2014/main" id="{7A48CE0A-6342-49D9-84BE-9685BCF22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" y="1409"/>
              <a:ext cx="20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O/Na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96" name="Rectangle 240">
              <a:extLst>
                <a:ext uri="{FF2B5EF4-FFF2-40B4-BE49-F238E27FC236}">
                  <a16:creationId xmlns:a16="http://schemas.microsoft.com/office/drawing/2014/main" id="{8C081F99-2A5E-4DBE-B4AF-A310D3265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1410"/>
              <a:ext cx="3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97" name="Rectangle 241">
              <a:extLst>
                <a:ext uri="{FF2B5EF4-FFF2-40B4-BE49-F238E27FC236}">
                  <a16:creationId xmlns:a16="http://schemas.microsoft.com/office/drawing/2014/main" id="{5EBD3F38-9478-446C-92A9-B2A6827C2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1409"/>
              <a:ext cx="1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/Cl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98" name="Rectangle 242">
              <a:extLst>
                <a:ext uri="{FF2B5EF4-FFF2-40B4-BE49-F238E27FC236}">
                  <a16:creationId xmlns:a16="http://schemas.microsoft.com/office/drawing/2014/main" id="{007B16D6-CE61-4616-80AE-F512E2EB7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" y="1410"/>
              <a:ext cx="1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499" name="Rectangle 243">
              <a:extLst>
                <a:ext uri="{FF2B5EF4-FFF2-40B4-BE49-F238E27FC236}">
                  <a16:creationId xmlns:a16="http://schemas.microsoft.com/office/drawing/2014/main" id="{A705DD14-B035-4C89-9AEB-763EB5238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409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/K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00" name="Rectangle 244">
              <a:extLst>
                <a:ext uri="{FF2B5EF4-FFF2-40B4-BE49-F238E27FC236}">
                  <a16:creationId xmlns:a16="http://schemas.microsoft.com/office/drawing/2014/main" id="{62944613-0924-42AF-B2D2-653AABDFD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1410"/>
              <a:ext cx="3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01" name="Rectangle 245">
              <a:extLst>
                <a:ext uri="{FF2B5EF4-FFF2-40B4-BE49-F238E27FC236}">
                  <a16:creationId xmlns:a16="http://schemas.microsoft.com/office/drawing/2014/main" id="{F082A02F-26BD-4B1B-A7D3-EC3D33C07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1409"/>
              <a:ext cx="3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balance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02" name="Rectangle 246">
              <a:extLst>
                <a:ext uri="{FF2B5EF4-FFF2-40B4-BE49-F238E27FC236}">
                  <a16:creationId xmlns:a16="http://schemas.microsoft.com/office/drawing/2014/main" id="{64F3F55F-6B59-47F4-B400-26B220C9E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871"/>
              <a:ext cx="13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CO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03" name="Rectangle 247">
              <a:extLst>
                <a:ext uri="{FF2B5EF4-FFF2-40B4-BE49-F238E27FC236}">
                  <a16:creationId xmlns:a16="http://schemas.microsoft.com/office/drawing/2014/main" id="{4B3F8B4B-F146-4E11-A7F9-7BADA141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919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04" name="Rectangle 248">
              <a:extLst>
                <a:ext uri="{FF2B5EF4-FFF2-40B4-BE49-F238E27FC236}">
                  <a16:creationId xmlns:a16="http://schemas.microsoft.com/office/drawing/2014/main" id="{A9A3760E-AC6B-4898-9B2A-01C694F6F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871"/>
              <a:ext cx="3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balance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05" name="Rectangle 249">
              <a:extLst>
                <a:ext uri="{FF2B5EF4-FFF2-40B4-BE49-F238E27FC236}">
                  <a16:creationId xmlns:a16="http://schemas.microsoft.com/office/drawing/2014/main" id="{4D605519-9DE8-45E0-B075-A550293C1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1962"/>
              <a:ext cx="9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FF0000"/>
                  </a:solidFill>
                  <a:latin typeface="Arial" panose="020B0604020202020204" pitchFamily="34" charset="0"/>
                </a:rPr>
                <a:t>Plasma protein balance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506" name="Group 252">
              <a:extLst>
                <a:ext uri="{FF2B5EF4-FFF2-40B4-BE49-F238E27FC236}">
                  <a16:creationId xmlns:a16="http://schemas.microsoft.com/office/drawing/2014/main" id="{8C95A330-AB45-43CF-98E6-3672828DE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5" y="795"/>
              <a:ext cx="377" cy="242"/>
              <a:chOff x="2715" y="795"/>
              <a:chExt cx="377" cy="242"/>
            </a:xfrm>
          </p:grpSpPr>
          <p:sp>
            <p:nvSpPr>
              <p:cNvPr id="104715" name="Rectangle 250">
                <a:extLst>
                  <a:ext uri="{FF2B5EF4-FFF2-40B4-BE49-F238E27FC236}">
                    <a16:creationId xmlns:a16="http://schemas.microsoft.com/office/drawing/2014/main" id="{05FC9FAB-C74C-4694-AF9F-B320A4ED7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" y="795"/>
                <a:ext cx="377" cy="24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16" name="Rectangle 251">
                <a:extLst>
                  <a:ext uri="{FF2B5EF4-FFF2-40B4-BE49-F238E27FC236}">
                    <a16:creationId xmlns:a16="http://schemas.microsoft.com/office/drawing/2014/main" id="{6628AB8B-A89A-4483-9942-8C5B9C3EA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" y="795"/>
                <a:ext cx="377" cy="242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507" name="Rectangle 253">
              <a:extLst>
                <a:ext uri="{FF2B5EF4-FFF2-40B4-BE49-F238E27FC236}">
                  <a16:creationId xmlns:a16="http://schemas.microsoft.com/office/drawing/2014/main" id="{F5CC1645-954A-4E30-A229-85A19DAD3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871"/>
              <a:ext cx="23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pCO2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508" name="Group 256">
              <a:extLst>
                <a:ext uri="{FF2B5EF4-FFF2-40B4-BE49-F238E27FC236}">
                  <a16:creationId xmlns:a16="http://schemas.microsoft.com/office/drawing/2014/main" id="{8C2EE1A3-A8F9-4882-A096-C3FE04990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5" y="1333"/>
              <a:ext cx="377" cy="242"/>
              <a:chOff x="2715" y="1333"/>
              <a:chExt cx="377" cy="242"/>
            </a:xfrm>
          </p:grpSpPr>
          <p:sp>
            <p:nvSpPr>
              <p:cNvPr id="104713" name="Rectangle 254">
                <a:extLst>
                  <a:ext uri="{FF2B5EF4-FFF2-40B4-BE49-F238E27FC236}">
                    <a16:creationId xmlns:a16="http://schemas.microsoft.com/office/drawing/2014/main" id="{AB945B71-EF41-48F7-BFBE-1BAC588AB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" y="1333"/>
                <a:ext cx="377" cy="24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14" name="Rectangle 255">
                <a:extLst>
                  <a:ext uri="{FF2B5EF4-FFF2-40B4-BE49-F238E27FC236}">
                    <a16:creationId xmlns:a16="http://schemas.microsoft.com/office/drawing/2014/main" id="{0AC306C6-FD0D-4331-B4AF-BEE3ADA45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" y="1333"/>
                <a:ext cx="377" cy="242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509" name="Rectangle 257">
              <a:extLst>
                <a:ext uri="{FF2B5EF4-FFF2-40B4-BE49-F238E27FC236}">
                  <a16:creationId xmlns:a16="http://schemas.microsoft.com/office/drawing/2014/main" id="{9014D7DB-30A9-4A07-9E77-19A0863B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409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SID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510" name="Group 260">
              <a:extLst>
                <a:ext uri="{FF2B5EF4-FFF2-40B4-BE49-F238E27FC236}">
                  <a16:creationId xmlns:a16="http://schemas.microsoft.com/office/drawing/2014/main" id="{5EBCA8DB-81B4-4D71-B9C0-726CAA307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7" y="1872"/>
              <a:ext cx="377" cy="243"/>
              <a:chOff x="2717" y="1872"/>
              <a:chExt cx="377" cy="243"/>
            </a:xfrm>
          </p:grpSpPr>
          <p:sp>
            <p:nvSpPr>
              <p:cNvPr id="104711" name="Rectangle 258">
                <a:extLst>
                  <a:ext uri="{FF2B5EF4-FFF2-40B4-BE49-F238E27FC236}">
                    <a16:creationId xmlns:a16="http://schemas.microsoft.com/office/drawing/2014/main" id="{3D2839FC-3A8B-4D04-8AD9-C2DAE3432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872"/>
                <a:ext cx="377" cy="2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12" name="Rectangle 259">
                <a:extLst>
                  <a:ext uri="{FF2B5EF4-FFF2-40B4-BE49-F238E27FC236}">
                    <a16:creationId xmlns:a16="http://schemas.microsoft.com/office/drawing/2014/main" id="{7CC86B45-999D-4AA2-BF28-CE6B091B5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872"/>
                <a:ext cx="377" cy="24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511" name="Rectangle 261">
              <a:extLst>
                <a:ext uri="{FF2B5EF4-FFF2-40B4-BE49-F238E27FC236}">
                  <a16:creationId xmlns:a16="http://schemas.microsoft.com/office/drawing/2014/main" id="{1AA128BF-52EA-46F5-B210-AA2E8CC75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949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[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12" name="Rectangle 262">
              <a:extLst>
                <a:ext uri="{FF2B5EF4-FFF2-40B4-BE49-F238E27FC236}">
                  <a16:creationId xmlns:a16="http://schemas.microsoft.com/office/drawing/2014/main" id="{A7310228-66B7-436F-BC12-49DBB2797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1949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 A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13" name="Rectangle 263">
              <a:extLst>
                <a:ext uri="{FF2B5EF4-FFF2-40B4-BE49-F238E27FC236}">
                  <a16:creationId xmlns:a16="http://schemas.microsoft.com/office/drawing/2014/main" id="{75F92A2C-D895-4801-B30E-CACE1BAA5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1997"/>
              <a:ext cx="8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Arial" panose="020B0604020202020204" pitchFamily="34" charset="0"/>
                </a:rPr>
                <a:t>Tot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14" name="Rectangle 264">
              <a:extLst>
                <a:ext uri="{FF2B5EF4-FFF2-40B4-BE49-F238E27FC236}">
                  <a16:creationId xmlns:a16="http://schemas.microsoft.com/office/drawing/2014/main" id="{2FF87010-6D08-4D68-9551-942408617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949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]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515" name="Group 267">
              <a:extLst>
                <a:ext uri="{FF2B5EF4-FFF2-40B4-BE49-F238E27FC236}">
                  <a16:creationId xmlns:a16="http://schemas.microsoft.com/office/drawing/2014/main" id="{9EDB181F-E725-4ED0-A37E-9D6544848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6" y="1091"/>
              <a:ext cx="377" cy="243"/>
              <a:chOff x="4116" y="1091"/>
              <a:chExt cx="377" cy="243"/>
            </a:xfrm>
          </p:grpSpPr>
          <p:sp>
            <p:nvSpPr>
              <p:cNvPr id="104709" name="Rectangle 265">
                <a:extLst>
                  <a:ext uri="{FF2B5EF4-FFF2-40B4-BE49-F238E27FC236}">
                    <a16:creationId xmlns:a16="http://schemas.microsoft.com/office/drawing/2014/main" id="{CF25B897-7E2E-4142-816D-4D7064EBF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" y="1091"/>
                <a:ext cx="377" cy="243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10" name="Rectangle 266">
                <a:extLst>
                  <a:ext uri="{FF2B5EF4-FFF2-40B4-BE49-F238E27FC236}">
                    <a16:creationId xmlns:a16="http://schemas.microsoft.com/office/drawing/2014/main" id="{E46FB0E6-A158-47F3-B090-CA5D1CA99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" y="1091"/>
                <a:ext cx="377" cy="24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516" name="Rectangle 268">
              <a:extLst>
                <a:ext uri="{FF2B5EF4-FFF2-40B4-BE49-F238E27FC236}">
                  <a16:creationId xmlns:a16="http://schemas.microsoft.com/office/drawing/2014/main" id="{3B1F12C6-41C6-40D4-BA58-2FB202EF9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1168"/>
              <a:ext cx="11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pH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517" name="Group 271">
              <a:extLst>
                <a:ext uri="{FF2B5EF4-FFF2-40B4-BE49-F238E27FC236}">
                  <a16:creationId xmlns:a16="http://schemas.microsoft.com/office/drawing/2014/main" id="{B1E8049A-9B32-4958-BBC0-3DF917CE1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6" y="1387"/>
              <a:ext cx="377" cy="243"/>
              <a:chOff x="4116" y="1387"/>
              <a:chExt cx="377" cy="243"/>
            </a:xfrm>
          </p:grpSpPr>
          <p:sp>
            <p:nvSpPr>
              <p:cNvPr id="104707" name="Rectangle 269">
                <a:extLst>
                  <a:ext uri="{FF2B5EF4-FFF2-40B4-BE49-F238E27FC236}">
                    <a16:creationId xmlns:a16="http://schemas.microsoft.com/office/drawing/2014/main" id="{189744AF-8F49-4704-9C42-BFC563112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" y="1387"/>
                <a:ext cx="377" cy="243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08" name="Rectangle 270">
                <a:extLst>
                  <a:ext uri="{FF2B5EF4-FFF2-40B4-BE49-F238E27FC236}">
                    <a16:creationId xmlns:a16="http://schemas.microsoft.com/office/drawing/2014/main" id="{5B15792D-DE04-4AF3-AC12-64ABC13C4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" y="1387"/>
                <a:ext cx="377" cy="243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2399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518" name="Rectangle 272">
              <a:extLst>
                <a:ext uri="{FF2B5EF4-FFF2-40B4-BE49-F238E27FC236}">
                  <a16:creationId xmlns:a16="http://schemas.microsoft.com/office/drawing/2014/main" id="{C12F35C0-A248-45BE-AFC0-02DA786F9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" y="1463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[HCO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19" name="Rectangle 273">
              <a:extLst>
                <a:ext uri="{FF2B5EF4-FFF2-40B4-BE49-F238E27FC236}">
                  <a16:creationId xmlns:a16="http://schemas.microsoft.com/office/drawing/2014/main" id="{360FCC14-6EDE-4740-A07D-AD4703BF1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1512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20" name="Rectangle 274">
              <a:extLst>
                <a:ext uri="{FF2B5EF4-FFF2-40B4-BE49-F238E27FC236}">
                  <a16:creationId xmlns:a16="http://schemas.microsoft.com/office/drawing/2014/main" id="{83FDEC0E-694A-4EBA-91CB-6A7F2F91E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1450"/>
              <a:ext cx="1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7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sp>
          <p:nvSpPr>
            <p:cNvPr id="104521" name="Rectangle 275">
              <a:extLst>
                <a:ext uri="{FF2B5EF4-FFF2-40B4-BE49-F238E27FC236}">
                  <a16:creationId xmlns:a16="http://schemas.microsoft.com/office/drawing/2014/main" id="{9001EDBB-F9E9-436E-BB08-D05DAB1E6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1463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rPr>
                <a:t>]</a:t>
              </a:r>
              <a:endParaRPr lang="cs-CZ" altLang="cs-CZ" sz="2399">
                <a:latin typeface="Times New Roman" panose="02020603050405020304" pitchFamily="18" charset="0"/>
              </a:endParaRPr>
            </a:p>
          </p:txBody>
        </p:sp>
        <p:grpSp>
          <p:nvGrpSpPr>
            <p:cNvPr id="104522" name="Group 454">
              <a:extLst>
                <a:ext uri="{FF2B5EF4-FFF2-40B4-BE49-F238E27FC236}">
                  <a16:creationId xmlns:a16="http://schemas.microsoft.com/office/drawing/2014/main" id="{0A56A8DA-7F02-462D-AA2E-C31907F7B3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2" y="1012"/>
              <a:ext cx="452" cy="973"/>
              <a:chOff x="3582" y="1012"/>
              <a:chExt cx="452" cy="973"/>
            </a:xfrm>
          </p:grpSpPr>
          <p:sp>
            <p:nvSpPr>
              <p:cNvPr id="104529" name="Freeform 276">
                <a:extLst>
                  <a:ext uri="{FF2B5EF4-FFF2-40B4-BE49-F238E27FC236}">
                    <a16:creationId xmlns:a16="http://schemas.microsoft.com/office/drawing/2014/main" id="{35467F0B-B155-4534-B801-8C9C6BA89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1798"/>
                <a:ext cx="57" cy="52"/>
              </a:xfrm>
              <a:custGeom>
                <a:avLst/>
                <a:gdLst>
                  <a:gd name="T0" fmla="*/ 7 w 57"/>
                  <a:gd name="T1" fmla="*/ 37 h 52"/>
                  <a:gd name="T2" fmla="*/ 7 w 57"/>
                  <a:gd name="T3" fmla="*/ 37 h 52"/>
                  <a:gd name="T4" fmla="*/ 17 w 57"/>
                  <a:gd name="T5" fmla="*/ 27 h 52"/>
                  <a:gd name="T6" fmla="*/ 25 w 57"/>
                  <a:gd name="T7" fmla="*/ 18 h 52"/>
                  <a:gd name="T8" fmla="*/ 34 w 57"/>
                  <a:gd name="T9" fmla="*/ 11 h 52"/>
                  <a:gd name="T10" fmla="*/ 34 w 57"/>
                  <a:gd name="T11" fmla="*/ 11 h 52"/>
                  <a:gd name="T12" fmla="*/ 43 w 57"/>
                  <a:gd name="T13" fmla="*/ 4 h 52"/>
                  <a:gd name="T14" fmla="*/ 47 w 57"/>
                  <a:gd name="T15" fmla="*/ 2 h 52"/>
                  <a:gd name="T16" fmla="*/ 50 w 57"/>
                  <a:gd name="T17" fmla="*/ 0 h 52"/>
                  <a:gd name="T18" fmla="*/ 53 w 57"/>
                  <a:gd name="T19" fmla="*/ 0 h 52"/>
                  <a:gd name="T20" fmla="*/ 55 w 57"/>
                  <a:gd name="T21" fmla="*/ 2 h 52"/>
                  <a:gd name="T22" fmla="*/ 57 w 57"/>
                  <a:gd name="T23" fmla="*/ 6 h 52"/>
                  <a:gd name="T24" fmla="*/ 57 w 57"/>
                  <a:gd name="T25" fmla="*/ 12 h 52"/>
                  <a:gd name="T26" fmla="*/ 57 w 57"/>
                  <a:gd name="T27" fmla="*/ 12 h 52"/>
                  <a:gd name="T28" fmla="*/ 56 w 57"/>
                  <a:gd name="T29" fmla="*/ 24 h 52"/>
                  <a:gd name="T30" fmla="*/ 55 w 57"/>
                  <a:gd name="T31" fmla="*/ 32 h 52"/>
                  <a:gd name="T32" fmla="*/ 54 w 57"/>
                  <a:gd name="T33" fmla="*/ 35 h 52"/>
                  <a:gd name="T34" fmla="*/ 52 w 57"/>
                  <a:gd name="T35" fmla="*/ 37 h 52"/>
                  <a:gd name="T36" fmla="*/ 49 w 57"/>
                  <a:gd name="T37" fmla="*/ 39 h 52"/>
                  <a:gd name="T38" fmla="*/ 44 w 57"/>
                  <a:gd name="T39" fmla="*/ 42 h 52"/>
                  <a:gd name="T40" fmla="*/ 44 w 57"/>
                  <a:gd name="T41" fmla="*/ 42 h 52"/>
                  <a:gd name="T42" fmla="*/ 34 w 57"/>
                  <a:gd name="T43" fmla="*/ 46 h 52"/>
                  <a:gd name="T44" fmla="*/ 24 w 57"/>
                  <a:gd name="T45" fmla="*/ 48 h 52"/>
                  <a:gd name="T46" fmla="*/ 7 w 57"/>
                  <a:gd name="T47" fmla="*/ 52 h 52"/>
                  <a:gd name="T48" fmla="*/ 7 w 57"/>
                  <a:gd name="T49" fmla="*/ 52 h 52"/>
                  <a:gd name="T50" fmla="*/ 4 w 57"/>
                  <a:gd name="T51" fmla="*/ 52 h 52"/>
                  <a:gd name="T52" fmla="*/ 2 w 57"/>
                  <a:gd name="T53" fmla="*/ 51 h 52"/>
                  <a:gd name="T54" fmla="*/ 1 w 57"/>
                  <a:gd name="T55" fmla="*/ 50 h 52"/>
                  <a:gd name="T56" fmla="*/ 0 w 57"/>
                  <a:gd name="T57" fmla="*/ 49 h 52"/>
                  <a:gd name="T58" fmla="*/ 0 w 57"/>
                  <a:gd name="T59" fmla="*/ 47 h 52"/>
                  <a:gd name="T60" fmla="*/ 2 w 57"/>
                  <a:gd name="T61" fmla="*/ 44 h 52"/>
                  <a:gd name="T62" fmla="*/ 7 w 57"/>
                  <a:gd name="T63" fmla="*/ 37 h 52"/>
                  <a:gd name="T64" fmla="*/ 7 w 57"/>
                  <a:gd name="T65" fmla="*/ 37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" h="52">
                    <a:moveTo>
                      <a:pt x="7" y="37"/>
                    </a:moveTo>
                    <a:lnTo>
                      <a:pt x="7" y="37"/>
                    </a:lnTo>
                    <a:lnTo>
                      <a:pt x="17" y="27"/>
                    </a:lnTo>
                    <a:lnTo>
                      <a:pt x="25" y="18"/>
                    </a:lnTo>
                    <a:lnTo>
                      <a:pt x="34" y="11"/>
                    </a:lnTo>
                    <a:lnTo>
                      <a:pt x="43" y="4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5" y="2"/>
                    </a:lnTo>
                    <a:lnTo>
                      <a:pt x="57" y="6"/>
                    </a:lnTo>
                    <a:lnTo>
                      <a:pt x="57" y="12"/>
                    </a:lnTo>
                    <a:lnTo>
                      <a:pt x="56" y="24"/>
                    </a:lnTo>
                    <a:lnTo>
                      <a:pt x="55" y="32"/>
                    </a:lnTo>
                    <a:lnTo>
                      <a:pt x="54" y="35"/>
                    </a:lnTo>
                    <a:lnTo>
                      <a:pt x="52" y="37"/>
                    </a:lnTo>
                    <a:lnTo>
                      <a:pt x="49" y="39"/>
                    </a:lnTo>
                    <a:lnTo>
                      <a:pt x="44" y="42"/>
                    </a:lnTo>
                    <a:lnTo>
                      <a:pt x="34" y="46"/>
                    </a:lnTo>
                    <a:lnTo>
                      <a:pt x="24" y="48"/>
                    </a:lnTo>
                    <a:lnTo>
                      <a:pt x="7" y="52"/>
                    </a:lnTo>
                    <a:lnTo>
                      <a:pt x="4" y="52"/>
                    </a:lnTo>
                    <a:lnTo>
                      <a:pt x="2" y="51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4"/>
                    </a:lnTo>
                    <a:lnTo>
                      <a:pt x="7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30" name="Freeform 277">
                <a:extLst>
                  <a:ext uri="{FF2B5EF4-FFF2-40B4-BE49-F238E27FC236}">
                    <a16:creationId xmlns:a16="http://schemas.microsoft.com/office/drawing/2014/main" id="{0AA13CF3-CD3A-43C8-B767-F53CE12C0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799"/>
                <a:ext cx="53" cy="50"/>
              </a:xfrm>
              <a:custGeom>
                <a:avLst/>
                <a:gdLst>
                  <a:gd name="T0" fmla="*/ 53 w 53"/>
                  <a:gd name="T1" fmla="*/ 12 h 50"/>
                  <a:gd name="T2" fmla="*/ 53 w 53"/>
                  <a:gd name="T3" fmla="*/ 12 h 50"/>
                  <a:gd name="T4" fmla="*/ 53 w 53"/>
                  <a:gd name="T5" fmla="*/ 23 h 50"/>
                  <a:gd name="T6" fmla="*/ 52 w 53"/>
                  <a:gd name="T7" fmla="*/ 31 h 50"/>
                  <a:gd name="T8" fmla="*/ 51 w 53"/>
                  <a:gd name="T9" fmla="*/ 33 h 50"/>
                  <a:gd name="T10" fmla="*/ 49 w 53"/>
                  <a:gd name="T11" fmla="*/ 36 h 50"/>
                  <a:gd name="T12" fmla="*/ 42 w 53"/>
                  <a:gd name="T13" fmla="*/ 40 h 50"/>
                  <a:gd name="T14" fmla="*/ 42 w 53"/>
                  <a:gd name="T15" fmla="*/ 40 h 50"/>
                  <a:gd name="T16" fmla="*/ 32 w 53"/>
                  <a:gd name="T17" fmla="*/ 44 h 50"/>
                  <a:gd name="T18" fmla="*/ 23 w 53"/>
                  <a:gd name="T19" fmla="*/ 46 h 50"/>
                  <a:gd name="T20" fmla="*/ 6 w 53"/>
                  <a:gd name="T21" fmla="*/ 49 h 50"/>
                  <a:gd name="T22" fmla="*/ 6 w 53"/>
                  <a:gd name="T23" fmla="*/ 49 h 50"/>
                  <a:gd name="T24" fmla="*/ 3 w 53"/>
                  <a:gd name="T25" fmla="*/ 50 h 50"/>
                  <a:gd name="T26" fmla="*/ 1 w 53"/>
                  <a:gd name="T27" fmla="*/ 49 h 50"/>
                  <a:gd name="T28" fmla="*/ 0 w 53"/>
                  <a:gd name="T29" fmla="*/ 48 h 50"/>
                  <a:gd name="T30" fmla="*/ 0 w 53"/>
                  <a:gd name="T31" fmla="*/ 47 h 50"/>
                  <a:gd name="T32" fmla="*/ 0 w 53"/>
                  <a:gd name="T33" fmla="*/ 45 h 50"/>
                  <a:gd name="T34" fmla="*/ 1 w 53"/>
                  <a:gd name="T35" fmla="*/ 42 h 50"/>
                  <a:gd name="T36" fmla="*/ 5 w 53"/>
                  <a:gd name="T37" fmla="*/ 35 h 50"/>
                  <a:gd name="T38" fmla="*/ 5 w 53"/>
                  <a:gd name="T39" fmla="*/ 35 h 50"/>
                  <a:gd name="T40" fmla="*/ 15 w 53"/>
                  <a:gd name="T41" fmla="*/ 26 h 50"/>
                  <a:gd name="T42" fmla="*/ 23 w 53"/>
                  <a:gd name="T43" fmla="*/ 17 h 50"/>
                  <a:gd name="T44" fmla="*/ 32 w 53"/>
                  <a:gd name="T45" fmla="*/ 10 h 50"/>
                  <a:gd name="T46" fmla="*/ 32 w 53"/>
                  <a:gd name="T47" fmla="*/ 10 h 50"/>
                  <a:gd name="T48" fmla="*/ 40 w 53"/>
                  <a:gd name="T49" fmla="*/ 5 h 50"/>
                  <a:gd name="T50" fmla="*/ 44 w 53"/>
                  <a:gd name="T51" fmla="*/ 2 h 50"/>
                  <a:gd name="T52" fmla="*/ 47 w 53"/>
                  <a:gd name="T53" fmla="*/ 0 h 50"/>
                  <a:gd name="T54" fmla="*/ 50 w 53"/>
                  <a:gd name="T55" fmla="*/ 0 h 50"/>
                  <a:gd name="T56" fmla="*/ 52 w 53"/>
                  <a:gd name="T57" fmla="*/ 2 h 50"/>
                  <a:gd name="T58" fmla="*/ 53 w 53"/>
                  <a:gd name="T59" fmla="*/ 6 h 50"/>
                  <a:gd name="T60" fmla="*/ 53 w 53"/>
                  <a:gd name="T61" fmla="*/ 12 h 50"/>
                  <a:gd name="T62" fmla="*/ 53 w 53"/>
                  <a:gd name="T63" fmla="*/ 12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3" h="50">
                    <a:moveTo>
                      <a:pt x="53" y="12"/>
                    </a:moveTo>
                    <a:lnTo>
                      <a:pt x="53" y="12"/>
                    </a:lnTo>
                    <a:lnTo>
                      <a:pt x="53" y="23"/>
                    </a:lnTo>
                    <a:lnTo>
                      <a:pt x="52" y="31"/>
                    </a:lnTo>
                    <a:lnTo>
                      <a:pt x="51" y="33"/>
                    </a:lnTo>
                    <a:lnTo>
                      <a:pt x="49" y="36"/>
                    </a:lnTo>
                    <a:lnTo>
                      <a:pt x="42" y="40"/>
                    </a:lnTo>
                    <a:lnTo>
                      <a:pt x="32" y="44"/>
                    </a:lnTo>
                    <a:lnTo>
                      <a:pt x="23" y="46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2"/>
                    </a:lnTo>
                    <a:lnTo>
                      <a:pt x="5" y="35"/>
                    </a:lnTo>
                    <a:lnTo>
                      <a:pt x="15" y="26"/>
                    </a:lnTo>
                    <a:lnTo>
                      <a:pt x="23" y="17"/>
                    </a:lnTo>
                    <a:lnTo>
                      <a:pt x="32" y="10"/>
                    </a:lnTo>
                    <a:lnTo>
                      <a:pt x="40" y="5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3" y="6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FF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31" name="Freeform 278">
                <a:extLst>
                  <a:ext uri="{FF2B5EF4-FFF2-40B4-BE49-F238E27FC236}">
                    <a16:creationId xmlns:a16="http://schemas.microsoft.com/office/drawing/2014/main" id="{5296531B-AD72-4A21-A3D6-5ED39511B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1800"/>
                <a:ext cx="51" cy="47"/>
              </a:xfrm>
              <a:custGeom>
                <a:avLst/>
                <a:gdLst>
                  <a:gd name="T0" fmla="*/ 51 w 51"/>
                  <a:gd name="T1" fmla="*/ 11 h 47"/>
                  <a:gd name="T2" fmla="*/ 51 w 51"/>
                  <a:gd name="T3" fmla="*/ 11 h 47"/>
                  <a:gd name="T4" fmla="*/ 51 w 51"/>
                  <a:gd name="T5" fmla="*/ 22 h 47"/>
                  <a:gd name="T6" fmla="*/ 50 w 51"/>
                  <a:gd name="T7" fmla="*/ 29 h 47"/>
                  <a:gd name="T8" fmla="*/ 48 w 51"/>
                  <a:gd name="T9" fmla="*/ 32 h 47"/>
                  <a:gd name="T10" fmla="*/ 47 w 51"/>
                  <a:gd name="T11" fmla="*/ 34 h 47"/>
                  <a:gd name="T12" fmla="*/ 40 w 51"/>
                  <a:gd name="T13" fmla="*/ 38 h 47"/>
                  <a:gd name="T14" fmla="*/ 40 w 51"/>
                  <a:gd name="T15" fmla="*/ 38 h 47"/>
                  <a:gd name="T16" fmla="*/ 31 w 51"/>
                  <a:gd name="T17" fmla="*/ 42 h 47"/>
                  <a:gd name="T18" fmla="*/ 22 w 51"/>
                  <a:gd name="T19" fmla="*/ 44 h 47"/>
                  <a:gd name="T20" fmla="*/ 6 w 51"/>
                  <a:gd name="T21" fmla="*/ 47 h 47"/>
                  <a:gd name="T22" fmla="*/ 6 w 51"/>
                  <a:gd name="T23" fmla="*/ 47 h 47"/>
                  <a:gd name="T24" fmla="*/ 3 w 51"/>
                  <a:gd name="T25" fmla="*/ 47 h 47"/>
                  <a:gd name="T26" fmla="*/ 2 w 51"/>
                  <a:gd name="T27" fmla="*/ 47 h 47"/>
                  <a:gd name="T28" fmla="*/ 0 w 51"/>
                  <a:gd name="T29" fmla="*/ 46 h 47"/>
                  <a:gd name="T30" fmla="*/ 0 w 51"/>
                  <a:gd name="T31" fmla="*/ 45 h 47"/>
                  <a:gd name="T32" fmla="*/ 0 w 51"/>
                  <a:gd name="T33" fmla="*/ 43 h 47"/>
                  <a:gd name="T34" fmla="*/ 1 w 51"/>
                  <a:gd name="T35" fmla="*/ 40 h 47"/>
                  <a:gd name="T36" fmla="*/ 5 w 51"/>
                  <a:gd name="T37" fmla="*/ 34 h 47"/>
                  <a:gd name="T38" fmla="*/ 5 w 51"/>
                  <a:gd name="T39" fmla="*/ 34 h 47"/>
                  <a:gd name="T40" fmla="*/ 15 w 51"/>
                  <a:gd name="T41" fmla="*/ 25 h 47"/>
                  <a:gd name="T42" fmla="*/ 23 w 51"/>
                  <a:gd name="T43" fmla="*/ 17 h 47"/>
                  <a:gd name="T44" fmla="*/ 31 w 51"/>
                  <a:gd name="T45" fmla="*/ 10 h 47"/>
                  <a:gd name="T46" fmla="*/ 31 w 51"/>
                  <a:gd name="T47" fmla="*/ 10 h 47"/>
                  <a:gd name="T48" fmla="*/ 39 w 51"/>
                  <a:gd name="T49" fmla="*/ 5 h 47"/>
                  <a:gd name="T50" fmla="*/ 42 w 51"/>
                  <a:gd name="T51" fmla="*/ 2 h 47"/>
                  <a:gd name="T52" fmla="*/ 45 w 51"/>
                  <a:gd name="T53" fmla="*/ 1 h 47"/>
                  <a:gd name="T54" fmla="*/ 48 w 51"/>
                  <a:gd name="T55" fmla="*/ 0 h 47"/>
                  <a:gd name="T56" fmla="*/ 50 w 51"/>
                  <a:gd name="T57" fmla="*/ 2 h 47"/>
                  <a:gd name="T58" fmla="*/ 51 w 51"/>
                  <a:gd name="T59" fmla="*/ 6 h 47"/>
                  <a:gd name="T60" fmla="*/ 51 w 51"/>
                  <a:gd name="T61" fmla="*/ 11 h 47"/>
                  <a:gd name="T62" fmla="*/ 51 w 51"/>
                  <a:gd name="T63" fmla="*/ 1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1" h="47">
                    <a:moveTo>
                      <a:pt x="51" y="11"/>
                    </a:moveTo>
                    <a:lnTo>
                      <a:pt x="51" y="11"/>
                    </a:lnTo>
                    <a:lnTo>
                      <a:pt x="51" y="22"/>
                    </a:lnTo>
                    <a:lnTo>
                      <a:pt x="50" y="29"/>
                    </a:lnTo>
                    <a:lnTo>
                      <a:pt x="48" y="32"/>
                    </a:lnTo>
                    <a:lnTo>
                      <a:pt x="47" y="34"/>
                    </a:lnTo>
                    <a:lnTo>
                      <a:pt x="40" y="38"/>
                    </a:lnTo>
                    <a:lnTo>
                      <a:pt x="31" y="42"/>
                    </a:lnTo>
                    <a:lnTo>
                      <a:pt x="22" y="44"/>
                    </a:lnTo>
                    <a:lnTo>
                      <a:pt x="6" y="47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1" y="40"/>
                    </a:lnTo>
                    <a:lnTo>
                      <a:pt x="5" y="34"/>
                    </a:lnTo>
                    <a:lnTo>
                      <a:pt x="15" y="25"/>
                    </a:lnTo>
                    <a:lnTo>
                      <a:pt x="23" y="17"/>
                    </a:lnTo>
                    <a:lnTo>
                      <a:pt x="31" y="10"/>
                    </a:lnTo>
                    <a:lnTo>
                      <a:pt x="39" y="5"/>
                    </a:lnTo>
                    <a:lnTo>
                      <a:pt x="42" y="2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50" y="2"/>
                    </a:lnTo>
                    <a:lnTo>
                      <a:pt x="51" y="6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FFF3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32" name="Freeform 279">
                <a:extLst>
                  <a:ext uri="{FF2B5EF4-FFF2-40B4-BE49-F238E27FC236}">
                    <a16:creationId xmlns:a16="http://schemas.microsoft.com/office/drawing/2014/main" id="{EF645CE6-9B5C-466F-81E6-0E6090E75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1802"/>
                <a:ext cx="49" cy="44"/>
              </a:xfrm>
              <a:custGeom>
                <a:avLst/>
                <a:gdLst>
                  <a:gd name="T0" fmla="*/ 49 w 49"/>
                  <a:gd name="T1" fmla="*/ 10 h 44"/>
                  <a:gd name="T2" fmla="*/ 49 w 49"/>
                  <a:gd name="T3" fmla="*/ 10 h 44"/>
                  <a:gd name="T4" fmla="*/ 49 w 49"/>
                  <a:gd name="T5" fmla="*/ 20 h 44"/>
                  <a:gd name="T6" fmla="*/ 48 w 49"/>
                  <a:gd name="T7" fmla="*/ 27 h 44"/>
                  <a:gd name="T8" fmla="*/ 46 w 49"/>
                  <a:gd name="T9" fmla="*/ 30 h 44"/>
                  <a:gd name="T10" fmla="*/ 45 w 49"/>
                  <a:gd name="T11" fmla="*/ 32 h 44"/>
                  <a:gd name="T12" fmla="*/ 38 w 49"/>
                  <a:gd name="T13" fmla="*/ 36 h 44"/>
                  <a:gd name="T14" fmla="*/ 38 w 49"/>
                  <a:gd name="T15" fmla="*/ 36 h 44"/>
                  <a:gd name="T16" fmla="*/ 30 w 49"/>
                  <a:gd name="T17" fmla="*/ 39 h 44"/>
                  <a:gd name="T18" fmla="*/ 21 w 49"/>
                  <a:gd name="T19" fmla="*/ 41 h 44"/>
                  <a:gd name="T20" fmla="*/ 6 w 49"/>
                  <a:gd name="T21" fmla="*/ 44 h 44"/>
                  <a:gd name="T22" fmla="*/ 6 w 49"/>
                  <a:gd name="T23" fmla="*/ 44 h 44"/>
                  <a:gd name="T24" fmla="*/ 2 w 49"/>
                  <a:gd name="T25" fmla="*/ 44 h 44"/>
                  <a:gd name="T26" fmla="*/ 1 w 49"/>
                  <a:gd name="T27" fmla="*/ 43 h 44"/>
                  <a:gd name="T28" fmla="*/ 0 w 49"/>
                  <a:gd name="T29" fmla="*/ 42 h 44"/>
                  <a:gd name="T30" fmla="*/ 0 w 49"/>
                  <a:gd name="T31" fmla="*/ 40 h 44"/>
                  <a:gd name="T32" fmla="*/ 1 w 49"/>
                  <a:gd name="T33" fmla="*/ 37 h 44"/>
                  <a:gd name="T34" fmla="*/ 5 w 49"/>
                  <a:gd name="T35" fmla="*/ 31 h 44"/>
                  <a:gd name="T36" fmla="*/ 5 w 49"/>
                  <a:gd name="T37" fmla="*/ 31 h 44"/>
                  <a:gd name="T38" fmla="*/ 14 w 49"/>
                  <a:gd name="T39" fmla="*/ 23 h 44"/>
                  <a:gd name="T40" fmla="*/ 22 w 49"/>
                  <a:gd name="T41" fmla="*/ 15 h 44"/>
                  <a:gd name="T42" fmla="*/ 30 w 49"/>
                  <a:gd name="T43" fmla="*/ 9 h 44"/>
                  <a:gd name="T44" fmla="*/ 30 w 49"/>
                  <a:gd name="T45" fmla="*/ 9 h 44"/>
                  <a:gd name="T46" fmla="*/ 37 w 49"/>
                  <a:gd name="T47" fmla="*/ 4 h 44"/>
                  <a:gd name="T48" fmla="*/ 44 w 49"/>
                  <a:gd name="T49" fmla="*/ 0 h 44"/>
                  <a:gd name="T50" fmla="*/ 46 w 49"/>
                  <a:gd name="T51" fmla="*/ 0 h 44"/>
                  <a:gd name="T52" fmla="*/ 48 w 49"/>
                  <a:gd name="T53" fmla="*/ 2 h 44"/>
                  <a:gd name="T54" fmla="*/ 49 w 49"/>
                  <a:gd name="T55" fmla="*/ 5 h 44"/>
                  <a:gd name="T56" fmla="*/ 49 w 49"/>
                  <a:gd name="T57" fmla="*/ 10 h 44"/>
                  <a:gd name="T58" fmla="*/ 49 w 49"/>
                  <a:gd name="T59" fmla="*/ 1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9" h="44">
                    <a:moveTo>
                      <a:pt x="49" y="10"/>
                    </a:moveTo>
                    <a:lnTo>
                      <a:pt x="49" y="10"/>
                    </a:lnTo>
                    <a:lnTo>
                      <a:pt x="49" y="20"/>
                    </a:lnTo>
                    <a:lnTo>
                      <a:pt x="48" y="27"/>
                    </a:lnTo>
                    <a:lnTo>
                      <a:pt x="46" y="30"/>
                    </a:lnTo>
                    <a:lnTo>
                      <a:pt x="45" y="32"/>
                    </a:lnTo>
                    <a:lnTo>
                      <a:pt x="38" y="36"/>
                    </a:lnTo>
                    <a:lnTo>
                      <a:pt x="30" y="39"/>
                    </a:lnTo>
                    <a:lnTo>
                      <a:pt x="21" y="41"/>
                    </a:lnTo>
                    <a:lnTo>
                      <a:pt x="6" y="44"/>
                    </a:lnTo>
                    <a:lnTo>
                      <a:pt x="2" y="44"/>
                    </a:lnTo>
                    <a:lnTo>
                      <a:pt x="1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5" y="31"/>
                    </a:lnTo>
                    <a:lnTo>
                      <a:pt x="14" y="23"/>
                    </a:lnTo>
                    <a:lnTo>
                      <a:pt x="22" y="15"/>
                    </a:lnTo>
                    <a:lnTo>
                      <a:pt x="30" y="9"/>
                    </a:lnTo>
                    <a:lnTo>
                      <a:pt x="37" y="4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2"/>
                    </a:lnTo>
                    <a:lnTo>
                      <a:pt x="49" y="5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EE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33" name="Freeform 280">
                <a:extLst>
                  <a:ext uri="{FF2B5EF4-FFF2-40B4-BE49-F238E27FC236}">
                    <a16:creationId xmlns:a16="http://schemas.microsoft.com/office/drawing/2014/main" id="{FF72ABA7-8323-4166-88C8-0E932CC30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804"/>
                <a:ext cx="47" cy="41"/>
              </a:xfrm>
              <a:custGeom>
                <a:avLst/>
                <a:gdLst>
                  <a:gd name="T0" fmla="*/ 47 w 47"/>
                  <a:gd name="T1" fmla="*/ 9 h 41"/>
                  <a:gd name="T2" fmla="*/ 47 w 47"/>
                  <a:gd name="T3" fmla="*/ 9 h 41"/>
                  <a:gd name="T4" fmla="*/ 46 w 47"/>
                  <a:gd name="T5" fmla="*/ 18 h 41"/>
                  <a:gd name="T6" fmla="*/ 45 w 47"/>
                  <a:gd name="T7" fmla="*/ 25 h 41"/>
                  <a:gd name="T8" fmla="*/ 44 w 47"/>
                  <a:gd name="T9" fmla="*/ 27 h 41"/>
                  <a:gd name="T10" fmla="*/ 43 w 47"/>
                  <a:gd name="T11" fmla="*/ 29 h 41"/>
                  <a:gd name="T12" fmla="*/ 37 w 47"/>
                  <a:gd name="T13" fmla="*/ 33 h 41"/>
                  <a:gd name="T14" fmla="*/ 37 w 47"/>
                  <a:gd name="T15" fmla="*/ 33 h 41"/>
                  <a:gd name="T16" fmla="*/ 28 w 47"/>
                  <a:gd name="T17" fmla="*/ 36 h 41"/>
                  <a:gd name="T18" fmla="*/ 20 w 47"/>
                  <a:gd name="T19" fmla="*/ 38 h 41"/>
                  <a:gd name="T20" fmla="*/ 6 w 47"/>
                  <a:gd name="T21" fmla="*/ 41 h 41"/>
                  <a:gd name="T22" fmla="*/ 6 w 47"/>
                  <a:gd name="T23" fmla="*/ 41 h 41"/>
                  <a:gd name="T24" fmla="*/ 2 w 47"/>
                  <a:gd name="T25" fmla="*/ 41 h 41"/>
                  <a:gd name="T26" fmla="*/ 1 w 47"/>
                  <a:gd name="T27" fmla="*/ 40 h 41"/>
                  <a:gd name="T28" fmla="*/ 0 w 47"/>
                  <a:gd name="T29" fmla="*/ 39 h 41"/>
                  <a:gd name="T30" fmla="*/ 0 w 47"/>
                  <a:gd name="T31" fmla="*/ 37 h 41"/>
                  <a:gd name="T32" fmla="*/ 1 w 47"/>
                  <a:gd name="T33" fmla="*/ 35 h 41"/>
                  <a:gd name="T34" fmla="*/ 5 w 47"/>
                  <a:gd name="T35" fmla="*/ 29 h 41"/>
                  <a:gd name="T36" fmla="*/ 5 w 47"/>
                  <a:gd name="T37" fmla="*/ 29 h 41"/>
                  <a:gd name="T38" fmla="*/ 14 w 47"/>
                  <a:gd name="T39" fmla="*/ 21 h 41"/>
                  <a:gd name="T40" fmla="*/ 21 w 47"/>
                  <a:gd name="T41" fmla="*/ 14 h 41"/>
                  <a:gd name="T42" fmla="*/ 28 w 47"/>
                  <a:gd name="T43" fmla="*/ 8 h 41"/>
                  <a:gd name="T44" fmla="*/ 28 w 47"/>
                  <a:gd name="T45" fmla="*/ 8 h 41"/>
                  <a:gd name="T46" fmla="*/ 36 w 47"/>
                  <a:gd name="T47" fmla="*/ 3 h 41"/>
                  <a:gd name="T48" fmla="*/ 42 w 47"/>
                  <a:gd name="T49" fmla="*/ 0 h 41"/>
                  <a:gd name="T50" fmla="*/ 44 w 47"/>
                  <a:gd name="T51" fmla="*/ 0 h 41"/>
                  <a:gd name="T52" fmla="*/ 46 w 47"/>
                  <a:gd name="T53" fmla="*/ 1 h 41"/>
                  <a:gd name="T54" fmla="*/ 47 w 47"/>
                  <a:gd name="T55" fmla="*/ 4 h 41"/>
                  <a:gd name="T56" fmla="*/ 47 w 47"/>
                  <a:gd name="T57" fmla="*/ 9 h 41"/>
                  <a:gd name="T58" fmla="*/ 47 w 47"/>
                  <a:gd name="T59" fmla="*/ 9 h 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7" h="41">
                    <a:moveTo>
                      <a:pt x="47" y="9"/>
                    </a:moveTo>
                    <a:lnTo>
                      <a:pt x="47" y="9"/>
                    </a:lnTo>
                    <a:lnTo>
                      <a:pt x="46" y="18"/>
                    </a:lnTo>
                    <a:lnTo>
                      <a:pt x="45" y="25"/>
                    </a:lnTo>
                    <a:lnTo>
                      <a:pt x="44" y="27"/>
                    </a:lnTo>
                    <a:lnTo>
                      <a:pt x="43" y="29"/>
                    </a:lnTo>
                    <a:lnTo>
                      <a:pt x="37" y="33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5"/>
                    </a:lnTo>
                    <a:lnTo>
                      <a:pt x="5" y="29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8" y="8"/>
                    </a:lnTo>
                    <a:lnTo>
                      <a:pt x="36" y="3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rgbClr val="FEE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34" name="Freeform 281">
                <a:extLst>
                  <a:ext uri="{FF2B5EF4-FFF2-40B4-BE49-F238E27FC236}">
                    <a16:creationId xmlns:a16="http://schemas.microsoft.com/office/drawing/2014/main" id="{A7E5550B-9B3B-4961-B08C-9364CAAF6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1805"/>
                <a:ext cx="45" cy="39"/>
              </a:xfrm>
              <a:custGeom>
                <a:avLst/>
                <a:gdLst>
                  <a:gd name="T0" fmla="*/ 45 w 45"/>
                  <a:gd name="T1" fmla="*/ 8 h 39"/>
                  <a:gd name="T2" fmla="*/ 45 w 45"/>
                  <a:gd name="T3" fmla="*/ 8 h 39"/>
                  <a:gd name="T4" fmla="*/ 44 w 45"/>
                  <a:gd name="T5" fmla="*/ 18 h 39"/>
                  <a:gd name="T6" fmla="*/ 43 w 45"/>
                  <a:gd name="T7" fmla="*/ 24 h 39"/>
                  <a:gd name="T8" fmla="*/ 42 w 45"/>
                  <a:gd name="T9" fmla="*/ 26 h 39"/>
                  <a:gd name="T10" fmla="*/ 41 w 45"/>
                  <a:gd name="T11" fmla="*/ 28 h 39"/>
                  <a:gd name="T12" fmla="*/ 35 w 45"/>
                  <a:gd name="T13" fmla="*/ 31 h 39"/>
                  <a:gd name="T14" fmla="*/ 35 w 45"/>
                  <a:gd name="T15" fmla="*/ 31 h 39"/>
                  <a:gd name="T16" fmla="*/ 27 w 45"/>
                  <a:gd name="T17" fmla="*/ 34 h 39"/>
                  <a:gd name="T18" fmla="*/ 19 w 45"/>
                  <a:gd name="T19" fmla="*/ 36 h 39"/>
                  <a:gd name="T20" fmla="*/ 6 w 45"/>
                  <a:gd name="T21" fmla="*/ 39 h 39"/>
                  <a:gd name="T22" fmla="*/ 6 w 45"/>
                  <a:gd name="T23" fmla="*/ 39 h 39"/>
                  <a:gd name="T24" fmla="*/ 2 w 45"/>
                  <a:gd name="T25" fmla="*/ 39 h 39"/>
                  <a:gd name="T26" fmla="*/ 1 w 45"/>
                  <a:gd name="T27" fmla="*/ 38 h 39"/>
                  <a:gd name="T28" fmla="*/ 0 w 45"/>
                  <a:gd name="T29" fmla="*/ 37 h 39"/>
                  <a:gd name="T30" fmla="*/ 1 w 45"/>
                  <a:gd name="T31" fmla="*/ 33 h 39"/>
                  <a:gd name="T32" fmla="*/ 5 w 45"/>
                  <a:gd name="T33" fmla="*/ 27 h 39"/>
                  <a:gd name="T34" fmla="*/ 5 w 45"/>
                  <a:gd name="T35" fmla="*/ 27 h 39"/>
                  <a:gd name="T36" fmla="*/ 13 w 45"/>
                  <a:gd name="T37" fmla="*/ 20 h 39"/>
                  <a:gd name="T38" fmla="*/ 20 w 45"/>
                  <a:gd name="T39" fmla="*/ 13 h 39"/>
                  <a:gd name="T40" fmla="*/ 27 w 45"/>
                  <a:gd name="T41" fmla="*/ 7 h 39"/>
                  <a:gd name="T42" fmla="*/ 27 w 45"/>
                  <a:gd name="T43" fmla="*/ 7 h 39"/>
                  <a:gd name="T44" fmla="*/ 34 w 45"/>
                  <a:gd name="T45" fmla="*/ 3 h 39"/>
                  <a:gd name="T46" fmla="*/ 40 w 45"/>
                  <a:gd name="T47" fmla="*/ 0 h 39"/>
                  <a:gd name="T48" fmla="*/ 42 w 45"/>
                  <a:gd name="T49" fmla="*/ 0 h 39"/>
                  <a:gd name="T50" fmla="*/ 44 w 45"/>
                  <a:gd name="T51" fmla="*/ 1 h 39"/>
                  <a:gd name="T52" fmla="*/ 45 w 45"/>
                  <a:gd name="T53" fmla="*/ 4 h 39"/>
                  <a:gd name="T54" fmla="*/ 45 w 45"/>
                  <a:gd name="T55" fmla="*/ 8 h 39"/>
                  <a:gd name="T56" fmla="*/ 45 w 45"/>
                  <a:gd name="T57" fmla="*/ 8 h 3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5" h="39">
                    <a:moveTo>
                      <a:pt x="45" y="8"/>
                    </a:moveTo>
                    <a:lnTo>
                      <a:pt x="45" y="8"/>
                    </a:lnTo>
                    <a:lnTo>
                      <a:pt x="44" y="18"/>
                    </a:lnTo>
                    <a:lnTo>
                      <a:pt x="43" y="24"/>
                    </a:lnTo>
                    <a:lnTo>
                      <a:pt x="42" y="26"/>
                    </a:lnTo>
                    <a:lnTo>
                      <a:pt x="41" y="28"/>
                    </a:lnTo>
                    <a:lnTo>
                      <a:pt x="35" y="31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6" y="39"/>
                    </a:lnTo>
                    <a:lnTo>
                      <a:pt x="2" y="39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5" y="27"/>
                    </a:lnTo>
                    <a:lnTo>
                      <a:pt x="13" y="20"/>
                    </a:lnTo>
                    <a:lnTo>
                      <a:pt x="20" y="13"/>
                    </a:lnTo>
                    <a:lnTo>
                      <a:pt x="27" y="7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1"/>
                    </a:lnTo>
                    <a:lnTo>
                      <a:pt x="45" y="4"/>
                    </a:ln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FDE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35" name="Freeform 282">
                <a:extLst>
                  <a:ext uri="{FF2B5EF4-FFF2-40B4-BE49-F238E27FC236}">
                    <a16:creationId xmlns:a16="http://schemas.microsoft.com/office/drawing/2014/main" id="{504C44B3-7A55-476A-BC84-D9866AEF0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806"/>
                <a:ext cx="41" cy="37"/>
              </a:xfrm>
              <a:custGeom>
                <a:avLst/>
                <a:gdLst>
                  <a:gd name="T0" fmla="*/ 4 w 41"/>
                  <a:gd name="T1" fmla="*/ 26 h 37"/>
                  <a:gd name="T2" fmla="*/ 4 w 41"/>
                  <a:gd name="T3" fmla="*/ 26 h 37"/>
                  <a:gd name="T4" fmla="*/ 12 w 41"/>
                  <a:gd name="T5" fmla="*/ 19 h 37"/>
                  <a:gd name="T6" fmla="*/ 18 w 41"/>
                  <a:gd name="T7" fmla="*/ 12 h 37"/>
                  <a:gd name="T8" fmla="*/ 25 w 41"/>
                  <a:gd name="T9" fmla="*/ 7 h 37"/>
                  <a:gd name="T10" fmla="*/ 25 w 41"/>
                  <a:gd name="T11" fmla="*/ 7 h 37"/>
                  <a:gd name="T12" fmla="*/ 31 w 41"/>
                  <a:gd name="T13" fmla="*/ 3 h 37"/>
                  <a:gd name="T14" fmla="*/ 37 w 41"/>
                  <a:gd name="T15" fmla="*/ 0 h 37"/>
                  <a:gd name="T16" fmla="*/ 39 w 41"/>
                  <a:gd name="T17" fmla="*/ 0 h 37"/>
                  <a:gd name="T18" fmla="*/ 40 w 41"/>
                  <a:gd name="T19" fmla="*/ 1 h 37"/>
                  <a:gd name="T20" fmla="*/ 41 w 41"/>
                  <a:gd name="T21" fmla="*/ 4 h 37"/>
                  <a:gd name="T22" fmla="*/ 41 w 41"/>
                  <a:gd name="T23" fmla="*/ 8 h 37"/>
                  <a:gd name="T24" fmla="*/ 41 w 41"/>
                  <a:gd name="T25" fmla="*/ 8 h 37"/>
                  <a:gd name="T26" fmla="*/ 41 w 41"/>
                  <a:gd name="T27" fmla="*/ 17 h 37"/>
                  <a:gd name="T28" fmla="*/ 40 w 41"/>
                  <a:gd name="T29" fmla="*/ 22 h 37"/>
                  <a:gd name="T30" fmla="*/ 39 w 41"/>
                  <a:gd name="T31" fmla="*/ 24 h 37"/>
                  <a:gd name="T32" fmla="*/ 38 w 41"/>
                  <a:gd name="T33" fmla="*/ 26 h 37"/>
                  <a:gd name="T34" fmla="*/ 32 w 41"/>
                  <a:gd name="T35" fmla="*/ 29 h 37"/>
                  <a:gd name="T36" fmla="*/ 32 w 41"/>
                  <a:gd name="T37" fmla="*/ 29 h 37"/>
                  <a:gd name="T38" fmla="*/ 25 w 41"/>
                  <a:gd name="T39" fmla="*/ 32 h 37"/>
                  <a:gd name="T40" fmla="*/ 18 w 41"/>
                  <a:gd name="T41" fmla="*/ 34 h 37"/>
                  <a:gd name="T42" fmla="*/ 5 w 41"/>
                  <a:gd name="T43" fmla="*/ 37 h 37"/>
                  <a:gd name="T44" fmla="*/ 5 w 41"/>
                  <a:gd name="T45" fmla="*/ 37 h 37"/>
                  <a:gd name="T46" fmla="*/ 1 w 41"/>
                  <a:gd name="T47" fmla="*/ 36 h 37"/>
                  <a:gd name="T48" fmla="*/ 0 w 41"/>
                  <a:gd name="T49" fmla="*/ 36 h 37"/>
                  <a:gd name="T50" fmla="*/ 0 w 41"/>
                  <a:gd name="T51" fmla="*/ 35 h 37"/>
                  <a:gd name="T52" fmla="*/ 0 w 41"/>
                  <a:gd name="T53" fmla="*/ 31 h 37"/>
                  <a:gd name="T54" fmla="*/ 4 w 41"/>
                  <a:gd name="T55" fmla="*/ 26 h 37"/>
                  <a:gd name="T56" fmla="*/ 4 w 41"/>
                  <a:gd name="T57" fmla="*/ 26 h 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1" h="37">
                    <a:moveTo>
                      <a:pt x="4" y="26"/>
                    </a:moveTo>
                    <a:lnTo>
                      <a:pt x="4" y="26"/>
                    </a:lnTo>
                    <a:lnTo>
                      <a:pt x="12" y="19"/>
                    </a:lnTo>
                    <a:lnTo>
                      <a:pt x="18" y="12"/>
                    </a:lnTo>
                    <a:lnTo>
                      <a:pt x="25" y="7"/>
                    </a:lnTo>
                    <a:lnTo>
                      <a:pt x="31" y="3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41" y="17"/>
                    </a:lnTo>
                    <a:lnTo>
                      <a:pt x="40" y="22"/>
                    </a:lnTo>
                    <a:lnTo>
                      <a:pt x="39" y="24"/>
                    </a:lnTo>
                    <a:lnTo>
                      <a:pt x="38" y="26"/>
                    </a:lnTo>
                    <a:lnTo>
                      <a:pt x="32" y="29"/>
                    </a:lnTo>
                    <a:lnTo>
                      <a:pt x="25" y="32"/>
                    </a:lnTo>
                    <a:lnTo>
                      <a:pt x="18" y="34"/>
                    </a:lnTo>
                    <a:lnTo>
                      <a:pt x="5" y="37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FC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36" name="Freeform 283">
                <a:extLst>
                  <a:ext uri="{FF2B5EF4-FFF2-40B4-BE49-F238E27FC236}">
                    <a16:creationId xmlns:a16="http://schemas.microsoft.com/office/drawing/2014/main" id="{B2578D4A-7072-4343-9FEF-67A97A829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370"/>
                <a:ext cx="425" cy="584"/>
              </a:xfrm>
              <a:custGeom>
                <a:avLst/>
                <a:gdLst>
                  <a:gd name="T0" fmla="*/ 107 w 425"/>
                  <a:gd name="T1" fmla="*/ 0 h 584"/>
                  <a:gd name="T2" fmla="*/ 95 w 425"/>
                  <a:gd name="T3" fmla="*/ 2 h 584"/>
                  <a:gd name="T4" fmla="*/ 78 w 425"/>
                  <a:gd name="T5" fmla="*/ 9 h 584"/>
                  <a:gd name="T6" fmla="*/ 64 w 425"/>
                  <a:gd name="T7" fmla="*/ 17 h 584"/>
                  <a:gd name="T8" fmla="*/ 50 w 425"/>
                  <a:gd name="T9" fmla="*/ 29 h 584"/>
                  <a:gd name="T10" fmla="*/ 36 w 425"/>
                  <a:gd name="T11" fmla="*/ 48 h 584"/>
                  <a:gd name="T12" fmla="*/ 25 w 425"/>
                  <a:gd name="T13" fmla="*/ 71 h 584"/>
                  <a:gd name="T14" fmla="*/ 21 w 425"/>
                  <a:gd name="T15" fmla="*/ 85 h 584"/>
                  <a:gd name="T16" fmla="*/ 6 w 425"/>
                  <a:gd name="T17" fmla="*/ 149 h 584"/>
                  <a:gd name="T18" fmla="*/ 2 w 425"/>
                  <a:gd name="T19" fmla="*/ 184 h 584"/>
                  <a:gd name="T20" fmla="*/ 0 w 425"/>
                  <a:gd name="T21" fmla="*/ 220 h 584"/>
                  <a:gd name="T22" fmla="*/ 2 w 425"/>
                  <a:gd name="T23" fmla="*/ 255 h 584"/>
                  <a:gd name="T24" fmla="*/ 10 w 425"/>
                  <a:gd name="T25" fmla="*/ 291 h 584"/>
                  <a:gd name="T26" fmla="*/ 24 w 425"/>
                  <a:gd name="T27" fmla="*/ 327 h 584"/>
                  <a:gd name="T28" fmla="*/ 47 w 425"/>
                  <a:gd name="T29" fmla="*/ 361 h 584"/>
                  <a:gd name="T30" fmla="*/ 95 w 425"/>
                  <a:gd name="T31" fmla="*/ 426 h 584"/>
                  <a:gd name="T32" fmla="*/ 143 w 425"/>
                  <a:gd name="T33" fmla="*/ 495 h 584"/>
                  <a:gd name="T34" fmla="*/ 151 w 425"/>
                  <a:gd name="T35" fmla="*/ 509 h 584"/>
                  <a:gd name="T36" fmla="*/ 165 w 425"/>
                  <a:gd name="T37" fmla="*/ 526 h 584"/>
                  <a:gd name="T38" fmla="*/ 183 w 425"/>
                  <a:gd name="T39" fmla="*/ 543 h 584"/>
                  <a:gd name="T40" fmla="*/ 204 w 425"/>
                  <a:gd name="T41" fmla="*/ 560 h 584"/>
                  <a:gd name="T42" fmla="*/ 227 w 425"/>
                  <a:gd name="T43" fmla="*/ 572 h 584"/>
                  <a:gd name="T44" fmla="*/ 248 w 425"/>
                  <a:gd name="T45" fmla="*/ 581 h 584"/>
                  <a:gd name="T46" fmla="*/ 268 w 425"/>
                  <a:gd name="T47" fmla="*/ 584 h 584"/>
                  <a:gd name="T48" fmla="*/ 282 w 425"/>
                  <a:gd name="T49" fmla="*/ 581 h 584"/>
                  <a:gd name="T50" fmla="*/ 287 w 425"/>
                  <a:gd name="T51" fmla="*/ 576 h 584"/>
                  <a:gd name="T52" fmla="*/ 290 w 425"/>
                  <a:gd name="T53" fmla="*/ 569 h 584"/>
                  <a:gd name="T54" fmla="*/ 295 w 425"/>
                  <a:gd name="T55" fmla="*/ 553 h 584"/>
                  <a:gd name="T56" fmla="*/ 308 w 425"/>
                  <a:gd name="T57" fmla="*/ 523 h 584"/>
                  <a:gd name="T58" fmla="*/ 328 w 425"/>
                  <a:gd name="T59" fmla="*/ 495 h 584"/>
                  <a:gd name="T60" fmla="*/ 353 w 425"/>
                  <a:gd name="T61" fmla="*/ 469 h 584"/>
                  <a:gd name="T62" fmla="*/ 368 w 425"/>
                  <a:gd name="T63" fmla="*/ 458 h 584"/>
                  <a:gd name="T64" fmla="*/ 396 w 425"/>
                  <a:gd name="T65" fmla="*/ 438 h 584"/>
                  <a:gd name="T66" fmla="*/ 415 w 425"/>
                  <a:gd name="T67" fmla="*/ 418 h 584"/>
                  <a:gd name="T68" fmla="*/ 423 w 425"/>
                  <a:gd name="T69" fmla="*/ 403 h 584"/>
                  <a:gd name="T70" fmla="*/ 425 w 425"/>
                  <a:gd name="T71" fmla="*/ 391 h 584"/>
                  <a:gd name="T72" fmla="*/ 424 w 425"/>
                  <a:gd name="T73" fmla="*/ 371 h 584"/>
                  <a:gd name="T74" fmla="*/ 422 w 425"/>
                  <a:gd name="T75" fmla="*/ 362 h 584"/>
                  <a:gd name="T76" fmla="*/ 409 w 425"/>
                  <a:gd name="T77" fmla="*/ 329 h 584"/>
                  <a:gd name="T78" fmla="*/ 381 w 425"/>
                  <a:gd name="T79" fmla="*/ 271 h 584"/>
                  <a:gd name="T80" fmla="*/ 341 w 425"/>
                  <a:gd name="T81" fmla="*/ 189 h 584"/>
                  <a:gd name="T82" fmla="*/ 334 w 425"/>
                  <a:gd name="T83" fmla="*/ 171 h 584"/>
                  <a:gd name="T84" fmla="*/ 314 w 425"/>
                  <a:gd name="T85" fmla="*/ 93 h 584"/>
                  <a:gd name="T86" fmla="*/ 304 w 425"/>
                  <a:gd name="T87" fmla="*/ 64 h 584"/>
                  <a:gd name="T88" fmla="*/ 299 w 425"/>
                  <a:gd name="T89" fmla="*/ 58 h 584"/>
                  <a:gd name="T90" fmla="*/ 296 w 425"/>
                  <a:gd name="T91" fmla="*/ 60 h 584"/>
                  <a:gd name="T92" fmla="*/ 289 w 425"/>
                  <a:gd name="T93" fmla="*/ 79 h 584"/>
                  <a:gd name="T94" fmla="*/ 277 w 425"/>
                  <a:gd name="T95" fmla="*/ 109 h 584"/>
                  <a:gd name="T96" fmla="*/ 273 w 425"/>
                  <a:gd name="T97" fmla="*/ 114 h 584"/>
                  <a:gd name="T98" fmla="*/ 268 w 425"/>
                  <a:gd name="T99" fmla="*/ 116 h 584"/>
                  <a:gd name="T100" fmla="*/ 261 w 425"/>
                  <a:gd name="T101" fmla="*/ 113 h 584"/>
                  <a:gd name="T102" fmla="*/ 255 w 425"/>
                  <a:gd name="T103" fmla="*/ 107 h 584"/>
                  <a:gd name="T104" fmla="*/ 237 w 425"/>
                  <a:gd name="T105" fmla="*/ 95 h 584"/>
                  <a:gd name="T106" fmla="*/ 203 w 425"/>
                  <a:gd name="T107" fmla="*/ 79 h 584"/>
                  <a:gd name="T108" fmla="*/ 178 w 425"/>
                  <a:gd name="T109" fmla="*/ 67 h 584"/>
                  <a:gd name="T110" fmla="*/ 158 w 425"/>
                  <a:gd name="T111" fmla="*/ 53 h 584"/>
                  <a:gd name="T112" fmla="*/ 144 w 425"/>
                  <a:gd name="T113" fmla="*/ 37 h 584"/>
                  <a:gd name="T114" fmla="*/ 136 w 425"/>
                  <a:gd name="T115" fmla="*/ 23 h 584"/>
                  <a:gd name="T116" fmla="*/ 131 w 425"/>
                  <a:gd name="T117" fmla="*/ 14 h 584"/>
                  <a:gd name="T118" fmla="*/ 125 w 425"/>
                  <a:gd name="T119" fmla="*/ 7 h 584"/>
                  <a:gd name="T120" fmla="*/ 112 w 425"/>
                  <a:gd name="T121" fmla="*/ 1 h 584"/>
                  <a:gd name="T122" fmla="*/ 107 w 425"/>
                  <a:gd name="T123" fmla="*/ 0 h 5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25" h="584">
                    <a:moveTo>
                      <a:pt x="107" y="0"/>
                    </a:moveTo>
                    <a:lnTo>
                      <a:pt x="107" y="0"/>
                    </a:lnTo>
                    <a:lnTo>
                      <a:pt x="104" y="1"/>
                    </a:lnTo>
                    <a:lnTo>
                      <a:pt x="95" y="2"/>
                    </a:lnTo>
                    <a:lnTo>
                      <a:pt x="84" y="6"/>
                    </a:lnTo>
                    <a:lnTo>
                      <a:pt x="78" y="9"/>
                    </a:lnTo>
                    <a:lnTo>
                      <a:pt x="71" y="12"/>
                    </a:lnTo>
                    <a:lnTo>
                      <a:pt x="64" y="17"/>
                    </a:lnTo>
                    <a:lnTo>
                      <a:pt x="57" y="22"/>
                    </a:lnTo>
                    <a:lnTo>
                      <a:pt x="50" y="29"/>
                    </a:lnTo>
                    <a:lnTo>
                      <a:pt x="43" y="37"/>
                    </a:lnTo>
                    <a:lnTo>
                      <a:pt x="36" y="48"/>
                    </a:lnTo>
                    <a:lnTo>
                      <a:pt x="30" y="58"/>
                    </a:lnTo>
                    <a:lnTo>
                      <a:pt x="25" y="71"/>
                    </a:lnTo>
                    <a:lnTo>
                      <a:pt x="21" y="85"/>
                    </a:lnTo>
                    <a:lnTo>
                      <a:pt x="13" y="117"/>
                    </a:lnTo>
                    <a:lnTo>
                      <a:pt x="6" y="149"/>
                    </a:lnTo>
                    <a:lnTo>
                      <a:pt x="4" y="167"/>
                    </a:lnTo>
                    <a:lnTo>
                      <a:pt x="2" y="184"/>
                    </a:lnTo>
                    <a:lnTo>
                      <a:pt x="0" y="201"/>
                    </a:lnTo>
                    <a:lnTo>
                      <a:pt x="0" y="220"/>
                    </a:lnTo>
                    <a:lnTo>
                      <a:pt x="0" y="237"/>
                    </a:lnTo>
                    <a:lnTo>
                      <a:pt x="2" y="255"/>
                    </a:lnTo>
                    <a:lnTo>
                      <a:pt x="5" y="274"/>
                    </a:lnTo>
                    <a:lnTo>
                      <a:pt x="10" y="291"/>
                    </a:lnTo>
                    <a:lnTo>
                      <a:pt x="16" y="309"/>
                    </a:lnTo>
                    <a:lnTo>
                      <a:pt x="24" y="327"/>
                    </a:lnTo>
                    <a:lnTo>
                      <a:pt x="34" y="344"/>
                    </a:lnTo>
                    <a:lnTo>
                      <a:pt x="47" y="361"/>
                    </a:lnTo>
                    <a:lnTo>
                      <a:pt x="95" y="426"/>
                    </a:lnTo>
                    <a:lnTo>
                      <a:pt x="126" y="469"/>
                    </a:lnTo>
                    <a:lnTo>
                      <a:pt x="143" y="495"/>
                    </a:lnTo>
                    <a:lnTo>
                      <a:pt x="151" y="509"/>
                    </a:lnTo>
                    <a:lnTo>
                      <a:pt x="158" y="518"/>
                    </a:lnTo>
                    <a:lnTo>
                      <a:pt x="165" y="526"/>
                    </a:lnTo>
                    <a:lnTo>
                      <a:pt x="174" y="535"/>
                    </a:lnTo>
                    <a:lnTo>
                      <a:pt x="183" y="543"/>
                    </a:lnTo>
                    <a:lnTo>
                      <a:pt x="193" y="552"/>
                    </a:lnTo>
                    <a:lnTo>
                      <a:pt x="204" y="560"/>
                    </a:lnTo>
                    <a:lnTo>
                      <a:pt x="216" y="566"/>
                    </a:lnTo>
                    <a:lnTo>
                      <a:pt x="227" y="572"/>
                    </a:lnTo>
                    <a:lnTo>
                      <a:pt x="238" y="577"/>
                    </a:lnTo>
                    <a:lnTo>
                      <a:pt x="248" y="581"/>
                    </a:lnTo>
                    <a:lnTo>
                      <a:pt x="258" y="583"/>
                    </a:lnTo>
                    <a:lnTo>
                      <a:pt x="268" y="584"/>
                    </a:lnTo>
                    <a:lnTo>
                      <a:pt x="276" y="583"/>
                    </a:lnTo>
                    <a:lnTo>
                      <a:pt x="282" y="581"/>
                    </a:lnTo>
                    <a:lnTo>
                      <a:pt x="285" y="579"/>
                    </a:lnTo>
                    <a:lnTo>
                      <a:pt x="287" y="576"/>
                    </a:lnTo>
                    <a:lnTo>
                      <a:pt x="289" y="573"/>
                    </a:lnTo>
                    <a:lnTo>
                      <a:pt x="290" y="569"/>
                    </a:lnTo>
                    <a:lnTo>
                      <a:pt x="295" y="553"/>
                    </a:lnTo>
                    <a:lnTo>
                      <a:pt x="300" y="537"/>
                    </a:lnTo>
                    <a:lnTo>
                      <a:pt x="308" y="523"/>
                    </a:lnTo>
                    <a:lnTo>
                      <a:pt x="316" y="509"/>
                    </a:lnTo>
                    <a:lnTo>
                      <a:pt x="328" y="495"/>
                    </a:lnTo>
                    <a:lnTo>
                      <a:pt x="339" y="481"/>
                    </a:lnTo>
                    <a:lnTo>
                      <a:pt x="353" y="469"/>
                    </a:lnTo>
                    <a:lnTo>
                      <a:pt x="368" y="458"/>
                    </a:lnTo>
                    <a:lnTo>
                      <a:pt x="384" y="447"/>
                    </a:lnTo>
                    <a:lnTo>
                      <a:pt x="396" y="438"/>
                    </a:lnTo>
                    <a:lnTo>
                      <a:pt x="407" y="427"/>
                    </a:lnTo>
                    <a:lnTo>
                      <a:pt x="415" y="418"/>
                    </a:lnTo>
                    <a:lnTo>
                      <a:pt x="421" y="408"/>
                    </a:lnTo>
                    <a:lnTo>
                      <a:pt x="423" y="403"/>
                    </a:lnTo>
                    <a:lnTo>
                      <a:pt x="424" y="397"/>
                    </a:lnTo>
                    <a:lnTo>
                      <a:pt x="425" y="391"/>
                    </a:lnTo>
                    <a:lnTo>
                      <a:pt x="425" y="385"/>
                    </a:lnTo>
                    <a:lnTo>
                      <a:pt x="424" y="371"/>
                    </a:lnTo>
                    <a:lnTo>
                      <a:pt x="422" y="362"/>
                    </a:lnTo>
                    <a:lnTo>
                      <a:pt x="419" y="353"/>
                    </a:lnTo>
                    <a:lnTo>
                      <a:pt x="409" y="329"/>
                    </a:lnTo>
                    <a:lnTo>
                      <a:pt x="396" y="300"/>
                    </a:lnTo>
                    <a:lnTo>
                      <a:pt x="381" y="271"/>
                    </a:lnTo>
                    <a:lnTo>
                      <a:pt x="352" y="213"/>
                    </a:lnTo>
                    <a:lnTo>
                      <a:pt x="341" y="189"/>
                    </a:lnTo>
                    <a:lnTo>
                      <a:pt x="334" y="171"/>
                    </a:lnTo>
                    <a:lnTo>
                      <a:pt x="325" y="134"/>
                    </a:lnTo>
                    <a:lnTo>
                      <a:pt x="314" y="93"/>
                    </a:lnTo>
                    <a:lnTo>
                      <a:pt x="309" y="76"/>
                    </a:lnTo>
                    <a:lnTo>
                      <a:pt x="304" y="64"/>
                    </a:lnTo>
                    <a:lnTo>
                      <a:pt x="301" y="60"/>
                    </a:lnTo>
                    <a:lnTo>
                      <a:pt x="299" y="58"/>
                    </a:lnTo>
                    <a:lnTo>
                      <a:pt x="298" y="58"/>
                    </a:lnTo>
                    <a:lnTo>
                      <a:pt x="296" y="60"/>
                    </a:lnTo>
                    <a:lnTo>
                      <a:pt x="289" y="79"/>
                    </a:lnTo>
                    <a:lnTo>
                      <a:pt x="282" y="100"/>
                    </a:lnTo>
                    <a:lnTo>
                      <a:pt x="277" y="109"/>
                    </a:lnTo>
                    <a:lnTo>
                      <a:pt x="275" y="112"/>
                    </a:lnTo>
                    <a:lnTo>
                      <a:pt x="273" y="114"/>
                    </a:lnTo>
                    <a:lnTo>
                      <a:pt x="270" y="116"/>
                    </a:lnTo>
                    <a:lnTo>
                      <a:pt x="268" y="116"/>
                    </a:lnTo>
                    <a:lnTo>
                      <a:pt x="264" y="115"/>
                    </a:lnTo>
                    <a:lnTo>
                      <a:pt x="261" y="113"/>
                    </a:lnTo>
                    <a:lnTo>
                      <a:pt x="255" y="107"/>
                    </a:lnTo>
                    <a:lnTo>
                      <a:pt x="247" y="101"/>
                    </a:lnTo>
                    <a:lnTo>
                      <a:pt x="237" y="95"/>
                    </a:lnTo>
                    <a:lnTo>
                      <a:pt x="227" y="90"/>
                    </a:lnTo>
                    <a:lnTo>
                      <a:pt x="203" y="79"/>
                    </a:lnTo>
                    <a:lnTo>
                      <a:pt x="178" y="67"/>
                    </a:lnTo>
                    <a:lnTo>
                      <a:pt x="167" y="61"/>
                    </a:lnTo>
                    <a:lnTo>
                      <a:pt x="158" y="53"/>
                    </a:lnTo>
                    <a:lnTo>
                      <a:pt x="149" y="45"/>
                    </a:lnTo>
                    <a:lnTo>
                      <a:pt x="144" y="37"/>
                    </a:lnTo>
                    <a:lnTo>
                      <a:pt x="139" y="29"/>
                    </a:lnTo>
                    <a:lnTo>
                      <a:pt x="136" y="23"/>
                    </a:lnTo>
                    <a:lnTo>
                      <a:pt x="131" y="14"/>
                    </a:lnTo>
                    <a:lnTo>
                      <a:pt x="128" y="10"/>
                    </a:lnTo>
                    <a:lnTo>
                      <a:pt x="125" y="7"/>
                    </a:lnTo>
                    <a:lnTo>
                      <a:pt x="118" y="3"/>
                    </a:lnTo>
                    <a:lnTo>
                      <a:pt x="112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37" name="Freeform 284">
                <a:extLst>
                  <a:ext uri="{FF2B5EF4-FFF2-40B4-BE49-F238E27FC236}">
                    <a16:creationId xmlns:a16="http://schemas.microsoft.com/office/drawing/2014/main" id="{6DF7DC49-C01F-4CCA-BA95-65ABBFE90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1372"/>
                <a:ext cx="422" cy="578"/>
              </a:xfrm>
              <a:custGeom>
                <a:avLst/>
                <a:gdLst>
                  <a:gd name="T0" fmla="*/ 106 w 422"/>
                  <a:gd name="T1" fmla="*/ 0 h 578"/>
                  <a:gd name="T2" fmla="*/ 95 w 422"/>
                  <a:gd name="T3" fmla="*/ 2 h 578"/>
                  <a:gd name="T4" fmla="*/ 78 w 422"/>
                  <a:gd name="T5" fmla="*/ 8 h 578"/>
                  <a:gd name="T6" fmla="*/ 64 w 422"/>
                  <a:gd name="T7" fmla="*/ 16 h 578"/>
                  <a:gd name="T8" fmla="*/ 50 w 422"/>
                  <a:gd name="T9" fmla="*/ 29 h 578"/>
                  <a:gd name="T10" fmla="*/ 36 w 422"/>
                  <a:gd name="T11" fmla="*/ 47 h 578"/>
                  <a:gd name="T12" fmla="*/ 25 w 422"/>
                  <a:gd name="T13" fmla="*/ 70 h 578"/>
                  <a:gd name="T14" fmla="*/ 21 w 422"/>
                  <a:gd name="T15" fmla="*/ 84 h 578"/>
                  <a:gd name="T16" fmla="*/ 7 w 422"/>
                  <a:gd name="T17" fmla="*/ 148 h 578"/>
                  <a:gd name="T18" fmla="*/ 2 w 422"/>
                  <a:gd name="T19" fmla="*/ 183 h 578"/>
                  <a:gd name="T20" fmla="*/ 0 w 422"/>
                  <a:gd name="T21" fmla="*/ 218 h 578"/>
                  <a:gd name="T22" fmla="*/ 3 w 422"/>
                  <a:gd name="T23" fmla="*/ 253 h 578"/>
                  <a:gd name="T24" fmla="*/ 10 w 422"/>
                  <a:gd name="T25" fmla="*/ 289 h 578"/>
                  <a:gd name="T26" fmla="*/ 24 w 422"/>
                  <a:gd name="T27" fmla="*/ 324 h 578"/>
                  <a:gd name="T28" fmla="*/ 47 w 422"/>
                  <a:gd name="T29" fmla="*/ 358 h 578"/>
                  <a:gd name="T30" fmla="*/ 95 w 422"/>
                  <a:gd name="T31" fmla="*/ 422 h 578"/>
                  <a:gd name="T32" fmla="*/ 142 w 422"/>
                  <a:gd name="T33" fmla="*/ 490 h 578"/>
                  <a:gd name="T34" fmla="*/ 151 w 422"/>
                  <a:gd name="T35" fmla="*/ 504 h 578"/>
                  <a:gd name="T36" fmla="*/ 164 w 422"/>
                  <a:gd name="T37" fmla="*/ 521 h 578"/>
                  <a:gd name="T38" fmla="*/ 182 w 422"/>
                  <a:gd name="T39" fmla="*/ 538 h 578"/>
                  <a:gd name="T40" fmla="*/ 203 w 422"/>
                  <a:gd name="T41" fmla="*/ 554 h 578"/>
                  <a:gd name="T42" fmla="*/ 225 w 422"/>
                  <a:gd name="T43" fmla="*/ 567 h 578"/>
                  <a:gd name="T44" fmla="*/ 246 w 422"/>
                  <a:gd name="T45" fmla="*/ 575 h 578"/>
                  <a:gd name="T46" fmla="*/ 266 w 422"/>
                  <a:gd name="T47" fmla="*/ 578 h 578"/>
                  <a:gd name="T48" fmla="*/ 280 w 422"/>
                  <a:gd name="T49" fmla="*/ 575 h 578"/>
                  <a:gd name="T50" fmla="*/ 285 w 422"/>
                  <a:gd name="T51" fmla="*/ 570 h 578"/>
                  <a:gd name="T52" fmla="*/ 288 w 422"/>
                  <a:gd name="T53" fmla="*/ 563 h 578"/>
                  <a:gd name="T54" fmla="*/ 292 w 422"/>
                  <a:gd name="T55" fmla="*/ 548 h 578"/>
                  <a:gd name="T56" fmla="*/ 305 w 422"/>
                  <a:gd name="T57" fmla="*/ 518 h 578"/>
                  <a:gd name="T58" fmla="*/ 325 w 422"/>
                  <a:gd name="T59" fmla="*/ 491 h 578"/>
                  <a:gd name="T60" fmla="*/ 350 w 422"/>
                  <a:gd name="T61" fmla="*/ 465 h 578"/>
                  <a:gd name="T62" fmla="*/ 365 w 422"/>
                  <a:gd name="T63" fmla="*/ 454 h 578"/>
                  <a:gd name="T64" fmla="*/ 393 w 422"/>
                  <a:gd name="T65" fmla="*/ 434 h 578"/>
                  <a:gd name="T66" fmla="*/ 411 w 422"/>
                  <a:gd name="T67" fmla="*/ 414 h 578"/>
                  <a:gd name="T68" fmla="*/ 419 w 422"/>
                  <a:gd name="T69" fmla="*/ 399 h 578"/>
                  <a:gd name="T70" fmla="*/ 421 w 422"/>
                  <a:gd name="T71" fmla="*/ 388 h 578"/>
                  <a:gd name="T72" fmla="*/ 420 w 422"/>
                  <a:gd name="T73" fmla="*/ 367 h 578"/>
                  <a:gd name="T74" fmla="*/ 418 w 422"/>
                  <a:gd name="T75" fmla="*/ 359 h 578"/>
                  <a:gd name="T76" fmla="*/ 405 w 422"/>
                  <a:gd name="T77" fmla="*/ 326 h 578"/>
                  <a:gd name="T78" fmla="*/ 378 w 422"/>
                  <a:gd name="T79" fmla="*/ 268 h 578"/>
                  <a:gd name="T80" fmla="*/ 339 w 422"/>
                  <a:gd name="T81" fmla="*/ 187 h 578"/>
                  <a:gd name="T82" fmla="*/ 333 w 422"/>
                  <a:gd name="T83" fmla="*/ 169 h 578"/>
                  <a:gd name="T84" fmla="*/ 312 w 422"/>
                  <a:gd name="T85" fmla="*/ 92 h 578"/>
                  <a:gd name="T86" fmla="*/ 303 w 422"/>
                  <a:gd name="T87" fmla="*/ 63 h 578"/>
                  <a:gd name="T88" fmla="*/ 298 w 422"/>
                  <a:gd name="T89" fmla="*/ 57 h 578"/>
                  <a:gd name="T90" fmla="*/ 295 w 422"/>
                  <a:gd name="T91" fmla="*/ 59 h 578"/>
                  <a:gd name="T92" fmla="*/ 288 w 422"/>
                  <a:gd name="T93" fmla="*/ 78 h 578"/>
                  <a:gd name="T94" fmla="*/ 276 w 422"/>
                  <a:gd name="T95" fmla="*/ 108 h 578"/>
                  <a:gd name="T96" fmla="*/ 272 w 422"/>
                  <a:gd name="T97" fmla="*/ 114 h 578"/>
                  <a:gd name="T98" fmla="*/ 267 w 422"/>
                  <a:gd name="T99" fmla="*/ 116 h 578"/>
                  <a:gd name="T100" fmla="*/ 260 w 422"/>
                  <a:gd name="T101" fmla="*/ 112 h 578"/>
                  <a:gd name="T102" fmla="*/ 254 w 422"/>
                  <a:gd name="T103" fmla="*/ 106 h 578"/>
                  <a:gd name="T104" fmla="*/ 236 w 422"/>
                  <a:gd name="T105" fmla="*/ 95 h 578"/>
                  <a:gd name="T106" fmla="*/ 202 w 422"/>
                  <a:gd name="T107" fmla="*/ 79 h 578"/>
                  <a:gd name="T108" fmla="*/ 177 w 422"/>
                  <a:gd name="T109" fmla="*/ 67 h 578"/>
                  <a:gd name="T110" fmla="*/ 157 w 422"/>
                  <a:gd name="T111" fmla="*/ 53 h 578"/>
                  <a:gd name="T112" fmla="*/ 143 w 422"/>
                  <a:gd name="T113" fmla="*/ 37 h 578"/>
                  <a:gd name="T114" fmla="*/ 135 w 422"/>
                  <a:gd name="T115" fmla="*/ 23 h 578"/>
                  <a:gd name="T116" fmla="*/ 130 w 422"/>
                  <a:gd name="T117" fmla="*/ 14 h 578"/>
                  <a:gd name="T118" fmla="*/ 124 w 422"/>
                  <a:gd name="T119" fmla="*/ 7 h 578"/>
                  <a:gd name="T120" fmla="*/ 111 w 422"/>
                  <a:gd name="T121" fmla="*/ 1 h 578"/>
                  <a:gd name="T122" fmla="*/ 106 w 422"/>
                  <a:gd name="T123" fmla="*/ 0 h 5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22" h="578">
                    <a:moveTo>
                      <a:pt x="106" y="0"/>
                    </a:moveTo>
                    <a:lnTo>
                      <a:pt x="106" y="0"/>
                    </a:lnTo>
                    <a:lnTo>
                      <a:pt x="103" y="1"/>
                    </a:lnTo>
                    <a:lnTo>
                      <a:pt x="95" y="2"/>
                    </a:lnTo>
                    <a:lnTo>
                      <a:pt x="84" y="5"/>
                    </a:lnTo>
                    <a:lnTo>
                      <a:pt x="78" y="8"/>
                    </a:lnTo>
                    <a:lnTo>
                      <a:pt x="71" y="12"/>
                    </a:lnTo>
                    <a:lnTo>
                      <a:pt x="64" y="16"/>
                    </a:lnTo>
                    <a:lnTo>
                      <a:pt x="57" y="22"/>
                    </a:lnTo>
                    <a:lnTo>
                      <a:pt x="50" y="29"/>
                    </a:lnTo>
                    <a:lnTo>
                      <a:pt x="43" y="37"/>
                    </a:lnTo>
                    <a:lnTo>
                      <a:pt x="36" y="47"/>
                    </a:lnTo>
                    <a:lnTo>
                      <a:pt x="30" y="58"/>
                    </a:lnTo>
                    <a:lnTo>
                      <a:pt x="25" y="70"/>
                    </a:lnTo>
                    <a:lnTo>
                      <a:pt x="21" y="84"/>
                    </a:lnTo>
                    <a:lnTo>
                      <a:pt x="14" y="116"/>
                    </a:lnTo>
                    <a:lnTo>
                      <a:pt x="7" y="148"/>
                    </a:lnTo>
                    <a:lnTo>
                      <a:pt x="4" y="166"/>
                    </a:lnTo>
                    <a:lnTo>
                      <a:pt x="2" y="183"/>
                    </a:lnTo>
                    <a:lnTo>
                      <a:pt x="1" y="200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6" y="271"/>
                    </a:lnTo>
                    <a:lnTo>
                      <a:pt x="10" y="289"/>
                    </a:lnTo>
                    <a:lnTo>
                      <a:pt x="16" y="306"/>
                    </a:lnTo>
                    <a:lnTo>
                      <a:pt x="24" y="324"/>
                    </a:lnTo>
                    <a:lnTo>
                      <a:pt x="34" y="341"/>
                    </a:lnTo>
                    <a:lnTo>
                      <a:pt x="47" y="358"/>
                    </a:lnTo>
                    <a:lnTo>
                      <a:pt x="95" y="422"/>
                    </a:lnTo>
                    <a:lnTo>
                      <a:pt x="126" y="464"/>
                    </a:lnTo>
                    <a:lnTo>
                      <a:pt x="142" y="490"/>
                    </a:lnTo>
                    <a:lnTo>
                      <a:pt x="151" y="504"/>
                    </a:lnTo>
                    <a:lnTo>
                      <a:pt x="157" y="513"/>
                    </a:lnTo>
                    <a:lnTo>
                      <a:pt x="164" y="521"/>
                    </a:lnTo>
                    <a:lnTo>
                      <a:pt x="173" y="530"/>
                    </a:lnTo>
                    <a:lnTo>
                      <a:pt x="182" y="538"/>
                    </a:lnTo>
                    <a:lnTo>
                      <a:pt x="192" y="547"/>
                    </a:lnTo>
                    <a:lnTo>
                      <a:pt x="203" y="554"/>
                    </a:lnTo>
                    <a:lnTo>
                      <a:pt x="214" y="561"/>
                    </a:lnTo>
                    <a:lnTo>
                      <a:pt x="225" y="567"/>
                    </a:lnTo>
                    <a:lnTo>
                      <a:pt x="236" y="571"/>
                    </a:lnTo>
                    <a:lnTo>
                      <a:pt x="246" y="575"/>
                    </a:lnTo>
                    <a:lnTo>
                      <a:pt x="256" y="577"/>
                    </a:lnTo>
                    <a:lnTo>
                      <a:pt x="266" y="578"/>
                    </a:lnTo>
                    <a:lnTo>
                      <a:pt x="274" y="577"/>
                    </a:lnTo>
                    <a:lnTo>
                      <a:pt x="280" y="575"/>
                    </a:lnTo>
                    <a:lnTo>
                      <a:pt x="283" y="573"/>
                    </a:lnTo>
                    <a:lnTo>
                      <a:pt x="285" y="570"/>
                    </a:lnTo>
                    <a:lnTo>
                      <a:pt x="286" y="567"/>
                    </a:lnTo>
                    <a:lnTo>
                      <a:pt x="288" y="563"/>
                    </a:lnTo>
                    <a:lnTo>
                      <a:pt x="292" y="548"/>
                    </a:lnTo>
                    <a:lnTo>
                      <a:pt x="298" y="532"/>
                    </a:lnTo>
                    <a:lnTo>
                      <a:pt x="305" y="518"/>
                    </a:lnTo>
                    <a:lnTo>
                      <a:pt x="314" y="504"/>
                    </a:lnTo>
                    <a:lnTo>
                      <a:pt x="325" y="491"/>
                    </a:lnTo>
                    <a:lnTo>
                      <a:pt x="337" y="477"/>
                    </a:lnTo>
                    <a:lnTo>
                      <a:pt x="350" y="465"/>
                    </a:lnTo>
                    <a:lnTo>
                      <a:pt x="365" y="454"/>
                    </a:lnTo>
                    <a:lnTo>
                      <a:pt x="381" y="443"/>
                    </a:lnTo>
                    <a:lnTo>
                      <a:pt x="393" y="434"/>
                    </a:lnTo>
                    <a:lnTo>
                      <a:pt x="403" y="423"/>
                    </a:lnTo>
                    <a:lnTo>
                      <a:pt x="411" y="414"/>
                    </a:lnTo>
                    <a:lnTo>
                      <a:pt x="417" y="404"/>
                    </a:lnTo>
                    <a:lnTo>
                      <a:pt x="419" y="399"/>
                    </a:lnTo>
                    <a:lnTo>
                      <a:pt x="421" y="393"/>
                    </a:lnTo>
                    <a:lnTo>
                      <a:pt x="421" y="388"/>
                    </a:lnTo>
                    <a:lnTo>
                      <a:pt x="422" y="382"/>
                    </a:lnTo>
                    <a:lnTo>
                      <a:pt x="420" y="367"/>
                    </a:lnTo>
                    <a:lnTo>
                      <a:pt x="418" y="359"/>
                    </a:lnTo>
                    <a:lnTo>
                      <a:pt x="415" y="349"/>
                    </a:lnTo>
                    <a:lnTo>
                      <a:pt x="405" y="326"/>
                    </a:lnTo>
                    <a:lnTo>
                      <a:pt x="393" y="297"/>
                    </a:lnTo>
                    <a:lnTo>
                      <a:pt x="378" y="268"/>
                    </a:lnTo>
                    <a:lnTo>
                      <a:pt x="350" y="211"/>
                    </a:lnTo>
                    <a:lnTo>
                      <a:pt x="339" y="187"/>
                    </a:lnTo>
                    <a:lnTo>
                      <a:pt x="333" y="169"/>
                    </a:lnTo>
                    <a:lnTo>
                      <a:pt x="324" y="133"/>
                    </a:lnTo>
                    <a:lnTo>
                      <a:pt x="312" y="92"/>
                    </a:lnTo>
                    <a:lnTo>
                      <a:pt x="307" y="76"/>
                    </a:lnTo>
                    <a:lnTo>
                      <a:pt x="303" y="63"/>
                    </a:lnTo>
                    <a:lnTo>
                      <a:pt x="300" y="59"/>
                    </a:lnTo>
                    <a:lnTo>
                      <a:pt x="298" y="57"/>
                    </a:lnTo>
                    <a:lnTo>
                      <a:pt x="296" y="57"/>
                    </a:lnTo>
                    <a:lnTo>
                      <a:pt x="295" y="59"/>
                    </a:lnTo>
                    <a:lnTo>
                      <a:pt x="288" y="78"/>
                    </a:lnTo>
                    <a:lnTo>
                      <a:pt x="281" y="100"/>
                    </a:lnTo>
                    <a:lnTo>
                      <a:pt x="276" y="108"/>
                    </a:lnTo>
                    <a:lnTo>
                      <a:pt x="274" y="111"/>
                    </a:lnTo>
                    <a:lnTo>
                      <a:pt x="272" y="114"/>
                    </a:lnTo>
                    <a:lnTo>
                      <a:pt x="269" y="115"/>
                    </a:lnTo>
                    <a:lnTo>
                      <a:pt x="267" y="116"/>
                    </a:lnTo>
                    <a:lnTo>
                      <a:pt x="263" y="115"/>
                    </a:lnTo>
                    <a:lnTo>
                      <a:pt x="260" y="112"/>
                    </a:lnTo>
                    <a:lnTo>
                      <a:pt x="254" y="106"/>
                    </a:lnTo>
                    <a:lnTo>
                      <a:pt x="246" y="101"/>
                    </a:lnTo>
                    <a:lnTo>
                      <a:pt x="236" y="95"/>
                    </a:lnTo>
                    <a:lnTo>
                      <a:pt x="226" y="89"/>
                    </a:lnTo>
                    <a:lnTo>
                      <a:pt x="202" y="79"/>
                    </a:lnTo>
                    <a:lnTo>
                      <a:pt x="177" y="67"/>
                    </a:lnTo>
                    <a:lnTo>
                      <a:pt x="166" y="60"/>
                    </a:lnTo>
                    <a:lnTo>
                      <a:pt x="157" y="53"/>
                    </a:lnTo>
                    <a:lnTo>
                      <a:pt x="149" y="45"/>
                    </a:lnTo>
                    <a:lnTo>
                      <a:pt x="143" y="37"/>
                    </a:lnTo>
                    <a:lnTo>
                      <a:pt x="138" y="29"/>
                    </a:lnTo>
                    <a:lnTo>
                      <a:pt x="135" y="23"/>
                    </a:lnTo>
                    <a:lnTo>
                      <a:pt x="130" y="14"/>
                    </a:lnTo>
                    <a:lnTo>
                      <a:pt x="127" y="10"/>
                    </a:lnTo>
                    <a:lnTo>
                      <a:pt x="124" y="7"/>
                    </a:lnTo>
                    <a:lnTo>
                      <a:pt x="117" y="3"/>
                    </a:lnTo>
                    <a:lnTo>
                      <a:pt x="111" y="1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2F1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38" name="Freeform 285">
                <a:extLst>
                  <a:ext uri="{FF2B5EF4-FFF2-40B4-BE49-F238E27FC236}">
                    <a16:creationId xmlns:a16="http://schemas.microsoft.com/office/drawing/2014/main" id="{21300E46-4D52-47F8-9280-9B3D0DBA7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1374"/>
                <a:ext cx="417" cy="572"/>
              </a:xfrm>
              <a:custGeom>
                <a:avLst/>
                <a:gdLst>
                  <a:gd name="T0" fmla="*/ 104 w 417"/>
                  <a:gd name="T1" fmla="*/ 0 h 572"/>
                  <a:gd name="T2" fmla="*/ 93 w 417"/>
                  <a:gd name="T3" fmla="*/ 2 h 572"/>
                  <a:gd name="T4" fmla="*/ 76 w 417"/>
                  <a:gd name="T5" fmla="*/ 8 h 572"/>
                  <a:gd name="T6" fmla="*/ 63 w 417"/>
                  <a:gd name="T7" fmla="*/ 16 h 572"/>
                  <a:gd name="T8" fmla="*/ 49 w 417"/>
                  <a:gd name="T9" fmla="*/ 28 h 572"/>
                  <a:gd name="T10" fmla="*/ 35 w 417"/>
                  <a:gd name="T11" fmla="*/ 47 h 572"/>
                  <a:gd name="T12" fmla="*/ 24 w 417"/>
                  <a:gd name="T13" fmla="*/ 70 h 572"/>
                  <a:gd name="T14" fmla="*/ 20 w 417"/>
                  <a:gd name="T15" fmla="*/ 84 h 572"/>
                  <a:gd name="T16" fmla="*/ 6 w 417"/>
                  <a:gd name="T17" fmla="*/ 147 h 572"/>
                  <a:gd name="T18" fmla="*/ 2 w 417"/>
                  <a:gd name="T19" fmla="*/ 181 h 572"/>
                  <a:gd name="T20" fmla="*/ 0 w 417"/>
                  <a:gd name="T21" fmla="*/ 216 h 572"/>
                  <a:gd name="T22" fmla="*/ 2 w 417"/>
                  <a:gd name="T23" fmla="*/ 250 h 572"/>
                  <a:gd name="T24" fmla="*/ 10 w 417"/>
                  <a:gd name="T25" fmla="*/ 286 h 572"/>
                  <a:gd name="T26" fmla="*/ 24 w 417"/>
                  <a:gd name="T27" fmla="*/ 321 h 572"/>
                  <a:gd name="T28" fmla="*/ 46 w 417"/>
                  <a:gd name="T29" fmla="*/ 354 h 572"/>
                  <a:gd name="T30" fmla="*/ 95 w 417"/>
                  <a:gd name="T31" fmla="*/ 418 h 572"/>
                  <a:gd name="T32" fmla="*/ 141 w 417"/>
                  <a:gd name="T33" fmla="*/ 484 h 572"/>
                  <a:gd name="T34" fmla="*/ 149 w 417"/>
                  <a:gd name="T35" fmla="*/ 499 h 572"/>
                  <a:gd name="T36" fmla="*/ 162 w 417"/>
                  <a:gd name="T37" fmla="*/ 516 h 572"/>
                  <a:gd name="T38" fmla="*/ 180 w 417"/>
                  <a:gd name="T39" fmla="*/ 532 h 572"/>
                  <a:gd name="T40" fmla="*/ 200 w 417"/>
                  <a:gd name="T41" fmla="*/ 549 h 572"/>
                  <a:gd name="T42" fmla="*/ 223 w 417"/>
                  <a:gd name="T43" fmla="*/ 561 h 572"/>
                  <a:gd name="T44" fmla="*/ 244 w 417"/>
                  <a:gd name="T45" fmla="*/ 569 h 572"/>
                  <a:gd name="T46" fmla="*/ 263 w 417"/>
                  <a:gd name="T47" fmla="*/ 572 h 572"/>
                  <a:gd name="T48" fmla="*/ 277 w 417"/>
                  <a:gd name="T49" fmla="*/ 569 h 572"/>
                  <a:gd name="T50" fmla="*/ 281 w 417"/>
                  <a:gd name="T51" fmla="*/ 564 h 572"/>
                  <a:gd name="T52" fmla="*/ 284 w 417"/>
                  <a:gd name="T53" fmla="*/ 558 h 572"/>
                  <a:gd name="T54" fmla="*/ 289 w 417"/>
                  <a:gd name="T55" fmla="*/ 543 h 572"/>
                  <a:gd name="T56" fmla="*/ 302 w 417"/>
                  <a:gd name="T57" fmla="*/ 513 h 572"/>
                  <a:gd name="T58" fmla="*/ 322 w 417"/>
                  <a:gd name="T59" fmla="*/ 486 h 572"/>
                  <a:gd name="T60" fmla="*/ 346 w 417"/>
                  <a:gd name="T61" fmla="*/ 461 h 572"/>
                  <a:gd name="T62" fmla="*/ 361 w 417"/>
                  <a:gd name="T63" fmla="*/ 450 h 572"/>
                  <a:gd name="T64" fmla="*/ 389 w 417"/>
                  <a:gd name="T65" fmla="*/ 430 h 572"/>
                  <a:gd name="T66" fmla="*/ 407 w 417"/>
                  <a:gd name="T67" fmla="*/ 410 h 572"/>
                  <a:gd name="T68" fmla="*/ 415 w 417"/>
                  <a:gd name="T69" fmla="*/ 395 h 572"/>
                  <a:gd name="T70" fmla="*/ 417 w 417"/>
                  <a:gd name="T71" fmla="*/ 384 h 572"/>
                  <a:gd name="T72" fmla="*/ 415 w 417"/>
                  <a:gd name="T73" fmla="*/ 364 h 572"/>
                  <a:gd name="T74" fmla="*/ 413 w 417"/>
                  <a:gd name="T75" fmla="*/ 356 h 572"/>
                  <a:gd name="T76" fmla="*/ 401 w 417"/>
                  <a:gd name="T77" fmla="*/ 323 h 572"/>
                  <a:gd name="T78" fmla="*/ 373 w 417"/>
                  <a:gd name="T79" fmla="*/ 266 h 572"/>
                  <a:gd name="T80" fmla="*/ 336 w 417"/>
                  <a:gd name="T81" fmla="*/ 185 h 572"/>
                  <a:gd name="T82" fmla="*/ 330 w 417"/>
                  <a:gd name="T83" fmla="*/ 168 h 572"/>
                  <a:gd name="T84" fmla="*/ 310 w 417"/>
                  <a:gd name="T85" fmla="*/ 91 h 572"/>
                  <a:gd name="T86" fmla="*/ 300 w 417"/>
                  <a:gd name="T87" fmla="*/ 62 h 572"/>
                  <a:gd name="T88" fmla="*/ 296 w 417"/>
                  <a:gd name="T89" fmla="*/ 57 h 572"/>
                  <a:gd name="T90" fmla="*/ 293 w 417"/>
                  <a:gd name="T91" fmla="*/ 59 h 572"/>
                  <a:gd name="T92" fmla="*/ 286 w 417"/>
                  <a:gd name="T93" fmla="*/ 77 h 572"/>
                  <a:gd name="T94" fmla="*/ 275 w 417"/>
                  <a:gd name="T95" fmla="*/ 107 h 572"/>
                  <a:gd name="T96" fmla="*/ 270 w 417"/>
                  <a:gd name="T97" fmla="*/ 113 h 572"/>
                  <a:gd name="T98" fmla="*/ 265 w 417"/>
                  <a:gd name="T99" fmla="*/ 115 h 572"/>
                  <a:gd name="T100" fmla="*/ 259 w 417"/>
                  <a:gd name="T101" fmla="*/ 112 h 572"/>
                  <a:gd name="T102" fmla="*/ 252 w 417"/>
                  <a:gd name="T103" fmla="*/ 106 h 572"/>
                  <a:gd name="T104" fmla="*/ 234 w 417"/>
                  <a:gd name="T105" fmla="*/ 94 h 572"/>
                  <a:gd name="T106" fmla="*/ 200 w 417"/>
                  <a:gd name="T107" fmla="*/ 78 h 572"/>
                  <a:gd name="T108" fmla="*/ 175 w 417"/>
                  <a:gd name="T109" fmla="*/ 67 h 572"/>
                  <a:gd name="T110" fmla="*/ 155 w 417"/>
                  <a:gd name="T111" fmla="*/ 53 h 572"/>
                  <a:gd name="T112" fmla="*/ 141 w 417"/>
                  <a:gd name="T113" fmla="*/ 37 h 572"/>
                  <a:gd name="T114" fmla="*/ 133 w 417"/>
                  <a:gd name="T115" fmla="*/ 23 h 572"/>
                  <a:gd name="T116" fmla="*/ 128 w 417"/>
                  <a:gd name="T117" fmla="*/ 14 h 572"/>
                  <a:gd name="T118" fmla="*/ 122 w 417"/>
                  <a:gd name="T119" fmla="*/ 8 h 572"/>
                  <a:gd name="T120" fmla="*/ 109 w 417"/>
                  <a:gd name="T121" fmla="*/ 1 h 572"/>
                  <a:gd name="T122" fmla="*/ 104 w 417"/>
                  <a:gd name="T123" fmla="*/ 0 h 5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17" h="572">
                    <a:moveTo>
                      <a:pt x="104" y="0"/>
                    </a:moveTo>
                    <a:lnTo>
                      <a:pt x="104" y="0"/>
                    </a:lnTo>
                    <a:lnTo>
                      <a:pt x="101" y="0"/>
                    </a:lnTo>
                    <a:lnTo>
                      <a:pt x="93" y="2"/>
                    </a:lnTo>
                    <a:lnTo>
                      <a:pt x="82" y="5"/>
                    </a:lnTo>
                    <a:lnTo>
                      <a:pt x="76" y="8"/>
                    </a:lnTo>
                    <a:lnTo>
                      <a:pt x="69" y="12"/>
                    </a:lnTo>
                    <a:lnTo>
                      <a:pt x="63" y="16"/>
                    </a:lnTo>
                    <a:lnTo>
                      <a:pt x="56" y="22"/>
                    </a:lnTo>
                    <a:lnTo>
                      <a:pt x="49" y="28"/>
                    </a:lnTo>
                    <a:lnTo>
                      <a:pt x="42" y="36"/>
                    </a:lnTo>
                    <a:lnTo>
                      <a:pt x="35" y="47"/>
                    </a:lnTo>
                    <a:lnTo>
                      <a:pt x="29" y="57"/>
                    </a:lnTo>
                    <a:lnTo>
                      <a:pt x="24" y="70"/>
                    </a:lnTo>
                    <a:lnTo>
                      <a:pt x="20" y="84"/>
                    </a:lnTo>
                    <a:lnTo>
                      <a:pt x="13" y="115"/>
                    </a:lnTo>
                    <a:lnTo>
                      <a:pt x="6" y="147"/>
                    </a:lnTo>
                    <a:lnTo>
                      <a:pt x="4" y="165"/>
                    </a:lnTo>
                    <a:lnTo>
                      <a:pt x="2" y="181"/>
                    </a:lnTo>
                    <a:lnTo>
                      <a:pt x="0" y="198"/>
                    </a:lnTo>
                    <a:lnTo>
                      <a:pt x="0" y="216"/>
                    </a:lnTo>
                    <a:lnTo>
                      <a:pt x="1" y="233"/>
                    </a:lnTo>
                    <a:lnTo>
                      <a:pt x="2" y="250"/>
                    </a:lnTo>
                    <a:lnTo>
                      <a:pt x="5" y="269"/>
                    </a:lnTo>
                    <a:lnTo>
                      <a:pt x="10" y="286"/>
                    </a:lnTo>
                    <a:lnTo>
                      <a:pt x="16" y="303"/>
                    </a:lnTo>
                    <a:lnTo>
                      <a:pt x="24" y="321"/>
                    </a:lnTo>
                    <a:lnTo>
                      <a:pt x="34" y="338"/>
                    </a:lnTo>
                    <a:lnTo>
                      <a:pt x="46" y="354"/>
                    </a:lnTo>
                    <a:lnTo>
                      <a:pt x="95" y="418"/>
                    </a:lnTo>
                    <a:lnTo>
                      <a:pt x="124" y="460"/>
                    </a:lnTo>
                    <a:lnTo>
                      <a:pt x="141" y="484"/>
                    </a:lnTo>
                    <a:lnTo>
                      <a:pt x="149" y="499"/>
                    </a:lnTo>
                    <a:lnTo>
                      <a:pt x="155" y="507"/>
                    </a:lnTo>
                    <a:lnTo>
                      <a:pt x="162" y="516"/>
                    </a:lnTo>
                    <a:lnTo>
                      <a:pt x="171" y="524"/>
                    </a:lnTo>
                    <a:lnTo>
                      <a:pt x="180" y="532"/>
                    </a:lnTo>
                    <a:lnTo>
                      <a:pt x="190" y="541"/>
                    </a:lnTo>
                    <a:lnTo>
                      <a:pt x="200" y="549"/>
                    </a:lnTo>
                    <a:lnTo>
                      <a:pt x="212" y="555"/>
                    </a:lnTo>
                    <a:lnTo>
                      <a:pt x="223" y="561"/>
                    </a:lnTo>
                    <a:lnTo>
                      <a:pt x="233" y="566"/>
                    </a:lnTo>
                    <a:lnTo>
                      <a:pt x="244" y="569"/>
                    </a:lnTo>
                    <a:lnTo>
                      <a:pt x="253" y="572"/>
                    </a:lnTo>
                    <a:lnTo>
                      <a:pt x="263" y="572"/>
                    </a:lnTo>
                    <a:lnTo>
                      <a:pt x="270" y="572"/>
                    </a:lnTo>
                    <a:lnTo>
                      <a:pt x="277" y="569"/>
                    </a:lnTo>
                    <a:lnTo>
                      <a:pt x="279" y="567"/>
                    </a:lnTo>
                    <a:lnTo>
                      <a:pt x="281" y="564"/>
                    </a:lnTo>
                    <a:lnTo>
                      <a:pt x="283" y="561"/>
                    </a:lnTo>
                    <a:lnTo>
                      <a:pt x="284" y="558"/>
                    </a:lnTo>
                    <a:lnTo>
                      <a:pt x="289" y="543"/>
                    </a:lnTo>
                    <a:lnTo>
                      <a:pt x="295" y="527"/>
                    </a:lnTo>
                    <a:lnTo>
                      <a:pt x="302" y="513"/>
                    </a:lnTo>
                    <a:lnTo>
                      <a:pt x="311" y="499"/>
                    </a:lnTo>
                    <a:lnTo>
                      <a:pt x="322" y="486"/>
                    </a:lnTo>
                    <a:lnTo>
                      <a:pt x="333" y="473"/>
                    </a:lnTo>
                    <a:lnTo>
                      <a:pt x="346" y="461"/>
                    </a:lnTo>
                    <a:lnTo>
                      <a:pt x="361" y="450"/>
                    </a:lnTo>
                    <a:lnTo>
                      <a:pt x="377" y="439"/>
                    </a:lnTo>
                    <a:lnTo>
                      <a:pt x="389" y="430"/>
                    </a:lnTo>
                    <a:lnTo>
                      <a:pt x="399" y="419"/>
                    </a:lnTo>
                    <a:lnTo>
                      <a:pt x="407" y="410"/>
                    </a:lnTo>
                    <a:lnTo>
                      <a:pt x="413" y="400"/>
                    </a:lnTo>
                    <a:lnTo>
                      <a:pt x="415" y="395"/>
                    </a:lnTo>
                    <a:lnTo>
                      <a:pt x="416" y="390"/>
                    </a:lnTo>
                    <a:lnTo>
                      <a:pt x="417" y="384"/>
                    </a:lnTo>
                    <a:lnTo>
                      <a:pt x="417" y="378"/>
                    </a:lnTo>
                    <a:lnTo>
                      <a:pt x="415" y="364"/>
                    </a:lnTo>
                    <a:lnTo>
                      <a:pt x="413" y="356"/>
                    </a:lnTo>
                    <a:lnTo>
                      <a:pt x="410" y="346"/>
                    </a:lnTo>
                    <a:lnTo>
                      <a:pt x="401" y="323"/>
                    </a:lnTo>
                    <a:lnTo>
                      <a:pt x="388" y="294"/>
                    </a:lnTo>
                    <a:lnTo>
                      <a:pt x="373" y="266"/>
                    </a:lnTo>
                    <a:lnTo>
                      <a:pt x="346" y="209"/>
                    </a:lnTo>
                    <a:lnTo>
                      <a:pt x="336" y="185"/>
                    </a:lnTo>
                    <a:lnTo>
                      <a:pt x="330" y="168"/>
                    </a:lnTo>
                    <a:lnTo>
                      <a:pt x="321" y="132"/>
                    </a:lnTo>
                    <a:lnTo>
                      <a:pt x="310" y="91"/>
                    </a:lnTo>
                    <a:lnTo>
                      <a:pt x="305" y="75"/>
                    </a:lnTo>
                    <a:lnTo>
                      <a:pt x="300" y="62"/>
                    </a:lnTo>
                    <a:lnTo>
                      <a:pt x="298" y="59"/>
                    </a:lnTo>
                    <a:lnTo>
                      <a:pt x="296" y="57"/>
                    </a:lnTo>
                    <a:lnTo>
                      <a:pt x="294" y="57"/>
                    </a:lnTo>
                    <a:lnTo>
                      <a:pt x="293" y="59"/>
                    </a:lnTo>
                    <a:lnTo>
                      <a:pt x="286" y="77"/>
                    </a:lnTo>
                    <a:lnTo>
                      <a:pt x="279" y="99"/>
                    </a:lnTo>
                    <a:lnTo>
                      <a:pt x="275" y="107"/>
                    </a:lnTo>
                    <a:lnTo>
                      <a:pt x="272" y="111"/>
                    </a:lnTo>
                    <a:lnTo>
                      <a:pt x="270" y="113"/>
                    </a:lnTo>
                    <a:lnTo>
                      <a:pt x="268" y="115"/>
                    </a:lnTo>
                    <a:lnTo>
                      <a:pt x="265" y="115"/>
                    </a:lnTo>
                    <a:lnTo>
                      <a:pt x="261" y="114"/>
                    </a:lnTo>
                    <a:lnTo>
                      <a:pt x="259" y="112"/>
                    </a:lnTo>
                    <a:lnTo>
                      <a:pt x="252" y="106"/>
                    </a:lnTo>
                    <a:lnTo>
                      <a:pt x="244" y="101"/>
                    </a:lnTo>
                    <a:lnTo>
                      <a:pt x="234" y="94"/>
                    </a:lnTo>
                    <a:lnTo>
                      <a:pt x="224" y="89"/>
                    </a:lnTo>
                    <a:lnTo>
                      <a:pt x="200" y="78"/>
                    </a:lnTo>
                    <a:lnTo>
                      <a:pt x="175" y="67"/>
                    </a:lnTo>
                    <a:lnTo>
                      <a:pt x="164" y="60"/>
                    </a:lnTo>
                    <a:lnTo>
                      <a:pt x="155" y="53"/>
                    </a:lnTo>
                    <a:lnTo>
                      <a:pt x="147" y="45"/>
                    </a:lnTo>
                    <a:lnTo>
                      <a:pt x="141" y="37"/>
                    </a:lnTo>
                    <a:lnTo>
                      <a:pt x="136" y="29"/>
                    </a:lnTo>
                    <a:lnTo>
                      <a:pt x="133" y="23"/>
                    </a:lnTo>
                    <a:lnTo>
                      <a:pt x="128" y="14"/>
                    </a:lnTo>
                    <a:lnTo>
                      <a:pt x="125" y="11"/>
                    </a:lnTo>
                    <a:lnTo>
                      <a:pt x="122" y="8"/>
                    </a:lnTo>
                    <a:lnTo>
                      <a:pt x="115" y="3"/>
                    </a:lnTo>
                    <a:lnTo>
                      <a:pt x="109" y="1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E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39" name="Freeform 286">
                <a:extLst>
                  <a:ext uri="{FF2B5EF4-FFF2-40B4-BE49-F238E27FC236}">
                    <a16:creationId xmlns:a16="http://schemas.microsoft.com/office/drawing/2014/main" id="{2D4C7A99-D58E-4B5A-9361-E4DB28572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1376"/>
                <a:ext cx="412" cy="567"/>
              </a:xfrm>
              <a:custGeom>
                <a:avLst/>
                <a:gdLst>
                  <a:gd name="T0" fmla="*/ 102 w 412"/>
                  <a:gd name="T1" fmla="*/ 0 h 567"/>
                  <a:gd name="T2" fmla="*/ 91 w 412"/>
                  <a:gd name="T3" fmla="*/ 2 h 567"/>
                  <a:gd name="T4" fmla="*/ 75 w 412"/>
                  <a:gd name="T5" fmla="*/ 8 h 567"/>
                  <a:gd name="T6" fmla="*/ 61 w 412"/>
                  <a:gd name="T7" fmla="*/ 16 h 567"/>
                  <a:gd name="T8" fmla="*/ 48 w 412"/>
                  <a:gd name="T9" fmla="*/ 28 h 567"/>
                  <a:gd name="T10" fmla="*/ 34 w 412"/>
                  <a:gd name="T11" fmla="*/ 46 h 567"/>
                  <a:gd name="T12" fmla="*/ 23 w 412"/>
                  <a:gd name="T13" fmla="*/ 69 h 567"/>
                  <a:gd name="T14" fmla="*/ 19 w 412"/>
                  <a:gd name="T15" fmla="*/ 84 h 567"/>
                  <a:gd name="T16" fmla="*/ 6 w 412"/>
                  <a:gd name="T17" fmla="*/ 146 h 567"/>
                  <a:gd name="T18" fmla="*/ 1 w 412"/>
                  <a:gd name="T19" fmla="*/ 180 h 567"/>
                  <a:gd name="T20" fmla="*/ 0 w 412"/>
                  <a:gd name="T21" fmla="*/ 214 h 567"/>
                  <a:gd name="T22" fmla="*/ 2 w 412"/>
                  <a:gd name="T23" fmla="*/ 248 h 567"/>
                  <a:gd name="T24" fmla="*/ 10 w 412"/>
                  <a:gd name="T25" fmla="*/ 283 h 567"/>
                  <a:gd name="T26" fmla="*/ 24 w 412"/>
                  <a:gd name="T27" fmla="*/ 318 h 567"/>
                  <a:gd name="T28" fmla="*/ 46 w 412"/>
                  <a:gd name="T29" fmla="*/ 351 h 567"/>
                  <a:gd name="T30" fmla="*/ 94 w 412"/>
                  <a:gd name="T31" fmla="*/ 414 h 567"/>
                  <a:gd name="T32" fmla="*/ 139 w 412"/>
                  <a:gd name="T33" fmla="*/ 479 h 567"/>
                  <a:gd name="T34" fmla="*/ 147 w 412"/>
                  <a:gd name="T35" fmla="*/ 494 h 567"/>
                  <a:gd name="T36" fmla="*/ 160 w 412"/>
                  <a:gd name="T37" fmla="*/ 511 h 567"/>
                  <a:gd name="T38" fmla="*/ 178 w 412"/>
                  <a:gd name="T39" fmla="*/ 527 h 567"/>
                  <a:gd name="T40" fmla="*/ 198 w 412"/>
                  <a:gd name="T41" fmla="*/ 543 h 567"/>
                  <a:gd name="T42" fmla="*/ 220 w 412"/>
                  <a:gd name="T43" fmla="*/ 555 h 567"/>
                  <a:gd name="T44" fmla="*/ 241 w 412"/>
                  <a:gd name="T45" fmla="*/ 564 h 567"/>
                  <a:gd name="T46" fmla="*/ 259 w 412"/>
                  <a:gd name="T47" fmla="*/ 567 h 567"/>
                  <a:gd name="T48" fmla="*/ 274 w 412"/>
                  <a:gd name="T49" fmla="*/ 563 h 567"/>
                  <a:gd name="T50" fmla="*/ 278 w 412"/>
                  <a:gd name="T51" fmla="*/ 559 h 567"/>
                  <a:gd name="T52" fmla="*/ 281 w 412"/>
                  <a:gd name="T53" fmla="*/ 552 h 567"/>
                  <a:gd name="T54" fmla="*/ 286 w 412"/>
                  <a:gd name="T55" fmla="*/ 536 h 567"/>
                  <a:gd name="T56" fmla="*/ 299 w 412"/>
                  <a:gd name="T57" fmla="*/ 508 h 567"/>
                  <a:gd name="T58" fmla="*/ 318 w 412"/>
                  <a:gd name="T59" fmla="*/ 480 h 567"/>
                  <a:gd name="T60" fmla="*/ 343 w 412"/>
                  <a:gd name="T61" fmla="*/ 457 h 567"/>
                  <a:gd name="T62" fmla="*/ 357 w 412"/>
                  <a:gd name="T63" fmla="*/ 446 h 567"/>
                  <a:gd name="T64" fmla="*/ 385 w 412"/>
                  <a:gd name="T65" fmla="*/ 425 h 567"/>
                  <a:gd name="T66" fmla="*/ 402 w 412"/>
                  <a:gd name="T67" fmla="*/ 406 h 567"/>
                  <a:gd name="T68" fmla="*/ 410 w 412"/>
                  <a:gd name="T69" fmla="*/ 391 h 567"/>
                  <a:gd name="T70" fmla="*/ 412 w 412"/>
                  <a:gd name="T71" fmla="*/ 380 h 567"/>
                  <a:gd name="T72" fmla="*/ 411 w 412"/>
                  <a:gd name="T73" fmla="*/ 360 h 567"/>
                  <a:gd name="T74" fmla="*/ 409 w 412"/>
                  <a:gd name="T75" fmla="*/ 352 h 567"/>
                  <a:gd name="T76" fmla="*/ 396 w 412"/>
                  <a:gd name="T77" fmla="*/ 319 h 567"/>
                  <a:gd name="T78" fmla="*/ 370 w 412"/>
                  <a:gd name="T79" fmla="*/ 263 h 567"/>
                  <a:gd name="T80" fmla="*/ 333 w 412"/>
                  <a:gd name="T81" fmla="*/ 183 h 567"/>
                  <a:gd name="T82" fmla="*/ 327 w 412"/>
                  <a:gd name="T83" fmla="*/ 166 h 567"/>
                  <a:gd name="T84" fmla="*/ 308 w 412"/>
                  <a:gd name="T85" fmla="*/ 90 h 567"/>
                  <a:gd name="T86" fmla="*/ 298 w 412"/>
                  <a:gd name="T87" fmla="*/ 62 h 567"/>
                  <a:gd name="T88" fmla="*/ 294 w 412"/>
                  <a:gd name="T89" fmla="*/ 56 h 567"/>
                  <a:gd name="T90" fmla="*/ 291 w 412"/>
                  <a:gd name="T91" fmla="*/ 58 h 567"/>
                  <a:gd name="T92" fmla="*/ 284 w 412"/>
                  <a:gd name="T93" fmla="*/ 76 h 567"/>
                  <a:gd name="T94" fmla="*/ 273 w 412"/>
                  <a:gd name="T95" fmla="*/ 107 h 567"/>
                  <a:gd name="T96" fmla="*/ 268 w 412"/>
                  <a:gd name="T97" fmla="*/ 113 h 567"/>
                  <a:gd name="T98" fmla="*/ 263 w 412"/>
                  <a:gd name="T99" fmla="*/ 115 h 567"/>
                  <a:gd name="T100" fmla="*/ 257 w 412"/>
                  <a:gd name="T101" fmla="*/ 112 h 567"/>
                  <a:gd name="T102" fmla="*/ 250 w 412"/>
                  <a:gd name="T103" fmla="*/ 106 h 567"/>
                  <a:gd name="T104" fmla="*/ 233 w 412"/>
                  <a:gd name="T105" fmla="*/ 95 h 567"/>
                  <a:gd name="T106" fmla="*/ 197 w 412"/>
                  <a:gd name="T107" fmla="*/ 78 h 567"/>
                  <a:gd name="T108" fmla="*/ 173 w 412"/>
                  <a:gd name="T109" fmla="*/ 67 h 567"/>
                  <a:gd name="T110" fmla="*/ 153 w 412"/>
                  <a:gd name="T111" fmla="*/ 53 h 567"/>
                  <a:gd name="T112" fmla="*/ 139 w 412"/>
                  <a:gd name="T113" fmla="*/ 38 h 567"/>
                  <a:gd name="T114" fmla="*/ 131 w 412"/>
                  <a:gd name="T115" fmla="*/ 23 h 567"/>
                  <a:gd name="T116" fmla="*/ 126 w 412"/>
                  <a:gd name="T117" fmla="*/ 15 h 567"/>
                  <a:gd name="T118" fmla="*/ 113 w 412"/>
                  <a:gd name="T119" fmla="*/ 3 h 567"/>
                  <a:gd name="T120" fmla="*/ 102 w 412"/>
                  <a:gd name="T121" fmla="*/ 0 h 5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2" h="567">
                    <a:moveTo>
                      <a:pt x="102" y="0"/>
                    </a:moveTo>
                    <a:lnTo>
                      <a:pt x="102" y="0"/>
                    </a:lnTo>
                    <a:lnTo>
                      <a:pt x="100" y="0"/>
                    </a:lnTo>
                    <a:lnTo>
                      <a:pt x="91" y="2"/>
                    </a:lnTo>
                    <a:lnTo>
                      <a:pt x="81" y="5"/>
                    </a:lnTo>
                    <a:lnTo>
                      <a:pt x="75" y="8"/>
                    </a:lnTo>
                    <a:lnTo>
                      <a:pt x="68" y="11"/>
                    </a:lnTo>
                    <a:lnTo>
                      <a:pt x="61" y="16"/>
                    </a:lnTo>
                    <a:lnTo>
                      <a:pt x="54" y="21"/>
                    </a:lnTo>
                    <a:lnTo>
                      <a:pt x="48" y="28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8" y="57"/>
                    </a:lnTo>
                    <a:lnTo>
                      <a:pt x="23" y="69"/>
                    </a:lnTo>
                    <a:lnTo>
                      <a:pt x="19" y="84"/>
                    </a:lnTo>
                    <a:lnTo>
                      <a:pt x="12" y="114"/>
                    </a:lnTo>
                    <a:lnTo>
                      <a:pt x="6" y="146"/>
                    </a:lnTo>
                    <a:lnTo>
                      <a:pt x="3" y="163"/>
                    </a:lnTo>
                    <a:lnTo>
                      <a:pt x="1" y="180"/>
                    </a:lnTo>
                    <a:lnTo>
                      <a:pt x="0" y="196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8"/>
                    </a:lnTo>
                    <a:lnTo>
                      <a:pt x="5" y="266"/>
                    </a:lnTo>
                    <a:lnTo>
                      <a:pt x="10" y="283"/>
                    </a:lnTo>
                    <a:lnTo>
                      <a:pt x="16" y="300"/>
                    </a:lnTo>
                    <a:lnTo>
                      <a:pt x="24" y="318"/>
                    </a:lnTo>
                    <a:lnTo>
                      <a:pt x="33" y="335"/>
                    </a:lnTo>
                    <a:lnTo>
                      <a:pt x="46" y="351"/>
                    </a:lnTo>
                    <a:lnTo>
                      <a:pt x="94" y="414"/>
                    </a:lnTo>
                    <a:lnTo>
                      <a:pt x="123" y="455"/>
                    </a:lnTo>
                    <a:lnTo>
                      <a:pt x="139" y="479"/>
                    </a:lnTo>
                    <a:lnTo>
                      <a:pt x="147" y="494"/>
                    </a:lnTo>
                    <a:lnTo>
                      <a:pt x="154" y="502"/>
                    </a:lnTo>
                    <a:lnTo>
                      <a:pt x="160" y="511"/>
                    </a:lnTo>
                    <a:lnTo>
                      <a:pt x="169" y="519"/>
                    </a:lnTo>
                    <a:lnTo>
                      <a:pt x="178" y="527"/>
                    </a:lnTo>
                    <a:lnTo>
                      <a:pt x="187" y="535"/>
                    </a:lnTo>
                    <a:lnTo>
                      <a:pt x="198" y="543"/>
                    </a:lnTo>
                    <a:lnTo>
                      <a:pt x="209" y="550"/>
                    </a:lnTo>
                    <a:lnTo>
                      <a:pt x="220" y="555"/>
                    </a:lnTo>
                    <a:lnTo>
                      <a:pt x="231" y="560"/>
                    </a:lnTo>
                    <a:lnTo>
                      <a:pt x="241" y="564"/>
                    </a:lnTo>
                    <a:lnTo>
                      <a:pt x="250" y="566"/>
                    </a:lnTo>
                    <a:lnTo>
                      <a:pt x="259" y="567"/>
                    </a:lnTo>
                    <a:lnTo>
                      <a:pt x="267" y="566"/>
                    </a:lnTo>
                    <a:lnTo>
                      <a:pt x="274" y="563"/>
                    </a:lnTo>
                    <a:lnTo>
                      <a:pt x="276" y="561"/>
                    </a:lnTo>
                    <a:lnTo>
                      <a:pt x="278" y="559"/>
                    </a:lnTo>
                    <a:lnTo>
                      <a:pt x="280" y="556"/>
                    </a:lnTo>
                    <a:lnTo>
                      <a:pt x="281" y="552"/>
                    </a:lnTo>
                    <a:lnTo>
                      <a:pt x="286" y="536"/>
                    </a:lnTo>
                    <a:lnTo>
                      <a:pt x="291" y="522"/>
                    </a:lnTo>
                    <a:lnTo>
                      <a:pt x="299" y="508"/>
                    </a:lnTo>
                    <a:lnTo>
                      <a:pt x="307" y="494"/>
                    </a:lnTo>
                    <a:lnTo>
                      <a:pt x="318" y="480"/>
                    </a:lnTo>
                    <a:lnTo>
                      <a:pt x="330" y="468"/>
                    </a:lnTo>
                    <a:lnTo>
                      <a:pt x="343" y="457"/>
                    </a:lnTo>
                    <a:lnTo>
                      <a:pt x="357" y="446"/>
                    </a:lnTo>
                    <a:lnTo>
                      <a:pt x="372" y="435"/>
                    </a:lnTo>
                    <a:lnTo>
                      <a:pt x="385" y="425"/>
                    </a:lnTo>
                    <a:lnTo>
                      <a:pt x="395" y="416"/>
                    </a:lnTo>
                    <a:lnTo>
                      <a:pt x="402" y="406"/>
                    </a:lnTo>
                    <a:lnTo>
                      <a:pt x="408" y="396"/>
                    </a:lnTo>
                    <a:lnTo>
                      <a:pt x="410" y="391"/>
                    </a:lnTo>
                    <a:lnTo>
                      <a:pt x="411" y="386"/>
                    </a:lnTo>
                    <a:lnTo>
                      <a:pt x="412" y="380"/>
                    </a:lnTo>
                    <a:lnTo>
                      <a:pt x="412" y="374"/>
                    </a:lnTo>
                    <a:lnTo>
                      <a:pt x="411" y="360"/>
                    </a:lnTo>
                    <a:lnTo>
                      <a:pt x="409" y="352"/>
                    </a:lnTo>
                    <a:lnTo>
                      <a:pt x="406" y="342"/>
                    </a:lnTo>
                    <a:lnTo>
                      <a:pt x="396" y="319"/>
                    </a:lnTo>
                    <a:lnTo>
                      <a:pt x="384" y="292"/>
                    </a:lnTo>
                    <a:lnTo>
                      <a:pt x="370" y="263"/>
                    </a:lnTo>
                    <a:lnTo>
                      <a:pt x="343" y="207"/>
                    </a:lnTo>
                    <a:lnTo>
                      <a:pt x="333" y="183"/>
                    </a:lnTo>
                    <a:lnTo>
                      <a:pt x="327" y="166"/>
                    </a:lnTo>
                    <a:lnTo>
                      <a:pt x="318" y="130"/>
                    </a:lnTo>
                    <a:lnTo>
                      <a:pt x="308" y="90"/>
                    </a:lnTo>
                    <a:lnTo>
                      <a:pt x="303" y="74"/>
                    </a:lnTo>
                    <a:lnTo>
                      <a:pt x="298" y="62"/>
                    </a:lnTo>
                    <a:lnTo>
                      <a:pt x="296" y="58"/>
                    </a:lnTo>
                    <a:lnTo>
                      <a:pt x="294" y="56"/>
                    </a:lnTo>
                    <a:lnTo>
                      <a:pt x="292" y="56"/>
                    </a:lnTo>
                    <a:lnTo>
                      <a:pt x="291" y="58"/>
                    </a:lnTo>
                    <a:lnTo>
                      <a:pt x="284" y="76"/>
                    </a:lnTo>
                    <a:lnTo>
                      <a:pt x="277" y="98"/>
                    </a:lnTo>
                    <a:lnTo>
                      <a:pt x="273" y="107"/>
                    </a:lnTo>
                    <a:lnTo>
                      <a:pt x="270" y="110"/>
                    </a:lnTo>
                    <a:lnTo>
                      <a:pt x="268" y="113"/>
                    </a:lnTo>
                    <a:lnTo>
                      <a:pt x="266" y="114"/>
                    </a:lnTo>
                    <a:lnTo>
                      <a:pt x="263" y="115"/>
                    </a:lnTo>
                    <a:lnTo>
                      <a:pt x="261" y="114"/>
                    </a:lnTo>
                    <a:lnTo>
                      <a:pt x="257" y="112"/>
                    </a:lnTo>
                    <a:lnTo>
                      <a:pt x="250" y="106"/>
                    </a:lnTo>
                    <a:lnTo>
                      <a:pt x="242" y="100"/>
                    </a:lnTo>
                    <a:lnTo>
                      <a:pt x="233" y="95"/>
                    </a:lnTo>
                    <a:lnTo>
                      <a:pt x="222" y="89"/>
                    </a:lnTo>
                    <a:lnTo>
                      <a:pt x="197" y="78"/>
                    </a:lnTo>
                    <a:lnTo>
                      <a:pt x="173" y="67"/>
                    </a:lnTo>
                    <a:lnTo>
                      <a:pt x="162" y="60"/>
                    </a:lnTo>
                    <a:lnTo>
                      <a:pt x="153" y="53"/>
                    </a:lnTo>
                    <a:lnTo>
                      <a:pt x="145" y="45"/>
                    </a:lnTo>
                    <a:lnTo>
                      <a:pt x="139" y="38"/>
                    </a:lnTo>
                    <a:lnTo>
                      <a:pt x="135" y="30"/>
                    </a:lnTo>
                    <a:lnTo>
                      <a:pt x="131" y="23"/>
                    </a:lnTo>
                    <a:lnTo>
                      <a:pt x="126" y="15"/>
                    </a:lnTo>
                    <a:lnTo>
                      <a:pt x="120" y="8"/>
                    </a:lnTo>
                    <a:lnTo>
                      <a:pt x="113" y="3"/>
                    </a:lnTo>
                    <a:lnTo>
                      <a:pt x="107" y="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D7D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40" name="Freeform 287">
                <a:extLst>
                  <a:ext uri="{FF2B5EF4-FFF2-40B4-BE49-F238E27FC236}">
                    <a16:creationId xmlns:a16="http://schemas.microsoft.com/office/drawing/2014/main" id="{3DF7A8EA-532D-4CAD-B44D-860621B35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1378"/>
                <a:ext cx="408" cy="561"/>
              </a:xfrm>
              <a:custGeom>
                <a:avLst/>
                <a:gdLst>
                  <a:gd name="T0" fmla="*/ 101 w 408"/>
                  <a:gd name="T1" fmla="*/ 0 h 561"/>
                  <a:gd name="T2" fmla="*/ 92 w 408"/>
                  <a:gd name="T3" fmla="*/ 2 h 561"/>
                  <a:gd name="T4" fmla="*/ 74 w 408"/>
                  <a:gd name="T5" fmla="*/ 7 h 561"/>
                  <a:gd name="T6" fmla="*/ 61 w 408"/>
                  <a:gd name="T7" fmla="*/ 15 h 561"/>
                  <a:gd name="T8" fmla="*/ 48 w 408"/>
                  <a:gd name="T9" fmla="*/ 28 h 561"/>
                  <a:gd name="T10" fmla="*/ 34 w 408"/>
                  <a:gd name="T11" fmla="*/ 46 h 561"/>
                  <a:gd name="T12" fmla="*/ 23 w 408"/>
                  <a:gd name="T13" fmla="*/ 69 h 561"/>
                  <a:gd name="T14" fmla="*/ 19 w 408"/>
                  <a:gd name="T15" fmla="*/ 83 h 561"/>
                  <a:gd name="T16" fmla="*/ 6 w 408"/>
                  <a:gd name="T17" fmla="*/ 145 h 561"/>
                  <a:gd name="T18" fmla="*/ 2 w 408"/>
                  <a:gd name="T19" fmla="*/ 178 h 561"/>
                  <a:gd name="T20" fmla="*/ 0 w 408"/>
                  <a:gd name="T21" fmla="*/ 212 h 561"/>
                  <a:gd name="T22" fmla="*/ 3 w 408"/>
                  <a:gd name="T23" fmla="*/ 246 h 561"/>
                  <a:gd name="T24" fmla="*/ 10 w 408"/>
                  <a:gd name="T25" fmla="*/ 281 h 561"/>
                  <a:gd name="T26" fmla="*/ 24 w 408"/>
                  <a:gd name="T27" fmla="*/ 315 h 561"/>
                  <a:gd name="T28" fmla="*/ 46 w 408"/>
                  <a:gd name="T29" fmla="*/ 347 h 561"/>
                  <a:gd name="T30" fmla="*/ 94 w 408"/>
                  <a:gd name="T31" fmla="*/ 410 h 561"/>
                  <a:gd name="T32" fmla="*/ 138 w 408"/>
                  <a:gd name="T33" fmla="*/ 475 h 561"/>
                  <a:gd name="T34" fmla="*/ 146 w 408"/>
                  <a:gd name="T35" fmla="*/ 489 h 561"/>
                  <a:gd name="T36" fmla="*/ 160 w 408"/>
                  <a:gd name="T37" fmla="*/ 506 h 561"/>
                  <a:gd name="T38" fmla="*/ 177 w 408"/>
                  <a:gd name="T39" fmla="*/ 522 h 561"/>
                  <a:gd name="T40" fmla="*/ 196 w 408"/>
                  <a:gd name="T41" fmla="*/ 537 h 561"/>
                  <a:gd name="T42" fmla="*/ 218 w 408"/>
                  <a:gd name="T43" fmla="*/ 550 h 561"/>
                  <a:gd name="T44" fmla="*/ 239 w 408"/>
                  <a:gd name="T45" fmla="*/ 558 h 561"/>
                  <a:gd name="T46" fmla="*/ 257 w 408"/>
                  <a:gd name="T47" fmla="*/ 561 h 561"/>
                  <a:gd name="T48" fmla="*/ 271 w 408"/>
                  <a:gd name="T49" fmla="*/ 557 h 561"/>
                  <a:gd name="T50" fmla="*/ 276 w 408"/>
                  <a:gd name="T51" fmla="*/ 553 h 561"/>
                  <a:gd name="T52" fmla="*/ 279 w 408"/>
                  <a:gd name="T53" fmla="*/ 546 h 561"/>
                  <a:gd name="T54" fmla="*/ 283 w 408"/>
                  <a:gd name="T55" fmla="*/ 531 h 561"/>
                  <a:gd name="T56" fmla="*/ 296 w 408"/>
                  <a:gd name="T57" fmla="*/ 502 h 561"/>
                  <a:gd name="T58" fmla="*/ 316 w 408"/>
                  <a:gd name="T59" fmla="*/ 476 h 561"/>
                  <a:gd name="T60" fmla="*/ 340 w 408"/>
                  <a:gd name="T61" fmla="*/ 452 h 561"/>
                  <a:gd name="T62" fmla="*/ 354 w 408"/>
                  <a:gd name="T63" fmla="*/ 442 h 561"/>
                  <a:gd name="T64" fmla="*/ 382 w 408"/>
                  <a:gd name="T65" fmla="*/ 421 h 561"/>
                  <a:gd name="T66" fmla="*/ 399 w 408"/>
                  <a:gd name="T67" fmla="*/ 402 h 561"/>
                  <a:gd name="T68" fmla="*/ 406 w 408"/>
                  <a:gd name="T69" fmla="*/ 388 h 561"/>
                  <a:gd name="T70" fmla="*/ 408 w 408"/>
                  <a:gd name="T71" fmla="*/ 371 h 561"/>
                  <a:gd name="T72" fmla="*/ 407 w 408"/>
                  <a:gd name="T73" fmla="*/ 356 h 561"/>
                  <a:gd name="T74" fmla="*/ 402 w 408"/>
                  <a:gd name="T75" fmla="*/ 339 h 561"/>
                  <a:gd name="T76" fmla="*/ 381 w 408"/>
                  <a:gd name="T77" fmla="*/ 289 h 561"/>
                  <a:gd name="T78" fmla="*/ 341 w 408"/>
                  <a:gd name="T79" fmla="*/ 205 h 561"/>
                  <a:gd name="T80" fmla="*/ 325 w 408"/>
                  <a:gd name="T81" fmla="*/ 164 h 561"/>
                  <a:gd name="T82" fmla="*/ 317 w 408"/>
                  <a:gd name="T83" fmla="*/ 129 h 561"/>
                  <a:gd name="T84" fmla="*/ 302 w 408"/>
                  <a:gd name="T85" fmla="*/ 73 h 561"/>
                  <a:gd name="T86" fmla="*/ 295 w 408"/>
                  <a:gd name="T87" fmla="*/ 57 h 561"/>
                  <a:gd name="T88" fmla="*/ 291 w 408"/>
                  <a:gd name="T89" fmla="*/ 55 h 561"/>
                  <a:gd name="T90" fmla="*/ 290 w 408"/>
                  <a:gd name="T91" fmla="*/ 57 h 561"/>
                  <a:gd name="T92" fmla="*/ 276 w 408"/>
                  <a:gd name="T93" fmla="*/ 97 h 561"/>
                  <a:gd name="T94" fmla="*/ 270 w 408"/>
                  <a:gd name="T95" fmla="*/ 110 h 561"/>
                  <a:gd name="T96" fmla="*/ 265 w 408"/>
                  <a:gd name="T97" fmla="*/ 114 h 561"/>
                  <a:gd name="T98" fmla="*/ 260 w 408"/>
                  <a:gd name="T99" fmla="*/ 113 h 561"/>
                  <a:gd name="T100" fmla="*/ 256 w 408"/>
                  <a:gd name="T101" fmla="*/ 111 h 561"/>
                  <a:gd name="T102" fmla="*/ 241 w 408"/>
                  <a:gd name="T103" fmla="*/ 100 h 561"/>
                  <a:gd name="T104" fmla="*/ 221 w 408"/>
                  <a:gd name="T105" fmla="*/ 88 h 561"/>
                  <a:gd name="T106" fmla="*/ 172 w 408"/>
                  <a:gd name="T107" fmla="*/ 66 h 561"/>
                  <a:gd name="T108" fmla="*/ 161 w 408"/>
                  <a:gd name="T109" fmla="*/ 60 h 561"/>
                  <a:gd name="T110" fmla="*/ 144 w 408"/>
                  <a:gd name="T111" fmla="*/ 45 h 561"/>
                  <a:gd name="T112" fmla="*/ 130 w 408"/>
                  <a:gd name="T113" fmla="*/ 23 h 561"/>
                  <a:gd name="T114" fmla="*/ 126 w 408"/>
                  <a:gd name="T115" fmla="*/ 15 h 561"/>
                  <a:gd name="T116" fmla="*/ 113 w 408"/>
                  <a:gd name="T117" fmla="*/ 3 h 561"/>
                  <a:gd name="T118" fmla="*/ 101 w 408"/>
                  <a:gd name="T119" fmla="*/ 0 h 56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08" h="561">
                    <a:moveTo>
                      <a:pt x="101" y="0"/>
                    </a:moveTo>
                    <a:lnTo>
                      <a:pt x="101" y="0"/>
                    </a:lnTo>
                    <a:lnTo>
                      <a:pt x="99" y="0"/>
                    </a:lnTo>
                    <a:lnTo>
                      <a:pt x="92" y="2"/>
                    </a:lnTo>
                    <a:lnTo>
                      <a:pt x="80" y="5"/>
                    </a:lnTo>
                    <a:lnTo>
                      <a:pt x="74" y="7"/>
                    </a:lnTo>
                    <a:lnTo>
                      <a:pt x="68" y="11"/>
                    </a:lnTo>
                    <a:lnTo>
                      <a:pt x="61" y="15"/>
                    </a:lnTo>
                    <a:lnTo>
                      <a:pt x="54" y="21"/>
                    </a:lnTo>
                    <a:lnTo>
                      <a:pt x="48" y="28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8" y="57"/>
                    </a:lnTo>
                    <a:lnTo>
                      <a:pt x="23" y="69"/>
                    </a:lnTo>
                    <a:lnTo>
                      <a:pt x="19" y="83"/>
                    </a:lnTo>
                    <a:lnTo>
                      <a:pt x="12" y="114"/>
                    </a:lnTo>
                    <a:lnTo>
                      <a:pt x="6" y="145"/>
                    </a:lnTo>
                    <a:lnTo>
                      <a:pt x="4" y="162"/>
                    </a:lnTo>
                    <a:lnTo>
                      <a:pt x="2" y="178"/>
                    </a:lnTo>
                    <a:lnTo>
                      <a:pt x="1" y="195"/>
                    </a:lnTo>
                    <a:lnTo>
                      <a:pt x="0" y="212"/>
                    </a:lnTo>
                    <a:lnTo>
                      <a:pt x="1" y="229"/>
                    </a:lnTo>
                    <a:lnTo>
                      <a:pt x="3" y="246"/>
                    </a:lnTo>
                    <a:lnTo>
                      <a:pt x="6" y="264"/>
                    </a:lnTo>
                    <a:lnTo>
                      <a:pt x="10" y="281"/>
                    </a:lnTo>
                    <a:lnTo>
                      <a:pt x="16" y="297"/>
                    </a:lnTo>
                    <a:lnTo>
                      <a:pt x="24" y="315"/>
                    </a:lnTo>
                    <a:lnTo>
                      <a:pt x="34" y="331"/>
                    </a:lnTo>
                    <a:lnTo>
                      <a:pt x="46" y="347"/>
                    </a:lnTo>
                    <a:lnTo>
                      <a:pt x="94" y="410"/>
                    </a:lnTo>
                    <a:lnTo>
                      <a:pt x="122" y="451"/>
                    </a:lnTo>
                    <a:lnTo>
                      <a:pt x="138" y="475"/>
                    </a:lnTo>
                    <a:lnTo>
                      <a:pt x="146" y="489"/>
                    </a:lnTo>
                    <a:lnTo>
                      <a:pt x="153" y="497"/>
                    </a:lnTo>
                    <a:lnTo>
                      <a:pt x="160" y="506"/>
                    </a:lnTo>
                    <a:lnTo>
                      <a:pt x="168" y="514"/>
                    </a:lnTo>
                    <a:lnTo>
                      <a:pt x="177" y="522"/>
                    </a:lnTo>
                    <a:lnTo>
                      <a:pt x="186" y="529"/>
                    </a:lnTo>
                    <a:lnTo>
                      <a:pt x="196" y="537"/>
                    </a:lnTo>
                    <a:lnTo>
                      <a:pt x="208" y="544"/>
                    </a:lnTo>
                    <a:lnTo>
                      <a:pt x="218" y="550"/>
                    </a:lnTo>
                    <a:lnTo>
                      <a:pt x="229" y="554"/>
                    </a:lnTo>
                    <a:lnTo>
                      <a:pt x="239" y="558"/>
                    </a:lnTo>
                    <a:lnTo>
                      <a:pt x="248" y="560"/>
                    </a:lnTo>
                    <a:lnTo>
                      <a:pt x="257" y="561"/>
                    </a:lnTo>
                    <a:lnTo>
                      <a:pt x="265" y="560"/>
                    </a:lnTo>
                    <a:lnTo>
                      <a:pt x="271" y="557"/>
                    </a:lnTo>
                    <a:lnTo>
                      <a:pt x="274" y="555"/>
                    </a:lnTo>
                    <a:lnTo>
                      <a:pt x="276" y="553"/>
                    </a:lnTo>
                    <a:lnTo>
                      <a:pt x="278" y="550"/>
                    </a:lnTo>
                    <a:lnTo>
                      <a:pt x="279" y="546"/>
                    </a:lnTo>
                    <a:lnTo>
                      <a:pt x="283" y="531"/>
                    </a:lnTo>
                    <a:lnTo>
                      <a:pt x="289" y="516"/>
                    </a:lnTo>
                    <a:lnTo>
                      <a:pt x="296" y="502"/>
                    </a:lnTo>
                    <a:lnTo>
                      <a:pt x="305" y="489"/>
                    </a:lnTo>
                    <a:lnTo>
                      <a:pt x="316" y="476"/>
                    </a:lnTo>
                    <a:lnTo>
                      <a:pt x="327" y="464"/>
                    </a:lnTo>
                    <a:lnTo>
                      <a:pt x="340" y="452"/>
                    </a:lnTo>
                    <a:lnTo>
                      <a:pt x="354" y="442"/>
                    </a:lnTo>
                    <a:lnTo>
                      <a:pt x="369" y="431"/>
                    </a:lnTo>
                    <a:lnTo>
                      <a:pt x="382" y="421"/>
                    </a:lnTo>
                    <a:lnTo>
                      <a:pt x="391" y="412"/>
                    </a:lnTo>
                    <a:lnTo>
                      <a:pt x="399" y="402"/>
                    </a:lnTo>
                    <a:lnTo>
                      <a:pt x="404" y="393"/>
                    </a:lnTo>
                    <a:lnTo>
                      <a:pt x="406" y="388"/>
                    </a:lnTo>
                    <a:lnTo>
                      <a:pt x="407" y="382"/>
                    </a:lnTo>
                    <a:lnTo>
                      <a:pt x="408" y="371"/>
                    </a:lnTo>
                    <a:lnTo>
                      <a:pt x="407" y="356"/>
                    </a:lnTo>
                    <a:lnTo>
                      <a:pt x="405" y="349"/>
                    </a:lnTo>
                    <a:lnTo>
                      <a:pt x="402" y="339"/>
                    </a:lnTo>
                    <a:lnTo>
                      <a:pt x="393" y="316"/>
                    </a:lnTo>
                    <a:lnTo>
                      <a:pt x="381" y="289"/>
                    </a:lnTo>
                    <a:lnTo>
                      <a:pt x="367" y="260"/>
                    </a:lnTo>
                    <a:lnTo>
                      <a:pt x="341" y="205"/>
                    </a:lnTo>
                    <a:lnTo>
                      <a:pt x="331" y="181"/>
                    </a:lnTo>
                    <a:lnTo>
                      <a:pt x="325" y="164"/>
                    </a:lnTo>
                    <a:lnTo>
                      <a:pt x="317" y="129"/>
                    </a:lnTo>
                    <a:lnTo>
                      <a:pt x="306" y="89"/>
                    </a:lnTo>
                    <a:lnTo>
                      <a:pt x="302" y="73"/>
                    </a:lnTo>
                    <a:lnTo>
                      <a:pt x="297" y="61"/>
                    </a:lnTo>
                    <a:lnTo>
                      <a:pt x="295" y="57"/>
                    </a:lnTo>
                    <a:lnTo>
                      <a:pt x="293" y="55"/>
                    </a:lnTo>
                    <a:lnTo>
                      <a:pt x="291" y="55"/>
                    </a:lnTo>
                    <a:lnTo>
                      <a:pt x="290" y="57"/>
                    </a:lnTo>
                    <a:lnTo>
                      <a:pt x="283" y="75"/>
                    </a:lnTo>
                    <a:lnTo>
                      <a:pt x="276" y="97"/>
                    </a:lnTo>
                    <a:lnTo>
                      <a:pt x="272" y="106"/>
                    </a:lnTo>
                    <a:lnTo>
                      <a:pt x="270" y="110"/>
                    </a:lnTo>
                    <a:lnTo>
                      <a:pt x="267" y="112"/>
                    </a:lnTo>
                    <a:lnTo>
                      <a:pt x="265" y="114"/>
                    </a:lnTo>
                    <a:lnTo>
                      <a:pt x="262" y="114"/>
                    </a:lnTo>
                    <a:lnTo>
                      <a:pt x="260" y="113"/>
                    </a:lnTo>
                    <a:lnTo>
                      <a:pt x="256" y="111"/>
                    </a:lnTo>
                    <a:lnTo>
                      <a:pt x="250" y="105"/>
                    </a:lnTo>
                    <a:lnTo>
                      <a:pt x="241" y="100"/>
                    </a:lnTo>
                    <a:lnTo>
                      <a:pt x="232" y="95"/>
                    </a:lnTo>
                    <a:lnTo>
                      <a:pt x="221" y="88"/>
                    </a:lnTo>
                    <a:lnTo>
                      <a:pt x="196" y="78"/>
                    </a:lnTo>
                    <a:lnTo>
                      <a:pt x="172" y="66"/>
                    </a:lnTo>
                    <a:lnTo>
                      <a:pt x="161" y="60"/>
                    </a:lnTo>
                    <a:lnTo>
                      <a:pt x="152" y="53"/>
                    </a:lnTo>
                    <a:lnTo>
                      <a:pt x="144" y="45"/>
                    </a:lnTo>
                    <a:lnTo>
                      <a:pt x="138" y="38"/>
                    </a:lnTo>
                    <a:lnTo>
                      <a:pt x="130" y="23"/>
                    </a:lnTo>
                    <a:lnTo>
                      <a:pt x="126" y="15"/>
                    </a:lnTo>
                    <a:lnTo>
                      <a:pt x="119" y="8"/>
                    </a:lnTo>
                    <a:lnTo>
                      <a:pt x="113" y="3"/>
                    </a:lnTo>
                    <a:lnTo>
                      <a:pt x="106" y="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CACD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41" name="Freeform 288">
                <a:extLst>
                  <a:ext uri="{FF2B5EF4-FFF2-40B4-BE49-F238E27FC236}">
                    <a16:creationId xmlns:a16="http://schemas.microsoft.com/office/drawing/2014/main" id="{92100249-73E9-446D-B8AD-D38FD3258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1380"/>
                <a:ext cx="404" cy="555"/>
              </a:xfrm>
              <a:custGeom>
                <a:avLst/>
                <a:gdLst>
                  <a:gd name="T0" fmla="*/ 100 w 404"/>
                  <a:gd name="T1" fmla="*/ 0 h 555"/>
                  <a:gd name="T2" fmla="*/ 90 w 404"/>
                  <a:gd name="T3" fmla="*/ 1 h 555"/>
                  <a:gd name="T4" fmla="*/ 73 w 404"/>
                  <a:gd name="T5" fmla="*/ 7 h 555"/>
                  <a:gd name="T6" fmla="*/ 60 w 404"/>
                  <a:gd name="T7" fmla="*/ 15 h 555"/>
                  <a:gd name="T8" fmla="*/ 46 w 404"/>
                  <a:gd name="T9" fmla="*/ 27 h 555"/>
                  <a:gd name="T10" fmla="*/ 34 w 404"/>
                  <a:gd name="T11" fmla="*/ 45 h 555"/>
                  <a:gd name="T12" fmla="*/ 23 w 404"/>
                  <a:gd name="T13" fmla="*/ 68 h 555"/>
                  <a:gd name="T14" fmla="*/ 19 w 404"/>
                  <a:gd name="T15" fmla="*/ 83 h 555"/>
                  <a:gd name="T16" fmla="*/ 6 w 404"/>
                  <a:gd name="T17" fmla="*/ 145 h 555"/>
                  <a:gd name="T18" fmla="*/ 1 w 404"/>
                  <a:gd name="T19" fmla="*/ 177 h 555"/>
                  <a:gd name="T20" fmla="*/ 0 w 404"/>
                  <a:gd name="T21" fmla="*/ 210 h 555"/>
                  <a:gd name="T22" fmla="*/ 3 w 404"/>
                  <a:gd name="T23" fmla="*/ 244 h 555"/>
                  <a:gd name="T24" fmla="*/ 10 w 404"/>
                  <a:gd name="T25" fmla="*/ 278 h 555"/>
                  <a:gd name="T26" fmla="*/ 24 w 404"/>
                  <a:gd name="T27" fmla="*/ 312 h 555"/>
                  <a:gd name="T28" fmla="*/ 46 w 404"/>
                  <a:gd name="T29" fmla="*/ 344 h 555"/>
                  <a:gd name="T30" fmla="*/ 93 w 404"/>
                  <a:gd name="T31" fmla="*/ 406 h 555"/>
                  <a:gd name="T32" fmla="*/ 136 w 404"/>
                  <a:gd name="T33" fmla="*/ 470 h 555"/>
                  <a:gd name="T34" fmla="*/ 144 w 404"/>
                  <a:gd name="T35" fmla="*/ 484 h 555"/>
                  <a:gd name="T36" fmla="*/ 158 w 404"/>
                  <a:gd name="T37" fmla="*/ 500 h 555"/>
                  <a:gd name="T38" fmla="*/ 174 w 404"/>
                  <a:gd name="T39" fmla="*/ 516 h 555"/>
                  <a:gd name="T40" fmla="*/ 194 w 404"/>
                  <a:gd name="T41" fmla="*/ 531 h 555"/>
                  <a:gd name="T42" fmla="*/ 216 w 404"/>
                  <a:gd name="T43" fmla="*/ 544 h 555"/>
                  <a:gd name="T44" fmla="*/ 236 w 404"/>
                  <a:gd name="T45" fmla="*/ 552 h 555"/>
                  <a:gd name="T46" fmla="*/ 254 w 404"/>
                  <a:gd name="T47" fmla="*/ 555 h 555"/>
                  <a:gd name="T48" fmla="*/ 268 w 404"/>
                  <a:gd name="T49" fmla="*/ 552 h 555"/>
                  <a:gd name="T50" fmla="*/ 273 w 404"/>
                  <a:gd name="T51" fmla="*/ 547 h 555"/>
                  <a:gd name="T52" fmla="*/ 275 w 404"/>
                  <a:gd name="T53" fmla="*/ 541 h 555"/>
                  <a:gd name="T54" fmla="*/ 280 w 404"/>
                  <a:gd name="T55" fmla="*/ 525 h 555"/>
                  <a:gd name="T56" fmla="*/ 293 w 404"/>
                  <a:gd name="T57" fmla="*/ 497 h 555"/>
                  <a:gd name="T58" fmla="*/ 311 w 404"/>
                  <a:gd name="T59" fmla="*/ 471 h 555"/>
                  <a:gd name="T60" fmla="*/ 336 w 404"/>
                  <a:gd name="T61" fmla="*/ 448 h 555"/>
                  <a:gd name="T62" fmla="*/ 351 w 404"/>
                  <a:gd name="T63" fmla="*/ 437 h 555"/>
                  <a:gd name="T64" fmla="*/ 377 w 404"/>
                  <a:gd name="T65" fmla="*/ 417 h 555"/>
                  <a:gd name="T66" fmla="*/ 394 w 404"/>
                  <a:gd name="T67" fmla="*/ 399 h 555"/>
                  <a:gd name="T68" fmla="*/ 403 w 404"/>
                  <a:gd name="T69" fmla="*/ 378 h 555"/>
                  <a:gd name="T70" fmla="*/ 402 w 404"/>
                  <a:gd name="T71" fmla="*/ 353 h 555"/>
                  <a:gd name="T72" fmla="*/ 400 w 404"/>
                  <a:gd name="T73" fmla="*/ 345 h 555"/>
                  <a:gd name="T74" fmla="*/ 388 w 404"/>
                  <a:gd name="T75" fmla="*/ 313 h 555"/>
                  <a:gd name="T76" fmla="*/ 363 w 404"/>
                  <a:gd name="T77" fmla="*/ 258 h 555"/>
                  <a:gd name="T78" fmla="*/ 328 w 404"/>
                  <a:gd name="T79" fmla="*/ 179 h 555"/>
                  <a:gd name="T80" fmla="*/ 322 w 404"/>
                  <a:gd name="T81" fmla="*/ 162 h 555"/>
                  <a:gd name="T82" fmla="*/ 304 w 404"/>
                  <a:gd name="T83" fmla="*/ 88 h 555"/>
                  <a:gd name="T84" fmla="*/ 295 w 404"/>
                  <a:gd name="T85" fmla="*/ 60 h 555"/>
                  <a:gd name="T86" fmla="*/ 291 w 404"/>
                  <a:gd name="T87" fmla="*/ 54 h 555"/>
                  <a:gd name="T88" fmla="*/ 288 w 404"/>
                  <a:gd name="T89" fmla="*/ 57 h 555"/>
                  <a:gd name="T90" fmla="*/ 282 w 404"/>
                  <a:gd name="T91" fmla="*/ 75 h 555"/>
                  <a:gd name="T92" fmla="*/ 270 w 404"/>
                  <a:gd name="T93" fmla="*/ 105 h 555"/>
                  <a:gd name="T94" fmla="*/ 263 w 404"/>
                  <a:gd name="T95" fmla="*/ 113 h 555"/>
                  <a:gd name="T96" fmla="*/ 258 w 404"/>
                  <a:gd name="T97" fmla="*/ 113 h 555"/>
                  <a:gd name="T98" fmla="*/ 254 w 404"/>
                  <a:gd name="T99" fmla="*/ 111 h 555"/>
                  <a:gd name="T100" fmla="*/ 240 w 404"/>
                  <a:gd name="T101" fmla="*/ 100 h 555"/>
                  <a:gd name="T102" fmla="*/ 219 w 404"/>
                  <a:gd name="T103" fmla="*/ 88 h 555"/>
                  <a:gd name="T104" fmla="*/ 170 w 404"/>
                  <a:gd name="T105" fmla="*/ 66 h 555"/>
                  <a:gd name="T106" fmla="*/ 159 w 404"/>
                  <a:gd name="T107" fmla="*/ 60 h 555"/>
                  <a:gd name="T108" fmla="*/ 142 w 404"/>
                  <a:gd name="T109" fmla="*/ 45 h 555"/>
                  <a:gd name="T110" fmla="*/ 128 w 404"/>
                  <a:gd name="T111" fmla="*/ 24 h 555"/>
                  <a:gd name="T112" fmla="*/ 124 w 404"/>
                  <a:gd name="T113" fmla="*/ 15 h 555"/>
                  <a:gd name="T114" fmla="*/ 111 w 404"/>
                  <a:gd name="T115" fmla="*/ 3 h 555"/>
                  <a:gd name="T116" fmla="*/ 100 w 404"/>
                  <a:gd name="T117" fmla="*/ 0 h 55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04" h="555">
                    <a:moveTo>
                      <a:pt x="100" y="0"/>
                    </a:moveTo>
                    <a:lnTo>
                      <a:pt x="100" y="0"/>
                    </a:lnTo>
                    <a:lnTo>
                      <a:pt x="97" y="0"/>
                    </a:lnTo>
                    <a:lnTo>
                      <a:pt x="90" y="1"/>
                    </a:lnTo>
                    <a:lnTo>
                      <a:pt x="79" y="5"/>
                    </a:lnTo>
                    <a:lnTo>
                      <a:pt x="73" y="7"/>
                    </a:lnTo>
                    <a:lnTo>
                      <a:pt x="66" y="11"/>
                    </a:lnTo>
                    <a:lnTo>
                      <a:pt x="60" y="15"/>
                    </a:lnTo>
                    <a:lnTo>
                      <a:pt x="53" y="20"/>
                    </a:lnTo>
                    <a:lnTo>
                      <a:pt x="46" y="27"/>
                    </a:lnTo>
                    <a:lnTo>
                      <a:pt x="40" y="36"/>
                    </a:lnTo>
                    <a:lnTo>
                      <a:pt x="34" y="45"/>
                    </a:lnTo>
                    <a:lnTo>
                      <a:pt x="27" y="56"/>
                    </a:lnTo>
                    <a:lnTo>
                      <a:pt x="23" y="68"/>
                    </a:lnTo>
                    <a:lnTo>
                      <a:pt x="19" y="83"/>
                    </a:lnTo>
                    <a:lnTo>
                      <a:pt x="12" y="113"/>
                    </a:lnTo>
                    <a:lnTo>
                      <a:pt x="6" y="145"/>
                    </a:lnTo>
                    <a:lnTo>
                      <a:pt x="3" y="161"/>
                    </a:lnTo>
                    <a:lnTo>
                      <a:pt x="1" y="177"/>
                    </a:lnTo>
                    <a:lnTo>
                      <a:pt x="0" y="193"/>
                    </a:lnTo>
                    <a:lnTo>
                      <a:pt x="0" y="210"/>
                    </a:lnTo>
                    <a:lnTo>
                      <a:pt x="1" y="227"/>
                    </a:lnTo>
                    <a:lnTo>
                      <a:pt x="3" y="244"/>
                    </a:lnTo>
                    <a:lnTo>
                      <a:pt x="6" y="261"/>
                    </a:lnTo>
                    <a:lnTo>
                      <a:pt x="10" y="278"/>
                    </a:lnTo>
                    <a:lnTo>
                      <a:pt x="16" y="294"/>
                    </a:lnTo>
                    <a:lnTo>
                      <a:pt x="24" y="312"/>
                    </a:lnTo>
                    <a:lnTo>
                      <a:pt x="34" y="328"/>
                    </a:lnTo>
                    <a:lnTo>
                      <a:pt x="46" y="344"/>
                    </a:lnTo>
                    <a:lnTo>
                      <a:pt x="93" y="406"/>
                    </a:lnTo>
                    <a:lnTo>
                      <a:pt x="121" y="446"/>
                    </a:lnTo>
                    <a:lnTo>
                      <a:pt x="136" y="470"/>
                    </a:lnTo>
                    <a:lnTo>
                      <a:pt x="144" y="484"/>
                    </a:lnTo>
                    <a:lnTo>
                      <a:pt x="151" y="492"/>
                    </a:lnTo>
                    <a:lnTo>
                      <a:pt x="158" y="500"/>
                    </a:lnTo>
                    <a:lnTo>
                      <a:pt x="166" y="508"/>
                    </a:lnTo>
                    <a:lnTo>
                      <a:pt x="174" y="516"/>
                    </a:lnTo>
                    <a:lnTo>
                      <a:pt x="184" y="524"/>
                    </a:lnTo>
                    <a:lnTo>
                      <a:pt x="194" y="531"/>
                    </a:lnTo>
                    <a:lnTo>
                      <a:pt x="205" y="538"/>
                    </a:lnTo>
                    <a:lnTo>
                      <a:pt x="216" y="544"/>
                    </a:lnTo>
                    <a:lnTo>
                      <a:pt x="226" y="548"/>
                    </a:lnTo>
                    <a:lnTo>
                      <a:pt x="236" y="552"/>
                    </a:lnTo>
                    <a:lnTo>
                      <a:pt x="245" y="554"/>
                    </a:lnTo>
                    <a:lnTo>
                      <a:pt x="254" y="555"/>
                    </a:lnTo>
                    <a:lnTo>
                      <a:pt x="262" y="554"/>
                    </a:lnTo>
                    <a:lnTo>
                      <a:pt x="268" y="552"/>
                    </a:lnTo>
                    <a:lnTo>
                      <a:pt x="271" y="550"/>
                    </a:lnTo>
                    <a:lnTo>
                      <a:pt x="273" y="547"/>
                    </a:lnTo>
                    <a:lnTo>
                      <a:pt x="274" y="544"/>
                    </a:lnTo>
                    <a:lnTo>
                      <a:pt x="275" y="541"/>
                    </a:lnTo>
                    <a:lnTo>
                      <a:pt x="280" y="525"/>
                    </a:lnTo>
                    <a:lnTo>
                      <a:pt x="286" y="511"/>
                    </a:lnTo>
                    <a:lnTo>
                      <a:pt x="293" y="497"/>
                    </a:lnTo>
                    <a:lnTo>
                      <a:pt x="301" y="485"/>
                    </a:lnTo>
                    <a:lnTo>
                      <a:pt x="311" y="471"/>
                    </a:lnTo>
                    <a:lnTo>
                      <a:pt x="324" y="459"/>
                    </a:lnTo>
                    <a:lnTo>
                      <a:pt x="336" y="448"/>
                    </a:lnTo>
                    <a:lnTo>
                      <a:pt x="351" y="437"/>
                    </a:lnTo>
                    <a:lnTo>
                      <a:pt x="365" y="427"/>
                    </a:lnTo>
                    <a:lnTo>
                      <a:pt x="377" y="417"/>
                    </a:lnTo>
                    <a:lnTo>
                      <a:pt x="387" y="408"/>
                    </a:lnTo>
                    <a:lnTo>
                      <a:pt x="394" y="399"/>
                    </a:lnTo>
                    <a:lnTo>
                      <a:pt x="400" y="389"/>
                    </a:lnTo>
                    <a:lnTo>
                      <a:pt x="403" y="378"/>
                    </a:lnTo>
                    <a:lnTo>
                      <a:pt x="404" y="366"/>
                    </a:lnTo>
                    <a:lnTo>
                      <a:pt x="402" y="353"/>
                    </a:lnTo>
                    <a:lnTo>
                      <a:pt x="400" y="345"/>
                    </a:lnTo>
                    <a:lnTo>
                      <a:pt x="397" y="336"/>
                    </a:lnTo>
                    <a:lnTo>
                      <a:pt x="388" y="313"/>
                    </a:lnTo>
                    <a:lnTo>
                      <a:pt x="377" y="286"/>
                    </a:lnTo>
                    <a:lnTo>
                      <a:pt x="363" y="258"/>
                    </a:lnTo>
                    <a:lnTo>
                      <a:pt x="338" y="203"/>
                    </a:lnTo>
                    <a:lnTo>
                      <a:pt x="328" y="179"/>
                    </a:lnTo>
                    <a:lnTo>
                      <a:pt x="322" y="162"/>
                    </a:lnTo>
                    <a:lnTo>
                      <a:pt x="314" y="128"/>
                    </a:lnTo>
                    <a:lnTo>
                      <a:pt x="304" y="88"/>
                    </a:lnTo>
                    <a:lnTo>
                      <a:pt x="299" y="72"/>
                    </a:lnTo>
                    <a:lnTo>
                      <a:pt x="295" y="60"/>
                    </a:lnTo>
                    <a:lnTo>
                      <a:pt x="293" y="56"/>
                    </a:lnTo>
                    <a:lnTo>
                      <a:pt x="291" y="54"/>
                    </a:lnTo>
                    <a:lnTo>
                      <a:pt x="289" y="54"/>
                    </a:lnTo>
                    <a:lnTo>
                      <a:pt x="288" y="57"/>
                    </a:lnTo>
                    <a:lnTo>
                      <a:pt x="282" y="75"/>
                    </a:lnTo>
                    <a:lnTo>
                      <a:pt x="274" y="97"/>
                    </a:lnTo>
                    <a:lnTo>
                      <a:pt x="270" y="105"/>
                    </a:lnTo>
                    <a:lnTo>
                      <a:pt x="265" y="112"/>
                    </a:lnTo>
                    <a:lnTo>
                      <a:pt x="263" y="113"/>
                    </a:lnTo>
                    <a:lnTo>
                      <a:pt x="261" y="114"/>
                    </a:lnTo>
                    <a:lnTo>
                      <a:pt x="258" y="113"/>
                    </a:lnTo>
                    <a:lnTo>
                      <a:pt x="254" y="111"/>
                    </a:lnTo>
                    <a:lnTo>
                      <a:pt x="248" y="105"/>
                    </a:lnTo>
                    <a:lnTo>
                      <a:pt x="240" y="100"/>
                    </a:lnTo>
                    <a:lnTo>
                      <a:pt x="230" y="94"/>
                    </a:lnTo>
                    <a:lnTo>
                      <a:pt x="219" y="88"/>
                    </a:lnTo>
                    <a:lnTo>
                      <a:pt x="194" y="77"/>
                    </a:lnTo>
                    <a:lnTo>
                      <a:pt x="170" y="66"/>
                    </a:lnTo>
                    <a:lnTo>
                      <a:pt x="159" y="60"/>
                    </a:lnTo>
                    <a:lnTo>
                      <a:pt x="150" y="53"/>
                    </a:lnTo>
                    <a:lnTo>
                      <a:pt x="142" y="45"/>
                    </a:lnTo>
                    <a:lnTo>
                      <a:pt x="136" y="38"/>
                    </a:lnTo>
                    <a:lnTo>
                      <a:pt x="128" y="24"/>
                    </a:lnTo>
                    <a:lnTo>
                      <a:pt x="124" y="15"/>
                    </a:lnTo>
                    <a:lnTo>
                      <a:pt x="118" y="8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BDC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42" name="Freeform 289">
                <a:extLst>
                  <a:ext uri="{FF2B5EF4-FFF2-40B4-BE49-F238E27FC236}">
                    <a16:creationId xmlns:a16="http://schemas.microsoft.com/office/drawing/2014/main" id="{FB72B1C0-6815-4C44-BA3F-36E28097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1382"/>
                <a:ext cx="399" cy="549"/>
              </a:xfrm>
              <a:custGeom>
                <a:avLst/>
                <a:gdLst>
                  <a:gd name="T0" fmla="*/ 98 w 399"/>
                  <a:gd name="T1" fmla="*/ 0 h 549"/>
                  <a:gd name="T2" fmla="*/ 88 w 399"/>
                  <a:gd name="T3" fmla="*/ 1 h 549"/>
                  <a:gd name="T4" fmla="*/ 71 w 399"/>
                  <a:gd name="T5" fmla="*/ 7 h 549"/>
                  <a:gd name="T6" fmla="*/ 58 w 399"/>
                  <a:gd name="T7" fmla="*/ 15 h 549"/>
                  <a:gd name="T8" fmla="*/ 45 w 399"/>
                  <a:gd name="T9" fmla="*/ 27 h 549"/>
                  <a:gd name="T10" fmla="*/ 33 w 399"/>
                  <a:gd name="T11" fmla="*/ 45 h 549"/>
                  <a:gd name="T12" fmla="*/ 22 w 399"/>
                  <a:gd name="T13" fmla="*/ 68 h 549"/>
                  <a:gd name="T14" fmla="*/ 18 w 399"/>
                  <a:gd name="T15" fmla="*/ 82 h 549"/>
                  <a:gd name="T16" fmla="*/ 5 w 399"/>
                  <a:gd name="T17" fmla="*/ 143 h 549"/>
                  <a:gd name="T18" fmla="*/ 1 w 399"/>
                  <a:gd name="T19" fmla="*/ 175 h 549"/>
                  <a:gd name="T20" fmla="*/ 0 w 399"/>
                  <a:gd name="T21" fmla="*/ 209 h 549"/>
                  <a:gd name="T22" fmla="*/ 2 w 399"/>
                  <a:gd name="T23" fmla="*/ 241 h 549"/>
                  <a:gd name="T24" fmla="*/ 10 w 399"/>
                  <a:gd name="T25" fmla="*/ 275 h 549"/>
                  <a:gd name="T26" fmla="*/ 23 w 399"/>
                  <a:gd name="T27" fmla="*/ 308 h 549"/>
                  <a:gd name="T28" fmla="*/ 45 w 399"/>
                  <a:gd name="T29" fmla="*/ 341 h 549"/>
                  <a:gd name="T30" fmla="*/ 91 w 399"/>
                  <a:gd name="T31" fmla="*/ 401 h 549"/>
                  <a:gd name="T32" fmla="*/ 135 w 399"/>
                  <a:gd name="T33" fmla="*/ 465 h 549"/>
                  <a:gd name="T34" fmla="*/ 144 w 399"/>
                  <a:gd name="T35" fmla="*/ 479 h 549"/>
                  <a:gd name="T36" fmla="*/ 156 w 399"/>
                  <a:gd name="T37" fmla="*/ 495 h 549"/>
                  <a:gd name="T38" fmla="*/ 172 w 399"/>
                  <a:gd name="T39" fmla="*/ 511 h 549"/>
                  <a:gd name="T40" fmla="*/ 192 w 399"/>
                  <a:gd name="T41" fmla="*/ 525 h 549"/>
                  <a:gd name="T42" fmla="*/ 213 w 399"/>
                  <a:gd name="T43" fmla="*/ 538 h 549"/>
                  <a:gd name="T44" fmla="*/ 233 w 399"/>
                  <a:gd name="T45" fmla="*/ 546 h 549"/>
                  <a:gd name="T46" fmla="*/ 251 w 399"/>
                  <a:gd name="T47" fmla="*/ 549 h 549"/>
                  <a:gd name="T48" fmla="*/ 265 w 399"/>
                  <a:gd name="T49" fmla="*/ 546 h 549"/>
                  <a:gd name="T50" fmla="*/ 269 w 399"/>
                  <a:gd name="T51" fmla="*/ 542 h 549"/>
                  <a:gd name="T52" fmla="*/ 272 w 399"/>
                  <a:gd name="T53" fmla="*/ 535 h 549"/>
                  <a:gd name="T54" fmla="*/ 277 w 399"/>
                  <a:gd name="T55" fmla="*/ 520 h 549"/>
                  <a:gd name="T56" fmla="*/ 289 w 399"/>
                  <a:gd name="T57" fmla="*/ 492 h 549"/>
                  <a:gd name="T58" fmla="*/ 308 w 399"/>
                  <a:gd name="T59" fmla="*/ 467 h 549"/>
                  <a:gd name="T60" fmla="*/ 333 w 399"/>
                  <a:gd name="T61" fmla="*/ 444 h 549"/>
                  <a:gd name="T62" fmla="*/ 347 w 399"/>
                  <a:gd name="T63" fmla="*/ 433 h 549"/>
                  <a:gd name="T64" fmla="*/ 373 w 399"/>
                  <a:gd name="T65" fmla="*/ 413 h 549"/>
                  <a:gd name="T66" fmla="*/ 390 w 399"/>
                  <a:gd name="T67" fmla="*/ 395 h 549"/>
                  <a:gd name="T68" fmla="*/ 398 w 399"/>
                  <a:gd name="T69" fmla="*/ 375 h 549"/>
                  <a:gd name="T70" fmla="*/ 397 w 399"/>
                  <a:gd name="T71" fmla="*/ 349 h 549"/>
                  <a:gd name="T72" fmla="*/ 396 w 399"/>
                  <a:gd name="T73" fmla="*/ 342 h 549"/>
                  <a:gd name="T74" fmla="*/ 384 w 399"/>
                  <a:gd name="T75" fmla="*/ 310 h 549"/>
                  <a:gd name="T76" fmla="*/ 359 w 399"/>
                  <a:gd name="T77" fmla="*/ 255 h 549"/>
                  <a:gd name="T78" fmla="*/ 325 w 399"/>
                  <a:gd name="T79" fmla="*/ 177 h 549"/>
                  <a:gd name="T80" fmla="*/ 320 w 399"/>
                  <a:gd name="T81" fmla="*/ 161 h 549"/>
                  <a:gd name="T82" fmla="*/ 301 w 399"/>
                  <a:gd name="T83" fmla="*/ 88 h 549"/>
                  <a:gd name="T84" fmla="*/ 293 w 399"/>
                  <a:gd name="T85" fmla="*/ 60 h 549"/>
                  <a:gd name="T86" fmla="*/ 289 w 399"/>
                  <a:gd name="T87" fmla="*/ 54 h 549"/>
                  <a:gd name="T88" fmla="*/ 286 w 399"/>
                  <a:gd name="T89" fmla="*/ 56 h 549"/>
                  <a:gd name="T90" fmla="*/ 280 w 399"/>
                  <a:gd name="T91" fmla="*/ 74 h 549"/>
                  <a:gd name="T92" fmla="*/ 268 w 399"/>
                  <a:gd name="T93" fmla="*/ 105 h 549"/>
                  <a:gd name="T94" fmla="*/ 261 w 399"/>
                  <a:gd name="T95" fmla="*/ 113 h 549"/>
                  <a:gd name="T96" fmla="*/ 256 w 399"/>
                  <a:gd name="T97" fmla="*/ 112 h 549"/>
                  <a:gd name="T98" fmla="*/ 253 w 399"/>
                  <a:gd name="T99" fmla="*/ 110 h 549"/>
                  <a:gd name="T100" fmla="*/ 238 w 399"/>
                  <a:gd name="T101" fmla="*/ 99 h 549"/>
                  <a:gd name="T102" fmla="*/ 217 w 399"/>
                  <a:gd name="T103" fmla="*/ 89 h 549"/>
                  <a:gd name="T104" fmla="*/ 168 w 399"/>
                  <a:gd name="T105" fmla="*/ 66 h 549"/>
                  <a:gd name="T106" fmla="*/ 157 w 399"/>
                  <a:gd name="T107" fmla="*/ 60 h 549"/>
                  <a:gd name="T108" fmla="*/ 140 w 399"/>
                  <a:gd name="T109" fmla="*/ 45 h 549"/>
                  <a:gd name="T110" fmla="*/ 127 w 399"/>
                  <a:gd name="T111" fmla="*/ 24 h 549"/>
                  <a:gd name="T112" fmla="*/ 122 w 399"/>
                  <a:gd name="T113" fmla="*/ 15 h 549"/>
                  <a:gd name="T114" fmla="*/ 109 w 399"/>
                  <a:gd name="T115" fmla="*/ 4 h 549"/>
                  <a:gd name="T116" fmla="*/ 98 w 399"/>
                  <a:gd name="T117" fmla="*/ 0 h 5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99" h="549">
                    <a:moveTo>
                      <a:pt x="98" y="0"/>
                    </a:moveTo>
                    <a:lnTo>
                      <a:pt x="98" y="0"/>
                    </a:lnTo>
                    <a:lnTo>
                      <a:pt x="95" y="0"/>
                    </a:lnTo>
                    <a:lnTo>
                      <a:pt x="88" y="1"/>
                    </a:lnTo>
                    <a:lnTo>
                      <a:pt x="77" y="4"/>
                    </a:lnTo>
                    <a:lnTo>
                      <a:pt x="71" y="7"/>
                    </a:lnTo>
                    <a:lnTo>
                      <a:pt x="65" y="10"/>
                    </a:lnTo>
                    <a:lnTo>
                      <a:pt x="58" y="15"/>
                    </a:lnTo>
                    <a:lnTo>
                      <a:pt x="52" y="20"/>
                    </a:lnTo>
                    <a:lnTo>
                      <a:pt x="45" y="27"/>
                    </a:lnTo>
                    <a:lnTo>
                      <a:pt x="39" y="36"/>
                    </a:lnTo>
                    <a:lnTo>
                      <a:pt x="33" y="45"/>
                    </a:lnTo>
                    <a:lnTo>
                      <a:pt x="27" y="56"/>
                    </a:lnTo>
                    <a:lnTo>
                      <a:pt x="22" y="68"/>
                    </a:lnTo>
                    <a:lnTo>
                      <a:pt x="18" y="82"/>
                    </a:lnTo>
                    <a:lnTo>
                      <a:pt x="11" y="112"/>
                    </a:lnTo>
                    <a:lnTo>
                      <a:pt x="5" y="143"/>
                    </a:lnTo>
                    <a:lnTo>
                      <a:pt x="3" y="159"/>
                    </a:lnTo>
                    <a:lnTo>
                      <a:pt x="1" y="175"/>
                    </a:lnTo>
                    <a:lnTo>
                      <a:pt x="0" y="191"/>
                    </a:lnTo>
                    <a:lnTo>
                      <a:pt x="0" y="209"/>
                    </a:lnTo>
                    <a:lnTo>
                      <a:pt x="1" y="225"/>
                    </a:lnTo>
                    <a:lnTo>
                      <a:pt x="2" y="241"/>
                    </a:lnTo>
                    <a:lnTo>
                      <a:pt x="5" y="259"/>
                    </a:lnTo>
                    <a:lnTo>
                      <a:pt x="10" y="275"/>
                    </a:lnTo>
                    <a:lnTo>
                      <a:pt x="16" y="292"/>
                    </a:lnTo>
                    <a:lnTo>
                      <a:pt x="23" y="308"/>
                    </a:lnTo>
                    <a:lnTo>
                      <a:pt x="34" y="325"/>
                    </a:lnTo>
                    <a:lnTo>
                      <a:pt x="45" y="341"/>
                    </a:lnTo>
                    <a:lnTo>
                      <a:pt x="91" y="401"/>
                    </a:lnTo>
                    <a:lnTo>
                      <a:pt x="119" y="441"/>
                    </a:lnTo>
                    <a:lnTo>
                      <a:pt x="135" y="465"/>
                    </a:lnTo>
                    <a:lnTo>
                      <a:pt x="144" y="479"/>
                    </a:lnTo>
                    <a:lnTo>
                      <a:pt x="149" y="487"/>
                    </a:lnTo>
                    <a:lnTo>
                      <a:pt x="156" y="495"/>
                    </a:lnTo>
                    <a:lnTo>
                      <a:pt x="163" y="503"/>
                    </a:lnTo>
                    <a:lnTo>
                      <a:pt x="172" y="511"/>
                    </a:lnTo>
                    <a:lnTo>
                      <a:pt x="182" y="518"/>
                    </a:lnTo>
                    <a:lnTo>
                      <a:pt x="192" y="525"/>
                    </a:lnTo>
                    <a:lnTo>
                      <a:pt x="203" y="533"/>
                    </a:lnTo>
                    <a:lnTo>
                      <a:pt x="213" y="538"/>
                    </a:lnTo>
                    <a:lnTo>
                      <a:pt x="223" y="543"/>
                    </a:lnTo>
                    <a:lnTo>
                      <a:pt x="233" y="546"/>
                    </a:lnTo>
                    <a:lnTo>
                      <a:pt x="242" y="548"/>
                    </a:lnTo>
                    <a:lnTo>
                      <a:pt x="251" y="549"/>
                    </a:lnTo>
                    <a:lnTo>
                      <a:pt x="259" y="548"/>
                    </a:lnTo>
                    <a:lnTo>
                      <a:pt x="265" y="546"/>
                    </a:lnTo>
                    <a:lnTo>
                      <a:pt x="267" y="544"/>
                    </a:lnTo>
                    <a:lnTo>
                      <a:pt x="269" y="542"/>
                    </a:lnTo>
                    <a:lnTo>
                      <a:pt x="271" y="539"/>
                    </a:lnTo>
                    <a:lnTo>
                      <a:pt x="272" y="535"/>
                    </a:lnTo>
                    <a:lnTo>
                      <a:pt x="277" y="520"/>
                    </a:lnTo>
                    <a:lnTo>
                      <a:pt x="282" y="506"/>
                    </a:lnTo>
                    <a:lnTo>
                      <a:pt x="289" y="492"/>
                    </a:lnTo>
                    <a:lnTo>
                      <a:pt x="298" y="480"/>
                    </a:lnTo>
                    <a:lnTo>
                      <a:pt x="308" y="467"/>
                    </a:lnTo>
                    <a:lnTo>
                      <a:pt x="320" y="455"/>
                    </a:lnTo>
                    <a:lnTo>
                      <a:pt x="333" y="444"/>
                    </a:lnTo>
                    <a:lnTo>
                      <a:pt x="347" y="433"/>
                    </a:lnTo>
                    <a:lnTo>
                      <a:pt x="361" y="423"/>
                    </a:lnTo>
                    <a:lnTo>
                      <a:pt x="373" y="413"/>
                    </a:lnTo>
                    <a:lnTo>
                      <a:pt x="383" y="404"/>
                    </a:lnTo>
                    <a:lnTo>
                      <a:pt x="390" y="395"/>
                    </a:lnTo>
                    <a:lnTo>
                      <a:pt x="395" y="385"/>
                    </a:lnTo>
                    <a:lnTo>
                      <a:pt x="398" y="375"/>
                    </a:lnTo>
                    <a:lnTo>
                      <a:pt x="399" y="362"/>
                    </a:lnTo>
                    <a:lnTo>
                      <a:pt x="397" y="349"/>
                    </a:lnTo>
                    <a:lnTo>
                      <a:pt x="396" y="342"/>
                    </a:lnTo>
                    <a:lnTo>
                      <a:pt x="393" y="332"/>
                    </a:lnTo>
                    <a:lnTo>
                      <a:pt x="384" y="310"/>
                    </a:lnTo>
                    <a:lnTo>
                      <a:pt x="373" y="283"/>
                    </a:lnTo>
                    <a:lnTo>
                      <a:pt x="359" y="255"/>
                    </a:lnTo>
                    <a:lnTo>
                      <a:pt x="335" y="200"/>
                    </a:lnTo>
                    <a:lnTo>
                      <a:pt x="325" y="177"/>
                    </a:lnTo>
                    <a:lnTo>
                      <a:pt x="320" y="161"/>
                    </a:lnTo>
                    <a:lnTo>
                      <a:pt x="310" y="126"/>
                    </a:lnTo>
                    <a:lnTo>
                      <a:pt x="301" y="88"/>
                    </a:lnTo>
                    <a:lnTo>
                      <a:pt x="297" y="71"/>
                    </a:lnTo>
                    <a:lnTo>
                      <a:pt x="293" y="60"/>
                    </a:lnTo>
                    <a:lnTo>
                      <a:pt x="291" y="56"/>
                    </a:lnTo>
                    <a:lnTo>
                      <a:pt x="289" y="54"/>
                    </a:lnTo>
                    <a:lnTo>
                      <a:pt x="287" y="54"/>
                    </a:lnTo>
                    <a:lnTo>
                      <a:pt x="286" y="56"/>
                    </a:lnTo>
                    <a:lnTo>
                      <a:pt x="280" y="74"/>
                    </a:lnTo>
                    <a:lnTo>
                      <a:pt x="272" y="96"/>
                    </a:lnTo>
                    <a:lnTo>
                      <a:pt x="268" y="105"/>
                    </a:lnTo>
                    <a:lnTo>
                      <a:pt x="264" y="111"/>
                    </a:lnTo>
                    <a:lnTo>
                      <a:pt x="261" y="113"/>
                    </a:lnTo>
                    <a:lnTo>
                      <a:pt x="259" y="113"/>
                    </a:lnTo>
                    <a:lnTo>
                      <a:pt x="256" y="112"/>
                    </a:lnTo>
                    <a:lnTo>
                      <a:pt x="253" y="110"/>
                    </a:lnTo>
                    <a:lnTo>
                      <a:pt x="246" y="105"/>
                    </a:lnTo>
                    <a:lnTo>
                      <a:pt x="238" y="99"/>
                    </a:lnTo>
                    <a:lnTo>
                      <a:pt x="228" y="94"/>
                    </a:lnTo>
                    <a:lnTo>
                      <a:pt x="217" y="89"/>
                    </a:lnTo>
                    <a:lnTo>
                      <a:pt x="192" y="77"/>
                    </a:lnTo>
                    <a:lnTo>
                      <a:pt x="168" y="66"/>
                    </a:lnTo>
                    <a:lnTo>
                      <a:pt x="157" y="60"/>
                    </a:lnTo>
                    <a:lnTo>
                      <a:pt x="149" y="53"/>
                    </a:lnTo>
                    <a:lnTo>
                      <a:pt x="140" y="45"/>
                    </a:lnTo>
                    <a:lnTo>
                      <a:pt x="135" y="38"/>
                    </a:lnTo>
                    <a:lnTo>
                      <a:pt x="127" y="24"/>
                    </a:lnTo>
                    <a:lnTo>
                      <a:pt x="122" y="15"/>
                    </a:lnTo>
                    <a:lnTo>
                      <a:pt x="116" y="9"/>
                    </a:lnTo>
                    <a:lnTo>
                      <a:pt x="109" y="4"/>
                    </a:lnTo>
                    <a:lnTo>
                      <a:pt x="103" y="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AFB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43" name="Freeform 290">
                <a:extLst>
                  <a:ext uri="{FF2B5EF4-FFF2-40B4-BE49-F238E27FC236}">
                    <a16:creationId xmlns:a16="http://schemas.microsoft.com/office/drawing/2014/main" id="{FD2F36B5-42E6-4E98-9AD4-AE4182288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1384"/>
                <a:ext cx="395" cy="543"/>
              </a:xfrm>
              <a:custGeom>
                <a:avLst/>
                <a:gdLst>
                  <a:gd name="T0" fmla="*/ 97 w 395"/>
                  <a:gd name="T1" fmla="*/ 0 h 543"/>
                  <a:gd name="T2" fmla="*/ 88 w 395"/>
                  <a:gd name="T3" fmla="*/ 1 h 543"/>
                  <a:gd name="T4" fmla="*/ 71 w 395"/>
                  <a:gd name="T5" fmla="*/ 7 h 543"/>
                  <a:gd name="T6" fmla="*/ 58 w 395"/>
                  <a:gd name="T7" fmla="*/ 14 h 543"/>
                  <a:gd name="T8" fmla="*/ 45 w 395"/>
                  <a:gd name="T9" fmla="*/ 26 h 543"/>
                  <a:gd name="T10" fmla="*/ 33 w 395"/>
                  <a:gd name="T11" fmla="*/ 44 h 543"/>
                  <a:gd name="T12" fmla="*/ 22 w 395"/>
                  <a:gd name="T13" fmla="*/ 67 h 543"/>
                  <a:gd name="T14" fmla="*/ 18 w 395"/>
                  <a:gd name="T15" fmla="*/ 82 h 543"/>
                  <a:gd name="T16" fmla="*/ 6 w 395"/>
                  <a:gd name="T17" fmla="*/ 142 h 543"/>
                  <a:gd name="T18" fmla="*/ 2 w 395"/>
                  <a:gd name="T19" fmla="*/ 174 h 543"/>
                  <a:gd name="T20" fmla="*/ 0 w 395"/>
                  <a:gd name="T21" fmla="*/ 207 h 543"/>
                  <a:gd name="T22" fmla="*/ 3 w 395"/>
                  <a:gd name="T23" fmla="*/ 239 h 543"/>
                  <a:gd name="T24" fmla="*/ 11 w 395"/>
                  <a:gd name="T25" fmla="*/ 273 h 543"/>
                  <a:gd name="T26" fmla="*/ 24 w 395"/>
                  <a:gd name="T27" fmla="*/ 305 h 543"/>
                  <a:gd name="T28" fmla="*/ 45 w 395"/>
                  <a:gd name="T29" fmla="*/ 337 h 543"/>
                  <a:gd name="T30" fmla="*/ 91 w 395"/>
                  <a:gd name="T31" fmla="*/ 397 h 543"/>
                  <a:gd name="T32" fmla="*/ 134 w 395"/>
                  <a:gd name="T33" fmla="*/ 460 h 543"/>
                  <a:gd name="T34" fmla="*/ 143 w 395"/>
                  <a:gd name="T35" fmla="*/ 473 h 543"/>
                  <a:gd name="T36" fmla="*/ 155 w 395"/>
                  <a:gd name="T37" fmla="*/ 490 h 543"/>
                  <a:gd name="T38" fmla="*/ 171 w 395"/>
                  <a:gd name="T39" fmla="*/ 506 h 543"/>
                  <a:gd name="T40" fmla="*/ 190 w 395"/>
                  <a:gd name="T41" fmla="*/ 520 h 543"/>
                  <a:gd name="T42" fmla="*/ 212 w 395"/>
                  <a:gd name="T43" fmla="*/ 532 h 543"/>
                  <a:gd name="T44" fmla="*/ 231 w 395"/>
                  <a:gd name="T45" fmla="*/ 540 h 543"/>
                  <a:gd name="T46" fmla="*/ 249 w 395"/>
                  <a:gd name="T47" fmla="*/ 543 h 543"/>
                  <a:gd name="T48" fmla="*/ 263 w 395"/>
                  <a:gd name="T49" fmla="*/ 540 h 543"/>
                  <a:gd name="T50" fmla="*/ 267 w 395"/>
                  <a:gd name="T51" fmla="*/ 536 h 543"/>
                  <a:gd name="T52" fmla="*/ 270 w 395"/>
                  <a:gd name="T53" fmla="*/ 528 h 543"/>
                  <a:gd name="T54" fmla="*/ 274 w 395"/>
                  <a:gd name="T55" fmla="*/ 514 h 543"/>
                  <a:gd name="T56" fmla="*/ 287 w 395"/>
                  <a:gd name="T57" fmla="*/ 487 h 543"/>
                  <a:gd name="T58" fmla="*/ 305 w 395"/>
                  <a:gd name="T59" fmla="*/ 462 h 543"/>
                  <a:gd name="T60" fmla="*/ 330 w 395"/>
                  <a:gd name="T61" fmla="*/ 440 h 543"/>
                  <a:gd name="T62" fmla="*/ 344 w 395"/>
                  <a:gd name="T63" fmla="*/ 429 h 543"/>
                  <a:gd name="T64" fmla="*/ 370 w 395"/>
                  <a:gd name="T65" fmla="*/ 409 h 543"/>
                  <a:gd name="T66" fmla="*/ 386 w 395"/>
                  <a:gd name="T67" fmla="*/ 391 h 543"/>
                  <a:gd name="T68" fmla="*/ 394 w 395"/>
                  <a:gd name="T69" fmla="*/ 371 h 543"/>
                  <a:gd name="T70" fmla="*/ 394 w 395"/>
                  <a:gd name="T71" fmla="*/ 346 h 543"/>
                  <a:gd name="T72" fmla="*/ 392 w 395"/>
                  <a:gd name="T73" fmla="*/ 338 h 543"/>
                  <a:gd name="T74" fmla="*/ 381 w 395"/>
                  <a:gd name="T75" fmla="*/ 306 h 543"/>
                  <a:gd name="T76" fmla="*/ 356 w 395"/>
                  <a:gd name="T77" fmla="*/ 253 h 543"/>
                  <a:gd name="T78" fmla="*/ 324 w 395"/>
                  <a:gd name="T79" fmla="*/ 175 h 543"/>
                  <a:gd name="T80" fmla="*/ 318 w 395"/>
                  <a:gd name="T81" fmla="*/ 159 h 543"/>
                  <a:gd name="T82" fmla="*/ 300 w 395"/>
                  <a:gd name="T83" fmla="*/ 87 h 543"/>
                  <a:gd name="T84" fmla="*/ 292 w 395"/>
                  <a:gd name="T85" fmla="*/ 59 h 543"/>
                  <a:gd name="T86" fmla="*/ 288 w 395"/>
                  <a:gd name="T87" fmla="*/ 53 h 543"/>
                  <a:gd name="T88" fmla="*/ 285 w 395"/>
                  <a:gd name="T89" fmla="*/ 55 h 543"/>
                  <a:gd name="T90" fmla="*/ 279 w 395"/>
                  <a:gd name="T91" fmla="*/ 73 h 543"/>
                  <a:gd name="T92" fmla="*/ 267 w 395"/>
                  <a:gd name="T93" fmla="*/ 104 h 543"/>
                  <a:gd name="T94" fmla="*/ 260 w 395"/>
                  <a:gd name="T95" fmla="*/ 112 h 543"/>
                  <a:gd name="T96" fmla="*/ 255 w 395"/>
                  <a:gd name="T97" fmla="*/ 112 h 543"/>
                  <a:gd name="T98" fmla="*/ 252 w 395"/>
                  <a:gd name="T99" fmla="*/ 110 h 543"/>
                  <a:gd name="T100" fmla="*/ 237 w 395"/>
                  <a:gd name="T101" fmla="*/ 99 h 543"/>
                  <a:gd name="T102" fmla="*/ 216 w 395"/>
                  <a:gd name="T103" fmla="*/ 88 h 543"/>
                  <a:gd name="T104" fmla="*/ 167 w 395"/>
                  <a:gd name="T105" fmla="*/ 66 h 543"/>
                  <a:gd name="T106" fmla="*/ 156 w 395"/>
                  <a:gd name="T107" fmla="*/ 59 h 543"/>
                  <a:gd name="T108" fmla="*/ 140 w 395"/>
                  <a:gd name="T109" fmla="*/ 45 h 543"/>
                  <a:gd name="T110" fmla="*/ 126 w 395"/>
                  <a:gd name="T111" fmla="*/ 24 h 543"/>
                  <a:gd name="T112" fmla="*/ 121 w 395"/>
                  <a:gd name="T113" fmla="*/ 16 h 543"/>
                  <a:gd name="T114" fmla="*/ 108 w 395"/>
                  <a:gd name="T115" fmla="*/ 4 h 543"/>
                  <a:gd name="T116" fmla="*/ 97 w 395"/>
                  <a:gd name="T117" fmla="*/ 0 h 54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95" h="543">
                    <a:moveTo>
                      <a:pt x="97" y="0"/>
                    </a:moveTo>
                    <a:lnTo>
                      <a:pt x="97" y="0"/>
                    </a:lnTo>
                    <a:lnTo>
                      <a:pt x="95" y="0"/>
                    </a:lnTo>
                    <a:lnTo>
                      <a:pt x="88" y="1"/>
                    </a:lnTo>
                    <a:lnTo>
                      <a:pt x="77" y="4"/>
                    </a:lnTo>
                    <a:lnTo>
                      <a:pt x="71" y="7"/>
                    </a:lnTo>
                    <a:lnTo>
                      <a:pt x="65" y="10"/>
                    </a:lnTo>
                    <a:lnTo>
                      <a:pt x="58" y="14"/>
                    </a:lnTo>
                    <a:lnTo>
                      <a:pt x="52" y="20"/>
                    </a:lnTo>
                    <a:lnTo>
                      <a:pt x="45" y="26"/>
                    </a:lnTo>
                    <a:lnTo>
                      <a:pt x="39" y="35"/>
                    </a:lnTo>
                    <a:lnTo>
                      <a:pt x="33" y="44"/>
                    </a:lnTo>
                    <a:lnTo>
                      <a:pt x="27" y="55"/>
                    </a:lnTo>
                    <a:lnTo>
                      <a:pt x="22" y="67"/>
                    </a:lnTo>
                    <a:lnTo>
                      <a:pt x="18" y="82"/>
                    </a:lnTo>
                    <a:lnTo>
                      <a:pt x="11" y="111"/>
                    </a:lnTo>
                    <a:lnTo>
                      <a:pt x="6" y="142"/>
                    </a:lnTo>
                    <a:lnTo>
                      <a:pt x="3" y="158"/>
                    </a:lnTo>
                    <a:lnTo>
                      <a:pt x="2" y="174"/>
                    </a:lnTo>
                    <a:lnTo>
                      <a:pt x="1" y="190"/>
                    </a:lnTo>
                    <a:lnTo>
                      <a:pt x="0" y="207"/>
                    </a:lnTo>
                    <a:lnTo>
                      <a:pt x="1" y="223"/>
                    </a:lnTo>
                    <a:lnTo>
                      <a:pt x="3" y="239"/>
                    </a:lnTo>
                    <a:lnTo>
                      <a:pt x="6" y="256"/>
                    </a:lnTo>
                    <a:lnTo>
                      <a:pt x="11" y="273"/>
                    </a:lnTo>
                    <a:lnTo>
                      <a:pt x="17" y="289"/>
                    </a:lnTo>
                    <a:lnTo>
                      <a:pt x="24" y="305"/>
                    </a:lnTo>
                    <a:lnTo>
                      <a:pt x="34" y="322"/>
                    </a:lnTo>
                    <a:lnTo>
                      <a:pt x="45" y="337"/>
                    </a:lnTo>
                    <a:lnTo>
                      <a:pt x="91" y="397"/>
                    </a:lnTo>
                    <a:lnTo>
                      <a:pt x="119" y="437"/>
                    </a:lnTo>
                    <a:lnTo>
                      <a:pt x="134" y="460"/>
                    </a:lnTo>
                    <a:lnTo>
                      <a:pt x="143" y="473"/>
                    </a:lnTo>
                    <a:lnTo>
                      <a:pt x="148" y="482"/>
                    </a:lnTo>
                    <a:lnTo>
                      <a:pt x="155" y="490"/>
                    </a:lnTo>
                    <a:lnTo>
                      <a:pt x="162" y="498"/>
                    </a:lnTo>
                    <a:lnTo>
                      <a:pt x="171" y="506"/>
                    </a:lnTo>
                    <a:lnTo>
                      <a:pt x="181" y="513"/>
                    </a:lnTo>
                    <a:lnTo>
                      <a:pt x="190" y="520"/>
                    </a:lnTo>
                    <a:lnTo>
                      <a:pt x="202" y="526"/>
                    </a:lnTo>
                    <a:lnTo>
                      <a:pt x="212" y="532"/>
                    </a:lnTo>
                    <a:lnTo>
                      <a:pt x="222" y="537"/>
                    </a:lnTo>
                    <a:lnTo>
                      <a:pt x="231" y="540"/>
                    </a:lnTo>
                    <a:lnTo>
                      <a:pt x="240" y="543"/>
                    </a:lnTo>
                    <a:lnTo>
                      <a:pt x="249" y="543"/>
                    </a:lnTo>
                    <a:lnTo>
                      <a:pt x="257" y="543"/>
                    </a:lnTo>
                    <a:lnTo>
                      <a:pt x="263" y="540"/>
                    </a:lnTo>
                    <a:lnTo>
                      <a:pt x="265" y="538"/>
                    </a:lnTo>
                    <a:lnTo>
                      <a:pt x="267" y="536"/>
                    </a:lnTo>
                    <a:lnTo>
                      <a:pt x="269" y="533"/>
                    </a:lnTo>
                    <a:lnTo>
                      <a:pt x="270" y="528"/>
                    </a:lnTo>
                    <a:lnTo>
                      <a:pt x="274" y="514"/>
                    </a:lnTo>
                    <a:lnTo>
                      <a:pt x="280" y="500"/>
                    </a:lnTo>
                    <a:lnTo>
                      <a:pt x="287" y="487"/>
                    </a:lnTo>
                    <a:lnTo>
                      <a:pt x="295" y="474"/>
                    </a:lnTo>
                    <a:lnTo>
                      <a:pt x="305" y="462"/>
                    </a:lnTo>
                    <a:lnTo>
                      <a:pt x="317" y="451"/>
                    </a:lnTo>
                    <a:lnTo>
                      <a:pt x="330" y="440"/>
                    </a:lnTo>
                    <a:lnTo>
                      <a:pt x="344" y="429"/>
                    </a:lnTo>
                    <a:lnTo>
                      <a:pt x="358" y="418"/>
                    </a:lnTo>
                    <a:lnTo>
                      <a:pt x="370" y="409"/>
                    </a:lnTo>
                    <a:lnTo>
                      <a:pt x="379" y="400"/>
                    </a:lnTo>
                    <a:lnTo>
                      <a:pt x="386" y="391"/>
                    </a:lnTo>
                    <a:lnTo>
                      <a:pt x="391" y="381"/>
                    </a:lnTo>
                    <a:lnTo>
                      <a:pt x="394" y="371"/>
                    </a:lnTo>
                    <a:lnTo>
                      <a:pt x="395" y="359"/>
                    </a:lnTo>
                    <a:lnTo>
                      <a:pt x="394" y="346"/>
                    </a:lnTo>
                    <a:lnTo>
                      <a:pt x="392" y="338"/>
                    </a:lnTo>
                    <a:lnTo>
                      <a:pt x="389" y="329"/>
                    </a:lnTo>
                    <a:lnTo>
                      <a:pt x="381" y="306"/>
                    </a:lnTo>
                    <a:lnTo>
                      <a:pt x="370" y="280"/>
                    </a:lnTo>
                    <a:lnTo>
                      <a:pt x="356" y="253"/>
                    </a:lnTo>
                    <a:lnTo>
                      <a:pt x="333" y="198"/>
                    </a:lnTo>
                    <a:lnTo>
                      <a:pt x="324" y="175"/>
                    </a:lnTo>
                    <a:lnTo>
                      <a:pt x="318" y="159"/>
                    </a:lnTo>
                    <a:lnTo>
                      <a:pt x="309" y="125"/>
                    </a:lnTo>
                    <a:lnTo>
                      <a:pt x="300" y="87"/>
                    </a:lnTo>
                    <a:lnTo>
                      <a:pt x="296" y="71"/>
                    </a:lnTo>
                    <a:lnTo>
                      <a:pt x="292" y="59"/>
                    </a:lnTo>
                    <a:lnTo>
                      <a:pt x="290" y="55"/>
                    </a:lnTo>
                    <a:lnTo>
                      <a:pt x="288" y="53"/>
                    </a:lnTo>
                    <a:lnTo>
                      <a:pt x="286" y="53"/>
                    </a:lnTo>
                    <a:lnTo>
                      <a:pt x="285" y="55"/>
                    </a:lnTo>
                    <a:lnTo>
                      <a:pt x="279" y="73"/>
                    </a:lnTo>
                    <a:lnTo>
                      <a:pt x="271" y="95"/>
                    </a:lnTo>
                    <a:lnTo>
                      <a:pt x="267" y="104"/>
                    </a:lnTo>
                    <a:lnTo>
                      <a:pt x="263" y="110"/>
                    </a:lnTo>
                    <a:lnTo>
                      <a:pt x="260" y="112"/>
                    </a:lnTo>
                    <a:lnTo>
                      <a:pt x="258" y="113"/>
                    </a:lnTo>
                    <a:lnTo>
                      <a:pt x="255" y="112"/>
                    </a:lnTo>
                    <a:lnTo>
                      <a:pt x="252" y="110"/>
                    </a:lnTo>
                    <a:lnTo>
                      <a:pt x="245" y="104"/>
                    </a:lnTo>
                    <a:lnTo>
                      <a:pt x="237" y="99"/>
                    </a:lnTo>
                    <a:lnTo>
                      <a:pt x="227" y="94"/>
                    </a:lnTo>
                    <a:lnTo>
                      <a:pt x="216" y="88"/>
                    </a:lnTo>
                    <a:lnTo>
                      <a:pt x="191" y="77"/>
                    </a:lnTo>
                    <a:lnTo>
                      <a:pt x="167" y="66"/>
                    </a:lnTo>
                    <a:lnTo>
                      <a:pt x="156" y="59"/>
                    </a:lnTo>
                    <a:lnTo>
                      <a:pt x="148" y="52"/>
                    </a:lnTo>
                    <a:lnTo>
                      <a:pt x="140" y="45"/>
                    </a:lnTo>
                    <a:lnTo>
                      <a:pt x="134" y="38"/>
                    </a:lnTo>
                    <a:lnTo>
                      <a:pt x="126" y="24"/>
                    </a:lnTo>
                    <a:lnTo>
                      <a:pt x="121" y="16"/>
                    </a:lnTo>
                    <a:lnTo>
                      <a:pt x="115" y="9"/>
                    </a:lnTo>
                    <a:lnTo>
                      <a:pt x="108" y="4"/>
                    </a:lnTo>
                    <a:lnTo>
                      <a:pt x="102" y="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A3A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44" name="Freeform 291">
                <a:extLst>
                  <a:ext uri="{FF2B5EF4-FFF2-40B4-BE49-F238E27FC236}">
                    <a16:creationId xmlns:a16="http://schemas.microsoft.com/office/drawing/2014/main" id="{A3B7D9B0-D8D2-41D0-A6B8-1C05E6E9F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" y="1386"/>
                <a:ext cx="390" cy="538"/>
              </a:xfrm>
              <a:custGeom>
                <a:avLst/>
                <a:gdLst>
                  <a:gd name="T0" fmla="*/ 95 w 390"/>
                  <a:gd name="T1" fmla="*/ 0 h 538"/>
                  <a:gd name="T2" fmla="*/ 86 w 390"/>
                  <a:gd name="T3" fmla="*/ 1 h 538"/>
                  <a:gd name="T4" fmla="*/ 69 w 390"/>
                  <a:gd name="T5" fmla="*/ 6 h 538"/>
                  <a:gd name="T6" fmla="*/ 57 w 390"/>
                  <a:gd name="T7" fmla="*/ 14 h 538"/>
                  <a:gd name="T8" fmla="*/ 44 w 390"/>
                  <a:gd name="T9" fmla="*/ 26 h 538"/>
                  <a:gd name="T10" fmla="*/ 32 w 390"/>
                  <a:gd name="T11" fmla="*/ 44 h 538"/>
                  <a:gd name="T12" fmla="*/ 21 w 390"/>
                  <a:gd name="T13" fmla="*/ 67 h 538"/>
                  <a:gd name="T14" fmla="*/ 17 w 390"/>
                  <a:gd name="T15" fmla="*/ 81 h 538"/>
                  <a:gd name="T16" fmla="*/ 5 w 390"/>
                  <a:gd name="T17" fmla="*/ 141 h 538"/>
                  <a:gd name="T18" fmla="*/ 1 w 390"/>
                  <a:gd name="T19" fmla="*/ 172 h 538"/>
                  <a:gd name="T20" fmla="*/ 0 w 390"/>
                  <a:gd name="T21" fmla="*/ 205 h 538"/>
                  <a:gd name="T22" fmla="*/ 3 w 390"/>
                  <a:gd name="T23" fmla="*/ 237 h 538"/>
                  <a:gd name="T24" fmla="*/ 10 w 390"/>
                  <a:gd name="T25" fmla="*/ 270 h 538"/>
                  <a:gd name="T26" fmla="*/ 24 w 390"/>
                  <a:gd name="T27" fmla="*/ 302 h 538"/>
                  <a:gd name="T28" fmla="*/ 45 w 390"/>
                  <a:gd name="T29" fmla="*/ 334 h 538"/>
                  <a:gd name="T30" fmla="*/ 90 w 390"/>
                  <a:gd name="T31" fmla="*/ 393 h 538"/>
                  <a:gd name="T32" fmla="*/ 132 w 390"/>
                  <a:gd name="T33" fmla="*/ 455 h 538"/>
                  <a:gd name="T34" fmla="*/ 141 w 390"/>
                  <a:gd name="T35" fmla="*/ 468 h 538"/>
                  <a:gd name="T36" fmla="*/ 153 w 390"/>
                  <a:gd name="T37" fmla="*/ 485 h 538"/>
                  <a:gd name="T38" fmla="*/ 169 w 390"/>
                  <a:gd name="T39" fmla="*/ 500 h 538"/>
                  <a:gd name="T40" fmla="*/ 188 w 390"/>
                  <a:gd name="T41" fmla="*/ 514 h 538"/>
                  <a:gd name="T42" fmla="*/ 209 w 390"/>
                  <a:gd name="T43" fmla="*/ 526 h 538"/>
                  <a:gd name="T44" fmla="*/ 228 w 390"/>
                  <a:gd name="T45" fmla="*/ 535 h 538"/>
                  <a:gd name="T46" fmla="*/ 246 w 390"/>
                  <a:gd name="T47" fmla="*/ 538 h 538"/>
                  <a:gd name="T48" fmla="*/ 259 w 390"/>
                  <a:gd name="T49" fmla="*/ 534 h 538"/>
                  <a:gd name="T50" fmla="*/ 264 w 390"/>
                  <a:gd name="T51" fmla="*/ 530 h 538"/>
                  <a:gd name="T52" fmla="*/ 267 w 390"/>
                  <a:gd name="T53" fmla="*/ 523 h 538"/>
                  <a:gd name="T54" fmla="*/ 271 w 390"/>
                  <a:gd name="T55" fmla="*/ 509 h 538"/>
                  <a:gd name="T56" fmla="*/ 284 w 390"/>
                  <a:gd name="T57" fmla="*/ 482 h 538"/>
                  <a:gd name="T58" fmla="*/ 302 w 390"/>
                  <a:gd name="T59" fmla="*/ 457 h 538"/>
                  <a:gd name="T60" fmla="*/ 326 w 390"/>
                  <a:gd name="T61" fmla="*/ 435 h 538"/>
                  <a:gd name="T62" fmla="*/ 340 w 390"/>
                  <a:gd name="T63" fmla="*/ 425 h 538"/>
                  <a:gd name="T64" fmla="*/ 366 w 390"/>
                  <a:gd name="T65" fmla="*/ 405 h 538"/>
                  <a:gd name="T66" fmla="*/ 382 w 390"/>
                  <a:gd name="T67" fmla="*/ 387 h 538"/>
                  <a:gd name="T68" fmla="*/ 390 w 390"/>
                  <a:gd name="T69" fmla="*/ 367 h 538"/>
                  <a:gd name="T70" fmla="*/ 389 w 390"/>
                  <a:gd name="T71" fmla="*/ 342 h 538"/>
                  <a:gd name="T72" fmla="*/ 387 w 390"/>
                  <a:gd name="T73" fmla="*/ 335 h 538"/>
                  <a:gd name="T74" fmla="*/ 376 w 390"/>
                  <a:gd name="T75" fmla="*/ 303 h 538"/>
                  <a:gd name="T76" fmla="*/ 353 w 390"/>
                  <a:gd name="T77" fmla="*/ 249 h 538"/>
                  <a:gd name="T78" fmla="*/ 321 w 390"/>
                  <a:gd name="T79" fmla="*/ 173 h 538"/>
                  <a:gd name="T80" fmla="*/ 315 w 390"/>
                  <a:gd name="T81" fmla="*/ 157 h 538"/>
                  <a:gd name="T82" fmla="*/ 298 w 390"/>
                  <a:gd name="T83" fmla="*/ 86 h 538"/>
                  <a:gd name="T84" fmla="*/ 289 w 390"/>
                  <a:gd name="T85" fmla="*/ 58 h 538"/>
                  <a:gd name="T86" fmla="*/ 286 w 390"/>
                  <a:gd name="T87" fmla="*/ 52 h 538"/>
                  <a:gd name="T88" fmla="*/ 283 w 390"/>
                  <a:gd name="T89" fmla="*/ 54 h 538"/>
                  <a:gd name="T90" fmla="*/ 277 w 390"/>
                  <a:gd name="T91" fmla="*/ 72 h 538"/>
                  <a:gd name="T92" fmla="*/ 265 w 390"/>
                  <a:gd name="T93" fmla="*/ 104 h 538"/>
                  <a:gd name="T94" fmla="*/ 259 w 390"/>
                  <a:gd name="T95" fmla="*/ 112 h 538"/>
                  <a:gd name="T96" fmla="*/ 254 w 390"/>
                  <a:gd name="T97" fmla="*/ 112 h 538"/>
                  <a:gd name="T98" fmla="*/ 250 w 390"/>
                  <a:gd name="T99" fmla="*/ 110 h 538"/>
                  <a:gd name="T100" fmla="*/ 235 w 390"/>
                  <a:gd name="T101" fmla="*/ 99 h 538"/>
                  <a:gd name="T102" fmla="*/ 214 w 390"/>
                  <a:gd name="T103" fmla="*/ 88 h 538"/>
                  <a:gd name="T104" fmla="*/ 165 w 390"/>
                  <a:gd name="T105" fmla="*/ 65 h 538"/>
                  <a:gd name="T106" fmla="*/ 154 w 390"/>
                  <a:gd name="T107" fmla="*/ 59 h 538"/>
                  <a:gd name="T108" fmla="*/ 138 w 390"/>
                  <a:gd name="T109" fmla="*/ 45 h 538"/>
                  <a:gd name="T110" fmla="*/ 124 w 390"/>
                  <a:gd name="T111" fmla="*/ 24 h 538"/>
                  <a:gd name="T112" fmla="*/ 119 w 390"/>
                  <a:gd name="T113" fmla="*/ 16 h 538"/>
                  <a:gd name="T114" fmla="*/ 106 w 390"/>
                  <a:gd name="T115" fmla="*/ 4 h 538"/>
                  <a:gd name="T116" fmla="*/ 98 w 390"/>
                  <a:gd name="T117" fmla="*/ 0 h 538"/>
                  <a:gd name="T118" fmla="*/ 95 w 390"/>
                  <a:gd name="T119" fmla="*/ 0 h 5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0" h="538">
                    <a:moveTo>
                      <a:pt x="95" y="0"/>
                    </a:moveTo>
                    <a:lnTo>
                      <a:pt x="95" y="0"/>
                    </a:lnTo>
                    <a:lnTo>
                      <a:pt x="93" y="0"/>
                    </a:lnTo>
                    <a:lnTo>
                      <a:pt x="86" y="1"/>
                    </a:lnTo>
                    <a:lnTo>
                      <a:pt x="75" y="4"/>
                    </a:lnTo>
                    <a:lnTo>
                      <a:pt x="69" y="6"/>
                    </a:lnTo>
                    <a:lnTo>
                      <a:pt x="63" y="10"/>
                    </a:lnTo>
                    <a:lnTo>
                      <a:pt x="57" y="14"/>
                    </a:lnTo>
                    <a:lnTo>
                      <a:pt x="50" y="19"/>
                    </a:lnTo>
                    <a:lnTo>
                      <a:pt x="44" y="26"/>
                    </a:lnTo>
                    <a:lnTo>
                      <a:pt x="38" y="35"/>
                    </a:lnTo>
                    <a:lnTo>
                      <a:pt x="32" y="44"/>
                    </a:lnTo>
                    <a:lnTo>
                      <a:pt x="26" y="55"/>
                    </a:lnTo>
                    <a:lnTo>
                      <a:pt x="21" y="67"/>
                    </a:lnTo>
                    <a:lnTo>
                      <a:pt x="17" y="81"/>
                    </a:lnTo>
                    <a:lnTo>
                      <a:pt x="11" y="110"/>
                    </a:lnTo>
                    <a:lnTo>
                      <a:pt x="5" y="141"/>
                    </a:lnTo>
                    <a:lnTo>
                      <a:pt x="3" y="157"/>
                    </a:lnTo>
                    <a:lnTo>
                      <a:pt x="1" y="172"/>
                    </a:lnTo>
                    <a:lnTo>
                      <a:pt x="0" y="188"/>
                    </a:lnTo>
                    <a:lnTo>
                      <a:pt x="0" y="205"/>
                    </a:lnTo>
                    <a:lnTo>
                      <a:pt x="1" y="221"/>
                    </a:lnTo>
                    <a:lnTo>
                      <a:pt x="3" y="237"/>
                    </a:lnTo>
                    <a:lnTo>
                      <a:pt x="6" y="254"/>
                    </a:lnTo>
                    <a:lnTo>
                      <a:pt x="10" y="270"/>
                    </a:lnTo>
                    <a:lnTo>
                      <a:pt x="16" y="286"/>
                    </a:lnTo>
                    <a:lnTo>
                      <a:pt x="24" y="302"/>
                    </a:lnTo>
                    <a:lnTo>
                      <a:pt x="34" y="318"/>
                    </a:lnTo>
                    <a:lnTo>
                      <a:pt x="45" y="334"/>
                    </a:lnTo>
                    <a:lnTo>
                      <a:pt x="90" y="393"/>
                    </a:lnTo>
                    <a:lnTo>
                      <a:pt x="117" y="432"/>
                    </a:lnTo>
                    <a:lnTo>
                      <a:pt x="132" y="455"/>
                    </a:lnTo>
                    <a:lnTo>
                      <a:pt x="141" y="468"/>
                    </a:lnTo>
                    <a:lnTo>
                      <a:pt x="146" y="477"/>
                    </a:lnTo>
                    <a:lnTo>
                      <a:pt x="153" y="485"/>
                    </a:lnTo>
                    <a:lnTo>
                      <a:pt x="160" y="493"/>
                    </a:lnTo>
                    <a:lnTo>
                      <a:pt x="169" y="500"/>
                    </a:lnTo>
                    <a:lnTo>
                      <a:pt x="178" y="507"/>
                    </a:lnTo>
                    <a:lnTo>
                      <a:pt x="188" y="514"/>
                    </a:lnTo>
                    <a:lnTo>
                      <a:pt x="199" y="520"/>
                    </a:lnTo>
                    <a:lnTo>
                      <a:pt x="209" y="526"/>
                    </a:lnTo>
                    <a:lnTo>
                      <a:pt x="219" y="531"/>
                    </a:lnTo>
                    <a:lnTo>
                      <a:pt x="228" y="535"/>
                    </a:lnTo>
                    <a:lnTo>
                      <a:pt x="237" y="537"/>
                    </a:lnTo>
                    <a:lnTo>
                      <a:pt x="246" y="538"/>
                    </a:lnTo>
                    <a:lnTo>
                      <a:pt x="254" y="537"/>
                    </a:lnTo>
                    <a:lnTo>
                      <a:pt x="259" y="534"/>
                    </a:lnTo>
                    <a:lnTo>
                      <a:pt x="262" y="532"/>
                    </a:lnTo>
                    <a:lnTo>
                      <a:pt x="264" y="530"/>
                    </a:lnTo>
                    <a:lnTo>
                      <a:pt x="265" y="526"/>
                    </a:lnTo>
                    <a:lnTo>
                      <a:pt x="267" y="523"/>
                    </a:lnTo>
                    <a:lnTo>
                      <a:pt x="271" y="509"/>
                    </a:lnTo>
                    <a:lnTo>
                      <a:pt x="277" y="495"/>
                    </a:lnTo>
                    <a:lnTo>
                      <a:pt x="284" y="482"/>
                    </a:lnTo>
                    <a:lnTo>
                      <a:pt x="292" y="469"/>
                    </a:lnTo>
                    <a:lnTo>
                      <a:pt x="302" y="457"/>
                    </a:lnTo>
                    <a:lnTo>
                      <a:pt x="314" y="446"/>
                    </a:lnTo>
                    <a:lnTo>
                      <a:pt x="326" y="435"/>
                    </a:lnTo>
                    <a:lnTo>
                      <a:pt x="340" y="425"/>
                    </a:lnTo>
                    <a:lnTo>
                      <a:pt x="354" y="414"/>
                    </a:lnTo>
                    <a:lnTo>
                      <a:pt x="366" y="405"/>
                    </a:lnTo>
                    <a:lnTo>
                      <a:pt x="375" y="396"/>
                    </a:lnTo>
                    <a:lnTo>
                      <a:pt x="382" y="387"/>
                    </a:lnTo>
                    <a:lnTo>
                      <a:pt x="387" y="377"/>
                    </a:lnTo>
                    <a:lnTo>
                      <a:pt x="390" y="367"/>
                    </a:lnTo>
                    <a:lnTo>
                      <a:pt x="390" y="355"/>
                    </a:lnTo>
                    <a:lnTo>
                      <a:pt x="389" y="342"/>
                    </a:lnTo>
                    <a:lnTo>
                      <a:pt x="387" y="335"/>
                    </a:lnTo>
                    <a:lnTo>
                      <a:pt x="384" y="326"/>
                    </a:lnTo>
                    <a:lnTo>
                      <a:pt x="376" y="303"/>
                    </a:lnTo>
                    <a:lnTo>
                      <a:pt x="364" y="277"/>
                    </a:lnTo>
                    <a:lnTo>
                      <a:pt x="353" y="249"/>
                    </a:lnTo>
                    <a:lnTo>
                      <a:pt x="330" y="196"/>
                    </a:lnTo>
                    <a:lnTo>
                      <a:pt x="321" y="173"/>
                    </a:lnTo>
                    <a:lnTo>
                      <a:pt x="315" y="157"/>
                    </a:lnTo>
                    <a:lnTo>
                      <a:pt x="306" y="124"/>
                    </a:lnTo>
                    <a:lnTo>
                      <a:pt x="298" y="86"/>
                    </a:lnTo>
                    <a:lnTo>
                      <a:pt x="293" y="70"/>
                    </a:lnTo>
                    <a:lnTo>
                      <a:pt x="289" y="58"/>
                    </a:lnTo>
                    <a:lnTo>
                      <a:pt x="288" y="54"/>
                    </a:lnTo>
                    <a:lnTo>
                      <a:pt x="286" y="52"/>
                    </a:lnTo>
                    <a:lnTo>
                      <a:pt x="284" y="52"/>
                    </a:lnTo>
                    <a:lnTo>
                      <a:pt x="283" y="54"/>
                    </a:lnTo>
                    <a:lnTo>
                      <a:pt x="277" y="72"/>
                    </a:lnTo>
                    <a:lnTo>
                      <a:pt x="269" y="95"/>
                    </a:lnTo>
                    <a:lnTo>
                      <a:pt x="265" y="104"/>
                    </a:lnTo>
                    <a:lnTo>
                      <a:pt x="261" y="110"/>
                    </a:lnTo>
                    <a:lnTo>
                      <a:pt x="259" y="112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0" y="110"/>
                    </a:lnTo>
                    <a:lnTo>
                      <a:pt x="244" y="104"/>
                    </a:lnTo>
                    <a:lnTo>
                      <a:pt x="235" y="99"/>
                    </a:lnTo>
                    <a:lnTo>
                      <a:pt x="225" y="93"/>
                    </a:lnTo>
                    <a:lnTo>
                      <a:pt x="214" y="88"/>
                    </a:lnTo>
                    <a:lnTo>
                      <a:pt x="189" y="76"/>
                    </a:lnTo>
                    <a:lnTo>
                      <a:pt x="165" y="65"/>
                    </a:lnTo>
                    <a:lnTo>
                      <a:pt x="154" y="59"/>
                    </a:lnTo>
                    <a:lnTo>
                      <a:pt x="146" y="52"/>
                    </a:lnTo>
                    <a:lnTo>
                      <a:pt x="138" y="45"/>
                    </a:lnTo>
                    <a:lnTo>
                      <a:pt x="132" y="38"/>
                    </a:lnTo>
                    <a:lnTo>
                      <a:pt x="124" y="24"/>
                    </a:lnTo>
                    <a:lnTo>
                      <a:pt x="119" y="16"/>
                    </a:lnTo>
                    <a:lnTo>
                      <a:pt x="113" y="9"/>
                    </a:lnTo>
                    <a:lnTo>
                      <a:pt x="106" y="4"/>
                    </a:lnTo>
                    <a:lnTo>
                      <a:pt x="100" y="1"/>
                    </a:lnTo>
                    <a:lnTo>
                      <a:pt x="98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69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45" name="Freeform 292">
                <a:extLst>
                  <a:ext uri="{FF2B5EF4-FFF2-40B4-BE49-F238E27FC236}">
                    <a16:creationId xmlns:a16="http://schemas.microsoft.com/office/drawing/2014/main" id="{587C7CA8-9618-4069-AE91-45CC7A9E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1388"/>
                <a:ext cx="385" cy="532"/>
              </a:xfrm>
              <a:custGeom>
                <a:avLst/>
                <a:gdLst>
                  <a:gd name="T0" fmla="*/ 94 w 385"/>
                  <a:gd name="T1" fmla="*/ 0 h 532"/>
                  <a:gd name="T2" fmla="*/ 84 w 385"/>
                  <a:gd name="T3" fmla="*/ 1 h 532"/>
                  <a:gd name="T4" fmla="*/ 68 w 385"/>
                  <a:gd name="T5" fmla="*/ 6 h 532"/>
                  <a:gd name="T6" fmla="*/ 56 w 385"/>
                  <a:gd name="T7" fmla="*/ 14 h 532"/>
                  <a:gd name="T8" fmla="*/ 43 w 385"/>
                  <a:gd name="T9" fmla="*/ 26 h 532"/>
                  <a:gd name="T10" fmla="*/ 31 w 385"/>
                  <a:gd name="T11" fmla="*/ 43 h 532"/>
                  <a:gd name="T12" fmla="*/ 20 w 385"/>
                  <a:gd name="T13" fmla="*/ 66 h 532"/>
                  <a:gd name="T14" fmla="*/ 16 w 385"/>
                  <a:gd name="T15" fmla="*/ 82 h 532"/>
                  <a:gd name="T16" fmla="*/ 4 w 385"/>
                  <a:gd name="T17" fmla="*/ 140 h 532"/>
                  <a:gd name="T18" fmla="*/ 1 w 385"/>
                  <a:gd name="T19" fmla="*/ 171 h 532"/>
                  <a:gd name="T20" fmla="*/ 0 w 385"/>
                  <a:gd name="T21" fmla="*/ 203 h 532"/>
                  <a:gd name="T22" fmla="*/ 3 w 385"/>
                  <a:gd name="T23" fmla="*/ 235 h 532"/>
                  <a:gd name="T24" fmla="*/ 10 w 385"/>
                  <a:gd name="T25" fmla="*/ 267 h 532"/>
                  <a:gd name="T26" fmla="*/ 23 w 385"/>
                  <a:gd name="T27" fmla="*/ 299 h 532"/>
                  <a:gd name="T28" fmla="*/ 44 w 385"/>
                  <a:gd name="T29" fmla="*/ 330 h 532"/>
                  <a:gd name="T30" fmla="*/ 89 w 385"/>
                  <a:gd name="T31" fmla="*/ 389 h 532"/>
                  <a:gd name="T32" fmla="*/ 131 w 385"/>
                  <a:gd name="T33" fmla="*/ 450 h 532"/>
                  <a:gd name="T34" fmla="*/ 139 w 385"/>
                  <a:gd name="T35" fmla="*/ 463 h 532"/>
                  <a:gd name="T36" fmla="*/ 151 w 385"/>
                  <a:gd name="T37" fmla="*/ 479 h 532"/>
                  <a:gd name="T38" fmla="*/ 167 w 385"/>
                  <a:gd name="T39" fmla="*/ 495 h 532"/>
                  <a:gd name="T40" fmla="*/ 186 w 385"/>
                  <a:gd name="T41" fmla="*/ 509 h 532"/>
                  <a:gd name="T42" fmla="*/ 206 w 385"/>
                  <a:gd name="T43" fmla="*/ 520 h 532"/>
                  <a:gd name="T44" fmla="*/ 226 w 385"/>
                  <a:gd name="T45" fmla="*/ 529 h 532"/>
                  <a:gd name="T46" fmla="*/ 242 w 385"/>
                  <a:gd name="T47" fmla="*/ 532 h 532"/>
                  <a:gd name="T48" fmla="*/ 256 w 385"/>
                  <a:gd name="T49" fmla="*/ 529 h 532"/>
                  <a:gd name="T50" fmla="*/ 261 w 385"/>
                  <a:gd name="T51" fmla="*/ 523 h 532"/>
                  <a:gd name="T52" fmla="*/ 263 w 385"/>
                  <a:gd name="T53" fmla="*/ 517 h 532"/>
                  <a:gd name="T54" fmla="*/ 268 w 385"/>
                  <a:gd name="T55" fmla="*/ 503 h 532"/>
                  <a:gd name="T56" fmla="*/ 280 w 385"/>
                  <a:gd name="T57" fmla="*/ 477 h 532"/>
                  <a:gd name="T58" fmla="*/ 298 w 385"/>
                  <a:gd name="T59" fmla="*/ 453 h 532"/>
                  <a:gd name="T60" fmla="*/ 323 w 385"/>
                  <a:gd name="T61" fmla="*/ 431 h 532"/>
                  <a:gd name="T62" fmla="*/ 336 w 385"/>
                  <a:gd name="T63" fmla="*/ 421 h 532"/>
                  <a:gd name="T64" fmla="*/ 361 w 385"/>
                  <a:gd name="T65" fmla="*/ 401 h 532"/>
                  <a:gd name="T66" fmla="*/ 377 w 385"/>
                  <a:gd name="T67" fmla="*/ 383 h 532"/>
                  <a:gd name="T68" fmla="*/ 385 w 385"/>
                  <a:gd name="T69" fmla="*/ 363 h 532"/>
                  <a:gd name="T70" fmla="*/ 384 w 385"/>
                  <a:gd name="T71" fmla="*/ 339 h 532"/>
                  <a:gd name="T72" fmla="*/ 380 w 385"/>
                  <a:gd name="T73" fmla="*/ 322 h 532"/>
                  <a:gd name="T74" fmla="*/ 349 w 385"/>
                  <a:gd name="T75" fmla="*/ 246 h 532"/>
                  <a:gd name="T76" fmla="*/ 318 w 385"/>
                  <a:gd name="T77" fmla="*/ 172 h 532"/>
                  <a:gd name="T78" fmla="*/ 312 w 385"/>
                  <a:gd name="T79" fmla="*/ 156 h 532"/>
                  <a:gd name="T80" fmla="*/ 295 w 385"/>
                  <a:gd name="T81" fmla="*/ 85 h 532"/>
                  <a:gd name="T82" fmla="*/ 287 w 385"/>
                  <a:gd name="T83" fmla="*/ 57 h 532"/>
                  <a:gd name="T84" fmla="*/ 284 w 385"/>
                  <a:gd name="T85" fmla="*/ 52 h 532"/>
                  <a:gd name="T86" fmla="*/ 281 w 385"/>
                  <a:gd name="T87" fmla="*/ 54 h 532"/>
                  <a:gd name="T88" fmla="*/ 275 w 385"/>
                  <a:gd name="T89" fmla="*/ 71 h 532"/>
                  <a:gd name="T90" fmla="*/ 263 w 385"/>
                  <a:gd name="T91" fmla="*/ 103 h 532"/>
                  <a:gd name="T92" fmla="*/ 257 w 385"/>
                  <a:gd name="T93" fmla="*/ 111 h 532"/>
                  <a:gd name="T94" fmla="*/ 252 w 385"/>
                  <a:gd name="T95" fmla="*/ 111 h 532"/>
                  <a:gd name="T96" fmla="*/ 248 w 385"/>
                  <a:gd name="T97" fmla="*/ 109 h 532"/>
                  <a:gd name="T98" fmla="*/ 233 w 385"/>
                  <a:gd name="T99" fmla="*/ 98 h 532"/>
                  <a:gd name="T100" fmla="*/ 212 w 385"/>
                  <a:gd name="T101" fmla="*/ 88 h 532"/>
                  <a:gd name="T102" fmla="*/ 163 w 385"/>
                  <a:gd name="T103" fmla="*/ 65 h 532"/>
                  <a:gd name="T104" fmla="*/ 152 w 385"/>
                  <a:gd name="T105" fmla="*/ 59 h 532"/>
                  <a:gd name="T106" fmla="*/ 136 w 385"/>
                  <a:gd name="T107" fmla="*/ 45 h 532"/>
                  <a:gd name="T108" fmla="*/ 122 w 385"/>
                  <a:gd name="T109" fmla="*/ 24 h 532"/>
                  <a:gd name="T110" fmla="*/ 117 w 385"/>
                  <a:gd name="T111" fmla="*/ 16 h 532"/>
                  <a:gd name="T112" fmla="*/ 104 w 385"/>
                  <a:gd name="T113" fmla="*/ 4 h 532"/>
                  <a:gd name="T114" fmla="*/ 96 w 385"/>
                  <a:gd name="T115" fmla="*/ 0 h 532"/>
                  <a:gd name="T116" fmla="*/ 94 w 385"/>
                  <a:gd name="T117" fmla="*/ 0 h 5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85" h="532">
                    <a:moveTo>
                      <a:pt x="94" y="0"/>
                    </a:moveTo>
                    <a:lnTo>
                      <a:pt x="94" y="0"/>
                    </a:lnTo>
                    <a:lnTo>
                      <a:pt x="91" y="0"/>
                    </a:lnTo>
                    <a:lnTo>
                      <a:pt x="84" y="1"/>
                    </a:lnTo>
                    <a:lnTo>
                      <a:pt x="74" y="4"/>
                    </a:lnTo>
                    <a:lnTo>
                      <a:pt x="68" y="6"/>
                    </a:lnTo>
                    <a:lnTo>
                      <a:pt x="62" y="9"/>
                    </a:lnTo>
                    <a:lnTo>
                      <a:pt x="56" y="14"/>
                    </a:lnTo>
                    <a:lnTo>
                      <a:pt x="49" y="19"/>
                    </a:lnTo>
                    <a:lnTo>
                      <a:pt x="43" y="26"/>
                    </a:lnTo>
                    <a:lnTo>
                      <a:pt x="37" y="34"/>
                    </a:lnTo>
                    <a:lnTo>
                      <a:pt x="31" y="43"/>
                    </a:lnTo>
                    <a:lnTo>
                      <a:pt x="25" y="54"/>
                    </a:lnTo>
                    <a:lnTo>
                      <a:pt x="20" y="66"/>
                    </a:lnTo>
                    <a:lnTo>
                      <a:pt x="16" y="82"/>
                    </a:lnTo>
                    <a:lnTo>
                      <a:pt x="10" y="110"/>
                    </a:lnTo>
                    <a:lnTo>
                      <a:pt x="4" y="140"/>
                    </a:lnTo>
                    <a:lnTo>
                      <a:pt x="2" y="155"/>
                    </a:lnTo>
                    <a:lnTo>
                      <a:pt x="1" y="171"/>
                    </a:lnTo>
                    <a:lnTo>
                      <a:pt x="0" y="186"/>
                    </a:lnTo>
                    <a:lnTo>
                      <a:pt x="0" y="203"/>
                    </a:lnTo>
                    <a:lnTo>
                      <a:pt x="1" y="219"/>
                    </a:lnTo>
                    <a:lnTo>
                      <a:pt x="3" y="235"/>
                    </a:lnTo>
                    <a:lnTo>
                      <a:pt x="6" y="251"/>
                    </a:lnTo>
                    <a:lnTo>
                      <a:pt x="10" y="267"/>
                    </a:lnTo>
                    <a:lnTo>
                      <a:pt x="16" y="283"/>
                    </a:lnTo>
                    <a:lnTo>
                      <a:pt x="23" y="299"/>
                    </a:lnTo>
                    <a:lnTo>
                      <a:pt x="33" y="315"/>
                    </a:lnTo>
                    <a:lnTo>
                      <a:pt x="44" y="330"/>
                    </a:lnTo>
                    <a:lnTo>
                      <a:pt x="89" y="389"/>
                    </a:lnTo>
                    <a:lnTo>
                      <a:pt x="116" y="428"/>
                    </a:lnTo>
                    <a:lnTo>
                      <a:pt x="131" y="450"/>
                    </a:lnTo>
                    <a:lnTo>
                      <a:pt x="139" y="463"/>
                    </a:lnTo>
                    <a:lnTo>
                      <a:pt x="144" y="472"/>
                    </a:lnTo>
                    <a:lnTo>
                      <a:pt x="151" y="479"/>
                    </a:lnTo>
                    <a:lnTo>
                      <a:pt x="158" y="487"/>
                    </a:lnTo>
                    <a:lnTo>
                      <a:pt x="167" y="495"/>
                    </a:lnTo>
                    <a:lnTo>
                      <a:pt x="176" y="502"/>
                    </a:lnTo>
                    <a:lnTo>
                      <a:pt x="186" y="509"/>
                    </a:lnTo>
                    <a:lnTo>
                      <a:pt x="197" y="515"/>
                    </a:lnTo>
                    <a:lnTo>
                      <a:pt x="206" y="520"/>
                    </a:lnTo>
                    <a:lnTo>
                      <a:pt x="216" y="524"/>
                    </a:lnTo>
                    <a:lnTo>
                      <a:pt x="226" y="529"/>
                    </a:lnTo>
                    <a:lnTo>
                      <a:pt x="234" y="531"/>
                    </a:lnTo>
                    <a:lnTo>
                      <a:pt x="242" y="532"/>
                    </a:lnTo>
                    <a:lnTo>
                      <a:pt x="249" y="531"/>
                    </a:lnTo>
                    <a:lnTo>
                      <a:pt x="256" y="529"/>
                    </a:lnTo>
                    <a:lnTo>
                      <a:pt x="259" y="527"/>
                    </a:lnTo>
                    <a:lnTo>
                      <a:pt x="261" y="523"/>
                    </a:lnTo>
                    <a:lnTo>
                      <a:pt x="262" y="520"/>
                    </a:lnTo>
                    <a:lnTo>
                      <a:pt x="263" y="517"/>
                    </a:lnTo>
                    <a:lnTo>
                      <a:pt x="268" y="503"/>
                    </a:lnTo>
                    <a:lnTo>
                      <a:pt x="273" y="490"/>
                    </a:lnTo>
                    <a:lnTo>
                      <a:pt x="280" y="477"/>
                    </a:lnTo>
                    <a:lnTo>
                      <a:pt x="289" y="464"/>
                    </a:lnTo>
                    <a:lnTo>
                      <a:pt x="298" y="453"/>
                    </a:lnTo>
                    <a:lnTo>
                      <a:pt x="310" y="442"/>
                    </a:lnTo>
                    <a:lnTo>
                      <a:pt x="323" y="431"/>
                    </a:lnTo>
                    <a:lnTo>
                      <a:pt x="336" y="421"/>
                    </a:lnTo>
                    <a:lnTo>
                      <a:pt x="349" y="410"/>
                    </a:lnTo>
                    <a:lnTo>
                      <a:pt x="361" y="401"/>
                    </a:lnTo>
                    <a:lnTo>
                      <a:pt x="371" y="392"/>
                    </a:lnTo>
                    <a:lnTo>
                      <a:pt x="377" y="383"/>
                    </a:lnTo>
                    <a:lnTo>
                      <a:pt x="382" y="374"/>
                    </a:lnTo>
                    <a:lnTo>
                      <a:pt x="385" y="363"/>
                    </a:lnTo>
                    <a:lnTo>
                      <a:pt x="385" y="351"/>
                    </a:lnTo>
                    <a:lnTo>
                      <a:pt x="384" y="339"/>
                    </a:lnTo>
                    <a:lnTo>
                      <a:pt x="380" y="322"/>
                    </a:lnTo>
                    <a:lnTo>
                      <a:pt x="372" y="300"/>
                    </a:lnTo>
                    <a:lnTo>
                      <a:pt x="349" y="246"/>
                    </a:lnTo>
                    <a:lnTo>
                      <a:pt x="326" y="194"/>
                    </a:lnTo>
                    <a:lnTo>
                      <a:pt x="318" y="172"/>
                    </a:lnTo>
                    <a:lnTo>
                      <a:pt x="312" y="156"/>
                    </a:lnTo>
                    <a:lnTo>
                      <a:pt x="303" y="122"/>
                    </a:lnTo>
                    <a:lnTo>
                      <a:pt x="295" y="85"/>
                    </a:lnTo>
                    <a:lnTo>
                      <a:pt x="291" y="69"/>
                    </a:lnTo>
                    <a:lnTo>
                      <a:pt x="287" y="57"/>
                    </a:lnTo>
                    <a:lnTo>
                      <a:pt x="286" y="54"/>
                    </a:lnTo>
                    <a:lnTo>
                      <a:pt x="284" y="52"/>
                    </a:lnTo>
                    <a:lnTo>
                      <a:pt x="282" y="52"/>
                    </a:lnTo>
                    <a:lnTo>
                      <a:pt x="281" y="54"/>
                    </a:lnTo>
                    <a:lnTo>
                      <a:pt x="275" y="71"/>
                    </a:lnTo>
                    <a:lnTo>
                      <a:pt x="267" y="94"/>
                    </a:lnTo>
                    <a:lnTo>
                      <a:pt x="263" y="103"/>
                    </a:lnTo>
                    <a:lnTo>
                      <a:pt x="259" y="109"/>
                    </a:lnTo>
                    <a:lnTo>
                      <a:pt x="257" y="111"/>
                    </a:lnTo>
                    <a:lnTo>
                      <a:pt x="254" y="112"/>
                    </a:lnTo>
                    <a:lnTo>
                      <a:pt x="252" y="111"/>
                    </a:lnTo>
                    <a:lnTo>
                      <a:pt x="248" y="109"/>
                    </a:lnTo>
                    <a:lnTo>
                      <a:pt x="242" y="104"/>
                    </a:lnTo>
                    <a:lnTo>
                      <a:pt x="233" y="98"/>
                    </a:lnTo>
                    <a:lnTo>
                      <a:pt x="223" y="93"/>
                    </a:lnTo>
                    <a:lnTo>
                      <a:pt x="212" y="88"/>
                    </a:lnTo>
                    <a:lnTo>
                      <a:pt x="186" y="76"/>
                    </a:lnTo>
                    <a:lnTo>
                      <a:pt x="163" y="65"/>
                    </a:lnTo>
                    <a:lnTo>
                      <a:pt x="152" y="59"/>
                    </a:lnTo>
                    <a:lnTo>
                      <a:pt x="144" y="52"/>
                    </a:lnTo>
                    <a:lnTo>
                      <a:pt x="136" y="45"/>
                    </a:lnTo>
                    <a:lnTo>
                      <a:pt x="130" y="38"/>
                    </a:lnTo>
                    <a:lnTo>
                      <a:pt x="122" y="24"/>
                    </a:lnTo>
                    <a:lnTo>
                      <a:pt x="117" y="16"/>
                    </a:lnTo>
                    <a:lnTo>
                      <a:pt x="111" y="10"/>
                    </a:lnTo>
                    <a:lnTo>
                      <a:pt x="104" y="4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8A9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46" name="Freeform 293">
                <a:extLst>
                  <a:ext uri="{FF2B5EF4-FFF2-40B4-BE49-F238E27FC236}">
                    <a16:creationId xmlns:a16="http://schemas.microsoft.com/office/drawing/2014/main" id="{618359CD-B5C3-4C4B-97D5-6B8FED061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390"/>
                <a:ext cx="381" cy="526"/>
              </a:xfrm>
              <a:custGeom>
                <a:avLst/>
                <a:gdLst>
                  <a:gd name="T0" fmla="*/ 92 w 381"/>
                  <a:gd name="T1" fmla="*/ 0 h 526"/>
                  <a:gd name="T2" fmla="*/ 83 w 381"/>
                  <a:gd name="T3" fmla="*/ 1 h 526"/>
                  <a:gd name="T4" fmla="*/ 66 w 381"/>
                  <a:gd name="T5" fmla="*/ 6 h 526"/>
                  <a:gd name="T6" fmla="*/ 54 w 381"/>
                  <a:gd name="T7" fmla="*/ 13 h 526"/>
                  <a:gd name="T8" fmla="*/ 42 w 381"/>
                  <a:gd name="T9" fmla="*/ 26 h 526"/>
                  <a:gd name="T10" fmla="*/ 30 w 381"/>
                  <a:gd name="T11" fmla="*/ 43 h 526"/>
                  <a:gd name="T12" fmla="*/ 19 w 381"/>
                  <a:gd name="T13" fmla="*/ 66 h 526"/>
                  <a:gd name="T14" fmla="*/ 15 w 381"/>
                  <a:gd name="T15" fmla="*/ 81 h 526"/>
                  <a:gd name="T16" fmla="*/ 4 w 381"/>
                  <a:gd name="T17" fmla="*/ 139 h 526"/>
                  <a:gd name="T18" fmla="*/ 0 w 381"/>
                  <a:gd name="T19" fmla="*/ 169 h 526"/>
                  <a:gd name="T20" fmla="*/ 0 w 381"/>
                  <a:gd name="T21" fmla="*/ 201 h 526"/>
                  <a:gd name="T22" fmla="*/ 2 w 381"/>
                  <a:gd name="T23" fmla="*/ 232 h 526"/>
                  <a:gd name="T24" fmla="*/ 10 w 381"/>
                  <a:gd name="T25" fmla="*/ 265 h 526"/>
                  <a:gd name="T26" fmla="*/ 23 w 381"/>
                  <a:gd name="T27" fmla="*/ 296 h 526"/>
                  <a:gd name="T28" fmla="*/ 43 w 381"/>
                  <a:gd name="T29" fmla="*/ 327 h 526"/>
                  <a:gd name="T30" fmla="*/ 88 w 381"/>
                  <a:gd name="T31" fmla="*/ 385 h 526"/>
                  <a:gd name="T32" fmla="*/ 129 w 381"/>
                  <a:gd name="T33" fmla="*/ 445 h 526"/>
                  <a:gd name="T34" fmla="*/ 138 w 381"/>
                  <a:gd name="T35" fmla="*/ 458 h 526"/>
                  <a:gd name="T36" fmla="*/ 149 w 381"/>
                  <a:gd name="T37" fmla="*/ 474 h 526"/>
                  <a:gd name="T38" fmla="*/ 165 w 381"/>
                  <a:gd name="T39" fmla="*/ 489 h 526"/>
                  <a:gd name="T40" fmla="*/ 183 w 381"/>
                  <a:gd name="T41" fmla="*/ 503 h 526"/>
                  <a:gd name="T42" fmla="*/ 204 w 381"/>
                  <a:gd name="T43" fmla="*/ 514 h 526"/>
                  <a:gd name="T44" fmla="*/ 223 w 381"/>
                  <a:gd name="T45" fmla="*/ 522 h 526"/>
                  <a:gd name="T46" fmla="*/ 239 w 381"/>
                  <a:gd name="T47" fmla="*/ 526 h 526"/>
                  <a:gd name="T48" fmla="*/ 253 w 381"/>
                  <a:gd name="T49" fmla="*/ 522 h 526"/>
                  <a:gd name="T50" fmla="*/ 257 w 381"/>
                  <a:gd name="T51" fmla="*/ 518 h 526"/>
                  <a:gd name="T52" fmla="*/ 260 w 381"/>
                  <a:gd name="T53" fmla="*/ 512 h 526"/>
                  <a:gd name="T54" fmla="*/ 264 w 381"/>
                  <a:gd name="T55" fmla="*/ 498 h 526"/>
                  <a:gd name="T56" fmla="*/ 277 w 381"/>
                  <a:gd name="T57" fmla="*/ 472 h 526"/>
                  <a:gd name="T58" fmla="*/ 295 w 381"/>
                  <a:gd name="T59" fmla="*/ 448 h 526"/>
                  <a:gd name="T60" fmla="*/ 319 w 381"/>
                  <a:gd name="T61" fmla="*/ 427 h 526"/>
                  <a:gd name="T62" fmla="*/ 332 w 381"/>
                  <a:gd name="T63" fmla="*/ 417 h 526"/>
                  <a:gd name="T64" fmla="*/ 356 w 381"/>
                  <a:gd name="T65" fmla="*/ 397 h 526"/>
                  <a:gd name="T66" fmla="*/ 373 w 381"/>
                  <a:gd name="T67" fmla="*/ 379 h 526"/>
                  <a:gd name="T68" fmla="*/ 380 w 381"/>
                  <a:gd name="T69" fmla="*/ 360 h 526"/>
                  <a:gd name="T70" fmla="*/ 379 w 381"/>
                  <a:gd name="T71" fmla="*/ 335 h 526"/>
                  <a:gd name="T72" fmla="*/ 375 w 381"/>
                  <a:gd name="T73" fmla="*/ 319 h 526"/>
                  <a:gd name="T74" fmla="*/ 345 w 381"/>
                  <a:gd name="T75" fmla="*/ 244 h 526"/>
                  <a:gd name="T76" fmla="*/ 315 w 381"/>
                  <a:gd name="T77" fmla="*/ 170 h 526"/>
                  <a:gd name="T78" fmla="*/ 309 w 381"/>
                  <a:gd name="T79" fmla="*/ 154 h 526"/>
                  <a:gd name="T80" fmla="*/ 293 w 381"/>
                  <a:gd name="T81" fmla="*/ 84 h 526"/>
                  <a:gd name="T82" fmla="*/ 285 w 381"/>
                  <a:gd name="T83" fmla="*/ 57 h 526"/>
                  <a:gd name="T84" fmla="*/ 282 w 381"/>
                  <a:gd name="T85" fmla="*/ 51 h 526"/>
                  <a:gd name="T86" fmla="*/ 279 w 381"/>
                  <a:gd name="T87" fmla="*/ 53 h 526"/>
                  <a:gd name="T88" fmla="*/ 273 w 381"/>
                  <a:gd name="T89" fmla="*/ 71 h 526"/>
                  <a:gd name="T90" fmla="*/ 262 w 381"/>
                  <a:gd name="T91" fmla="*/ 102 h 526"/>
                  <a:gd name="T92" fmla="*/ 255 w 381"/>
                  <a:gd name="T93" fmla="*/ 111 h 526"/>
                  <a:gd name="T94" fmla="*/ 250 w 381"/>
                  <a:gd name="T95" fmla="*/ 111 h 526"/>
                  <a:gd name="T96" fmla="*/ 247 w 381"/>
                  <a:gd name="T97" fmla="*/ 109 h 526"/>
                  <a:gd name="T98" fmla="*/ 232 w 381"/>
                  <a:gd name="T99" fmla="*/ 98 h 526"/>
                  <a:gd name="T100" fmla="*/ 210 w 381"/>
                  <a:gd name="T101" fmla="*/ 87 h 526"/>
                  <a:gd name="T102" fmla="*/ 161 w 381"/>
                  <a:gd name="T103" fmla="*/ 65 h 526"/>
                  <a:gd name="T104" fmla="*/ 150 w 381"/>
                  <a:gd name="T105" fmla="*/ 59 h 526"/>
                  <a:gd name="T106" fmla="*/ 134 w 381"/>
                  <a:gd name="T107" fmla="*/ 45 h 526"/>
                  <a:gd name="T108" fmla="*/ 120 w 381"/>
                  <a:gd name="T109" fmla="*/ 26 h 526"/>
                  <a:gd name="T110" fmla="*/ 115 w 381"/>
                  <a:gd name="T111" fmla="*/ 17 h 526"/>
                  <a:gd name="T112" fmla="*/ 103 w 381"/>
                  <a:gd name="T113" fmla="*/ 4 h 526"/>
                  <a:gd name="T114" fmla="*/ 94 w 381"/>
                  <a:gd name="T115" fmla="*/ 0 h 526"/>
                  <a:gd name="T116" fmla="*/ 92 w 381"/>
                  <a:gd name="T117" fmla="*/ 0 h 5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81" h="526">
                    <a:moveTo>
                      <a:pt x="92" y="0"/>
                    </a:moveTo>
                    <a:lnTo>
                      <a:pt x="92" y="0"/>
                    </a:lnTo>
                    <a:lnTo>
                      <a:pt x="89" y="0"/>
                    </a:lnTo>
                    <a:lnTo>
                      <a:pt x="83" y="1"/>
                    </a:lnTo>
                    <a:lnTo>
                      <a:pt x="72" y="4"/>
                    </a:lnTo>
                    <a:lnTo>
                      <a:pt x="66" y="6"/>
                    </a:lnTo>
                    <a:lnTo>
                      <a:pt x="60" y="9"/>
                    </a:lnTo>
                    <a:lnTo>
                      <a:pt x="54" y="13"/>
                    </a:lnTo>
                    <a:lnTo>
                      <a:pt x="48" y="19"/>
                    </a:lnTo>
                    <a:lnTo>
                      <a:pt x="42" y="26"/>
                    </a:lnTo>
                    <a:lnTo>
                      <a:pt x="36" y="34"/>
                    </a:lnTo>
                    <a:lnTo>
                      <a:pt x="30" y="43"/>
                    </a:lnTo>
                    <a:lnTo>
                      <a:pt x="25" y="54"/>
                    </a:lnTo>
                    <a:lnTo>
                      <a:pt x="19" y="66"/>
                    </a:lnTo>
                    <a:lnTo>
                      <a:pt x="15" y="81"/>
                    </a:lnTo>
                    <a:lnTo>
                      <a:pt x="9" y="109"/>
                    </a:lnTo>
                    <a:lnTo>
                      <a:pt x="4" y="139"/>
                    </a:lnTo>
                    <a:lnTo>
                      <a:pt x="2" y="154"/>
                    </a:lnTo>
                    <a:lnTo>
                      <a:pt x="0" y="169"/>
                    </a:lnTo>
                    <a:lnTo>
                      <a:pt x="0" y="184"/>
                    </a:lnTo>
                    <a:lnTo>
                      <a:pt x="0" y="201"/>
                    </a:lnTo>
                    <a:lnTo>
                      <a:pt x="0" y="217"/>
                    </a:lnTo>
                    <a:lnTo>
                      <a:pt x="2" y="232"/>
                    </a:lnTo>
                    <a:lnTo>
                      <a:pt x="5" y="249"/>
                    </a:lnTo>
                    <a:lnTo>
                      <a:pt x="10" y="265"/>
                    </a:lnTo>
                    <a:lnTo>
                      <a:pt x="16" y="280"/>
                    </a:lnTo>
                    <a:lnTo>
                      <a:pt x="23" y="296"/>
                    </a:lnTo>
                    <a:lnTo>
                      <a:pt x="33" y="312"/>
                    </a:lnTo>
                    <a:lnTo>
                      <a:pt x="43" y="327"/>
                    </a:lnTo>
                    <a:lnTo>
                      <a:pt x="88" y="385"/>
                    </a:lnTo>
                    <a:lnTo>
                      <a:pt x="114" y="423"/>
                    </a:lnTo>
                    <a:lnTo>
                      <a:pt x="129" y="445"/>
                    </a:lnTo>
                    <a:lnTo>
                      <a:pt x="138" y="458"/>
                    </a:lnTo>
                    <a:lnTo>
                      <a:pt x="143" y="466"/>
                    </a:lnTo>
                    <a:lnTo>
                      <a:pt x="149" y="474"/>
                    </a:lnTo>
                    <a:lnTo>
                      <a:pt x="156" y="482"/>
                    </a:lnTo>
                    <a:lnTo>
                      <a:pt x="165" y="489"/>
                    </a:lnTo>
                    <a:lnTo>
                      <a:pt x="174" y="496"/>
                    </a:lnTo>
                    <a:lnTo>
                      <a:pt x="183" y="503"/>
                    </a:lnTo>
                    <a:lnTo>
                      <a:pt x="194" y="509"/>
                    </a:lnTo>
                    <a:lnTo>
                      <a:pt x="204" y="514"/>
                    </a:lnTo>
                    <a:lnTo>
                      <a:pt x="214" y="519"/>
                    </a:lnTo>
                    <a:lnTo>
                      <a:pt x="223" y="522"/>
                    </a:lnTo>
                    <a:lnTo>
                      <a:pt x="232" y="525"/>
                    </a:lnTo>
                    <a:lnTo>
                      <a:pt x="239" y="526"/>
                    </a:lnTo>
                    <a:lnTo>
                      <a:pt x="246" y="525"/>
                    </a:lnTo>
                    <a:lnTo>
                      <a:pt x="253" y="522"/>
                    </a:lnTo>
                    <a:lnTo>
                      <a:pt x="255" y="520"/>
                    </a:lnTo>
                    <a:lnTo>
                      <a:pt x="257" y="518"/>
                    </a:lnTo>
                    <a:lnTo>
                      <a:pt x="259" y="515"/>
                    </a:lnTo>
                    <a:lnTo>
                      <a:pt x="260" y="512"/>
                    </a:lnTo>
                    <a:lnTo>
                      <a:pt x="264" y="498"/>
                    </a:lnTo>
                    <a:lnTo>
                      <a:pt x="270" y="485"/>
                    </a:lnTo>
                    <a:lnTo>
                      <a:pt x="277" y="472"/>
                    </a:lnTo>
                    <a:lnTo>
                      <a:pt x="285" y="459"/>
                    </a:lnTo>
                    <a:lnTo>
                      <a:pt x="295" y="448"/>
                    </a:lnTo>
                    <a:lnTo>
                      <a:pt x="307" y="437"/>
                    </a:lnTo>
                    <a:lnTo>
                      <a:pt x="319" y="427"/>
                    </a:lnTo>
                    <a:lnTo>
                      <a:pt x="332" y="417"/>
                    </a:lnTo>
                    <a:lnTo>
                      <a:pt x="345" y="406"/>
                    </a:lnTo>
                    <a:lnTo>
                      <a:pt x="356" y="397"/>
                    </a:lnTo>
                    <a:lnTo>
                      <a:pt x="366" y="388"/>
                    </a:lnTo>
                    <a:lnTo>
                      <a:pt x="373" y="379"/>
                    </a:lnTo>
                    <a:lnTo>
                      <a:pt x="377" y="370"/>
                    </a:lnTo>
                    <a:lnTo>
                      <a:pt x="380" y="360"/>
                    </a:lnTo>
                    <a:lnTo>
                      <a:pt x="381" y="348"/>
                    </a:lnTo>
                    <a:lnTo>
                      <a:pt x="379" y="335"/>
                    </a:lnTo>
                    <a:lnTo>
                      <a:pt x="375" y="319"/>
                    </a:lnTo>
                    <a:lnTo>
                      <a:pt x="367" y="297"/>
                    </a:lnTo>
                    <a:lnTo>
                      <a:pt x="345" y="244"/>
                    </a:lnTo>
                    <a:lnTo>
                      <a:pt x="323" y="192"/>
                    </a:lnTo>
                    <a:lnTo>
                      <a:pt x="315" y="170"/>
                    </a:lnTo>
                    <a:lnTo>
                      <a:pt x="309" y="154"/>
                    </a:lnTo>
                    <a:lnTo>
                      <a:pt x="301" y="121"/>
                    </a:lnTo>
                    <a:lnTo>
                      <a:pt x="293" y="84"/>
                    </a:lnTo>
                    <a:lnTo>
                      <a:pt x="289" y="68"/>
                    </a:lnTo>
                    <a:lnTo>
                      <a:pt x="285" y="57"/>
                    </a:lnTo>
                    <a:lnTo>
                      <a:pt x="283" y="53"/>
                    </a:lnTo>
                    <a:lnTo>
                      <a:pt x="282" y="51"/>
                    </a:lnTo>
                    <a:lnTo>
                      <a:pt x="280" y="51"/>
                    </a:lnTo>
                    <a:lnTo>
                      <a:pt x="279" y="53"/>
                    </a:lnTo>
                    <a:lnTo>
                      <a:pt x="273" y="71"/>
                    </a:lnTo>
                    <a:lnTo>
                      <a:pt x="266" y="93"/>
                    </a:lnTo>
                    <a:lnTo>
                      <a:pt x="262" y="102"/>
                    </a:lnTo>
                    <a:lnTo>
                      <a:pt x="257" y="109"/>
                    </a:lnTo>
                    <a:lnTo>
                      <a:pt x="255" y="111"/>
                    </a:lnTo>
                    <a:lnTo>
                      <a:pt x="253" y="111"/>
                    </a:lnTo>
                    <a:lnTo>
                      <a:pt x="250" y="111"/>
                    </a:lnTo>
                    <a:lnTo>
                      <a:pt x="247" y="109"/>
                    </a:lnTo>
                    <a:lnTo>
                      <a:pt x="240" y="103"/>
                    </a:lnTo>
                    <a:lnTo>
                      <a:pt x="232" y="98"/>
                    </a:lnTo>
                    <a:lnTo>
                      <a:pt x="221" y="93"/>
                    </a:lnTo>
                    <a:lnTo>
                      <a:pt x="210" y="87"/>
                    </a:lnTo>
                    <a:lnTo>
                      <a:pt x="184" y="76"/>
                    </a:lnTo>
                    <a:lnTo>
                      <a:pt x="161" y="65"/>
                    </a:lnTo>
                    <a:lnTo>
                      <a:pt x="150" y="59"/>
                    </a:lnTo>
                    <a:lnTo>
                      <a:pt x="142" y="52"/>
                    </a:lnTo>
                    <a:lnTo>
                      <a:pt x="134" y="45"/>
                    </a:lnTo>
                    <a:lnTo>
                      <a:pt x="128" y="38"/>
                    </a:lnTo>
                    <a:lnTo>
                      <a:pt x="120" y="26"/>
                    </a:lnTo>
                    <a:lnTo>
                      <a:pt x="115" y="17"/>
                    </a:lnTo>
                    <a:lnTo>
                      <a:pt x="109" y="10"/>
                    </a:lnTo>
                    <a:lnTo>
                      <a:pt x="103" y="4"/>
                    </a:lnTo>
                    <a:lnTo>
                      <a:pt x="97" y="1"/>
                    </a:lnTo>
                    <a:lnTo>
                      <a:pt x="94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7D8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47" name="Freeform 294">
                <a:extLst>
                  <a:ext uri="{FF2B5EF4-FFF2-40B4-BE49-F238E27FC236}">
                    <a16:creationId xmlns:a16="http://schemas.microsoft.com/office/drawing/2014/main" id="{8629C258-65C1-481C-BEEF-E4A61D25E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1392"/>
                <a:ext cx="377" cy="519"/>
              </a:xfrm>
              <a:custGeom>
                <a:avLst/>
                <a:gdLst>
                  <a:gd name="T0" fmla="*/ 91 w 377"/>
                  <a:gd name="T1" fmla="*/ 0 h 519"/>
                  <a:gd name="T2" fmla="*/ 82 w 377"/>
                  <a:gd name="T3" fmla="*/ 1 h 519"/>
                  <a:gd name="T4" fmla="*/ 66 w 377"/>
                  <a:gd name="T5" fmla="*/ 6 h 519"/>
                  <a:gd name="T6" fmla="*/ 54 w 377"/>
                  <a:gd name="T7" fmla="*/ 13 h 519"/>
                  <a:gd name="T8" fmla="*/ 42 w 377"/>
                  <a:gd name="T9" fmla="*/ 26 h 519"/>
                  <a:gd name="T10" fmla="*/ 30 w 377"/>
                  <a:gd name="T11" fmla="*/ 42 h 519"/>
                  <a:gd name="T12" fmla="*/ 19 w 377"/>
                  <a:gd name="T13" fmla="*/ 66 h 519"/>
                  <a:gd name="T14" fmla="*/ 15 w 377"/>
                  <a:gd name="T15" fmla="*/ 81 h 519"/>
                  <a:gd name="T16" fmla="*/ 4 w 377"/>
                  <a:gd name="T17" fmla="*/ 138 h 519"/>
                  <a:gd name="T18" fmla="*/ 1 w 377"/>
                  <a:gd name="T19" fmla="*/ 168 h 519"/>
                  <a:gd name="T20" fmla="*/ 0 w 377"/>
                  <a:gd name="T21" fmla="*/ 199 h 519"/>
                  <a:gd name="T22" fmla="*/ 3 w 377"/>
                  <a:gd name="T23" fmla="*/ 230 h 519"/>
                  <a:gd name="T24" fmla="*/ 11 w 377"/>
                  <a:gd name="T25" fmla="*/ 262 h 519"/>
                  <a:gd name="T26" fmla="*/ 24 w 377"/>
                  <a:gd name="T27" fmla="*/ 293 h 519"/>
                  <a:gd name="T28" fmla="*/ 44 w 377"/>
                  <a:gd name="T29" fmla="*/ 324 h 519"/>
                  <a:gd name="T30" fmla="*/ 88 w 377"/>
                  <a:gd name="T31" fmla="*/ 381 h 519"/>
                  <a:gd name="T32" fmla="*/ 128 w 377"/>
                  <a:gd name="T33" fmla="*/ 441 h 519"/>
                  <a:gd name="T34" fmla="*/ 137 w 377"/>
                  <a:gd name="T35" fmla="*/ 453 h 519"/>
                  <a:gd name="T36" fmla="*/ 148 w 377"/>
                  <a:gd name="T37" fmla="*/ 469 h 519"/>
                  <a:gd name="T38" fmla="*/ 164 w 377"/>
                  <a:gd name="T39" fmla="*/ 484 h 519"/>
                  <a:gd name="T40" fmla="*/ 182 w 377"/>
                  <a:gd name="T41" fmla="*/ 498 h 519"/>
                  <a:gd name="T42" fmla="*/ 202 w 377"/>
                  <a:gd name="T43" fmla="*/ 509 h 519"/>
                  <a:gd name="T44" fmla="*/ 221 w 377"/>
                  <a:gd name="T45" fmla="*/ 516 h 519"/>
                  <a:gd name="T46" fmla="*/ 237 w 377"/>
                  <a:gd name="T47" fmla="*/ 519 h 519"/>
                  <a:gd name="T48" fmla="*/ 251 w 377"/>
                  <a:gd name="T49" fmla="*/ 516 h 519"/>
                  <a:gd name="T50" fmla="*/ 255 w 377"/>
                  <a:gd name="T51" fmla="*/ 512 h 519"/>
                  <a:gd name="T52" fmla="*/ 258 w 377"/>
                  <a:gd name="T53" fmla="*/ 506 h 519"/>
                  <a:gd name="T54" fmla="*/ 267 w 377"/>
                  <a:gd name="T55" fmla="*/ 479 h 519"/>
                  <a:gd name="T56" fmla="*/ 283 w 377"/>
                  <a:gd name="T57" fmla="*/ 455 h 519"/>
                  <a:gd name="T58" fmla="*/ 304 w 377"/>
                  <a:gd name="T59" fmla="*/ 433 h 519"/>
                  <a:gd name="T60" fmla="*/ 330 w 377"/>
                  <a:gd name="T61" fmla="*/ 413 h 519"/>
                  <a:gd name="T62" fmla="*/ 342 w 377"/>
                  <a:gd name="T63" fmla="*/ 402 h 519"/>
                  <a:gd name="T64" fmla="*/ 363 w 377"/>
                  <a:gd name="T65" fmla="*/ 385 h 519"/>
                  <a:gd name="T66" fmla="*/ 374 w 377"/>
                  <a:gd name="T67" fmla="*/ 366 h 519"/>
                  <a:gd name="T68" fmla="*/ 377 w 377"/>
                  <a:gd name="T69" fmla="*/ 344 h 519"/>
                  <a:gd name="T70" fmla="*/ 375 w 377"/>
                  <a:gd name="T71" fmla="*/ 332 h 519"/>
                  <a:gd name="T72" fmla="*/ 364 w 377"/>
                  <a:gd name="T73" fmla="*/ 293 h 519"/>
                  <a:gd name="T74" fmla="*/ 321 w 377"/>
                  <a:gd name="T75" fmla="*/ 190 h 519"/>
                  <a:gd name="T76" fmla="*/ 308 w 377"/>
                  <a:gd name="T77" fmla="*/ 152 h 519"/>
                  <a:gd name="T78" fmla="*/ 299 w 377"/>
                  <a:gd name="T79" fmla="*/ 119 h 519"/>
                  <a:gd name="T80" fmla="*/ 288 w 377"/>
                  <a:gd name="T81" fmla="*/ 67 h 519"/>
                  <a:gd name="T82" fmla="*/ 282 w 377"/>
                  <a:gd name="T83" fmla="*/ 52 h 519"/>
                  <a:gd name="T84" fmla="*/ 279 w 377"/>
                  <a:gd name="T85" fmla="*/ 50 h 519"/>
                  <a:gd name="T86" fmla="*/ 278 w 377"/>
                  <a:gd name="T87" fmla="*/ 52 h 519"/>
                  <a:gd name="T88" fmla="*/ 265 w 377"/>
                  <a:gd name="T89" fmla="*/ 92 h 519"/>
                  <a:gd name="T90" fmla="*/ 256 w 377"/>
                  <a:gd name="T91" fmla="*/ 108 h 519"/>
                  <a:gd name="T92" fmla="*/ 252 w 377"/>
                  <a:gd name="T93" fmla="*/ 111 h 519"/>
                  <a:gd name="T94" fmla="*/ 246 w 377"/>
                  <a:gd name="T95" fmla="*/ 108 h 519"/>
                  <a:gd name="T96" fmla="*/ 240 w 377"/>
                  <a:gd name="T97" fmla="*/ 103 h 519"/>
                  <a:gd name="T98" fmla="*/ 221 w 377"/>
                  <a:gd name="T99" fmla="*/ 92 h 519"/>
                  <a:gd name="T100" fmla="*/ 183 w 377"/>
                  <a:gd name="T101" fmla="*/ 75 h 519"/>
                  <a:gd name="T102" fmla="*/ 160 w 377"/>
                  <a:gd name="T103" fmla="*/ 65 h 519"/>
                  <a:gd name="T104" fmla="*/ 141 w 377"/>
                  <a:gd name="T105" fmla="*/ 52 h 519"/>
                  <a:gd name="T106" fmla="*/ 128 w 377"/>
                  <a:gd name="T107" fmla="*/ 38 h 519"/>
                  <a:gd name="T108" fmla="*/ 115 w 377"/>
                  <a:gd name="T109" fmla="*/ 17 h 519"/>
                  <a:gd name="T110" fmla="*/ 108 w 377"/>
                  <a:gd name="T111" fmla="*/ 10 h 519"/>
                  <a:gd name="T112" fmla="*/ 96 w 377"/>
                  <a:gd name="T113" fmla="*/ 1 h 519"/>
                  <a:gd name="T114" fmla="*/ 91 w 377"/>
                  <a:gd name="T115" fmla="*/ 0 h 5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77" h="519"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2" y="1"/>
                    </a:lnTo>
                    <a:lnTo>
                      <a:pt x="72" y="3"/>
                    </a:lnTo>
                    <a:lnTo>
                      <a:pt x="66" y="6"/>
                    </a:lnTo>
                    <a:lnTo>
                      <a:pt x="60" y="9"/>
                    </a:lnTo>
                    <a:lnTo>
                      <a:pt x="54" y="13"/>
                    </a:lnTo>
                    <a:lnTo>
                      <a:pt x="48" y="18"/>
                    </a:lnTo>
                    <a:lnTo>
                      <a:pt x="42" y="26"/>
                    </a:lnTo>
                    <a:lnTo>
                      <a:pt x="36" y="33"/>
                    </a:lnTo>
                    <a:lnTo>
                      <a:pt x="30" y="42"/>
                    </a:lnTo>
                    <a:lnTo>
                      <a:pt x="25" y="53"/>
                    </a:lnTo>
                    <a:lnTo>
                      <a:pt x="19" y="66"/>
                    </a:lnTo>
                    <a:lnTo>
                      <a:pt x="15" y="81"/>
                    </a:lnTo>
                    <a:lnTo>
                      <a:pt x="9" y="108"/>
                    </a:lnTo>
                    <a:lnTo>
                      <a:pt x="4" y="138"/>
                    </a:lnTo>
                    <a:lnTo>
                      <a:pt x="2" y="153"/>
                    </a:lnTo>
                    <a:lnTo>
                      <a:pt x="1" y="168"/>
                    </a:lnTo>
                    <a:lnTo>
                      <a:pt x="0" y="183"/>
                    </a:lnTo>
                    <a:lnTo>
                      <a:pt x="0" y="199"/>
                    </a:lnTo>
                    <a:lnTo>
                      <a:pt x="1" y="214"/>
                    </a:lnTo>
                    <a:lnTo>
                      <a:pt x="3" y="230"/>
                    </a:lnTo>
                    <a:lnTo>
                      <a:pt x="6" y="246"/>
                    </a:lnTo>
                    <a:lnTo>
                      <a:pt x="11" y="262"/>
                    </a:lnTo>
                    <a:lnTo>
                      <a:pt x="16" y="277"/>
                    </a:lnTo>
                    <a:lnTo>
                      <a:pt x="24" y="293"/>
                    </a:lnTo>
                    <a:lnTo>
                      <a:pt x="33" y="309"/>
                    </a:lnTo>
                    <a:lnTo>
                      <a:pt x="44" y="324"/>
                    </a:lnTo>
                    <a:lnTo>
                      <a:pt x="88" y="381"/>
                    </a:lnTo>
                    <a:lnTo>
                      <a:pt x="114" y="419"/>
                    </a:lnTo>
                    <a:lnTo>
                      <a:pt x="128" y="441"/>
                    </a:lnTo>
                    <a:lnTo>
                      <a:pt x="137" y="453"/>
                    </a:lnTo>
                    <a:lnTo>
                      <a:pt x="142" y="461"/>
                    </a:lnTo>
                    <a:lnTo>
                      <a:pt x="148" y="469"/>
                    </a:lnTo>
                    <a:lnTo>
                      <a:pt x="155" y="477"/>
                    </a:lnTo>
                    <a:lnTo>
                      <a:pt x="164" y="484"/>
                    </a:lnTo>
                    <a:lnTo>
                      <a:pt x="173" y="491"/>
                    </a:lnTo>
                    <a:lnTo>
                      <a:pt x="182" y="498"/>
                    </a:lnTo>
                    <a:lnTo>
                      <a:pt x="193" y="504"/>
                    </a:lnTo>
                    <a:lnTo>
                      <a:pt x="202" y="509"/>
                    </a:lnTo>
                    <a:lnTo>
                      <a:pt x="212" y="513"/>
                    </a:lnTo>
                    <a:lnTo>
                      <a:pt x="221" y="516"/>
                    </a:lnTo>
                    <a:lnTo>
                      <a:pt x="230" y="518"/>
                    </a:lnTo>
                    <a:lnTo>
                      <a:pt x="237" y="519"/>
                    </a:lnTo>
                    <a:lnTo>
                      <a:pt x="244" y="518"/>
                    </a:lnTo>
                    <a:lnTo>
                      <a:pt x="251" y="516"/>
                    </a:lnTo>
                    <a:lnTo>
                      <a:pt x="253" y="514"/>
                    </a:lnTo>
                    <a:lnTo>
                      <a:pt x="255" y="512"/>
                    </a:lnTo>
                    <a:lnTo>
                      <a:pt x="258" y="506"/>
                    </a:lnTo>
                    <a:lnTo>
                      <a:pt x="262" y="492"/>
                    </a:lnTo>
                    <a:lnTo>
                      <a:pt x="267" y="479"/>
                    </a:lnTo>
                    <a:lnTo>
                      <a:pt x="274" y="466"/>
                    </a:lnTo>
                    <a:lnTo>
                      <a:pt x="283" y="455"/>
                    </a:lnTo>
                    <a:lnTo>
                      <a:pt x="292" y="444"/>
                    </a:lnTo>
                    <a:lnTo>
                      <a:pt x="304" y="433"/>
                    </a:lnTo>
                    <a:lnTo>
                      <a:pt x="316" y="423"/>
                    </a:lnTo>
                    <a:lnTo>
                      <a:pt x="330" y="413"/>
                    </a:lnTo>
                    <a:lnTo>
                      <a:pt x="342" y="402"/>
                    </a:lnTo>
                    <a:lnTo>
                      <a:pt x="353" y="393"/>
                    </a:lnTo>
                    <a:lnTo>
                      <a:pt x="363" y="385"/>
                    </a:lnTo>
                    <a:lnTo>
                      <a:pt x="369" y="375"/>
                    </a:lnTo>
                    <a:lnTo>
                      <a:pt x="374" y="366"/>
                    </a:lnTo>
                    <a:lnTo>
                      <a:pt x="376" y="356"/>
                    </a:lnTo>
                    <a:lnTo>
                      <a:pt x="377" y="344"/>
                    </a:lnTo>
                    <a:lnTo>
                      <a:pt x="375" y="332"/>
                    </a:lnTo>
                    <a:lnTo>
                      <a:pt x="371" y="316"/>
                    </a:lnTo>
                    <a:lnTo>
                      <a:pt x="364" y="293"/>
                    </a:lnTo>
                    <a:lnTo>
                      <a:pt x="342" y="241"/>
                    </a:lnTo>
                    <a:lnTo>
                      <a:pt x="321" y="190"/>
                    </a:lnTo>
                    <a:lnTo>
                      <a:pt x="313" y="168"/>
                    </a:lnTo>
                    <a:lnTo>
                      <a:pt x="308" y="152"/>
                    </a:lnTo>
                    <a:lnTo>
                      <a:pt x="299" y="119"/>
                    </a:lnTo>
                    <a:lnTo>
                      <a:pt x="291" y="83"/>
                    </a:lnTo>
                    <a:lnTo>
                      <a:pt x="288" y="67"/>
                    </a:lnTo>
                    <a:lnTo>
                      <a:pt x="284" y="56"/>
                    </a:lnTo>
                    <a:lnTo>
                      <a:pt x="282" y="52"/>
                    </a:lnTo>
                    <a:lnTo>
                      <a:pt x="281" y="50"/>
                    </a:lnTo>
                    <a:lnTo>
                      <a:pt x="279" y="50"/>
                    </a:lnTo>
                    <a:lnTo>
                      <a:pt x="278" y="52"/>
                    </a:lnTo>
                    <a:lnTo>
                      <a:pt x="272" y="70"/>
                    </a:lnTo>
                    <a:lnTo>
                      <a:pt x="265" y="92"/>
                    </a:lnTo>
                    <a:lnTo>
                      <a:pt x="261" y="102"/>
                    </a:lnTo>
                    <a:lnTo>
                      <a:pt x="256" y="108"/>
                    </a:lnTo>
                    <a:lnTo>
                      <a:pt x="254" y="110"/>
                    </a:lnTo>
                    <a:lnTo>
                      <a:pt x="252" y="111"/>
                    </a:lnTo>
                    <a:lnTo>
                      <a:pt x="249" y="110"/>
                    </a:lnTo>
                    <a:lnTo>
                      <a:pt x="246" y="108"/>
                    </a:lnTo>
                    <a:lnTo>
                      <a:pt x="240" y="103"/>
                    </a:lnTo>
                    <a:lnTo>
                      <a:pt x="231" y="98"/>
                    </a:lnTo>
                    <a:lnTo>
                      <a:pt x="221" y="92"/>
                    </a:lnTo>
                    <a:lnTo>
                      <a:pt x="209" y="87"/>
                    </a:lnTo>
                    <a:lnTo>
                      <a:pt x="183" y="75"/>
                    </a:lnTo>
                    <a:lnTo>
                      <a:pt x="160" y="65"/>
                    </a:lnTo>
                    <a:lnTo>
                      <a:pt x="150" y="59"/>
                    </a:lnTo>
                    <a:lnTo>
                      <a:pt x="141" y="52"/>
                    </a:lnTo>
                    <a:lnTo>
                      <a:pt x="133" y="45"/>
                    </a:lnTo>
                    <a:lnTo>
                      <a:pt x="128" y="38"/>
                    </a:lnTo>
                    <a:lnTo>
                      <a:pt x="119" y="26"/>
                    </a:lnTo>
                    <a:lnTo>
                      <a:pt x="115" y="17"/>
                    </a:lnTo>
                    <a:lnTo>
                      <a:pt x="108" y="10"/>
                    </a:lnTo>
                    <a:lnTo>
                      <a:pt x="102" y="4"/>
                    </a:lnTo>
                    <a:lnTo>
                      <a:pt x="96" y="1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718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48" name="Freeform 295">
                <a:extLst>
                  <a:ext uri="{FF2B5EF4-FFF2-40B4-BE49-F238E27FC236}">
                    <a16:creationId xmlns:a16="http://schemas.microsoft.com/office/drawing/2014/main" id="{59E358E7-E372-465E-A927-A328FDD02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" y="1394"/>
                <a:ext cx="372" cy="513"/>
              </a:xfrm>
              <a:custGeom>
                <a:avLst/>
                <a:gdLst>
                  <a:gd name="T0" fmla="*/ 89 w 372"/>
                  <a:gd name="T1" fmla="*/ 0 h 513"/>
                  <a:gd name="T2" fmla="*/ 81 w 372"/>
                  <a:gd name="T3" fmla="*/ 0 h 513"/>
                  <a:gd name="T4" fmla="*/ 65 w 372"/>
                  <a:gd name="T5" fmla="*/ 5 h 513"/>
                  <a:gd name="T6" fmla="*/ 53 w 372"/>
                  <a:gd name="T7" fmla="*/ 13 h 513"/>
                  <a:gd name="T8" fmla="*/ 40 w 372"/>
                  <a:gd name="T9" fmla="*/ 25 h 513"/>
                  <a:gd name="T10" fmla="*/ 29 w 372"/>
                  <a:gd name="T11" fmla="*/ 42 h 513"/>
                  <a:gd name="T12" fmla="*/ 18 w 372"/>
                  <a:gd name="T13" fmla="*/ 65 h 513"/>
                  <a:gd name="T14" fmla="*/ 15 w 372"/>
                  <a:gd name="T15" fmla="*/ 80 h 513"/>
                  <a:gd name="T16" fmla="*/ 4 w 372"/>
                  <a:gd name="T17" fmla="*/ 137 h 513"/>
                  <a:gd name="T18" fmla="*/ 1 w 372"/>
                  <a:gd name="T19" fmla="*/ 166 h 513"/>
                  <a:gd name="T20" fmla="*/ 0 w 372"/>
                  <a:gd name="T21" fmla="*/ 197 h 513"/>
                  <a:gd name="T22" fmla="*/ 3 w 372"/>
                  <a:gd name="T23" fmla="*/ 228 h 513"/>
                  <a:gd name="T24" fmla="*/ 10 w 372"/>
                  <a:gd name="T25" fmla="*/ 259 h 513"/>
                  <a:gd name="T26" fmla="*/ 24 w 372"/>
                  <a:gd name="T27" fmla="*/ 290 h 513"/>
                  <a:gd name="T28" fmla="*/ 43 w 372"/>
                  <a:gd name="T29" fmla="*/ 320 h 513"/>
                  <a:gd name="T30" fmla="*/ 86 w 372"/>
                  <a:gd name="T31" fmla="*/ 377 h 513"/>
                  <a:gd name="T32" fmla="*/ 127 w 372"/>
                  <a:gd name="T33" fmla="*/ 436 h 513"/>
                  <a:gd name="T34" fmla="*/ 135 w 372"/>
                  <a:gd name="T35" fmla="*/ 448 h 513"/>
                  <a:gd name="T36" fmla="*/ 146 w 372"/>
                  <a:gd name="T37" fmla="*/ 463 h 513"/>
                  <a:gd name="T38" fmla="*/ 162 w 372"/>
                  <a:gd name="T39" fmla="*/ 479 h 513"/>
                  <a:gd name="T40" fmla="*/ 180 w 372"/>
                  <a:gd name="T41" fmla="*/ 492 h 513"/>
                  <a:gd name="T42" fmla="*/ 200 w 372"/>
                  <a:gd name="T43" fmla="*/ 503 h 513"/>
                  <a:gd name="T44" fmla="*/ 218 w 372"/>
                  <a:gd name="T45" fmla="*/ 510 h 513"/>
                  <a:gd name="T46" fmla="*/ 234 w 372"/>
                  <a:gd name="T47" fmla="*/ 513 h 513"/>
                  <a:gd name="T48" fmla="*/ 248 w 372"/>
                  <a:gd name="T49" fmla="*/ 510 h 513"/>
                  <a:gd name="T50" fmla="*/ 254 w 372"/>
                  <a:gd name="T51" fmla="*/ 500 h 513"/>
                  <a:gd name="T52" fmla="*/ 259 w 372"/>
                  <a:gd name="T53" fmla="*/ 487 h 513"/>
                  <a:gd name="T54" fmla="*/ 271 w 372"/>
                  <a:gd name="T55" fmla="*/ 461 h 513"/>
                  <a:gd name="T56" fmla="*/ 289 w 372"/>
                  <a:gd name="T57" fmla="*/ 439 h 513"/>
                  <a:gd name="T58" fmla="*/ 313 w 372"/>
                  <a:gd name="T59" fmla="*/ 419 h 513"/>
                  <a:gd name="T60" fmla="*/ 326 w 372"/>
                  <a:gd name="T61" fmla="*/ 408 h 513"/>
                  <a:gd name="T62" fmla="*/ 349 w 372"/>
                  <a:gd name="T63" fmla="*/ 389 h 513"/>
                  <a:gd name="T64" fmla="*/ 365 w 372"/>
                  <a:gd name="T65" fmla="*/ 372 h 513"/>
                  <a:gd name="T66" fmla="*/ 372 w 372"/>
                  <a:gd name="T67" fmla="*/ 351 h 513"/>
                  <a:gd name="T68" fmla="*/ 371 w 372"/>
                  <a:gd name="T69" fmla="*/ 328 h 513"/>
                  <a:gd name="T70" fmla="*/ 367 w 372"/>
                  <a:gd name="T71" fmla="*/ 312 h 513"/>
                  <a:gd name="T72" fmla="*/ 338 w 372"/>
                  <a:gd name="T73" fmla="*/ 238 h 513"/>
                  <a:gd name="T74" fmla="*/ 310 w 372"/>
                  <a:gd name="T75" fmla="*/ 166 h 513"/>
                  <a:gd name="T76" fmla="*/ 305 w 372"/>
                  <a:gd name="T77" fmla="*/ 150 h 513"/>
                  <a:gd name="T78" fmla="*/ 289 w 372"/>
                  <a:gd name="T79" fmla="*/ 83 h 513"/>
                  <a:gd name="T80" fmla="*/ 282 w 372"/>
                  <a:gd name="T81" fmla="*/ 55 h 513"/>
                  <a:gd name="T82" fmla="*/ 279 w 372"/>
                  <a:gd name="T83" fmla="*/ 50 h 513"/>
                  <a:gd name="T84" fmla="*/ 276 w 372"/>
                  <a:gd name="T85" fmla="*/ 51 h 513"/>
                  <a:gd name="T86" fmla="*/ 270 w 372"/>
                  <a:gd name="T87" fmla="*/ 69 h 513"/>
                  <a:gd name="T88" fmla="*/ 259 w 372"/>
                  <a:gd name="T89" fmla="*/ 101 h 513"/>
                  <a:gd name="T90" fmla="*/ 252 w 372"/>
                  <a:gd name="T91" fmla="*/ 109 h 513"/>
                  <a:gd name="T92" fmla="*/ 248 w 372"/>
                  <a:gd name="T93" fmla="*/ 110 h 513"/>
                  <a:gd name="T94" fmla="*/ 244 w 372"/>
                  <a:gd name="T95" fmla="*/ 108 h 513"/>
                  <a:gd name="T96" fmla="*/ 229 w 372"/>
                  <a:gd name="T97" fmla="*/ 97 h 513"/>
                  <a:gd name="T98" fmla="*/ 207 w 372"/>
                  <a:gd name="T99" fmla="*/ 87 h 513"/>
                  <a:gd name="T100" fmla="*/ 157 w 372"/>
                  <a:gd name="T101" fmla="*/ 64 h 513"/>
                  <a:gd name="T102" fmla="*/ 148 w 372"/>
                  <a:gd name="T103" fmla="*/ 59 h 513"/>
                  <a:gd name="T104" fmla="*/ 131 w 372"/>
                  <a:gd name="T105" fmla="*/ 45 h 513"/>
                  <a:gd name="T106" fmla="*/ 118 w 372"/>
                  <a:gd name="T107" fmla="*/ 26 h 513"/>
                  <a:gd name="T108" fmla="*/ 113 w 372"/>
                  <a:gd name="T109" fmla="*/ 17 h 513"/>
                  <a:gd name="T110" fmla="*/ 100 w 372"/>
                  <a:gd name="T111" fmla="*/ 5 h 513"/>
                  <a:gd name="T112" fmla="*/ 91 w 372"/>
                  <a:gd name="T113" fmla="*/ 0 h 513"/>
                  <a:gd name="T114" fmla="*/ 89 w 372"/>
                  <a:gd name="T115" fmla="*/ 0 h 5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72" h="513">
                    <a:moveTo>
                      <a:pt x="89" y="0"/>
                    </a:moveTo>
                    <a:lnTo>
                      <a:pt x="89" y="0"/>
                    </a:lnTo>
                    <a:lnTo>
                      <a:pt x="87" y="0"/>
                    </a:lnTo>
                    <a:lnTo>
                      <a:pt x="81" y="0"/>
                    </a:lnTo>
                    <a:lnTo>
                      <a:pt x="70" y="3"/>
                    </a:lnTo>
                    <a:lnTo>
                      <a:pt x="65" y="5"/>
                    </a:lnTo>
                    <a:lnTo>
                      <a:pt x="59" y="9"/>
                    </a:lnTo>
                    <a:lnTo>
                      <a:pt x="53" y="13"/>
                    </a:lnTo>
                    <a:lnTo>
                      <a:pt x="47" y="18"/>
                    </a:lnTo>
                    <a:lnTo>
                      <a:pt x="40" y="25"/>
                    </a:lnTo>
                    <a:lnTo>
                      <a:pt x="35" y="33"/>
                    </a:lnTo>
                    <a:lnTo>
                      <a:pt x="29" y="42"/>
                    </a:lnTo>
                    <a:lnTo>
                      <a:pt x="24" y="53"/>
                    </a:lnTo>
                    <a:lnTo>
                      <a:pt x="18" y="65"/>
                    </a:lnTo>
                    <a:lnTo>
                      <a:pt x="15" y="80"/>
                    </a:lnTo>
                    <a:lnTo>
                      <a:pt x="9" y="107"/>
                    </a:lnTo>
                    <a:lnTo>
                      <a:pt x="4" y="137"/>
                    </a:lnTo>
                    <a:lnTo>
                      <a:pt x="2" y="151"/>
                    </a:lnTo>
                    <a:lnTo>
                      <a:pt x="1" y="166"/>
                    </a:lnTo>
                    <a:lnTo>
                      <a:pt x="0" y="181"/>
                    </a:lnTo>
                    <a:lnTo>
                      <a:pt x="0" y="197"/>
                    </a:lnTo>
                    <a:lnTo>
                      <a:pt x="1" y="212"/>
                    </a:lnTo>
                    <a:lnTo>
                      <a:pt x="3" y="228"/>
                    </a:lnTo>
                    <a:lnTo>
                      <a:pt x="6" y="244"/>
                    </a:lnTo>
                    <a:lnTo>
                      <a:pt x="10" y="259"/>
                    </a:lnTo>
                    <a:lnTo>
                      <a:pt x="16" y="274"/>
                    </a:lnTo>
                    <a:lnTo>
                      <a:pt x="24" y="290"/>
                    </a:lnTo>
                    <a:lnTo>
                      <a:pt x="33" y="305"/>
                    </a:lnTo>
                    <a:lnTo>
                      <a:pt x="43" y="320"/>
                    </a:lnTo>
                    <a:lnTo>
                      <a:pt x="86" y="377"/>
                    </a:lnTo>
                    <a:lnTo>
                      <a:pt x="112" y="414"/>
                    </a:lnTo>
                    <a:lnTo>
                      <a:pt x="127" y="436"/>
                    </a:lnTo>
                    <a:lnTo>
                      <a:pt x="135" y="448"/>
                    </a:lnTo>
                    <a:lnTo>
                      <a:pt x="140" y="455"/>
                    </a:lnTo>
                    <a:lnTo>
                      <a:pt x="146" y="463"/>
                    </a:lnTo>
                    <a:lnTo>
                      <a:pt x="153" y="471"/>
                    </a:lnTo>
                    <a:lnTo>
                      <a:pt x="162" y="479"/>
                    </a:lnTo>
                    <a:lnTo>
                      <a:pt x="170" y="486"/>
                    </a:lnTo>
                    <a:lnTo>
                      <a:pt x="180" y="492"/>
                    </a:lnTo>
                    <a:lnTo>
                      <a:pt x="190" y="498"/>
                    </a:lnTo>
                    <a:lnTo>
                      <a:pt x="200" y="503"/>
                    </a:lnTo>
                    <a:lnTo>
                      <a:pt x="209" y="507"/>
                    </a:lnTo>
                    <a:lnTo>
                      <a:pt x="218" y="510"/>
                    </a:lnTo>
                    <a:lnTo>
                      <a:pt x="227" y="512"/>
                    </a:lnTo>
                    <a:lnTo>
                      <a:pt x="234" y="513"/>
                    </a:lnTo>
                    <a:lnTo>
                      <a:pt x="241" y="512"/>
                    </a:lnTo>
                    <a:lnTo>
                      <a:pt x="248" y="510"/>
                    </a:lnTo>
                    <a:lnTo>
                      <a:pt x="252" y="506"/>
                    </a:lnTo>
                    <a:lnTo>
                      <a:pt x="254" y="500"/>
                    </a:lnTo>
                    <a:lnTo>
                      <a:pt x="259" y="487"/>
                    </a:lnTo>
                    <a:lnTo>
                      <a:pt x="264" y="474"/>
                    </a:lnTo>
                    <a:lnTo>
                      <a:pt x="271" y="461"/>
                    </a:lnTo>
                    <a:lnTo>
                      <a:pt x="279" y="450"/>
                    </a:lnTo>
                    <a:lnTo>
                      <a:pt x="289" y="439"/>
                    </a:lnTo>
                    <a:lnTo>
                      <a:pt x="300" y="429"/>
                    </a:lnTo>
                    <a:lnTo>
                      <a:pt x="313" y="419"/>
                    </a:lnTo>
                    <a:lnTo>
                      <a:pt x="326" y="408"/>
                    </a:lnTo>
                    <a:lnTo>
                      <a:pt x="338" y="398"/>
                    </a:lnTo>
                    <a:lnTo>
                      <a:pt x="349" y="389"/>
                    </a:lnTo>
                    <a:lnTo>
                      <a:pt x="357" y="381"/>
                    </a:lnTo>
                    <a:lnTo>
                      <a:pt x="365" y="372"/>
                    </a:lnTo>
                    <a:lnTo>
                      <a:pt x="369" y="362"/>
                    </a:lnTo>
                    <a:lnTo>
                      <a:pt x="372" y="351"/>
                    </a:lnTo>
                    <a:lnTo>
                      <a:pt x="372" y="340"/>
                    </a:lnTo>
                    <a:lnTo>
                      <a:pt x="371" y="328"/>
                    </a:lnTo>
                    <a:lnTo>
                      <a:pt x="367" y="312"/>
                    </a:lnTo>
                    <a:lnTo>
                      <a:pt x="359" y="290"/>
                    </a:lnTo>
                    <a:lnTo>
                      <a:pt x="338" y="238"/>
                    </a:lnTo>
                    <a:lnTo>
                      <a:pt x="318" y="188"/>
                    </a:lnTo>
                    <a:lnTo>
                      <a:pt x="310" y="166"/>
                    </a:lnTo>
                    <a:lnTo>
                      <a:pt x="305" y="150"/>
                    </a:lnTo>
                    <a:lnTo>
                      <a:pt x="297" y="118"/>
                    </a:lnTo>
                    <a:lnTo>
                      <a:pt x="289" y="83"/>
                    </a:lnTo>
                    <a:lnTo>
                      <a:pt x="285" y="66"/>
                    </a:lnTo>
                    <a:lnTo>
                      <a:pt x="282" y="55"/>
                    </a:lnTo>
                    <a:lnTo>
                      <a:pt x="280" y="52"/>
                    </a:lnTo>
                    <a:lnTo>
                      <a:pt x="279" y="50"/>
                    </a:lnTo>
                    <a:lnTo>
                      <a:pt x="277" y="50"/>
                    </a:lnTo>
                    <a:lnTo>
                      <a:pt x="276" y="51"/>
                    </a:lnTo>
                    <a:lnTo>
                      <a:pt x="270" y="69"/>
                    </a:lnTo>
                    <a:lnTo>
                      <a:pt x="263" y="92"/>
                    </a:lnTo>
                    <a:lnTo>
                      <a:pt x="259" y="101"/>
                    </a:lnTo>
                    <a:lnTo>
                      <a:pt x="254" y="108"/>
                    </a:lnTo>
                    <a:lnTo>
                      <a:pt x="252" y="109"/>
                    </a:lnTo>
                    <a:lnTo>
                      <a:pt x="250" y="110"/>
                    </a:lnTo>
                    <a:lnTo>
                      <a:pt x="248" y="110"/>
                    </a:lnTo>
                    <a:lnTo>
                      <a:pt x="244" y="108"/>
                    </a:lnTo>
                    <a:lnTo>
                      <a:pt x="238" y="102"/>
                    </a:lnTo>
                    <a:lnTo>
                      <a:pt x="229" y="97"/>
                    </a:lnTo>
                    <a:lnTo>
                      <a:pt x="219" y="92"/>
                    </a:lnTo>
                    <a:lnTo>
                      <a:pt x="207" y="87"/>
                    </a:lnTo>
                    <a:lnTo>
                      <a:pt x="181" y="76"/>
                    </a:lnTo>
                    <a:lnTo>
                      <a:pt x="157" y="64"/>
                    </a:lnTo>
                    <a:lnTo>
                      <a:pt x="148" y="59"/>
                    </a:lnTo>
                    <a:lnTo>
                      <a:pt x="139" y="52"/>
                    </a:lnTo>
                    <a:lnTo>
                      <a:pt x="131" y="45"/>
                    </a:lnTo>
                    <a:lnTo>
                      <a:pt x="126" y="38"/>
                    </a:lnTo>
                    <a:lnTo>
                      <a:pt x="118" y="26"/>
                    </a:lnTo>
                    <a:lnTo>
                      <a:pt x="113" y="17"/>
                    </a:lnTo>
                    <a:lnTo>
                      <a:pt x="107" y="10"/>
                    </a:lnTo>
                    <a:lnTo>
                      <a:pt x="100" y="5"/>
                    </a:lnTo>
                    <a:lnTo>
                      <a:pt x="94" y="1"/>
                    </a:lnTo>
                    <a:lnTo>
                      <a:pt x="9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657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49" name="Freeform 296">
                <a:extLst>
                  <a:ext uri="{FF2B5EF4-FFF2-40B4-BE49-F238E27FC236}">
                    <a16:creationId xmlns:a16="http://schemas.microsoft.com/office/drawing/2014/main" id="{F4652603-3EEB-4792-BA8A-4C9C155C5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395"/>
                <a:ext cx="368" cy="508"/>
              </a:xfrm>
              <a:custGeom>
                <a:avLst/>
                <a:gdLst>
                  <a:gd name="T0" fmla="*/ 89 w 368"/>
                  <a:gd name="T1" fmla="*/ 0 h 508"/>
                  <a:gd name="T2" fmla="*/ 80 w 368"/>
                  <a:gd name="T3" fmla="*/ 1 h 508"/>
                  <a:gd name="T4" fmla="*/ 64 w 368"/>
                  <a:gd name="T5" fmla="*/ 6 h 508"/>
                  <a:gd name="T6" fmla="*/ 52 w 368"/>
                  <a:gd name="T7" fmla="*/ 13 h 508"/>
                  <a:gd name="T8" fmla="*/ 40 w 368"/>
                  <a:gd name="T9" fmla="*/ 26 h 508"/>
                  <a:gd name="T10" fmla="*/ 29 w 368"/>
                  <a:gd name="T11" fmla="*/ 42 h 508"/>
                  <a:gd name="T12" fmla="*/ 18 w 368"/>
                  <a:gd name="T13" fmla="*/ 66 h 508"/>
                  <a:gd name="T14" fmla="*/ 15 w 368"/>
                  <a:gd name="T15" fmla="*/ 81 h 508"/>
                  <a:gd name="T16" fmla="*/ 4 w 368"/>
                  <a:gd name="T17" fmla="*/ 136 h 508"/>
                  <a:gd name="T18" fmla="*/ 0 w 368"/>
                  <a:gd name="T19" fmla="*/ 180 h 508"/>
                  <a:gd name="T20" fmla="*/ 2 w 368"/>
                  <a:gd name="T21" fmla="*/ 211 h 508"/>
                  <a:gd name="T22" fmla="*/ 7 w 368"/>
                  <a:gd name="T23" fmla="*/ 243 h 508"/>
                  <a:gd name="T24" fmla="*/ 17 w 368"/>
                  <a:gd name="T25" fmla="*/ 273 h 508"/>
                  <a:gd name="T26" fmla="*/ 33 w 368"/>
                  <a:gd name="T27" fmla="*/ 303 h 508"/>
                  <a:gd name="T28" fmla="*/ 44 w 368"/>
                  <a:gd name="T29" fmla="*/ 318 h 508"/>
                  <a:gd name="T30" fmla="*/ 112 w 368"/>
                  <a:gd name="T31" fmla="*/ 410 h 508"/>
                  <a:gd name="T32" fmla="*/ 134 w 368"/>
                  <a:gd name="T33" fmla="*/ 444 h 508"/>
                  <a:gd name="T34" fmla="*/ 139 w 368"/>
                  <a:gd name="T35" fmla="*/ 451 h 508"/>
                  <a:gd name="T36" fmla="*/ 152 w 368"/>
                  <a:gd name="T37" fmla="*/ 467 h 508"/>
                  <a:gd name="T38" fmla="*/ 169 w 368"/>
                  <a:gd name="T39" fmla="*/ 481 h 508"/>
                  <a:gd name="T40" fmla="*/ 189 w 368"/>
                  <a:gd name="T41" fmla="*/ 493 h 508"/>
                  <a:gd name="T42" fmla="*/ 207 w 368"/>
                  <a:gd name="T43" fmla="*/ 502 h 508"/>
                  <a:gd name="T44" fmla="*/ 225 w 368"/>
                  <a:gd name="T45" fmla="*/ 508 h 508"/>
                  <a:gd name="T46" fmla="*/ 239 w 368"/>
                  <a:gd name="T47" fmla="*/ 508 h 508"/>
                  <a:gd name="T48" fmla="*/ 250 w 368"/>
                  <a:gd name="T49" fmla="*/ 501 h 508"/>
                  <a:gd name="T50" fmla="*/ 252 w 368"/>
                  <a:gd name="T51" fmla="*/ 496 h 508"/>
                  <a:gd name="T52" fmla="*/ 262 w 368"/>
                  <a:gd name="T53" fmla="*/ 470 h 508"/>
                  <a:gd name="T54" fmla="*/ 277 w 368"/>
                  <a:gd name="T55" fmla="*/ 446 h 508"/>
                  <a:gd name="T56" fmla="*/ 297 w 368"/>
                  <a:gd name="T57" fmla="*/ 425 h 508"/>
                  <a:gd name="T58" fmla="*/ 323 w 368"/>
                  <a:gd name="T59" fmla="*/ 405 h 508"/>
                  <a:gd name="T60" fmla="*/ 335 w 368"/>
                  <a:gd name="T61" fmla="*/ 395 h 508"/>
                  <a:gd name="T62" fmla="*/ 354 w 368"/>
                  <a:gd name="T63" fmla="*/ 378 h 508"/>
                  <a:gd name="T64" fmla="*/ 366 w 368"/>
                  <a:gd name="T65" fmla="*/ 359 h 508"/>
                  <a:gd name="T66" fmla="*/ 368 w 368"/>
                  <a:gd name="T67" fmla="*/ 338 h 508"/>
                  <a:gd name="T68" fmla="*/ 367 w 368"/>
                  <a:gd name="T69" fmla="*/ 326 h 508"/>
                  <a:gd name="T70" fmla="*/ 355 w 368"/>
                  <a:gd name="T71" fmla="*/ 288 h 508"/>
                  <a:gd name="T72" fmla="*/ 316 w 368"/>
                  <a:gd name="T73" fmla="*/ 187 h 508"/>
                  <a:gd name="T74" fmla="*/ 303 w 368"/>
                  <a:gd name="T75" fmla="*/ 150 h 508"/>
                  <a:gd name="T76" fmla="*/ 299 w 368"/>
                  <a:gd name="T77" fmla="*/ 136 h 508"/>
                  <a:gd name="T78" fmla="*/ 288 w 368"/>
                  <a:gd name="T79" fmla="*/ 83 h 508"/>
                  <a:gd name="T80" fmla="*/ 281 w 368"/>
                  <a:gd name="T81" fmla="*/ 55 h 508"/>
                  <a:gd name="T82" fmla="*/ 278 w 368"/>
                  <a:gd name="T83" fmla="*/ 50 h 508"/>
                  <a:gd name="T84" fmla="*/ 275 w 368"/>
                  <a:gd name="T85" fmla="*/ 52 h 508"/>
                  <a:gd name="T86" fmla="*/ 269 w 368"/>
                  <a:gd name="T87" fmla="*/ 69 h 508"/>
                  <a:gd name="T88" fmla="*/ 258 w 368"/>
                  <a:gd name="T89" fmla="*/ 101 h 508"/>
                  <a:gd name="T90" fmla="*/ 251 w 368"/>
                  <a:gd name="T91" fmla="*/ 110 h 508"/>
                  <a:gd name="T92" fmla="*/ 247 w 368"/>
                  <a:gd name="T93" fmla="*/ 110 h 508"/>
                  <a:gd name="T94" fmla="*/ 243 w 368"/>
                  <a:gd name="T95" fmla="*/ 108 h 508"/>
                  <a:gd name="T96" fmla="*/ 228 w 368"/>
                  <a:gd name="T97" fmla="*/ 98 h 508"/>
                  <a:gd name="T98" fmla="*/ 206 w 368"/>
                  <a:gd name="T99" fmla="*/ 87 h 508"/>
                  <a:gd name="T100" fmla="*/ 156 w 368"/>
                  <a:gd name="T101" fmla="*/ 65 h 508"/>
                  <a:gd name="T102" fmla="*/ 147 w 368"/>
                  <a:gd name="T103" fmla="*/ 59 h 508"/>
                  <a:gd name="T104" fmla="*/ 130 w 368"/>
                  <a:gd name="T105" fmla="*/ 46 h 508"/>
                  <a:gd name="T106" fmla="*/ 117 w 368"/>
                  <a:gd name="T107" fmla="*/ 27 h 508"/>
                  <a:gd name="T108" fmla="*/ 112 w 368"/>
                  <a:gd name="T109" fmla="*/ 19 h 508"/>
                  <a:gd name="T110" fmla="*/ 99 w 368"/>
                  <a:gd name="T111" fmla="*/ 6 h 508"/>
                  <a:gd name="T112" fmla="*/ 91 w 368"/>
                  <a:gd name="T113" fmla="*/ 1 h 508"/>
                  <a:gd name="T114" fmla="*/ 89 w 368"/>
                  <a:gd name="T115" fmla="*/ 0 h 5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8" h="508">
                    <a:moveTo>
                      <a:pt x="89" y="0"/>
                    </a:moveTo>
                    <a:lnTo>
                      <a:pt x="89" y="0"/>
                    </a:lnTo>
                    <a:lnTo>
                      <a:pt x="86" y="1"/>
                    </a:lnTo>
                    <a:lnTo>
                      <a:pt x="80" y="1"/>
                    </a:lnTo>
                    <a:lnTo>
                      <a:pt x="70" y="4"/>
                    </a:lnTo>
                    <a:lnTo>
                      <a:pt x="64" y="6"/>
                    </a:lnTo>
                    <a:lnTo>
                      <a:pt x="58" y="9"/>
                    </a:lnTo>
                    <a:lnTo>
                      <a:pt x="52" y="13"/>
                    </a:lnTo>
                    <a:lnTo>
                      <a:pt x="46" y="19"/>
                    </a:lnTo>
                    <a:lnTo>
                      <a:pt x="40" y="26"/>
                    </a:lnTo>
                    <a:lnTo>
                      <a:pt x="34" y="33"/>
                    </a:lnTo>
                    <a:lnTo>
                      <a:pt x="29" y="42"/>
                    </a:lnTo>
                    <a:lnTo>
                      <a:pt x="24" y="53"/>
                    </a:lnTo>
                    <a:lnTo>
                      <a:pt x="18" y="66"/>
                    </a:lnTo>
                    <a:lnTo>
                      <a:pt x="15" y="81"/>
                    </a:lnTo>
                    <a:lnTo>
                      <a:pt x="9" y="107"/>
                    </a:lnTo>
                    <a:lnTo>
                      <a:pt x="4" y="136"/>
                    </a:lnTo>
                    <a:lnTo>
                      <a:pt x="1" y="165"/>
                    </a:lnTo>
                    <a:lnTo>
                      <a:pt x="0" y="180"/>
                    </a:lnTo>
                    <a:lnTo>
                      <a:pt x="1" y="196"/>
                    </a:lnTo>
                    <a:lnTo>
                      <a:pt x="2" y="211"/>
                    </a:lnTo>
                    <a:lnTo>
                      <a:pt x="4" y="226"/>
                    </a:lnTo>
                    <a:lnTo>
                      <a:pt x="7" y="243"/>
                    </a:lnTo>
                    <a:lnTo>
                      <a:pt x="11" y="258"/>
                    </a:lnTo>
                    <a:lnTo>
                      <a:pt x="17" y="273"/>
                    </a:lnTo>
                    <a:lnTo>
                      <a:pt x="25" y="287"/>
                    </a:lnTo>
                    <a:lnTo>
                      <a:pt x="33" y="303"/>
                    </a:lnTo>
                    <a:lnTo>
                      <a:pt x="44" y="318"/>
                    </a:lnTo>
                    <a:lnTo>
                      <a:pt x="86" y="374"/>
                    </a:lnTo>
                    <a:lnTo>
                      <a:pt x="112" y="410"/>
                    </a:lnTo>
                    <a:lnTo>
                      <a:pt x="126" y="432"/>
                    </a:lnTo>
                    <a:lnTo>
                      <a:pt x="134" y="444"/>
                    </a:lnTo>
                    <a:lnTo>
                      <a:pt x="139" y="451"/>
                    </a:lnTo>
                    <a:lnTo>
                      <a:pt x="145" y="459"/>
                    </a:lnTo>
                    <a:lnTo>
                      <a:pt x="152" y="467"/>
                    </a:lnTo>
                    <a:lnTo>
                      <a:pt x="160" y="474"/>
                    </a:lnTo>
                    <a:lnTo>
                      <a:pt x="169" y="481"/>
                    </a:lnTo>
                    <a:lnTo>
                      <a:pt x="178" y="487"/>
                    </a:lnTo>
                    <a:lnTo>
                      <a:pt x="189" y="493"/>
                    </a:lnTo>
                    <a:lnTo>
                      <a:pt x="198" y="498"/>
                    </a:lnTo>
                    <a:lnTo>
                      <a:pt x="207" y="502"/>
                    </a:lnTo>
                    <a:lnTo>
                      <a:pt x="216" y="506"/>
                    </a:lnTo>
                    <a:lnTo>
                      <a:pt x="225" y="508"/>
                    </a:lnTo>
                    <a:lnTo>
                      <a:pt x="232" y="508"/>
                    </a:lnTo>
                    <a:lnTo>
                      <a:pt x="239" y="508"/>
                    </a:lnTo>
                    <a:lnTo>
                      <a:pt x="245" y="505"/>
                    </a:lnTo>
                    <a:lnTo>
                      <a:pt x="250" y="501"/>
                    </a:lnTo>
                    <a:lnTo>
                      <a:pt x="252" y="496"/>
                    </a:lnTo>
                    <a:lnTo>
                      <a:pt x="256" y="482"/>
                    </a:lnTo>
                    <a:lnTo>
                      <a:pt x="262" y="470"/>
                    </a:lnTo>
                    <a:lnTo>
                      <a:pt x="269" y="457"/>
                    </a:lnTo>
                    <a:lnTo>
                      <a:pt x="277" y="446"/>
                    </a:lnTo>
                    <a:lnTo>
                      <a:pt x="286" y="435"/>
                    </a:lnTo>
                    <a:lnTo>
                      <a:pt x="297" y="425"/>
                    </a:lnTo>
                    <a:lnTo>
                      <a:pt x="310" y="415"/>
                    </a:lnTo>
                    <a:lnTo>
                      <a:pt x="323" y="405"/>
                    </a:lnTo>
                    <a:lnTo>
                      <a:pt x="335" y="395"/>
                    </a:lnTo>
                    <a:lnTo>
                      <a:pt x="346" y="387"/>
                    </a:lnTo>
                    <a:lnTo>
                      <a:pt x="354" y="378"/>
                    </a:lnTo>
                    <a:lnTo>
                      <a:pt x="361" y="369"/>
                    </a:lnTo>
                    <a:lnTo>
                      <a:pt x="366" y="359"/>
                    </a:lnTo>
                    <a:lnTo>
                      <a:pt x="368" y="348"/>
                    </a:lnTo>
                    <a:lnTo>
                      <a:pt x="368" y="338"/>
                    </a:lnTo>
                    <a:lnTo>
                      <a:pt x="367" y="326"/>
                    </a:lnTo>
                    <a:lnTo>
                      <a:pt x="363" y="310"/>
                    </a:lnTo>
                    <a:lnTo>
                      <a:pt x="355" y="288"/>
                    </a:lnTo>
                    <a:lnTo>
                      <a:pt x="336" y="237"/>
                    </a:lnTo>
                    <a:lnTo>
                      <a:pt x="316" y="187"/>
                    </a:lnTo>
                    <a:lnTo>
                      <a:pt x="308" y="165"/>
                    </a:lnTo>
                    <a:lnTo>
                      <a:pt x="303" y="150"/>
                    </a:lnTo>
                    <a:lnTo>
                      <a:pt x="299" y="136"/>
                    </a:lnTo>
                    <a:lnTo>
                      <a:pt x="295" y="118"/>
                    </a:lnTo>
                    <a:lnTo>
                      <a:pt x="288" y="83"/>
                    </a:lnTo>
                    <a:lnTo>
                      <a:pt x="284" y="66"/>
                    </a:lnTo>
                    <a:lnTo>
                      <a:pt x="281" y="55"/>
                    </a:lnTo>
                    <a:lnTo>
                      <a:pt x="279" y="52"/>
                    </a:lnTo>
                    <a:lnTo>
                      <a:pt x="278" y="50"/>
                    </a:lnTo>
                    <a:lnTo>
                      <a:pt x="276" y="50"/>
                    </a:lnTo>
                    <a:lnTo>
                      <a:pt x="275" y="52"/>
                    </a:lnTo>
                    <a:lnTo>
                      <a:pt x="269" y="69"/>
                    </a:lnTo>
                    <a:lnTo>
                      <a:pt x="262" y="92"/>
                    </a:lnTo>
                    <a:lnTo>
                      <a:pt x="258" y="101"/>
                    </a:lnTo>
                    <a:lnTo>
                      <a:pt x="254" y="108"/>
                    </a:lnTo>
                    <a:lnTo>
                      <a:pt x="251" y="110"/>
                    </a:lnTo>
                    <a:lnTo>
                      <a:pt x="249" y="111"/>
                    </a:lnTo>
                    <a:lnTo>
                      <a:pt x="247" y="110"/>
                    </a:lnTo>
                    <a:lnTo>
                      <a:pt x="243" y="108"/>
                    </a:lnTo>
                    <a:lnTo>
                      <a:pt x="237" y="103"/>
                    </a:lnTo>
                    <a:lnTo>
                      <a:pt x="228" y="98"/>
                    </a:lnTo>
                    <a:lnTo>
                      <a:pt x="218" y="93"/>
                    </a:lnTo>
                    <a:lnTo>
                      <a:pt x="206" y="87"/>
                    </a:lnTo>
                    <a:lnTo>
                      <a:pt x="180" y="77"/>
                    </a:lnTo>
                    <a:lnTo>
                      <a:pt x="156" y="65"/>
                    </a:lnTo>
                    <a:lnTo>
                      <a:pt x="147" y="59"/>
                    </a:lnTo>
                    <a:lnTo>
                      <a:pt x="138" y="53"/>
                    </a:lnTo>
                    <a:lnTo>
                      <a:pt x="130" y="46"/>
                    </a:lnTo>
                    <a:lnTo>
                      <a:pt x="125" y="39"/>
                    </a:lnTo>
                    <a:lnTo>
                      <a:pt x="117" y="27"/>
                    </a:lnTo>
                    <a:lnTo>
                      <a:pt x="112" y="19"/>
                    </a:lnTo>
                    <a:lnTo>
                      <a:pt x="106" y="12"/>
                    </a:lnTo>
                    <a:lnTo>
                      <a:pt x="99" y="6"/>
                    </a:lnTo>
                    <a:lnTo>
                      <a:pt x="93" y="2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596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50" name="Freeform 297">
                <a:extLst>
                  <a:ext uri="{FF2B5EF4-FFF2-40B4-BE49-F238E27FC236}">
                    <a16:creationId xmlns:a16="http://schemas.microsoft.com/office/drawing/2014/main" id="{98268340-305D-4BEF-8CF6-852D688E5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1397"/>
                <a:ext cx="364" cy="503"/>
              </a:xfrm>
              <a:custGeom>
                <a:avLst/>
                <a:gdLst>
                  <a:gd name="T0" fmla="*/ 87 w 364"/>
                  <a:gd name="T1" fmla="*/ 0 h 503"/>
                  <a:gd name="T2" fmla="*/ 78 w 364"/>
                  <a:gd name="T3" fmla="*/ 1 h 503"/>
                  <a:gd name="T4" fmla="*/ 63 w 364"/>
                  <a:gd name="T5" fmla="*/ 6 h 503"/>
                  <a:gd name="T6" fmla="*/ 51 w 364"/>
                  <a:gd name="T7" fmla="*/ 13 h 503"/>
                  <a:gd name="T8" fmla="*/ 39 w 364"/>
                  <a:gd name="T9" fmla="*/ 25 h 503"/>
                  <a:gd name="T10" fmla="*/ 28 w 364"/>
                  <a:gd name="T11" fmla="*/ 42 h 503"/>
                  <a:gd name="T12" fmla="*/ 19 w 364"/>
                  <a:gd name="T13" fmla="*/ 65 h 503"/>
                  <a:gd name="T14" fmla="*/ 14 w 364"/>
                  <a:gd name="T15" fmla="*/ 80 h 503"/>
                  <a:gd name="T16" fmla="*/ 4 w 364"/>
                  <a:gd name="T17" fmla="*/ 135 h 503"/>
                  <a:gd name="T18" fmla="*/ 0 w 364"/>
                  <a:gd name="T19" fmla="*/ 179 h 503"/>
                  <a:gd name="T20" fmla="*/ 1 w 364"/>
                  <a:gd name="T21" fmla="*/ 209 h 503"/>
                  <a:gd name="T22" fmla="*/ 6 w 364"/>
                  <a:gd name="T23" fmla="*/ 240 h 503"/>
                  <a:gd name="T24" fmla="*/ 16 w 364"/>
                  <a:gd name="T25" fmla="*/ 270 h 503"/>
                  <a:gd name="T26" fmla="*/ 33 w 364"/>
                  <a:gd name="T27" fmla="*/ 300 h 503"/>
                  <a:gd name="T28" fmla="*/ 43 w 364"/>
                  <a:gd name="T29" fmla="*/ 314 h 503"/>
                  <a:gd name="T30" fmla="*/ 110 w 364"/>
                  <a:gd name="T31" fmla="*/ 405 h 503"/>
                  <a:gd name="T32" fmla="*/ 132 w 364"/>
                  <a:gd name="T33" fmla="*/ 439 h 503"/>
                  <a:gd name="T34" fmla="*/ 137 w 364"/>
                  <a:gd name="T35" fmla="*/ 446 h 503"/>
                  <a:gd name="T36" fmla="*/ 150 w 364"/>
                  <a:gd name="T37" fmla="*/ 461 h 503"/>
                  <a:gd name="T38" fmla="*/ 167 w 364"/>
                  <a:gd name="T39" fmla="*/ 476 h 503"/>
                  <a:gd name="T40" fmla="*/ 185 w 364"/>
                  <a:gd name="T41" fmla="*/ 488 h 503"/>
                  <a:gd name="T42" fmla="*/ 205 w 364"/>
                  <a:gd name="T43" fmla="*/ 497 h 503"/>
                  <a:gd name="T44" fmla="*/ 222 w 364"/>
                  <a:gd name="T45" fmla="*/ 502 h 503"/>
                  <a:gd name="T46" fmla="*/ 236 w 364"/>
                  <a:gd name="T47" fmla="*/ 502 h 503"/>
                  <a:gd name="T48" fmla="*/ 246 w 364"/>
                  <a:gd name="T49" fmla="*/ 496 h 503"/>
                  <a:gd name="T50" fmla="*/ 249 w 364"/>
                  <a:gd name="T51" fmla="*/ 490 h 503"/>
                  <a:gd name="T52" fmla="*/ 258 w 364"/>
                  <a:gd name="T53" fmla="*/ 465 h 503"/>
                  <a:gd name="T54" fmla="*/ 273 w 364"/>
                  <a:gd name="T55" fmla="*/ 441 h 503"/>
                  <a:gd name="T56" fmla="*/ 293 w 364"/>
                  <a:gd name="T57" fmla="*/ 421 h 503"/>
                  <a:gd name="T58" fmla="*/ 319 w 364"/>
                  <a:gd name="T59" fmla="*/ 401 h 503"/>
                  <a:gd name="T60" fmla="*/ 331 w 364"/>
                  <a:gd name="T61" fmla="*/ 391 h 503"/>
                  <a:gd name="T62" fmla="*/ 350 w 364"/>
                  <a:gd name="T63" fmla="*/ 374 h 503"/>
                  <a:gd name="T64" fmla="*/ 361 w 364"/>
                  <a:gd name="T65" fmla="*/ 356 h 503"/>
                  <a:gd name="T66" fmla="*/ 364 w 364"/>
                  <a:gd name="T67" fmla="*/ 334 h 503"/>
                  <a:gd name="T68" fmla="*/ 362 w 364"/>
                  <a:gd name="T69" fmla="*/ 322 h 503"/>
                  <a:gd name="T70" fmla="*/ 350 w 364"/>
                  <a:gd name="T71" fmla="*/ 285 h 503"/>
                  <a:gd name="T72" fmla="*/ 313 w 364"/>
                  <a:gd name="T73" fmla="*/ 185 h 503"/>
                  <a:gd name="T74" fmla="*/ 300 w 364"/>
                  <a:gd name="T75" fmla="*/ 148 h 503"/>
                  <a:gd name="T76" fmla="*/ 296 w 364"/>
                  <a:gd name="T77" fmla="*/ 134 h 503"/>
                  <a:gd name="T78" fmla="*/ 285 w 364"/>
                  <a:gd name="T79" fmla="*/ 82 h 503"/>
                  <a:gd name="T80" fmla="*/ 279 w 364"/>
                  <a:gd name="T81" fmla="*/ 55 h 503"/>
                  <a:gd name="T82" fmla="*/ 276 w 364"/>
                  <a:gd name="T83" fmla="*/ 49 h 503"/>
                  <a:gd name="T84" fmla="*/ 273 w 364"/>
                  <a:gd name="T85" fmla="*/ 51 h 503"/>
                  <a:gd name="T86" fmla="*/ 267 w 364"/>
                  <a:gd name="T87" fmla="*/ 68 h 503"/>
                  <a:gd name="T88" fmla="*/ 256 w 364"/>
                  <a:gd name="T89" fmla="*/ 101 h 503"/>
                  <a:gd name="T90" fmla="*/ 250 w 364"/>
                  <a:gd name="T91" fmla="*/ 109 h 503"/>
                  <a:gd name="T92" fmla="*/ 245 w 364"/>
                  <a:gd name="T93" fmla="*/ 110 h 503"/>
                  <a:gd name="T94" fmla="*/ 243 w 364"/>
                  <a:gd name="T95" fmla="*/ 108 h 503"/>
                  <a:gd name="T96" fmla="*/ 227 w 364"/>
                  <a:gd name="T97" fmla="*/ 97 h 503"/>
                  <a:gd name="T98" fmla="*/ 204 w 364"/>
                  <a:gd name="T99" fmla="*/ 87 h 503"/>
                  <a:gd name="T100" fmla="*/ 154 w 364"/>
                  <a:gd name="T101" fmla="*/ 65 h 503"/>
                  <a:gd name="T102" fmla="*/ 145 w 364"/>
                  <a:gd name="T103" fmla="*/ 59 h 503"/>
                  <a:gd name="T104" fmla="*/ 129 w 364"/>
                  <a:gd name="T105" fmla="*/ 46 h 503"/>
                  <a:gd name="T106" fmla="*/ 115 w 364"/>
                  <a:gd name="T107" fmla="*/ 27 h 503"/>
                  <a:gd name="T108" fmla="*/ 110 w 364"/>
                  <a:gd name="T109" fmla="*/ 20 h 503"/>
                  <a:gd name="T110" fmla="*/ 97 w 364"/>
                  <a:gd name="T111" fmla="*/ 6 h 503"/>
                  <a:gd name="T112" fmla="*/ 89 w 364"/>
                  <a:gd name="T113" fmla="*/ 1 h 503"/>
                  <a:gd name="T114" fmla="*/ 87 w 364"/>
                  <a:gd name="T115" fmla="*/ 0 h 50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4" h="503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78" y="1"/>
                    </a:lnTo>
                    <a:lnTo>
                      <a:pt x="68" y="4"/>
                    </a:lnTo>
                    <a:lnTo>
                      <a:pt x="63" y="6"/>
                    </a:lnTo>
                    <a:lnTo>
                      <a:pt x="57" y="9"/>
                    </a:lnTo>
                    <a:lnTo>
                      <a:pt x="51" y="13"/>
                    </a:lnTo>
                    <a:lnTo>
                      <a:pt x="45" y="19"/>
                    </a:lnTo>
                    <a:lnTo>
                      <a:pt x="39" y="25"/>
                    </a:lnTo>
                    <a:lnTo>
                      <a:pt x="33" y="33"/>
                    </a:lnTo>
                    <a:lnTo>
                      <a:pt x="28" y="42"/>
                    </a:lnTo>
                    <a:lnTo>
                      <a:pt x="23" y="53"/>
                    </a:lnTo>
                    <a:lnTo>
                      <a:pt x="19" y="65"/>
                    </a:lnTo>
                    <a:lnTo>
                      <a:pt x="14" y="80"/>
                    </a:lnTo>
                    <a:lnTo>
                      <a:pt x="8" y="107"/>
                    </a:lnTo>
                    <a:lnTo>
                      <a:pt x="4" y="135"/>
                    </a:lnTo>
                    <a:lnTo>
                      <a:pt x="1" y="164"/>
                    </a:lnTo>
                    <a:lnTo>
                      <a:pt x="0" y="179"/>
                    </a:lnTo>
                    <a:lnTo>
                      <a:pt x="0" y="194"/>
                    </a:lnTo>
                    <a:lnTo>
                      <a:pt x="1" y="209"/>
                    </a:lnTo>
                    <a:lnTo>
                      <a:pt x="3" y="224"/>
                    </a:lnTo>
                    <a:lnTo>
                      <a:pt x="6" y="240"/>
                    </a:lnTo>
                    <a:lnTo>
                      <a:pt x="11" y="255"/>
                    </a:lnTo>
                    <a:lnTo>
                      <a:pt x="16" y="270"/>
                    </a:lnTo>
                    <a:lnTo>
                      <a:pt x="24" y="284"/>
                    </a:lnTo>
                    <a:lnTo>
                      <a:pt x="33" y="300"/>
                    </a:lnTo>
                    <a:lnTo>
                      <a:pt x="43" y="314"/>
                    </a:lnTo>
                    <a:lnTo>
                      <a:pt x="85" y="369"/>
                    </a:lnTo>
                    <a:lnTo>
                      <a:pt x="110" y="405"/>
                    </a:lnTo>
                    <a:lnTo>
                      <a:pt x="124" y="427"/>
                    </a:lnTo>
                    <a:lnTo>
                      <a:pt x="132" y="439"/>
                    </a:lnTo>
                    <a:lnTo>
                      <a:pt x="137" y="446"/>
                    </a:lnTo>
                    <a:lnTo>
                      <a:pt x="143" y="453"/>
                    </a:lnTo>
                    <a:lnTo>
                      <a:pt x="150" y="461"/>
                    </a:lnTo>
                    <a:lnTo>
                      <a:pt x="158" y="469"/>
                    </a:lnTo>
                    <a:lnTo>
                      <a:pt x="167" y="476"/>
                    </a:lnTo>
                    <a:lnTo>
                      <a:pt x="176" y="482"/>
                    </a:lnTo>
                    <a:lnTo>
                      <a:pt x="185" y="488"/>
                    </a:lnTo>
                    <a:lnTo>
                      <a:pt x="195" y="493"/>
                    </a:lnTo>
                    <a:lnTo>
                      <a:pt x="205" y="497"/>
                    </a:lnTo>
                    <a:lnTo>
                      <a:pt x="213" y="500"/>
                    </a:lnTo>
                    <a:lnTo>
                      <a:pt x="222" y="502"/>
                    </a:lnTo>
                    <a:lnTo>
                      <a:pt x="229" y="503"/>
                    </a:lnTo>
                    <a:lnTo>
                      <a:pt x="236" y="502"/>
                    </a:lnTo>
                    <a:lnTo>
                      <a:pt x="241" y="500"/>
                    </a:lnTo>
                    <a:lnTo>
                      <a:pt x="246" y="496"/>
                    </a:lnTo>
                    <a:lnTo>
                      <a:pt x="249" y="490"/>
                    </a:lnTo>
                    <a:lnTo>
                      <a:pt x="253" y="477"/>
                    </a:lnTo>
                    <a:lnTo>
                      <a:pt x="258" y="465"/>
                    </a:lnTo>
                    <a:lnTo>
                      <a:pt x="265" y="452"/>
                    </a:lnTo>
                    <a:lnTo>
                      <a:pt x="273" y="441"/>
                    </a:lnTo>
                    <a:lnTo>
                      <a:pt x="283" y="431"/>
                    </a:lnTo>
                    <a:lnTo>
                      <a:pt x="293" y="421"/>
                    </a:lnTo>
                    <a:lnTo>
                      <a:pt x="306" y="411"/>
                    </a:lnTo>
                    <a:lnTo>
                      <a:pt x="319" y="401"/>
                    </a:lnTo>
                    <a:lnTo>
                      <a:pt x="331" y="391"/>
                    </a:lnTo>
                    <a:lnTo>
                      <a:pt x="342" y="383"/>
                    </a:lnTo>
                    <a:lnTo>
                      <a:pt x="350" y="374"/>
                    </a:lnTo>
                    <a:lnTo>
                      <a:pt x="357" y="365"/>
                    </a:lnTo>
                    <a:lnTo>
                      <a:pt x="361" y="356"/>
                    </a:lnTo>
                    <a:lnTo>
                      <a:pt x="363" y="345"/>
                    </a:lnTo>
                    <a:lnTo>
                      <a:pt x="364" y="334"/>
                    </a:lnTo>
                    <a:lnTo>
                      <a:pt x="362" y="322"/>
                    </a:lnTo>
                    <a:lnTo>
                      <a:pt x="358" y="307"/>
                    </a:lnTo>
                    <a:lnTo>
                      <a:pt x="350" y="285"/>
                    </a:lnTo>
                    <a:lnTo>
                      <a:pt x="332" y="234"/>
                    </a:lnTo>
                    <a:lnTo>
                      <a:pt x="313" y="185"/>
                    </a:lnTo>
                    <a:lnTo>
                      <a:pt x="305" y="163"/>
                    </a:lnTo>
                    <a:lnTo>
                      <a:pt x="300" y="148"/>
                    </a:lnTo>
                    <a:lnTo>
                      <a:pt x="296" y="134"/>
                    </a:lnTo>
                    <a:lnTo>
                      <a:pt x="292" y="116"/>
                    </a:lnTo>
                    <a:lnTo>
                      <a:pt x="285" y="82"/>
                    </a:lnTo>
                    <a:lnTo>
                      <a:pt x="282" y="66"/>
                    </a:lnTo>
                    <a:lnTo>
                      <a:pt x="279" y="55"/>
                    </a:lnTo>
                    <a:lnTo>
                      <a:pt x="277" y="51"/>
                    </a:lnTo>
                    <a:lnTo>
                      <a:pt x="276" y="49"/>
                    </a:lnTo>
                    <a:lnTo>
                      <a:pt x="274" y="49"/>
                    </a:lnTo>
                    <a:lnTo>
                      <a:pt x="273" y="51"/>
                    </a:lnTo>
                    <a:lnTo>
                      <a:pt x="267" y="68"/>
                    </a:lnTo>
                    <a:lnTo>
                      <a:pt x="260" y="91"/>
                    </a:lnTo>
                    <a:lnTo>
                      <a:pt x="256" y="101"/>
                    </a:lnTo>
                    <a:lnTo>
                      <a:pt x="252" y="107"/>
                    </a:lnTo>
                    <a:lnTo>
                      <a:pt x="250" y="109"/>
                    </a:lnTo>
                    <a:lnTo>
                      <a:pt x="247" y="110"/>
                    </a:lnTo>
                    <a:lnTo>
                      <a:pt x="245" y="110"/>
                    </a:lnTo>
                    <a:lnTo>
                      <a:pt x="243" y="108"/>
                    </a:lnTo>
                    <a:lnTo>
                      <a:pt x="235" y="103"/>
                    </a:lnTo>
                    <a:lnTo>
                      <a:pt x="227" y="97"/>
                    </a:lnTo>
                    <a:lnTo>
                      <a:pt x="216" y="92"/>
                    </a:lnTo>
                    <a:lnTo>
                      <a:pt x="204" y="87"/>
                    </a:lnTo>
                    <a:lnTo>
                      <a:pt x="178" y="76"/>
                    </a:lnTo>
                    <a:lnTo>
                      <a:pt x="154" y="65"/>
                    </a:lnTo>
                    <a:lnTo>
                      <a:pt x="145" y="59"/>
                    </a:lnTo>
                    <a:lnTo>
                      <a:pt x="136" y="53"/>
                    </a:lnTo>
                    <a:lnTo>
                      <a:pt x="129" y="46"/>
                    </a:lnTo>
                    <a:lnTo>
                      <a:pt x="123" y="39"/>
                    </a:lnTo>
                    <a:lnTo>
                      <a:pt x="115" y="27"/>
                    </a:lnTo>
                    <a:lnTo>
                      <a:pt x="110" y="20"/>
                    </a:lnTo>
                    <a:lnTo>
                      <a:pt x="104" y="12"/>
                    </a:lnTo>
                    <a:lnTo>
                      <a:pt x="97" y="6"/>
                    </a:lnTo>
                    <a:lnTo>
                      <a:pt x="91" y="2"/>
                    </a:lnTo>
                    <a:lnTo>
                      <a:pt x="89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4D6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51" name="Freeform 298">
                <a:extLst>
                  <a:ext uri="{FF2B5EF4-FFF2-40B4-BE49-F238E27FC236}">
                    <a16:creationId xmlns:a16="http://schemas.microsoft.com/office/drawing/2014/main" id="{18D164E3-4F59-4B92-8B8E-36FC887D4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399"/>
                <a:ext cx="359" cy="497"/>
              </a:xfrm>
              <a:custGeom>
                <a:avLst/>
                <a:gdLst>
                  <a:gd name="T0" fmla="*/ 85 w 359"/>
                  <a:gd name="T1" fmla="*/ 0 h 497"/>
                  <a:gd name="T2" fmla="*/ 77 w 359"/>
                  <a:gd name="T3" fmla="*/ 1 h 497"/>
                  <a:gd name="T4" fmla="*/ 61 w 359"/>
                  <a:gd name="T5" fmla="*/ 6 h 497"/>
                  <a:gd name="T6" fmla="*/ 50 w 359"/>
                  <a:gd name="T7" fmla="*/ 13 h 497"/>
                  <a:gd name="T8" fmla="*/ 38 w 359"/>
                  <a:gd name="T9" fmla="*/ 25 h 497"/>
                  <a:gd name="T10" fmla="*/ 27 w 359"/>
                  <a:gd name="T11" fmla="*/ 42 h 497"/>
                  <a:gd name="T12" fmla="*/ 18 w 359"/>
                  <a:gd name="T13" fmla="*/ 65 h 497"/>
                  <a:gd name="T14" fmla="*/ 13 w 359"/>
                  <a:gd name="T15" fmla="*/ 80 h 497"/>
                  <a:gd name="T16" fmla="*/ 3 w 359"/>
                  <a:gd name="T17" fmla="*/ 134 h 497"/>
                  <a:gd name="T18" fmla="*/ 0 w 359"/>
                  <a:gd name="T19" fmla="*/ 177 h 497"/>
                  <a:gd name="T20" fmla="*/ 1 w 359"/>
                  <a:gd name="T21" fmla="*/ 207 h 497"/>
                  <a:gd name="T22" fmla="*/ 6 w 359"/>
                  <a:gd name="T23" fmla="*/ 238 h 497"/>
                  <a:gd name="T24" fmla="*/ 17 w 359"/>
                  <a:gd name="T25" fmla="*/ 267 h 497"/>
                  <a:gd name="T26" fmla="*/ 32 w 359"/>
                  <a:gd name="T27" fmla="*/ 297 h 497"/>
                  <a:gd name="T28" fmla="*/ 42 w 359"/>
                  <a:gd name="T29" fmla="*/ 311 h 497"/>
                  <a:gd name="T30" fmla="*/ 109 w 359"/>
                  <a:gd name="T31" fmla="*/ 400 h 497"/>
                  <a:gd name="T32" fmla="*/ 131 w 359"/>
                  <a:gd name="T33" fmla="*/ 434 h 497"/>
                  <a:gd name="T34" fmla="*/ 135 w 359"/>
                  <a:gd name="T35" fmla="*/ 441 h 497"/>
                  <a:gd name="T36" fmla="*/ 148 w 359"/>
                  <a:gd name="T37" fmla="*/ 455 h 497"/>
                  <a:gd name="T38" fmla="*/ 165 w 359"/>
                  <a:gd name="T39" fmla="*/ 470 h 497"/>
                  <a:gd name="T40" fmla="*/ 183 w 359"/>
                  <a:gd name="T41" fmla="*/ 482 h 497"/>
                  <a:gd name="T42" fmla="*/ 202 w 359"/>
                  <a:gd name="T43" fmla="*/ 491 h 497"/>
                  <a:gd name="T44" fmla="*/ 219 w 359"/>
                  <a:gd name="T45" fmla="*/ 496 h 497"/>
                  <a:gd name="T46" fmla="*/ 233 w 359"/>
                  <a:gd name="T47" fmla="*/ 496 h 497"/>
                  <a:gd name="T48" fmla="*/ 243 w 359"/>
                  <a:gd name="T49" fmla="*/ 490 h 497"/>
                  <a:gd name="T50" fmla="*/ 246 w 359"/>
                  <a:gd name="T51" fmla="*/ 484 h 497"/>
                  <a:gd name="T52" fmla="*/ 255 w 359"/>
                  <a:gd name="T53" fmla="*/ 458 h 497"/>
                  <a:gd name="T54" fmla="*/ 270 w 359"/>
                  <a:gd name="T55" fmla="*/ 436 h 497"/>
                  <a:gd name="T56" fmla="*/ 290 w 359"/>
                  <a:gd name="T57" fmla="*/ 416 h 497"/>
                  <a:gd name="T58" fmla="*/ 315 w 359"/>
                  <a:gd name="T59" fmla="*/ 397 h 497"/>
                  <a:gd name="T60" fmla="*/ 327 w 359"/>
                  <a:gd name="T61" fmla="*/ 388 h 497"/>
                  <a:gd name="T62" fmla="*/ 345 w 359"/>
                  <a:gd name="T63" fmla="*/ 370 h 497"/>
                  <a:gd name="T64" fmla="*/ 356 w 359"/>
                  <a:gd name="T65" fmla="*/ 352 h 497"/>
                  <a:gd name="T66" fmla="*/ 359 w 359"/>
                  <a:gd name="T67" fmla="*/ 330 h 497"/>
                  <a:gd name="T68" fmla="*/ 357 w 359"/>
                  <a:gd name="T69" fmla="*/ 319 h 497"/>
                  <a:gd name="T70" fmla="*/ 346 w 359"/>
                  <a:gd name="T71" fmla="*/ 282 h 497"/>
                  <a:gd name="T72" fmla="*/ 309 w 359"/>
                  <a:gd name="T73" fmla="*/ 182 h 497"/>
                  <a:gd name="T74" fmla="*/ 297 w 359"/>
                  <a:gd name="T75" fmla="*/ 146 h 497"/>
                  <a:gd name="T76" fmla="*/ 293 w 359"/>
                  <a:gd name="T77" fmla="*/ 133 h 497"/>
                  <a:gd name="T78" fmla="*/ 283 w 359"/>
                  <a:gd name="T79" fmla="*/ 81 h 497"/>
                  <a:gd name="T80" fmla="*/ 276 w 359"/>
                  <a:gd name="T81" fmla="*/ 54 h 497"/>
                  <a:gd name="T82" fmla="*/ 273 w 359"/>
                  <a:gd name="T83" fmla="*/ 49 h 497"/>
                  <a:gd name="T84" fmla="*/ 271 w 359"/>
                  <a:gd name="T85" fmla="*/ 50 h 497"/>
                  <a:gd name="T86" fmla="*/ 265 w 359"/>
                  <a:gd name="T87" fmla="*/ 68 h 497"/>
                  <a:gd name="T88" fmla="*/ 254 w 359"/>
                  <a:gd name="T89" fmla="*/ 100 h 497"/>
                  <a:gd name="T90" fmla="*/ 248 w 359"/>
                  <a:gd name="T91" fmla="*/ 109 h 497"/>
                  <a:gd name="T92" fmla="*/ 243 w 359"/>
                  <a:gd name="T93" fmla="*/ 109 h 497"/>
                  <a:gd name="T94" fmla="*/ 241 w 359"/>
                  <a:gd name="T95" fmla="*/ 108 h 497"/>
                  <a:gd name="T96" fmla="*/ 225 w 359"/>
                  <a:gd name="T97" fmla="*/ 97 h 497"/>
                  <a:gd name="T98" fmla="*/ 202 w 359"/>
                  <a:gd name="T99" fmla="*/ 87 h 497"/>
                  <a:gd name="T100" fmla="*/ 152 w 359"/>
                  <a:gd name="T101" fmla="*/ 65 h 497"/>
                  <a:gd name="T102" fmla="*/ 143 w 359"/>
                  <a:gd name="T103" fmla="*/ 59 h 497"/>
                  <a:gd name="T104" fmla="*/ 127 w 359"/>
                  <a:gd name="T105" fmla="*/ 46 h 497"/>
                  <a:gd name="T106" fmla="*/ 113 w 359"/>
                  <a:gd name="T107" fmla="*/ 27 h 497"/>
                  <a:gd name="T108" fmla="*/ 108 w 359"/>
                  <a:gd name="T109" fmla="*/ 20 h 497"/>
                  <a:gd name="T110" fmla="*/ 96 w 359"/>
                  <a:gd name="T111" fmla="*/ 6 h 497"/>
                  <a:gd name="T112" fmla="*/ 87 w 359"/>
                  <a:gd name="T113" fmla="*/ 1 h 497"/>
                  <a:gd name="T114" fmla="*/ 85 w 359"/>
                  <a:gd name="T115" fmla="*/ 0 h 49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9" h="497">
                    <a:moveTo>
                      <a:pt x="85" y="0"/>
                    </a:moveTo>
                    <a:lnTo>
                      <a:pt x="85" y="0"/>
                    </a:lnTo>
                    <a:lnTo>
                      <a:pt x="83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61" y="6"/>
                    </a:lnTo>
                    <a:lnTo>
                      <a:pt x="56" y="9"/>
                    </a:lnTo>
                    <a:lnTo>
                      <a:pt x="50" y="13"/>
                    </a:lnTo>
                    <a:lnTo>
                      <a:pt x="44" y="19"/>
                    </a:lnTo>
                    <a:lnTo>
                      <a:pt x="38" y="25"/>
                    </a:lnTo>
                    <a:lnTo>
                      <a:pt x="32" y="32"/>
                    </a:lnTo>
                    <a:lnTo>
                      <a:pt x="27" y="42"/>
                    </a:lnTo>
                    <a:lnTo>
                      <a:pt x="22" y="52"/>
                    </a:lnTo>
                    <a:lnTo>
                      <a:pt x="18" y="65"/>
                    </a:lnTo>
                    <a:lnTo>
                      <a:pt x="13" y="80"/>
                    </a:lnTo>
                    <a:lnTo>
                      <a:pt x="8" y="106"/>
                    </a:lnTo>
                    <a:lnTo>
                      <a:pt x="3" y="134"/>
                    </a:lnTo>
                    <a:lnTo>
                      <a:pt x="0" y="162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1" y="207"/>
                    </a:lnTo>
                    <a:lnTo>
                      <a:pt x="3" y="222"/>
                    </a:lnTo>
                    <a:lnTo>
                      <a:pt x="6" y="238"/>
                    </a:lnTo>
                    <a:lnTo>
                      <a:pt x="10" y="252"/>
                    </a:lnTo>
                    <a:lnTo>
                      <a:pt x="17" y="267"/>
                    </a:lnTo>
                    <a:lnTo>
                      <a:pt x="24" y="281"/>
                    </a:lnTo>
                    <a:lnTo>
                      <a:pt x="32" y="297"/>
                    </a:lnTo>
                    <a:lnTo>
                      <a:pt x="42" y="311"/>
                    </a:lnTo>
                    <a:lnTo>
                      <a:pt x="84" y="365"/>
                    </a:lnTo>
                    <a:lnTo>
                      <a:pt x="109" y="400"/>
                    </a:lnTo>
                    <a:lnTo>
                      <a:pt x="123" y="422"/>
                    </a:lnTo>
                    <a:lnTo>
                      <a:pt x="131" y="434"/>
                    </a:lnTo>
                    <a:lnTo>
                      <a:pt x="135" y="441"/>
                    </a:lnTo>
                    <a:lnTo>
                      <a:pt x="141" y="448"/>
                    </a:lnTo>
                    <a:lnTo>
                      <a:pt x="148" y="455"/>
                    </a:lnTo>
                    <a:lnTo>
                      <a:pt x="156" y="463"/>
                    </a:lnTo>
                    <a:lnTo>
                      <a:pt x="165" y="470"/>
                    </a:lnTo>
                    <a:lnTo>
                      <a:pt x="174" y="476"/>
                    </a:lnTo>
                    <a:lnTo>
                      <a:pt x="183" y="482"/>
                    </a:lnTo>
                    <a:lnTo>
                      <a:pt x="193" y="487"/>
                    </a:lnTo>
                    <a:lnTo>
                      <a:pt x="202" y="491"/>
                    </a:lnTo>
                    <a:lnTo>
                      <a:pt x="211" y="494"/>
                    </a:lnTo>
                    <a:lnTo>
                      <a:pt x="219" y="496"/>
                    </a:lnTo>
                    <a:lnTo>
                      <a:pt x="226" y="497"/>
                    </a:lnTo>
                    <a:lnTo>
                      <a:pt x="233" y="496"/>
                    </a:lnTo>
                    <a:lnTo>
                      <a:pt x="238" y="494"/>
                    </a:lnTo>
                    <a:lnTo>
                      <a:pt x="243" y="490"/>
                    </a:lnTo>
                    <a:lnTo>
                      <a:pt x="246" y="484"/>
                    </a:lnTo>
                    <a:lnTo>
                      <a:pt x="250" y="471"/>
                    </a:lnTo>
                    <a:lnTo>
                      <a:pt x="255" y="458"/>
                    </a:lnTo>
                    <a:lnTo>
                      <a:pt x="262" y="447"/>
                    </a:lnTo>
                    <a:lnTo>
                      <a:pt x="270" y="436"/>
                    </a:lnTo>
                    <a:lnTo>
                      <a:pt x="279" y="426"/>
                    </a:lnTo>
                    <a:lnTo>
                      <a:pt x="290" y="416"/>
                    </a:lnTo>
                    <a:lnTo>
                      <a:pt x="302" y="407"/>
                    </a:lnTo>
                    <a:lnTo>
                      <a:pt x="315" y="397"/>
                    </a:lnTo>
                    <a:lnTo>
                      <a:pt x="327" y="388"/>
                    </a:lnTo>
                    <a:lnTo>
                      <a:pt x="337" y="379"/>
                    </a:lnTo>
                    <a:lnTo>
                      <a:pt x="345" y="370"/>
                    </a:lnTo>
                    <a:lnTo>
                      <a:pt x="351" y="361"/>
                    </a:lnTo>
                    <a:lnTo>
                      <a:pt x="356" y="352"/>
                    </a:lnTo>
                    <a:lnTo>
                      <a:pt x="358" y="341"/>
                    </a:lnTo>
                    <a:lnTo>
                      <a:pt x="359" y="330"/>
                    </a:lnTo>
                    <a:lnTo>
                      <a:pt x="357" y="319"/>
                    </a:lnTo>
                    <a:lnTo>
                      <a:pt x="354" y="303"/>
                    </a:lnTo>
                    <a:lnTo>
                      <a:pt x="346" y="282"/>
                    </a:lnTo>
                    <a:lnTo>
                      <a:pt x="328" y="232"/>
                    </a:lnTo>
                    <a:lnTo>
                      <a:pt x="309" y="182"/>
                    </a:lnTo>
                    <a:lnTo>
                      <a:pt x="302" y="161"/>
                    </a:lnTo>
                    <a:lnTo>
                      <a:pt x="297" y="146"/>
                    </a:lnTo>
                    <a:lnTo>
                      <a:pt x="293" y="133"/>
                    </a:lnTo>
                    <a:lnTo>
                      <a:pt x="290" y="115"/>
                    </a:lnTo>
                    <a:lnTo>
                      <a:pt x="283" y="81"/>
                    </a:lnTo>
                    <a:lnTo>
                      <a:pt x="280" y="65"/>
                    </a:lnTo>
                    <a:lnTo>
                      <a:pt x="276" y="54"/>
                    </a:lnTo>
                    <a:lnTo>
                      <a:pt x="275" y="50"/>
                    </a:lnTo>
                    <a:lnTo>
                      <a:pt x="273" y="49"/>
                    </a:lnTo>
                    <a:lnTo>
                      <a:pt x="272" y="48"/>
                    </a:lnTo>
                    <a:lnTo>
                      <a:pt x="271" y="50"/>
                    </a:lnTo>
                    <a:lnTo>
                      <a:pt x="265" y="68"/>
                    </a:lnTo>
                    <a:lnTo>
                      <a:pt x="258" y="91"/>
                    </a:lnTo>
                    <a:lnTo>
                      <a:pt x="254" y="100"/>
                    </a:lnTo>
                    <a:lnTo>
                      <a:pt x="250" y="107"/>
                    </a:lnTo>
                    <a:lnTo>
                      <a:pt x="248" y="109"/>
                    </a:lnTo>
                    <a:lnTo>
                      <a:pt x="245" y="110"/>
                    </a:lnTo>
                    <a:lnTo>
                      <a:pt x="243" y="109"/>
                    </a:lnTo>
                    <a:lnTo>
                      <a:pt x="241" y="108"/>
                    </a:lnTo>
                    <a:lnTo>
                      <a:pt x="234" y="102"/>
                    </a:lnTo>
                    <a:lnTo>
                      <a:pt x="225" y="97"/>
                    </a:lnTo>
                    <a:lnTo>
                      <a:pt x="214" y="92"/>
                    </a:lnTo>
                    <a:lnTo>
                      <a:pt x="202" y="87"/>
                    </a:lnTo>
                    <a:lnTo>
                      <a:pt x="176" y="76"/>
                    </a:lnTo>
                    <a:lnTo>
                      <a:pt x="152" y="65"/>
                    </a:lnTo>
                    <a:lnTo>
                      <a:pt x="143" y="59"/>
                    </a:lnTo>
                    <a:lnTo>
                      <a:pt x="135" y="53"/>
                    </a:lnTo>
                    <a:lnTo>
                      <a:pt x="127" y="46"/>
                    </a:lnTo>
                    <a:lnTo>
                      <a:pt x="121" y="39"/>
                    </a:lnTo>
                    <a:lnTo>
                      <a:pt x="113" y="27"/>
                    </a:lnTo>
                    <a:lnTo>
                      <a:pt x="108" y="20"/>
                    </a:lnTo>
                    <a:lnTo>
                      <a:pt x="102" y="12"/>
                    </a:lnTo>
                    <a:lnTo>
                      <a:pt x="96" y="6"/>
                    </a:lnTo>
                    <a:lnTo>
                      <a:pt x="90" y="2"/>
                    </a:lnTo>
                    <a:lnTo>
                      <a:pt x="87" y="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415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52" name="Freeform 299">
                <a:extLst>
                  <a:ext uri="{FF2B5EF4-FFF2-40B4-BE49-F238E27FC236}">
                    <a16:creationId xmlns:a16="http://schemas.microsoft.com/office/drawing/2014/main" id="{CD9AFAE0-A827-4F23-8A1E-37D322003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1031"/>
                <a:ext cx="182" cy="189"/>
              </a:xfrm>
              <a:custGeom>
                <a:avLst/>
                <a:gdLst>
                  <a:gd name="T0" fmla="*/ 164 w 182"/>
                  <a:gd name="T1" fmla="*/ 148 h 189"/>
                  <a:gd name="T2" fmla="*/ 132 w 182"/>
                  <a:gd name="T3" fmla="*/ 161 h 189"/>
                  <a:gd name="T4" fmla="*/ 105 w 182"/>
                  <a:gd name="T5" fmla="*/ 173 h 189"/>
                  <a:gd name="T6" fmla="*/ 83 w 182"/>
                  <a:gd name="T7" fmla="*/ 188 h 189"/>
                  <a:gd name="T8" fmla="*/ 81 w 182"/>
                  <a:gd name="T9" fmla="*/ 189 h 189"/>
                  <a:gd name="T10" fmla="*/ 78 w 182"/>
                  <a:gd name="T11" fmla="*/ 186 h 189"/>
                  <a:gd name="T12" fmla="*/ 74 w 182"/>
                  <a:gd name="T13" fmla="*/ 175 h 189"/>
                  <a:gd name="T14" fmla="*/ 68 w 182"/>
                  <a:gd name="T15" fmla="*/ 136 h 189"/>
                  <a:gd name="T16" fmla="*/ 66 w 182"/>
                  <a:gd name="T17" fmla="*/ 112 h 189"/>
                  <a:gd name="T18" fmla="*/ 62 w 182"/>
                  <a:gd name="T19" fmla="*/ 77 h 189"/>
                  <a:gd name="T20" fmla="*/ 56 w 182"/>
                  <a:gd name="T21" fmla="*/ 53 h 189"/>
                  <a:gd name="T22" fmla="*/ 49 w 182"/>
                  <a:gd name="T23" fmla="*/ 37 h 189"/>
                  <a:gd name="T24" fmla="*/ 42 w 182"/>
                  <a:gd name="T25" fmla="*/ 29 h 189"/>
                  <a:gd name="T26" fmla="*/ 38 w 182"/>
                  <a:gd name="T27" fmla="*/ 26 h 189"/>
                  <a:gd name="T28" fmla="*/ 7 w 182"/>
                  <a:gd name="T29" fmla="*/ 7 h 189"/>
                  <a:gd name="T30" fmla="*/ 0 w 182"/>
                  <a:gd name="T31" fmla="*/ 2 h 189"/>
                  <a:gd name="T32" fmla="*/ 1 w 182"/>
                  <a:gd name="T33" fmla="*/ 0 h 189"/>
                  <a:gd name="T34" fmla="*/ 10 w 182"/>
                  <a:gd name="T35" fmla="*/ 0 h 189"/>
                  <a:gd name="T36" fmla="*/ 31 w 182"/>
                  <a:gd name="T37" fmla="*/ 0 h 189"/>
                  <a:gd name="T38" fmla="*/ 53 w 182"/>
                  <a:gd name="T39" fmla="*/ 2 h 189"/>
                  <a:gd name="T40" fmla="*/ 75 w 182"/>
                  <a:gd name="T41" fmla="*/ 7 h 189"/>
                  <a:gd name="T42" fmla="*/ 87 w 182"/>
                  <a:gd name="T43" fmla="*/ 14 h 189"/>
                  <a:gd name="T44" fmla="*/ 90 w 182"/>
                  <a:gd name="T45" fmla="*/ 17 h 189"/>
                  <a:gd name="T46" fmla="*/ 126 w 182"/>
                  <a:gd name="T47" fmla="*/ 63 h 189"/>
                  <a:gd name="T48" fmla="*/ 157 w 182"/>
                  <a:gd name="T49" fmla="*/ 108 h 189"/>
                  <a:gd name="T50" fmla="*/ 162 w 182"/>
                  <a:gd name="T51" fmla="*/ 114 h 189"/>
                  <a:gd name="T52" fmla="*/ 175 w 182"/>
                  <a:gd name="T53" fmla="*/ 127 h 189"/>
                  <a:gd name="T54" fmla="*/ 182 w 182"/>
                  <a:gd name="T55" fmla="*/ 135 h 189"/>
                  <a:gd name="T56" fmla="*/ 182 w 182"/>
                  <a:gd name="T57" fmla="*/ 140 h 189"/>
                  <a:gd name="T58" fmla="*/ 179 w 182"/>
                  <a:gd name="T59" fmla="*/ 144 h 189"/>
                  <a:gd name="T60" fmla="*/ 170 w 182"/>
                  <a:gd name="T61" fmla="*/ 147 h 189"/>
                  <a:gd name="T62" fmla="*/ 164 w 182"/>
                  <a:gd name="T63" fmla="*/ 148 h 1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" h="189">
                    <a:moveTo>
                      <a:pt x="164" y="148"/>
                    </a:moveTo>
                    <a:lnTo>
                      <a:pt x="164" y="148"/>
                    </a:lnTo>
                    <a:lnTo>
                      <a:pt x="154" y="152"/>
                    </a:lnTo>
                    <a:lnTo>
                      <a:pt x="132" y="161"/>
                    </a:lnTo>
                    <a:lnTo>
                      <a:pt x="119" y="167"/>
                    </a:lnTo>
                    <a:lnTo>
                      <a:pt x="105" y="173"/>
                    </a:lnTo>
                    <a:lnTo>
                      <a:pt x="93" y="180"/>
                    </a:lnTo>
                    <a:lnTo>
                      <a:pt x="83" y="188"/>
                    </a:lnTo>
                    <a:lnTo>
                      <a:pt x="81" y="189"/>
                    </a:lnTo>
                    <a:lnTo>
                      <a:pt x="79" y="188"/>
                    </a:lnTo>
                    <a:lnTo>
                      <a:pt x="78" y="186"/>
                    </a:lnTo>
                    <a:lnTo>
                      <a:pt x="76" y="183"/>
                    </a:lnTo>
                    <a:lnTo>
                      <a:pt x="74" y="175"/>
                    </a:lnTo>
                    <a:lnTo>
                      <a:pt x="72" y="163"/>
                    </a:lnTo>
                    <a:lnTo>
                      <a:pt x="68" y="136"/>
                    </a:lnTo>
                    <a:lnTo>
                      <a:pt x="66" y="112"/>
                    </a:lnTo>
                    <a:lnTo>
                      <a:pt x="64" y="90"/>
                    </a:lnTo>
                    <a:lnTo>
                      <a:pt x="62" y="77"/>
                    </a:lnTo>
                    <a:lnTo>
                      <a:pt x="60" y="65"/>
                    </a:lnTo>
                    <a:lnTo>
                      <a:pt x="56" y="53"/>
                    </a:lnTo>
                    <a:lnTo>
                      <a:pt x="51" y="42"/>
                    </a:lnTo>
                    <a:lnTo>
                      <a:pt x="49" y="37"/>
                    </a:lnTo>
                    <a:lnTo>
                      <a:pt x="46" y="33"/>
                    </a:lnTo>
                    <a:lnTo>
                      <a:pt x="42" y="29"/>
                    </a:lnTo>
                    <a:lnTo>
                      <a:pt x="38" y="26"/>
                    </a:lnTo>
                    <a:lnTo>
                      <a:pt x="21" y="16"/>
                    </a:lnTo>
                    <a:lnTo>
                      <a:pt x="7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31" y="0"/>
                    </a:lnTo>
                    <a:lnTo>
                      <a:pt x="42" y="1"/>
                    </a:lnTo>
                    <a:lnTo>
                      <a:pt x="53" y="2"/>
                    </a:lnTo>
                    <a:lnTo>
                      <a:pt x="65" y="4"/>
                    </a:lnTo>
                    <a:lnTo>
                      <a:pt x="75" y="7"/>
                    </a:lnTo>
                    <a:lnTo>
                      <a:pt x="83" y="11"/>
                    </a:lnTo>
                    <a:lnTo>
                      <a:pt x="87" y="14"/>
                    </a:lnTo>
                    <a:lnTo>
                      <a:pt x="90" y="17"/>
                    </a:lnTo>
                    <a:lnTo>
                      <a:pt x="105" y="36"/>
                    </a:lnTo>
                    <a:lnTo>
                      <a:pt x="126" y="63"/>
                    </a:lnTo>
                    <a:lnTo>
                      <a:pt x="145" y="88"/>
                    </a:lnTo>
                    <a:lnTo>
                      <a:pt x="157" y="108"/>
                    </a:lnTo>
                    <a:lnTo>
                      <a:pt x="162" y="114"/>
                    </a:lnTo>
                    <a:lnTo>
                      <a:pt x="168" y="121"/>
                    </a:lnTo>
                    <a:lnTo>
                      <a:pt x="175" y="127"/>
                    </a:lnTo>
                    <a:lnTo>
                      <a:pt x="180" y="133"/>
                    </a:lnTo>
                    <a:lnTo>
                      <a:pt x="182" y="135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1" y="142"/>
                    </a:lnTo>
                    <a:lnTo>
                      <a:pt x="179" y="144"/>
                    </a:lnTo>
                    <a:lnTo>
                      <a:pt x="176" y="146"/>
                    </a:lnTo>
                    <a:lnTo>
                      <a:pt x="170" y="147"/>
                    </a:lnTo>
                    <a:lnTo>
                      <a:pt x="164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53" name="Freeform 300">
                <a:extLst>
                  <a:ext uri="{FF2B5EF4-FFF2-40B4-BE49-F238E27FC236}">
                    <a16:creationId xmlns:a16="http://schemas.microsoft.com/office/drawing/2014/main" id="{9CB24F4A-C120-4E2F-A0BB-D160712C1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1031"/>
                <a:ext cx="176" cy="188"/>
              </a:xfrm>
              <a:custGeom>
                <a:avLst/>
                <a:gdLst>
                  <a:gd name="T0" fmla="*/ 36 w 176"/>
                  <a:gd name="T1" fmla="*/ 27 h 188"/>
                  <a:gd name="T2" fmla="*/ 36 w 176"/>
                  <a:gd name="T3" fmla="*/ 27 h 188"/>
                  <a:gd name="T4" fmla="*/ 19 w 176"/>
                  <a:gd name="T5" fmla="*/ 17 h 188"/>
                  <a:gd name="T6" fmla="*/ 5 w 176"/>
                  <a:gd name="T7" fmla="*/ 8 h 188"/>
                  <a:gd name="T8" fmla="*/ 1 w 176"/>
                  <a:gd name="T9" fmla="*/ 4 h 188"/>
                  <a:gd name="T10" fmla="*/ 0 w 176"/>
                  <a:gd name="T11" fmla="*/ 3 h 188"/>
                  <a:gd name="T12" fmla="*/ 0 w 176"/>
                  <a:gd name="T13" fmla="*/ 2 h 188"/>
                  <a:gd name="T14" fmla="*/ 0 w 176"/>
                  <a:gd name="T15" fmla="*/ 1 h 188"/>
                  <a:gd name="T16" fmla="*/ 2 w 176"/>
                  <a:gd name="T17" fmla="*/ 0 h 188"/>
                  <a:gd name="T18" fmla="*/ 9 w 176"/>
                  <a:gd name="T19" fmla="*/ 0 h 188"/>
                  <a:gd name="T20" fmla="*/ 9 w 176"/>
                  <a:gd name="T21" fmla="*/ 0 h 188"/>
                  <a:gd name="T22" fmla="*/ 29 w 176"/>
                  <a:gd name="T23" fmla="*/ 1 h 188"/>
                  <a:gd name="T24" fmla="*/ 39 w 176"/>
                  <a:gd name="T25" fmla="*/ 2 h 188"/>
                  <a:gd name="T26" fmla="*/ 50 w 176"/>
                  <a:gd name="T27" fmla="*/ 3 h 188"/>
                  <a:gd name="T28" fmla="*/ 61 w 176"/>
                  <a:gd name="T29" fmla="*/ 5 h 188"/>
                  <a:gd name="T30" fmla="*/ 71 w 176"/>
                  <a:gd name="T31" fmla="*/ 8 h 188"/>
                  <a:gd name="T32" fmla="*/ 79 w 176"/>
                  <a:gd name="T33" fmla="*/ 13 h 188"/>
                  <a:gd name="T34" fmla="*/ 83 w 176"/>
                  <a:gd name="T35" fmla="*/ 15 h 188"/>
                  <a:gd name="T36" fmla="*/ 86 w 176"/>
                  <a:gd name="T37" fmla="*/ 19 h 188"/>
                  <a:gd name="T38" fmla="*/ 86 w 176"/>
                  <a:gd name="T39" fmla="*/ 19 h 188"/>
                  <a:gd name="T40" fmla="*/ 121 w 176"/>
                  <a:gd name="T41" fmla="*/ 64 h 188"/>
                  <a:gd name="T42" fmla="*/ 139 w 176"/>
                  <a:gd name="T43" fmla="*/ 89 h 188"/>
                  <a:gd name="T44" fmla="*/ 152 w 176"/>
                  <a:gd name="T45" fmla="*/ 108 h 188"/>
                  <a:gd name="T46" fmla="*/ 152 w 176"/>
                  <a:gd name="T47" fmla="*/ 108 h 188"/>
                  <a:gd name="T48" fmla="*/ 157 w 176"/>
                  <a:gd name="T49" fmla="*/ 114 h 188"/>
                  <a:gd name="T50" fmla="*/ 163 w 176"/>
                  <a:gd name="T51" fmla="*/ 121 h 188"/>
                  <a:gd name="T52" fmla="*/ 169 w 176"/>
                  <a:gd name="T53" fmla="*/ 127 h 188"/>
                  <a:gd name="T54" fmla="*/ 174 w 176"/>
                  <a:gd name="T55" fmla="*/ 133 h 188"/>
                  <a:gd name="T56" fmla="*/ 175 w 176"/>
                  <a:gd name="T57" fmla="*/ 135 h 188"/>
                  <a:gd name="T58" fmla="*/ 176 w 176"/>
                  <a:gd name="T59" fmla="*/ 138 h 188"/>
                  <a:gd name="T60" fmla="*/ 176 w 176"/>
                  <a:gd name="T61" fmla="*/ 140 h 188"/>
                  <a:gd name="T62" fmla="*/ 175 w 176"/>
                  <a:gd name="T63" fmla="*/ 142 h 188"/>
                  <a:gd name="T64" fmla="*/ 173 w 176"/>
                  <a:gd name="T65" fmla="*/ 144 h 188"/>
                  <a:gd name="T66" fmla="*/ 170 w 176"/>
                  <a:gd name="T67" fmla="*/ 146 h 188"/>
                  <a:gd name="T68" fmla="*/ 164 w 176"/>
                  <a:gd name="T69" fmla="*/ 147 h 188"/>
                  <a:gd name="T70" fmla="*/ 158 w 176"/>
                  <a:gd name="T71" fmla="*/ 148 h 188"/>
                  <a:gd name="T72" fmla="*/ 158 w 176"/>
                  <a:gd name="T73" fmla="*/ 148 h 188"/>
                  <a:gd name="T74" fmla="*/ 149 w 176"/>
                  <a:gd name="T75" fmla="*/ 151 h 188"/>
                  <a:gd name="T76" fmla="*/ 127 w 176"/>
                  <a:gd name="T77" fmla="*/ 161 h 188"/>
                  <a:gd name="T78" fmla="*/ 115 w 176"/>
                  <a:gd name="T79" fmla="*/ 166 h 188"/>
                  <a:gd name="T80" fmla="*/ 101 w 176"/>
                  <a:gd name="T81" fmla="*/ 173 h 188"/>
                  <a:gd name="T82" fmla="*/ 89 w 176"/>
                  <a:gd name="T83" fmla="*/ 179 h 188"/>
                  <a:gd name="T84" fmla="*/ 79 w 176"/>
                  <a:gd name="T85" fmla="*/ 187 h 188"/>
                  <a:gd name="T86" fmla="*/ 79 w 176"/>
                  <a:gd name="T87" fmla="*/ 187 h 188"/>
                  <a:gd name="T88" fmla="*/ 77 w 176"/>
                  <a:gd name="T89" fmla="*/ 188 h 188"/>
                  <a:gd name="T90" fmla="*/ 76 w 176"/>
                  <a:gd name="T91" fmla="*/ 187 h 188"/>
                  <a:gd name="T92" fmla="*/ 74 w 176"/>
                  <a:gd name="T93" fmla="*/ 185 h 188"/>
                  <a:gd name="T94" fmla="*/ 73 w 176"/>
                  <a:gd name="T95" fmla="*/ 182 h 188"/>
                  <a:gd name="T96" fmla="*/ 70 w 176"/>
                  <a:gd name="T97" fmla="*/ 174 h 188"/>
                  <a:gd name="T98" fmla="*/ 68 w 176"/>
                  <a:gd name="T99" fmla="*/ 163 h 188"/>
                  <a:gd name="T100" fmla="*/ 65 w 176"/>
                  <a:gd name="T101" fmla="*/ 136 h 188"/>
                  <a:gd name="T102" fmla="*/ 63 w 176"/>
                  <a:gd name="T103" fmla="*/ 113 h 188"/>
                  <a:gd name="T104" fmla="*/ 63 w 176"/>
                  <a:gd name="T105" fmla="*/ 113 h 188"/>
                  <a:gd name="T106" fmla="*/ 60 w 176"/>
                  <a:gd name="T107" fmla="*/ 90 h 188"/>
                  <a:gd name="T108" fmla="*/ 59 w 176"/>
                  <a:gd name="T109" fmla="*/ 78 h 188"/>
                  <a:gd name="T110" fmla="*/ 57 w 176"/>
                  <a:gd name="T111" fmla="*/ 66 h 188"/>
                  <a:gd name="T112" fmla="*/ 53 w 176"/>
                  <a:gd name="T113" fmla="*/ 54 h 188"/>
                  <a:gd name="T114" fmla="*/ 48 w 176"/>
                  <a:gd name="T115" fmla="*/ 42 h 188"/>
                  <a:gd name="T116" fmla="*/ 43 w 176"/>
                  <a:gd name="T117" fmla="*/ 33 h 188"/>
                  <a:gd name="T118" fmla="*/ 40 w 176"/>
                  <a:gd name="T119" fmla="*/ 30 h 188"/>
                  <a:gd name="T120" fmla="*/ 36 w 176"/>
                  <a:gd name="T121" fmla="*/ 27 h 188"/>
                  <a:gd name="T122" fmla="*/ 36 w 176"/>
                  <a:gd name="T123" fmla="*/ 27 h 1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6" h="188">
                    <a:moveTo>
                      <a:pt x="36" y="27"/>
                    </a:moveTo>
                    <a:lnTo>
                      <a:pt x="36" y="27"/>
                    </a:lnTo>
                    <a:lnTo>
                      <a:pt x="19" y="17"/>
                    </a:lnTo>
                    <a:lnTo>
                      <a:pt x="5" y="8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29" y="1"/>
                    </a:lnTo>
                    <a:lnTo>
                      <a:pt x="39" y="2"/>
                    </a:lnTo>
                    <a:lnTo>
                      <a:pt x="50" y="3"/>
                    </a:lnTo>
                    <a:lnTo>
                      <a:pt x="61" y="5"/>
                    </a:lnTo>
                    <a:lnTo>
                      <a:pt x="71" y="8"/>
                    </a:lnTo>
                    <a:lnTo>
                      <a:pt x="79" y="13"/>
                    </a:lnTo>
                    <a:lnTo>
                      <a:pt x="83" y="15"/>
                    </a:lnTo>
                    <a:lnTo>
                      <a:pt x="86" y="19"/>
                    </a:lnTo>
                    <a:lnTo>
                      <a:pt x="121" y="64"/>
                    </a:lnTo>
                    <a:lnTo>
                      <a:pt x="139" y="89"/>
                    </a:lnTo>
                    <a:lnTo>
                      <a:pt x="152" y="108"/>
                    </a:lnTo>
                    <a:lnTo>
                      <a:pt x="157" y="114"/>
                    </a:lnTo>
                    <a:lnTo>
                      <a:pt x="163" y="121"/>
                    </a:lnTo>
                    <a:lnTo>
                      <a:pt x="169" y="127"/>
                    </a:lnTo>
                    <a:lnTo>
                      <a:pt x="174" y="133"/>
                    </a:lnTo>
                    <a:lnTo>
                      <a:pt x="175" y="135"/>
                    </a:lnTo>
                    <a:lnTo>
                      <a:pt x="176" y="138"/>
                    </a:lnTo>
                    <a:lnTo>
                      <a:pt x="176" y="140"/>
                    </a:lnTo>
                    <a:lnTo>
                      <a:pt x="175" y="142"/>
                    </a:lnTo>
                    <a:lnTo>
                      <a:pt x="173" y="144"/>
                    </a:lnTo>
                    <a:lnTo>
                      <a:pt x="170" y="146"/>
                    </a:lnTo>
                    <a:lnTo>
                      <a:pt x="164" y="147"/>
                    </a:lnTo>
                    <a:lnTo>
                      <a:pt x="158" y="148"/>
                    </a:lnTo>
                    <a:lnTo>
                      <a:pt x="149" y="151"/>
                    </a:lnTo>
                    <a:lnTo>
                      <a:pt x="127" y="161"/>
                    </a:lnTo>
                    <a:lnTo>
                      <a:pt x="115" y="166"/>
                    </a:lnTo>
                    <a:lnTo>
                      <a:pt x="101" y="173"/>
                    </a:lnTo>
                    <a:lnTo>
                      <a:pt x="89" y="179"/>
                    </a:lnTo>
                    <a:lnTo>
                      <a:pt x="79" y="187"/>
                    </a:lnTo>
                    <a:lnTo>
                      <a:pt x="77" y="188"/>
                    </a:lnTo>
                    <a:lnTo>
                      <a:pt x="76" y="187"/>
                    </a:lnTo>
                    <a:lnTo>
                      <a:pt x="74" y="185"/>
                    </a:lnTo>
                    <a:lnTo>
                      <a:pt x="73" y="182"/>
                    </a:lnTo>
                    <a:lnTo>
                      <a:pt x="70" y="174"/>
                    </a:lnTo>
                    <a:lnTo>
                      <a:pt x="68" y="163"/>
                    </a:lnTo>
                    <a:lnTo>
                      <a:pt x="65" y="136"/>
                    </a:lnTo>
                    <a:lnTo>
                      <a:pt x="63" y="113"/>
                    </a:lnTo>
                    <a:lnTo>
                      <a:pt x="60" y="90"/>
                    </a:lnTo>
                    <a:lnTo>
                      <a:pt x="59" y="78"/>
                    </a:lnTo>
                    <a:lnTo>
                      <a:pt x="57" y="66"/>
                    </a:lnTo>
                    <a:lnTo>
                      <a:pt x="53" y="54"/>
                    </a:lnTo>
                    <a:lnTo>
                      <a:pt x="48" y="42"/>
                    </a:lnTo>
                    <a:lnTo>
                      <a:pt x="43" y="33"/>
                    </a:lnTo>
                    <a:lnTo>
                      <a:pt x="40" y="3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F0F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54" name="Freeform 301">
                <a:extLst>
                  <a:ext uri="{FF2B5EF4-FFF2-40B4-BE49-F238E27FC236}">
                    <a16:creationId xmlns:a16="http://schemas.microsoft.com/office/drawing/2014/main" id="{05C03649-9EB2-4BEC-927D-C15CD5A21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1032"/>
                <a:ext cx="172" cy="185"/>
              </a:xfrm>
              <a:custGeom>
                <a:avLst/>
                <a:gdLst>
                  <a:gd name="T0" fmla="*/ 35 w 172"/>
                  <a:gd name="T1" fmla="*/ 26 h 185"/>
                  <a:gd name="T2" fmla="*/ 35 w 172"/>
                  <a:gd name="T3" fmla="*/ 26 h 185"/>
                  <a:gd name="T4" fmla="*/ 19 w 172"/>
                  <a:gd name="T5" fmla="*/ 16 h 185"/>
                  <a:gd name="T6" fmla="*/ 6 w 172"/>
                  <a:gd name="T7" fmla="*/ 7 h 185"/>
                  <a:gd name="T8" fmla="*/ 2 w 172"/>
                  <a:gd name="T9" fmla="*/ 4 h 185"/>
                  <a:gd name="T10" fmla="*/ 0 w 172"/>
                  <a:gd name="T11" fmla="*/ 3 h 185"/>
                  <a:gd name="T12" fmla="*/ 0 w 172"/>
                  <a:gd name="T13" fmla="*/ 2 h 185"/>
                  <a:gd name="T14" fmla="*/ 1 w 172"/>
                  <a:gd name="T15" fmla="*/ 1 h 185"/>
                  <a:gd name="T16" fmla="*/ 2 w 172"/>
                  <a:gd name="T17" fmla="*/ 0 h 185"/>
                  <a:gd name="T18" fmla="*/ 9 w 172"/>
                  <a:gd name="T19" fmla="*/ 0 h 185"/>
                  <a:gd name="T20" fmla="*/ 9 w 172"/>
                  <a:gd name="T21" fmla="*/ 0 h 185"/>
                  <a:gd name="T22" fmla="*/ 28 w 172"/>
                  <a:gd name="T23" fmla="*/ 1 h 185"/>
                  <a:gd name="T24" fmla="*/ 39 w 172"/>
                  <a:gd name="T25" fmla="*/ 2 h 185"/>
                  <a:gd name="T26" fmla="*/ 49 w 172"/>
                  <a:gd name="T27" fmla="*/ 3 h 185"/>
                  <a:gd name="T28" fmla="*/ 60 w 172"/>
                  <a:gd name="T29" fmla="*/ 5 h 185"/>
                  <a:gd name="T30" fmla="*/ 69 w 172"/>
                  <a:gd name="T31" fmla="*/ 9 h 185"/>
                  <a:gd name="T32" fmla="*/ 77 w 172"/>
                  <a:gd name="T33" fmla="*/ 13 h 185"/>
                  <a:gd name="T34" fmla="*/ 81 w 172"/>
                  <a:gd name="T35" fmla="*/ 16 h 185"/>
                  <a:gd name="T36" fmla="*/ 84 w 172"/>
                  <a:gd name="T37" fmla="*/ 19 h 185"/>
                  <a:gd name="T38" fmla="*/ 84 w 172"/>
                  <a:gd name="T39" fmla="*/ 19 h 185"/>
                  <a:gd name="T40" fmla="*/ 118 w 172"/>
                  <a:gd name="T41" fmla="*/ 63 h 185"/>
                  <a:gd name="T42" fmla="*/ 136 w 172"/>
                  <a:gd name="T43" fmla="*/ 88 h 185"/>
                  <a:gd name="T44" fmla="*/ 148 w 172"/>
                  <a:gd name="T45" fmla="*/ 107 h 185"/>
                  <a:gd name="T46" fmla="*/ 148 w 172"/>
                  <a:gd name="T47" fmla="*/ 107 h 185"/>
                  <a:gd name="T48" fmla="*/ 153 w 172"/>
                  <a:gd name="T49" fmla="*/ 113 h 185"/>
                  <a:gd name="T50" fmla="*/ 159 w 172"/>
                  <a:gd name="T51" fmla="*/ 120 h 185"/>
                  <a:gd name="T52" fmla="*/ 164 w 172"/>
                  <a:gd name="T53" fmla="*/ 126 h 185"/>
                  <a:gd name="T54" fmla="*/ 170 w 172"/>
                  <a:gd name="T55" fmla="*/ 132 h 185"/>
                  <a:gd name="T56" fmla="*/ 172 w 172"/>
                  <a:gd name="T57" fmla="*/ 137 h 185"/>
                  <a:gd name="T58" fmla="*/ 172 w 172"/>
                  <a:gd name="T59" fmla="*/ 139 h 185"/>
                  <a:gd name="T60" fmla="*/ 171 w 172"/>
                  <a:gd name="T61" fmla="*/ 141 h 185"/>
                  <a:gd name="T62" fmla="*/ 169 w 172"/>
                  <a:gd name="T63" fmla="*/ 143 h 185"/>
                  <a:gd name="T64" fmla="*/ 166 w 172"/>
                  <a:gd name="T65" fmla="*/ 145 h 185"/>
                  <a:gd name="T66" fmla="*/ 161 w 172"/>
                  <a:gd name="T67" fmla="*/ 146 h 185"/>
                  <a:gd name="T68" fmla="*/ 155 w 172"/>
                  <a:gd name="T69" fmla="*/ 147 h 185"/>
                  <a:gd name="T70" fmla="*/ 155 w 172"/>
                  <a:gd name="T71" fmla="*/ 147 h 185"/>
                  <a:gd name="T72" fmla="*/ 146 w 172"/>
                  <a:gd name="T73" fmla="*/ 150 h 185"/>
                  <a:gd name="T74" fmla="*/ 125 w 172"/>
                  <a:gd name="T75" fmla="*/ 159 h 185"/>
                  <a:gd name="T76" fmla="*/ 112 w 172"/>
                  <a:gd name="T77" fmla="*/ 165 h 185"/>
                  <a:gd name="T78" fmla="*/ 98 w 172"/>
                  <a:gd name="T79" fmla="*/ 171 h 185"/>
                  <a:gd name="T80" fmla="*/ 87 w 172"/>
                  <a:gd name="T81" fmla="*/ 178 h 185"/>
                  <a:gd name="T82" fmla="*/ 78 w 172"/>
                  <a:gd name="T83" fmla="*/ 184 h 185"/>
                  <a:gd name="T84" fmla="*/ 78 w 172"/>
                  <a:gd name="T85" fmla="*/ 184 h 185"/>
                  <a:gd name="T86" fmla="*/ 76 w 172"/>
                  <a:gd name="T87" fmla="*/ 185 h 185"/>
                  <a:gd name="T88" fmla="*/ 74 w 172"/>
                  <a:gd name="T89" fmla="*/ 185 h 185"/>
                  <a:gd name="T90" fmla="*/ 73 w 172"/>
                  <a:gd name="T91" fmla="*/ 183 h 185"/>
                  <a:gd name="T92" fmla="*/ 71 w 172"/>
                  <a:gd name="T93" fmla="*/ 180 h 185"/>
                  <a:gd name="T94" fmla="*/ 69 w 172"/>
                  <a:gd name="T95" fmla="*/ 172 h 185"/>
                  <a:gd name="T96" fmla="*/ 67 w 172"/>
                  <a:gd name="T97" fmla="*/ 161 h 185"/>
                  <a:gd name="T98" fmla="*/ 64 w 172"/>
                  <a:gd name="T99" fmla="*/ 135 h 185"/>
                  <a:gd name="T100" fmla="*/ 61 w 172"/>
                  <a:gd name="T101" fmla="*/ 112 h 185"/>
                  <a:gd name="T102" fmla="*/ 61 w 172"/>
                  <a:gd name="T103" fmla="*/ 112 h 185"/>
                  <a:gd name="T104" fmla="*/ 59 w 172"/>
                  <a:gd name="T105" fmla="*/ 89 h 185"/>
                  <a:gd name="T106" fmla="*/ 58 w 172"/>
                  <a:gd name="T107" fmla="*/ 77 h 185"/>
                  <a:gd name="T108" fmla="*/ 55 w 172"/>
                  <a:gd name="T109" fmla="*/ 65 h 185"/>
                  <a:gd name="T110" fmla="*/ 52 w 172"/>
                  <a:gd name="T111" fmla="*/ 53 h 185"/>
                  <a:gd name="T112" fmla="*/ 48 w 172"/>
                  <a:gd name="T113" fmla="*/ 42 h 185"/>
                  <a:gd name="T114" fmla="*/ 42 w 172"/>
                  <a:gd name="T115" fmla="*/ 33 h 185"/>
                  <a:gd name="T116" fmla="*/ 39 w 172"/>
                  <a:gd name="T117" fmla="*/ 29 h 185"/>
                  <a:gd name="T118" fmla="*/ 35 w 172"/>
                  <a:gd name="T119" fmla="*/ 26 h 185"/>
                  <a:gd name="T120" fmla="*/ 35 w 172"/>
                  <a:gd name="T121" fmla="*/ 26 h 1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2" h="185">
                    <a:moveTo>
                      <a:pt x="35" y="26"/>
                    </a:moveTo>
                    <a:lnTo>
                      <a:pt x="35" y="26"/>
                    </a:lnTo>
                    <a:lnTo>
                      <a:pt x="19" y="16"/>
                    </a:lnTo>
                    <a:lnTo>
                      <a:pt x="6" y="7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28" y="1"/>
                    </a:lnTo>
                    <a:lnTo>
                      <a:pt x="39" y="2"/>
                    </a:lnTo>
                    <a:lnTo>
                      <a:pt x="49" y="3"/>
                    </a:lnTo>
                    <a:lnTo>
                      <a:pt x="60" y="5"/>
                    </a:lnTo>
                    <a:lnTo>
                      <a:pt x="69" y="9"/>
                    </a:lnTo>
                    <a:lnTo>
                      <a:pt x="77" y="13"/>
                    </a:lnTo>
                    <a:lnTo>
                      <a:pt x="81" y="16"/>
                    </a:lnTo>
                    <a:lnTo>
                      <a:pt x="84" y="19"/>
                    </a:lnTo>
                    <a:lnTo>
                      <a:pt x="118" y="63"/>
                    </a:lnTo>
                    <a:lnTo>
                      <a:pt x="136" y="88"/>
                    </a:lnTo>
                    <a:lnTo>
                      <a:pt x="148" y="107"/>
                    </a:lnTo>
                    <a:lnTo>
                      <a:pt x="153" y="113"/>
                    </a:lnTo>
                    <a:lnTo>
                      <a:pt x="159" y="120"/>
                    </a:lnTo>
                    <a:lnTo>
                      <a:pt x="164" y="126"/>
                    </a:lnTo>
                    <a:lnTo>
                      <a:pt x="170" y="132"/>
                    </a:lnTo>
                    <a:lnTo>
                      <a:pt x="172" y="137"/>
                    </a:lnTo>
                    <a:lnTo>
                      <a:pt x="172" y="139"/>
                    </a:lnTo>
                    <a:lnTo>
                      <a:pt x="171" y="141"/>
                    </a:lnTo>
                    <a:lnTo>
                      <a:pt x="169" y="143"/>
                    </a:lnTo>
                    <a:lnTo>
                      <a:pt x="166" y="145"/>
                    </a:lnTo>
                    <a:lnTo>
                      <a:pt x="161" y="146"/>
                    </a:lnTo>
                    <a:lnTo>
                      <a:pt x="155" y="147"/>
                    </a:lnTo>
                    <a:lnTo>
                      <a:pt x="146" y="150"/>
                    </a:lnTo>
                    <a:lnTo>
                      <a:pt x="125" y="159"/>
                    </a:lnTo>
                    <a:lnTo>
                      <a:pt x="112" y="165"/>
                    </a:lnTo>
                    <a:lnTo>
                      <a:pt x="98" y="171"/>
                    </a:lnTo>
                    <a:lnTo>
                      <a:pt x="87" y="178"/>
                    </a:lnTo>
                    <a:lnTo>
                      <a:pt x="78" y="184"/>
                    </a:lnTo>
                    <a:lnTo>
                      <a:pt x="76" y="185"/>
                    </a:lnTo>
                    <a:lnTo>
                      <a:pt x="74" y="185"/>
                    </a:lnTo>
                    <a:lnTo>
                      <a:pt x="73" y="183"/>
                    </a:lnTo>
                    <a:lnTo>
                      <a:pt x="71" y="180"/>
                    </a:lnTo>
                    <a:lnTo>
                      <a:pt x="69" y="172"/>
                    </a:lnTo>
                    <a:lnTo>
                      <a:pt x="67" y="161"/>
                    </a:lnTo>
                    <a:lnTo>
                      <a:pt x="64" y="135"/>
                    </a:lnTo>
                    <a:lnTo>
                      <a:pt x="61" y="112"/>
                    </a:lnTo>
                    <a:lnTo>
                      <a:pt x="59" y="89"/>
                    </a:lnTo>
                    <a:lnTo>
                      <a:pt x="58" y="77"/>
                    </a:lnTo>
                    <a:lnTo>
                      <a:pt x="55" y="65"/>
                    </a:lnTo>
                    <a:lnTo>
                      <a:pt x="52" y="53"/>
                    </a:lnTo>
                    <a:lnTo>
                      <a:pt x="48" y="42"/>
                    </a:lnTo>
                    <a:lnTo>
                      <a:pt x="42" y="33"/>
                    </a:lnTo>
                    <a:lnTo>
                      <a:pt x="39" y="29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E0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55" name="Freeform 302">
                <a:extLst>
                  <a:ext uri="{FF2B5EF4-FFF2-40B4-BE49-F238E27FC236}">
                    <a16:creationId xmlns:a16="http://schemas.microsoft.com/office/drawing/2014/main" id="{EB568391-CF3E-4935-BC00-AC2332CCC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033"/>
                <a:ext cx="167" cy="183"/>
              </a:xfrm>
              <a:custGeom>
                <a:avLst/>
                <a:gdLst>
                  <a:gd name="T0" fmla="*/ 34 w 167"/>
                  <a:gd name="T1" fmla="*/ 26 h 183"/>
                  <a:gd name="T2" fmla="*/ 34 w 167"/>
                  <a:gd name="T3" fmla="*/ 26 h 183"/>
                  <a:gd name="T4" fmla="*/ 18 w 167"/>
                  <a:gd name="T5" fmla="*/ 16 h 183"/>
                  <a:gd name="T6" fmla="*/ 5 w 167"/>
                  <a:gd name="T7" fmla="*/ 7 h 183"/>
                  <a:gd name="T8" fmla="*/ 1 w 167"/>
                  <a:gd name="T9" fmla="*/ 4 h 183"/>
                  <a:gd name="T10" fmla="*/ 0 w 167"/>
                  <a:gd name="T11" fmla="*/ 1 h 183"/>
                  <a:gd name="T12" fmla="*/ 0 w 167"/>
                  <a:gd name="T13" fmla="*/ 0 h 183"/>
                  <a:gd name="T14" fmla="*/ 2 w 167"/>
                  <a:gd name="T15" fmla="*/ 0 h 183"/>
                  <a:gd name="T16" fmla="*/ 8 w 167"/>
                  <a:gd name="T17" fmla="*/ 0 h 183"/>
                  <a:gd name="T18" fmla="*/ 8 w 167"/>
                  <a:gd name="T19" fmla="*/ 0 h 183"/>
                  <a:gd name="T20" fmla="*/ 27 w 167"/>
                  <a:gd name="T21" fmla="*/ 1 h 183"/>
                  <a:gd name="T22" fmla="*/ 37 w 167"/>
                  <a:gd name="T23" fmla="*/ 2 h 183"/>
                  <a:gd name="T24" fmla="*/ 47 w 167"/>
                  <a:gd name="T25" fmla="*/ 3 h 183"/>
                  <a:gd name="T26" fmla="*/ 58 w 167"/>
                  <a:gd name="T27" fmla="*/ 6 h 183"/>
                  <a:gd name="T28" fmla="*/ 67 w 167"/>
                  <a:gd name="T29" fmla="*/ 9 h 183"/>
                  <a:gd name="T30" fmla="*/ 74 w 167"/>
                  <a:gd name="T31" fmla="*/ 13 h 183"/>
                  <a:gd name="T32" fmla="*/ 78 w 167"/>
                  <a:gd name="T33" fmla="*/ 16 h 183"/>
                  <a:gd name="T34" fmla="*/ 80 w 167"/>
                  <a:gd name="T35" fmla="*/ 19 h 183"/>
                  <a:gd name="T36" fmla="*/ 80 w 167"/>
                  <a:gd name="T37" fmla="*/ 19 h 183"/>
                  <a:gd name="T38" fmla="*/ 114 w 167"/>
                  <a:gd name="T39" fmla="*/ 63 h 183"/>
                  <a:gd name="T40" fmla="*/ 132 w 167"/>
                  <a:gd name="T41" fmla="*/ 87 h 183"/>
                  <a:gd name="T42" fmla="*/ 144 w 167"/>
                  <a:gd name="T43" fmla="*/ 106 h 183"/>
                  <a:gd name="T44" fmla="*/ 144 w 167"/>
                  <a:gd name="T45" fmla="*/ 106 h 183"/>
                  <a:gd name="T46" fmla="*/ 148 w 167"/>
                  <a:gd name="T47" fmla="*/ 112 h 183"/>
                  <a:gd name="T48" fmla="*/ 154 w 167"/>
                  <a:gd name="T49" fmla="*/ 119 h 183"/>
                  <a:gd name="T50" fmla="*/ 159 w 167"/>
                  <a:gd name="T51" fmla="*/ 125 h 183"/>
                  <a:gd name="T52" fmla="*/ 165 w 167"/>
                  <a:gd name="T53" fmla="*/ 130 h 183"/>
                  <a:gd name="T54" fmla="*/ 167 w 167"/>
                  <a:gd name="T55" fmla="*/ 136 h 183"/>
                  <a:gd name="T56" fmla="*/ 167 w 167"/>
                  <a:gd name="T57" fmla="*/ 138 h 183"/>
                  <a:gd name="T58" fmla="*/ 166 w 167"/>
                  <a:gd name="T59" fmla="*/ 140 h 183"/>
                  <a:gd name="T60" fmla="*/ 165 w 167"/>
                  <a:gd name="T61" fmla="*/ 142 h 183"/>
                  <a:gd name="T62" fmla="*/ 161 w 167"/>
                  <a:gd name="T63" fmla="*/ 144 h 183"/>
                  <a:gd name="T64" fmla="*/ 156 w 167"/>
                  <a:gd name="T65" fmla="*/ 145 h 183"/>
                  <a:gd name="T66" fmla="*/ 150 w 167"/>
                  <a:gd name="T67" fmla="*/ 146 h 183"/>
                  <a:gd name="T68" fmla="*/ 150 w 167"/>
                  <a:gd name="T69" fmla="*/ 146 h 183"/>
                  <a:gd name="T70" fmla="*/ 142 w 167"/>
                  <a:gd name="T71" fmla="*/ 149 h 183"/>
                  <a:gd name="T72" fmla="*/ 121 w 167"/>
                  <a:gd name="T73" fmla="*/ 158 h 183"/>
                  <a:gd name="T74" fmla="*/ 108 w 167"/>
                  <a:gd name="T75" fmla="*/ 163 h 183"/>
                  <a:gd name="T76" fmla="*/ 95 w 167"/>
                  <a:gd name="T77" fmla="*/ 169 h 183"/>
                  <a:gd name="T78" fmla="*/ 84 w 167"/>
                  <a:gd name="T79" fmla="*/ 176 h 183"/>
                  <a:gd name="T80" fmla="*/ 75 w 167"/>
                  <a:gd name="T81" fmla="*/ 182 h 183"/>
                  <a:gd name="T82" fmla="*/ 75 w 167"/>
                  <a:gd name="T83" fmla="*/ 182 h 183"/>
                  <a:gd name="T84" fmla="*/ 73 w 167"/>
                  <a:gd name="T85" fmla="*/ 183 h 183"/>
                  <a:gd name="T86" fmla="*/ 72 w 167"/>
                  <a:gd name="T87" fmla="*/ 183 h 183"/>
                  <a:gd name="T88" fmla="*/ 70 w 167"/>
                  <a:gd name="T89" fmla="*/ 181 h 183"/>
                  <a:gd name="T90" fmla="*/ 69 w 167"/>
                  <a:gd name="T91" fmla="*/ 178 h 183"/>
                  <a:gd name="T92" fmla="*/ 66 w 167"/>
                  <a:gd name="T93" fmla="*/ 170 h 183"/>
                  <a:gd name="T94" fmla="*/ 64 w 167"/>
                  <a:gd name="T95" fmla="*/ 160 h 183"/>
                  <a:gd name="T96" fmla="*/ 61 w 167"/>
                  <a:gd name="T97" fmla="*/ 134 h 183"/>
                  <a:gd name="T98" fmla="*/ 59 w 167"/>
                  <a:gd name="T99" fmla="*/ 111 h 183"/>
                  <a:gd name="T100" fmla="*/ 59 w 167"/>
                  <a:gd name="T101" fmla="*/ 111 h 183"/>
                  <a:gd name="T102" fmla="*/ 57 w 167"/>
                  <a:gd name="T103" fmla="*/ 89 h 183"/>
                  <a:gd name="T104" fmla="*/ 55 w 167"/>
                  <a:gd name="T105" fmla="*/ 77 h 183"/>
                  <a:gd name="T106" fmla="*/ 53 w 167"/>
                  <a:gd name="T107" fmla="*/ 65 h 183"/>
                  <a:gd name="T108" fmla="*/ 51 w 167"/>
                  <a:gd name="T109" fmla="*/ 53 h 183"/>
                  <a:gd name="T110" fmla="*/ 46 w 167"/>
                  <a:gd name="T111" fmla="*/ 41 h 183"/>
                  <a:gd name="T112" fmla="*/ 40 w 167"/>
                  <a:gd name="T113" fmla="*/ 33 h 183"/>
                  <a:gd name="T114" fmla="*/ 37 w 167"/>
                  <a:gd name="T115" fmla="*/ 29 h 183"/>
                  <a:gd name="T116" fmla="*/ 34 w 167"/>
                  <a:gd name="T117" fmla="*/ 26 h 183"/>
                  <a:gd name="T118" fmla="*/ 34 w 167"/>
                  <a:gd name="T119" fmla="*/ 26 h 1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7" h="183">
                    <a:moveTo>
                      <a:pt x="34" y="26"/>
                    </a:moveTo>
                    <a:lnTo>
                      <a:pt x="34" y="26"/>
                    </a:lnTo>
                    <a:lnTo>
                      <a:pt x="18" y="16"/>
                    </a:lnTo>
                    <a:lnTo>
                      <a:pt x="5" y="7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27" y="1"/>
                    </a:lnTo>
                    <a:lnTo>
                      <a:pt x="37" y="2"/>
                    </a:lnTo>
                    <a:lnTo>
                      <a:pt x="47" y="3"/>
                    </a:lnTo>
                    <a:lnTo>
                      <a:pt x="58" y="6"/>
                    </a:lnTo>
                    <a:lnTo>
                      <a:pt x="67" y="9"/>
                    </a:lnTo>
                    <a:lnTo>
                      <a:pt x="74" y="13"/>
                    </a:lnTo>
                    <a:lnTo>
                      <a:pt x="78" y="16"/>
                    </a:lnTo>
                    <a:lnTo>
                      <a:pt x="80" y="19"/>
                    </a:lnTo>
                    <a:lnTo>
                      <a:pt x="114" y="63"/>
                    </a:lnTo>
                    <a:lnTo>
                      <a:pt x="132" y="87"/>
                    </a:lnTo>
                    <a:lnTo>
                      <a:pt x="144" y="106"/>
                    </a:lnTo>
                    <a:lnTo>
                      <a:pt x="148" y="112"/>
                    </a:lnTo>
                    <a:lnTo>
                      <a:pt x="154" y="119"/>
                    </a:lnTo>
                    <a:lnTo>
                      <a:pt x="159" y="125"/>
                    </a:lnTo>
                    <a:lnTo>
                      <a:pt x="165" y="130"/>
                    </a:lnTo>
                    <a:lnTo>
                      <a:pt x="167" y="136"/>
                    </a:lnTo>
                    <a:lnTo>
                      <a:pt x="167" y="138"/>
                    </a:lnTo>
                    <a:lnTo>
                      <a:pt x="166" y="140"/>
                    </a:lnTo>
                    <a:lnTo>
                      <a:pt x="165" y="142"/>
                    </a:lnTo>
                    <a:lnTo>
                      <a:pt x="161" y="144"/>
                    </a:lnTo>
                    <a:lnTo>
                      <a:pt x="156" y="145"/>
                    </a:lnTo>
                    <a:lnTo>
                      <a:pt x="150" y="146"/>
                    </a:lnTo>
                    <a:lnTo>
                      <a:pt x="142" y="149"/>
                    </a:lnTo>
                    <a:lnTo>
                      <a:pt x="121" y="158"/>
                    </a:lnTo>
                    <a:lnTo>
                      <a:pt x="108" y="163"/>
                    </a:lnTo>
                    <a:lnTo>
                      <a:pt x="95" y="169"/>
                    </a:lnTo>
                    <a:lnTo>
                      <a:pt x="84" y="176"/>
                    </a:lnTo>
                    <a:lnTo>
                      <a:pt x="75" y="182"/>
                    </a:lnTo>
                    <a:lnTo>
                      <a:pt x="73" y="183"/>
                    </a:lnTo>
                    <a:lnTo>
                      <a:pt x="72" y="183"/>
                    </a:lnTo>
                    <a:lnTo>
                      <a:pt x="70" y="181"/>
                    </a:lnTo>
                    <a:lnTo>
                      <a:pt x="69" y="178"/>
                    </a:lnTo>
                    <a:lnTo>
                      <a:pt x="66" y="170"/>
                    </a:lnTo>
                    <a:lnTo>
                      <a:pt x="64" y="160"/>
                    </a:lnTo>
                    <a:lnTo>
                      <a:pt x="61" y="134"/>
                    </a:lnTo>
                    <a:lnTo>
                      <a:pt x="59" y="111"/>
                    </a:lnTo>
                    <a:lnTo>
                      <a:pt x="57" y="89"/>
                    </a:lnTo>
                    <a:lnTo>
                      <a:pt x="55" y="77"/>
                    </a:lnTo>
                    <a:lnTo>
                      <a:pt x="53" y="65"/>
                    </a:lnTo>
                    <a:lnTo>
                      <a:pt x="51" y="53"/>
                    </a:lnTo>
                    <a:lnTo>
                      <a:pt x="46" y="41"/>
                    </a:lnTo>
                    <a:lnTo>
                      <a:pt x="40" y="33"/>
                    </a:lnTo>
                    <a:lnTo>
                      <a:pt x="37" y="29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D1D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56" name="Freeform 303">
                <a:extLst>
                  <a:ext uri="{FF2B5EF4-FFF2-40B4-BE49-F238E27FC236}">
                    <a16:creationId xmlns:a16="http://schemas.microsoft.com/office/drawing/2014/main" id="{F2D8ABCC-3D78-40E2-A24A-853F4A5E3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1034"/>
                <a:ext cx="163" cy="181"/>
              </a:xfrm>
              <a:custGeom>
                <a:avLst/>
                <a:gdLst>
                  <a:gd name="T0" fmla="*/ 33 w 163"/>
                  <a:gd name="T1" fmla="*/ 26 h 181"/>
                  <a:gd name="T2" fmla="*/ 33 w 163"/>
                  <a:gd name="T3" fmla="*/ 26 h 181"/>
                  <a:gd name="T4" fmla="*/ 18 w 163"/>
                  <a:gd name="T5" fmla="*/ 15 h 181"/>
                  <a:gd name="T6" fmla="*/ 5 w 163"/>
                  <a:gd name="T7" fmla="*/ 7 h 181"/>
                  <a:gd name="T8" fmla="*/ 2 w 163"/>
                  <a:gd name="T9" fmla="*/ 3 h 181"/>
                  <a:gd name="T10" fmla="*/ 0 w 163"/>
                  <a:gd name="T11" fmla="*/ 1 h 181"/>
                  <a:gd name="T12" fmla="*/ 1 w 163"/>
                  <a:gd name="T13" fmla="*/ 0 h 181"/>
                  <a:gd name="T14" fmla="*/ 2 w 163"/>
                  <a:gd name="T15" fmla="*/ 0 h 181"/>
                  <a:gd name="T16" fmla="*/ 9 w 163"/>
                  <a:gd name="T17" fmla="*/ 0 h 181"/>
                  <a:gd name="T18" fmla="*/ 9 w 163"/>
                  <a:gd name="T19" fmla="*/ 0 h 181"/>
                  <a:gd name="T20" fmla="*/ 27 w 163"/>
                  <a:gd name="T21" fmla="*/ 1 h 181"/>
                  <a:gd name="T22" fmla="*/ 36 w 163"/>
                  <a:gd name="T23" fmla="*/ 2 h 181"/>
                  <a:gd name="T24" fmla="*/ 46 w 163"/>
                  <a:gd name="T25" fmla="*/ 3 h 181"/>
                  <a:gd name="T26" fmla="*/ 56 w 163"/>
                  <a:gd name="T27" fmla="*/ 6 h 181"/>
                  <a:gd name="T28" fmla="*/ 65 w 163"/>
                  <a:gd name="T29" fmla="*/ 9 h 181"/>
                  <a:gd name="T30" fmla="*/ 72 w 163"/>
                  <a:gd name="T31" fmla="*/ 14 h 181"/>
                  <a:gd name="T32" fmla="*/ 78 w 163"/>
                  <a:gd name="T33" fmla="*/ 20 h 181"/>
                  <a:gd name="T34" fmla="*/ 78 w 163"/>
                  <a:gd name="T35" fmla="*/ 20 h 181"/>
                  <a:gd name="T36" fmla="*/ 111 w 163"/>
                  <a:gd name="T37" fmla="*/ 63 h 181"/>
                  <a:gd name="T38" fmla="*/ 128 w 163"/>
                  <a:gd name="T39" fmla="*/ 87 h 181"/>
                  <a:gd name="T40" fmla="*/ 140 w 163"/>
                  <a:gd name="T41" fmla="*/ 105 h 181"/>
                  <a:gd name="T42" fmla="*/ 140 w 163"/>
                  <a:gd name="T43" fmla="*/ 105 h 181"/>
                  <a:gd name="T44" fmla="*/ 144 w 163"/>
                  <a:gd name="T45" fmla="*/ 112 h 181"/>
                  <a:gd name="T46" fmla="*/ 150 w 163"/>
                  <a:gd name="T47" fmla="*/ 118 h 181"/>
                  <a:gd name="T48" fmla="*/ 155 w 163"/>
                  <a:gd name="T49" fmla="*/ 124 h 181"/>
                  <a:gd name="T50" fmla="*/ 161 w 163"/>
                  <a:gd name="T51" fmla="*/ 129 h 181"/>
                  <a:gd name="T52" fmla="*/ 163 w 163"/>
                  <a:gd name="T53" fmla="*/ 135 h 181"/>
                  <a:gd name="T54" fmla="*/ 163 w 163"/>
                  <a:gd name="T55" fmla="*/ 137 h 181"/>
                  <a:gd name="T56" fmla="*/ 162 w 163"/>
                  <a:gd name="T57" fmla="*/ 139 h 181"/>
                  <a:gd name="T58" fmla="*/ 161 w 163"/>
                  <a:gd name="T59" fmla="*/ 141 h 181"/>
                  <a:gd name="T60" fmla="*/ 157 w 163"/>
                  <a:gd name="T61" fmla="*/ 142 h 181"/>
                  <a:gd name="T62" fmla="*/ 153 w 163"/>
                  <a:gd name="T63" fmla="*/ 144 h 181"/>
                  <a:gd name="T64" fmla="*/ 147 w 163"/>
                  <a:gd name="T65" fmla="*/ 145 h 181"/>
                  <a:gd name="T66" fmla="*/ 147 w 163"/>
                  <a:gd name="T67" fmla="*/ 145 h 181"/>
                  <a:gd name="T68" fmla="*/ 138 w 163"/>
                  <a:gd name="T69" fmla="*/ 148 h 181"/>
                  <a:gd name="T70" fmla="*/ 118 w 163"/>
                  <a:gd name="T71" fmla="*/ 157 h 181"/>
                  <a:gd name="T72" fmla="*/ 106 w 163"/>
                  <a:gd name="T73" fmla="*/ 162 h 181"/>
                  <a:gd name="T74" fmla="*/ 93 w 163"/>
                  <a:gd name="T75" fmla="*/ 168 h 181"/>
                  <a:gd name="T76" fmla="*/ 82 w 163"/>
                  <a:gd name="T77" fmla="*/ 174 h 181"/>
                  <a:gd name="T78" fmla="*/ 73 w 163"/>
                  <a:gd name="T79" fmla="*/ 180 h 181"/>
                  <a:gd name="T80" fmla="*/ 73 w 163"/>
                  <a:gd name="T81" fmla="*/ 180 h 181"/>
                  <a:gd name="T82" fmla="*/ 72 w 163"/>
                  <a:gd name="T83" fmla="*/ 181 h 181"/>
                  <a:gd name="T84" fmla="*/ 70 w 163"/>
                  <a:gd name="T85" fmla="*/ 181 h 181"/>
                  <a:gd name="T86" fmla="*/ 69 w 163"/>
                  <a:gd name="T87" fmla="*/ 179 h 181"/>
                  <a:gd name="T88" fmla="*/ 67 w 163"/>
                  <a:gd name="T89" fmla="*/ 176 h 181"/>
                  <a:gd name="T90" fmla="*/ 65 w 163"/>
                  <a:gd name="T91" fmla="*/ 169 h 181"/>
                  <a:gd name="T92" fmla="*/ 63 w 163"/>
                  <a:gd name="T93" fmla="*/ 158 h 181"/>
                  <a:gd name="T94" fmla="*/ 60 w 163"/>
                  <a:gd name="T95" fmla="*/ 133 h 181"/>
                  <a:gd name="T96" fmla="*/ 58 w 163"/>
                  <a:gd name="T97" fmla="*/ 110 h 181"/>
                  <a:gd name="T98" fmla="*/ 58 w 163"/>
                  <a:gd name="T99" fmla="*/ 110 h 181"/>
                  <a:gd name="T100" fmla="*/ 56 w 163"/>
                  <a:gd name="T101" fmla="*/ 88 h 181"/>
                  <a:gd name="T102" fmla="*/ 54 w 163"/>
                  <a:gd name="T103" fmla="*/ 76 h 181"/>
                  <a:gd name="T104" fmla="*/ 52 w 163"/>
                  <a:gd name="T105" fmla="*/ 64 h 181"/>
                  <a:gd name="T106" fmla="*/ 49 w 163"/>
                  <a:gd name="T107" fmla="*/ 52 h 181"/>
                  <a:gd name="T108" fmla="*/ 45 w 163"/>
                  <a:gd name="T109" fmla="*/ 41 h 181"/>
                  <a:gd name="T110" fmla="*/ 40 w 163"/>
                  <a:gd name="T111" fmla="*/ 32 h 181"/>
                  <a:gd name="T112" fmla="*/ 37 w 163"/>
                  <a:gd name="T113" fmla="*/ 29 h 181"/>
                  <a:gd name="T114" fmla="*/ 33 w 163"/>
                  <a:gd name="T115" fmla="*/ 26 h 181"/>
                  <a:gd name="T116" fmla="*/ 33 w 163"/>
                  <a:gd name="T117" fmla="*/ 26 h 1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3" h="181">
                    <a:moveTo>
                      <a:pt x="33" y="26"/>
                    </a:moveTo>
                    <a:lnTo>
                      <a:pt x="33" y="26"/>
                    </a:lnTo>
                    <a:lnTo>
                      <a:pt x="18" y="15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27" y="1"/>
                    </a:lnTo>
                    <a:lnTo>
                      <a:pt x="36" y="2"/>
                    </a:lnTo>
                    <a:lnTo>
                      <a:pt x="46" y="3"/>
                    </a:lnTo>
                    <a:lnTo>
                      <a:pt x="56" y="6"/>
                    </a:lnTo>
                    <a:lnTo>
                      <a:pt x="65" y="9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111" y="63"/>
                    </a:lnTo>
                    <a:lnTo>
                      <a:pt x="128" y="87"/>
                    </a:lnTo>
                    <a:lnTo>
                      <a:pt x="140" y="105"/>
                    </a:lnTo>
                    <a:lnTo>
                      <a:pt x="144" y="112"/>
                    </a:lnTo>
                    <a:lnTo>
                      <a:pt x="150" y="118"/>
                    </a:lnTo>
                    <a:lnTo>
                      <a:pt x="155" y="124"/>
                    </a:lnTo>
                    <a:lnTo>
                      <a:pt x="161" y="129"/>
                    </a:lnTo>
                    <a:lnTo>
                      <a:pt x="163" y="135"/>
                    </a:lnTo>
                    <a:lnTo>
                      <a:pt x="163" y="137"/>
                    </a:lnTo>
                    <a:lnTo>
                      <a:pt x="162" y="139"/>
                    </a:lnTo>
                    <a:lnTo>
                      <a:pt x="161" y="141"/>
                    </a:lnTo>
                    <a:lnTo>
                      <a:pt x="157" y="142"/>
                    </a:lnTo>
                    <a:lnTo>
                      <a:pt x="153" y="144"/>
                    </a:lnTo>
                    <a:lnTo>
                      <a:pt x="147" y="145"/>
                    </a:lnTo>
                    <a:lnTo>
                      <a:pt x="138" y="148"/>
                    </a:lnTo>
                    <a:lnTo>
                      <a:pt x="118" y="157"/>
                    </a:lnTo>
                    <a:lnTo>
                      <a:pt x="106" y="162"/>
                    </a:lnTo>
                    <a:lnTo>
                      <a:pt x="93" y="168"/>
                    </a:lnTo>
                    <a:lnTo>
                      <a:pt x="82" y="174"/>
                    </a:lnTo>
                    <a:lnTo>
                      <a:pt x="73" y="180"/>
                    </a:lnTo>
                    <a:lnTo>
                      <a:pt x="72" y="181"/>
                    </a:lnTo>
                    <a:lnTo>
                      <a:pt x="70" y="181"/>
                    </a:lnTo>
                    <a:lnTo>
                      <a:pt x="69" y="179"/>
                    </a:lnTo>
                    <a:lnTo>
                      <a:pt x="67" y="176"/>
                    </a:lnTo>
                    <a:lnTo>
                      <a:pt x="65" y="169"/>
                    </a:lnTo>
                    <a:lnTo>
                      <a:pt x="63" y="158"/>
                    </a:lnTo>
                    <a:lnTo>
                      <a:pt x="60" y="133"/>
                    </a:lnTo>
                    <a:lnTo>
                      <a:pt x="58" y="110"/>
                    </a:lnTo>
                    <a:lnTo>
                      <a:pt x="56" y="88"/>
                    </a:lnTo>
                    <a:lnTo>
                      <a:pt x="54" y="76"/>
                    </a:lnTo>
                    <a:lnTo>
                      <a:pt x="52" y="64"/>
                    </a:lnTo>
                    <a:lnTo>
                      <a:pt x="49" y="52"/>
                    </a:lnTo>
                    <a:lnTo>
                      <a:pt x="45" y="41"/>
                    </a:lnTo>
                    <a:lnTo>
                      <a:pt x="40" y="32"/>
                    </a:lnTo>
                    <a:lnTo>
                      <a:pt x="37" y="29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C2C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57" name="Freeform 304">
                <a:extLst>
                  <a:ext uri="{FF2B5EF4-FFF2-40B4-BE49-F238E27FC236}">
                    <a16:creationId xmlns:a16="http://schemas.microsoft.com/office/drawing/2014/main" id="{229A90EE-090D-4548-BD27-A8CFAAB1D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1034"/>
                <a:ext cx="158" cy="180"/>
              </a:xfrm>
              <a:custGeom>
                <a:avLst/>
                <a:gdLst>
                  <a:gd name="T0" fmla="*/ 32 w 158"/>
                  <a:gd name="T1" fmla="*/ 26 h 180"/>
                  <a:gd name="T2" fmla="*/ 32 w 158"/>
                  <a:gd name="T3" fmla="*/ 26 h 180"/>
                  <a:gd name="T4" fmla="*/ 17 w 158"/>
                  <a:gd name="T5" fmla="*/ 16 h 180"/>
                  <a:gd name="T6" fmla="*/ 5 w 158"/>
                  <a:gd name="T7" fmla="*/ 8 h 180"/>
                  <a:gd name="T8" fmla="*/ 1 w 158"/>
                  <a:gd name="T9" fmla="*/ 4 h 180"/>
                  <a:gd name="T10" fmla="*/ 0 w 158"/>
                  <a:gd name="T11" fmla="*/ 2 h 180"/>
                  <a:gd name="T12" fmla="*/ 1 w 158"/>
                  <a:gd name="T13" fmla="*/ 1 h 180"/>
                  <a:gd name="T14" fmla="*/ 2 w 158"/>
                  <a:gd name="T15" fmla="*/ 0 h 180"/>
                  <a:gd name="T16" fmla="*/ 8 w 158"/>
                  <a:gd name="T17" fmla="*/ 0 h 180"/>
                  <a:gd name="T18" fmla="*/ 8 w 158"/>
                  <a:gd name="T19" fmla="*/ 0 h 180"/>
                  <a:gd name="T20" fmla="*/ 25 w 158"/>
                  <a:gd name="T21" fmla="*/ 2 h 180"/>
                  <a:gd name="T22" fmla="*/ 35 w 158"/>
                  <a:gd name="T23" fmla="*/ 3 h 180"/>
                  <a:gd name="T24" fmla="*/ 44 w 158"/>
                  <a:gd name="T25" fmla="*/ 5 h 180"/>
                  <a:gd name="T26" fmla="*/ 54 w 158"/>
                  <a:gd name="T27" fmla="*/ 7 h 180"/>
                  <a:gd name="T28" fmla="*/ 62 w 158"/>
                  <a:gd name="T29" fmla="*/ 11 h 180"/>
                  <a:gd name="T30" fmla="*/ 69 w 158"/>
                  <a:gd name="T31" fmla="*/ 15 h 180"/>
                  <a:gd name="T32" fmla="*/ 75 w 158"/>
                  <a:gd name="T33" fmla="*/ 21 h 180"/>
                  <a:gd name="T34" fmla="*/ 75 w 158"/>
                  <a:gd name="T35" fmla="*/ 21 h 180"/>
                  <a:gd name="T36" fmla="*/ 107 w 158"/>
                  <a:gd name="T37" fmla="*/ 64 h 180"/>
                  <a:gd name="T38" fmla="*/ 124 w 158"/>
                  <a:gd name="T39" fmla="*/ 87 h 180"/>
                  <a:gd name="T40" fmla="*/ 135 w 158"/>
                  <a:gd name="T41" fmla="*/ 105 h 180"/>
                  <a:gd name="T42" fmla="*/ 135 w 158"/>
                  <a:gd name="T43" fmla="*/ 105 h 180"/>
                  <a:gd name="T44" fmla="*/ 140 w 158"/>
                  <a:gd name="T45" fmla="*/ 112 h 180"/>
                  <a:gd name="T46" fmla="*/ 145 w 158"/>
                  <a:gd name="T47" fmla="*/ 118 h 180"/>
                  <a:gd name="T48" fmla="*/ 150 w 158"/>
                  <a:gd name="T49" fmla="*/ 124 h 180"/>
                  <a:gd name="T50" fmla="*/ 155 w 158"/>
                  <a:gd name="T51" fmla="*/ 129 h 180"/>
                  <a:gd name="T52" fmla="*/ 158 w 158"/>
                  <a:gd name="T53" fmla="*/ 134 h 180"/>
                  <a:gd name="T54" fmla="*/ 158 w 158"/>
                  <a:gd name="T55" fmla="*/ 137 h 180"/>
                  <a:gd name="T56" fmla="*/ 158 w 158"/>
                  <a:gd name="T57" fmla="*/ 139 h 180"/>
                  <a:gd name="T58" fmla="*/ 155 w 158"/>
                  <a:gd name="T59" fmla="*/ 141 h 180"/>
                  <a:gd name="T60" fmla="*/ 152 w 158"/>
                  <a:gd name="T61" fmla="*/ 142 h 180"/>
                  <a:gd name="T62" fmla="*/ 148 w 158"/>
                  <a:gd name="T63" fmla="*/ 144 h 180"/>
                  <a:gd name="T64" fmla="*/ 143 w 158"/>
                  <a:gd name="T65" fmla="*/ 145 h 180"/>
                  <a:gd name="T66" fmla="*/ 143 w 158"/>
                  <a:gd name="T67" fmla="*/ 145 h 180"/>
                  <a:gd name="T68" fmla="*/ 134 w 158"/>
                  <a:gd name="T69" fmla="*/ 148 h 180"/>
                  <a:gd name="T70" fmla="*/ 114 w 158"/>
                  <a:gd name="T71" fmla="*/ 155 h 180"/>
                  <a:gd name="T72" fmla="*/ 90 w 158"/>
                  <a:gd name="T73" fmla="*/ 167 h 180"/>
                  <a:gd name="T74" fmla="*/ 79 w 158"/>
                  <a:gd name="T75" fmla="*/ 173 h 180"/>
                  <a:gd name="T76" fmla="*/ 71 w 158"/>
                  <a:gd name="T77" fmla="*/ 179 h 180"/>
                  <a:gd name="T78" fmla="*/ 71 w 158"/>
                  <a:gd name="T79" fmla="*/ 179 h 180"/>
                  <a:gd name="T80" fmla="*/ 69 w 158"/>
                  <a:gd name="T81" fmla="*/ 180 h 180"/>
                  <a:gd name="T82" fmla="*/ 67 w 158"/>
                  <a:gd name="T83" fmla="*/ 180 h 180"/>
                  <a:gd name="T84" fmla="*/ 66 w 158"/>
                  <a:gd name="T85" fmla="*/ 178 h 180"/>
                  <a:gd name="T86" fmla="*/ 65 w 158"/>
                  <a:gd name="T87" fmla="*/ 176 h 180"/>
                  <a:gd name="T88" fmla="*/ 62 w 158"/>
                  <a:gd name="T89" fmla="*/ 168 h 180"/>
                  <a:gd name="T90" fmla="*/ 60 w 158"/>
                  <a:gd name="T91" fmla="*/ 158 h 180"/>
                  <a:gd name="T92" fmla="*/ 58 w 158"/>
                  <a:gd name="T93" fmla="*/ 133 h 180"/>
                  <a:gd name="T94" fmla="*/ 55 w 158"/>
                  <a:gd name="T95" fmla="*/ 111 h 180"/>
                  <a:gd name="T96" fmla="*/ 55 w 158"/>
                  <a:gd name="T97" fmla="*/ 111 h 180"/>
                  <a:gd name="T98" fmla="*/ 53 w 158"/>
                  <a:gd name="T99" fmla="*/ 88 h 180"/>
                  <a:gd name="T100" fmla="*/ 52 w 158"/>
                  <a:gd name="T101" fmla="*/ 77 h 180"/>
                  <a:gd name="T102" fmla="*/ 50 w 158"/>
                  <a:gd name="T103" fmla="*/ 64 h 180"/>
                  <a:gd name="T104" fmla="*/ 47 w 158"/>
                  <a:gd name="T105" fmla="*/ 53 h 180"/>
                  <a:gd name="T106" fmla="*/ 43 w 158"/>
                  <a:gd name="T107" fmla="*/ 41 h 180"/>
                  <a:gd name="T108" fmla="*/ 38 w 158"/>
                  <a:gd name="T109" fmla="*/ 33 h 180"/>
                  <a:gd name="T110" fmla="*/ 35 w 158"/>
                  <a:gd name="T111" fmla="*/ 29 h 180"/>
                  <a:gd name="T112" fmla="*/ 32 w 158"/>
                  <a:gd name="T113" fmla="*/ 26 h 180"/>
                  <a:gd name="T114" fmla="*/ 32 w 158"/>
                  <a:gd name="T115" fmla="*/ 26 h 1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8" h="180">
                    <a:moveTo>
                      <a:pt x="32" y="26"/>
                    </a:moveTo>
                    <a:lnTo>
                      <a:pt x="32" y="26"/>
                    </a:lnTo>
                    <a:lnTo>
                      <a:pt x="17" y="16"/>
                    </a:lnTo>
                    <a:lnTo>
                      <a:pt x="5" y="8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25" y="2"/>
                    </a:lnTo>
                    <a:lnTo>
                      <a:pt x="35" y="3"/>
                    </a:lnTo>
                    <a:lnTo>
                      <a:pt x="44" y="5"/>
                    </a:lnTo>
                    <a:lnTo>
                      <a:pt x="54" y="7"/>
                    </a:lnTo>
                    <a:lnTo>
                      <a:pt x="62" y="11"/>
                    </a:lnTo>
                    <a:lnTo>
                      <a:pt x="69" y="15"/>
                    </a:lnTo>
                    <a:lnTo>
                      <a:pt x="75" y="21"/>
                    </a:lnTo>
                    <a:lnTo>
                      <a:pt x="107" y="64"/>
                    </a:lnTo>
                    <a:lnTo>
                      <a:pt x="124" y="87"/>
                    </a:lnTo>
                    <a:lnTo>
                      <a:pt x="135" y="105"/>
                    </a:lnTo>
                    <a:lnTo>
                      <a:pt x="140" y="112"/>
                    </a:lnTo>
                    <a:lnTo>
                      <a:pt x="145" y="118"/>
                    </a:lnTo>
                    <a:lnTo>
                      <a:pt x="150" y="124"/>
                    </a:lnTo>
                    <a:lnTo>
                      <a:pt x="155" y="129"/>
                    </a:lnTo>
                    <a:lnTo>
                      <a:pt x="158" y="134"/>
                    </a:lnTo>
                    <a:lnTo>
                      <a:pt x="158" y="137"/>
                    </a:lnTo>
                    <a:lnTo>
                      <a:pt x="158" y="139"/>
                    </a:lnTo>
                    <a:lnTo>
                      <a:pt x="155" y="141"/>
                    </a:lnTo>
                    <a:lnTo>
                      <a:pt x="152" y="142"/>
                    </a:lnTo>
                    <a:lnTo>
                      <a:pt x="148" y="144"/>
                    </a:lnTo>
                    <a:lnTo>
                      <a:pt x="143" y="145"/>
                    </a:lnTo>
                    <a:lnTo>
                      <a:pt x="134" y="148"/>
                    </a:lnTo>
                    <a:lnTo>
                      <a:pt x="114" y="155"/>
                    </a:lnTo>
                    <a:lnTo>
                      <a:pt x="90" y="167"/>
                    </a:lnTo>
                    <a:lnTo>
                      <a:pt x="79" y="173"/>
                    </a:lnTo>
                    <a:lnTo>
                      <a:pt x="71" y="179"/>
                    </a:lnTo>
                    <a:lnTo>
                      <a:pt x="69" y="180"/>
                    </a:lnTo>
                    <a:lnTo>
                      <a:pt x="67" y="180"/>
                    </a:lnTo>
                    <a:lnTo>
                      <a:pt x="66" y="178"/>
                    </a:lnTo>
                    <a:lnTo>
                      <a:pt x="65" y="176"/>
                    </a:lnTo>
                    <a:lnTo>
                      <a:pt x="62" y="168"/>
                    </a:lnTo>
                    <a:lnTo>
                      <a:pt x="60" y="158"/>
                    </a:lnTo>
                    <a:lnTo>
                      <a:pt x="58" y="133"/>
                    </a:lnTo>
                    <a:lnTo>
                      <a:pt x="55" y="111"/>
                    </a:lnTo>
                    <a:lnTo>
                      <a:pt x="53" y="88"/>
                    </a:lnTo>
                    <a:lnTo>
                      <a:pt x="52" y="77"/>
                    </a:lnTo>
                    <a:lnTo>
                      <a:pt x="50" y="64"/>
                    </a:lnTo>
                    <a:lnTo>
                      <a:pt x="47" y="53"/>
                    </a:lnTo>
                    <a:lnTo>
                      <a:pt x="43" y="41"/>
                    </a:lnTo>
                    <a:lnTo>
                      <a:pt x="38" y="33"/>
                    </a:lnTo>
                    <a:lnTo>
                      <a:pt x="35" y="29"/>
                    </a:lnTo>
                    <a:lnTo>
                      <a:pt x="32" y="26"/>
                    </a:lnTo>
                    <a:close/>
                  </a:path>
                </a:pathLst>
              </a:custGeom>
              <a:solidFill>
                <a:srgbClr val="B2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58" name="Freeform 305">
                <a:extLst>
                  <a:ext uri="{FF2B5EF4-FFF2-40B4-BE49-F238E27FC236}">
                    <a16:creationId xmlns:a16="http://schemas.microsoft.com/office/drawing/2014/main" id="{DBC35607-70FF-4621-9037-85F27BDD0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1035"/>
                <a:ext cx="152" cy="178"/>
              </a:xfrm>
              <a:custGeom>
                <a:avLst/>
                <a:gdLst>
                  <a:gd name="T0" fmla="*/ 30 w 152"/>
                  <a:gd name="T1" fmla="*/ 26 h 178"/>
                  <a:gd name="T2" fmla="*/ 30 w 152"/>
                  <a:gd name="T3" fmla="*/ 26 h 178"/>
                  <a:gd name="T4" fmla="*/ 16 w 152"/>
                  <a:gd name="T5" fmla="*/ 16 h 178"/>
                  <a:gd name="T6" fmla="*/ 4 w 152"/>
                  <a:gd name="T7" fmla="*/ 7 h 178"/>
                  <a:gd name="T8" fmla="*/ 1 w 152"/>
                  <a:gd name="T9" fmla="*/ 4 h 178"/>
                  <a:gd name="T10" fmla="*/ 0 w 152"/>
                  <a:gd name="T11" fmla="*/ 1 h 178"/>
                  <a:gd name="T12" fmla="*/ 0 w 152"/>
                  <a:gd name="T13" fmla="*/ 1 h 178"/>
                  <a:gd name="T14" fmla="*/ 1 w 152"/>
                  <a:gd name="T15" fmla="*/ 0 h 178"/>
                  <a:gd name="T16" fmla="*/ 7 w 152"/>
                  <a:gd name="T17" fmla="*/ 0 h 178"/>
                  <a:gd name="T18" fmla="*/ 7 w 152"/>
                  <a:gd name="T19" fmla="*/ 0 h 178"/>
                  <a:gd name="T20" fmla="*/ 24 w 152"/>
                  <a:gd name="T21" fmla="*/ 1 h 178"/>
                  <a:gd name="T22" fmla="*/ 33 w 152"/>
                  <a:gd name="T23" fmla="*/ 3 h 178"/>
                  <a:gd name="T24" fmla="*/ 43 w 152"/>
                  <a:gd name="T25" fmla="*/ 5 h 178"/>
                  <a:gd name="T26" fmla="*/ 52 w 152"/>
                  <a:gd name="T27" fmla="*/ 7 h 178"/>
                  <a:gd name="T28" fmla="*/ 60 w 152"/>
                  <a:gd name="T29" fmla="*/ 11 h 178"/>
                  <a:gd name="T30" fmla="*/ 66 w 152"/>
                  <a:gd name="T31" fmla="*/ 15 h 178"/>
                  <a:gd name="T32" fmla="*/ 72 w 152"/>
                  <a:gd name="T33" fmla="*/ 21 h 178"/>
                  <a:gd name="T34" fmla="*/ 72 w 152"/>
                  <a:gd name="T35" fmla="*/ 21 h 178"/>
                  <a:gd name="T36" fmla="*/ 103 w 152"/>
                  <a:gd name="T37" fmla="*/ 63 h 178"/>
                  <a:gd name="T38" fmla="*/ 120 w 152"/>
                  <a:gd name="T39" fmla="*/ 86 h 178"/>
                  <a:gd name="T40" fmla="*/ 131 w 152"/>
                  <a:gd name="T41" fmla="*/ 104 h 178"/>
                  <a:gd name="T42" fmla="*/ 131 w 152"/>
                  <a:gd name="T43" fmla="*/ 104 h 178"/>
                  <a:gd name="T44" fmla="*/ 135 w 152"/>
                  <a:gd name="T45" fmla="*/ 111 h 178"/>
                  <a:gd name="T46" fmla="*/ 140 w 152"/>
                  <a:gd name="T47" fmla="*/ 117 h 178"/>
                  <a:gd name="T48" fmla="*/ 145 w 152"/>
                  <a:gd name="T49" fmla="*/ 123 h 178"/>
                  <a:gd name="T50" fmla="*/ 150 w 152"/>
                  <a:gd name="T51" fmla="*/ 128 h 178"/>
                  <a:gd name="T52" fmla="*/ 152 w 152"/>
                  <a:gd name="T53" fmla="*/ 133 h 178"/>
                  <a:gd name="T54" fmla="*/ 152 w 152"/>
                  <a:gd name="T55" fmla="*/ 136 h 178"/>
                  <a:gd name="T56" fmla="*/ 152 w 152"/>
                  <a:gd name="T57" fmla="*/ 138 h 178"/>
                  <a:gd name="T58" fmla="*/ 150 w 152"/>
                  <a:gd name="T59" fmla="*/ 140 h 178"/>
                  <a:gd name="T60" fmla="*/ 147 w 152"/>
                  <a:gd name="T61" fmla="*/ 141 h 178"/>
                  <a:gd name="T62" fmla="*/ 143 w 152"/>
                  <a:gd name="T63" fmla="*/ 142 h 178"/>
                  <a:gd name="T64" fmla="*/ 138 w 152"/>
                  <a:gd name="T65" fmla="*/ 144 h 178"/>
                  <a:gd name="T66" fmla="*/ 138 w 152"/>
                  <a:gd name="T67" fmla="*/ 144 h 178"/>
                  <a:gd name="T68" fmla="*/ 130 w 152"/>
                  <a:gd name="T69" fmla="*/ 147 h 178"/>
                  <a:gd name="T70" fmla="*/ 110 w 152"/>
                  <a:gd name="T71" fmla="*/ 154 h 178"/>
                  <a:gd name="T72" fmla="*/ 86 w 152"/>
                  <a:gd name="T73" fmla="*/ 166 h 178"/>
                  <a:gd name="T74" fmla="*/ 76 w 152"/>
                  <a:gd name="T75" fmla="*/ 171 h 178"/>
                  <a:gd name="T76" fmla="*/ 68 w 152"/>
                  <a:gd name="T77" fmla="*/ 177 h 178"/>
                  <a:gd name="T78" fmla="*/ 68 w 152"/>
                  <a:gd name="T79" fmla="*/ 177 h 178"/>
                  <a:gd name="T80" fmla="*/ 66 w 152"/>
                  <a:gd name="T81" fmla="*/ 178 h 178"/>
                  <a:gd name="T82" fmla="*/ 65 w 152"/>
                  <a:gd name="T83" fmla="*/ 177 h 178"/>
                  <a:gd name="T84" fmla="*/ 63 w 152"/>
                  <a:gd name="T85" fmla="*/ 176 h 178"/>
                  <a:gd name="T86" fmla="*/ 62 w 152"/>
                  <a:gd name="T87" fmla="*/ 174 h 178"/>
                  <a:gd name="T88" fmla="*/ 60 w 152"/>
                  <a:gd name="T89" fmla="*/ 166 h 178"/>
                  <a:gd name="T90" fmla="*/ 58 w 152"/>
                  <a:gd name="T91" fmla="*/ 156 h 178"/>
                  <a:gd name="T92" fmla="*/ 55 w 152"/>
                  <a:gd name="T93" fmla="*/ 132 h 178"/>
                  <a:gd name="T94" fmla="*/ 53 w 152"/>
                  <a:gd name="T95" fmla="*/ 110 h 178"/>
                  <a:gd name="T96" fmla="*/ 53 w 152"/>
                  <a:gd name="T97" fmla="*/ 110 h 178"/>
                  <a:gd name="T98" fmla="*/ 51 w 152"/>
                  <a:gd name="T99" fmla="*/ 88 h 178"/>
                  <a:gd name="T100" fmla="*/ 48 w 152"/>
                  <a:gd name="T101" fmla="*/ 64 h 178"/>
                  <a:gd name="T102" fmla="*/ 45 w 152"/>
                  <a:gd name="T103" fmla="*/ 52 h 178"/>
                  <a:gd name="T104" fmla="*/ 41 w 152"/>
                  <a:gd name="T105" fmla="*/ 41 h 178"/>
                  <a:gd name="T106" fmla="*/ 36 w 152"/>
                  <a:gd name="T107" fmla="*/ 32 h 178"/>
                  <a:gd name="T108" fmla="*/ 33 w 152"/>
                  <a:gd name="T109" fmla="*/ 29 h 178"/>
                  <a:gd name="T110" fmla="*/ 30 w 152"/>
                  <a:gd name="T111" fmla="*/ 26 h 178"/>
                  <a:gd name="T112" fmla="*/ 30 w 152"/>
                  <a:gd name="T113" fmla="*/ 26 h 1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52" h="178">
                    <a:moveTo>
                      <a:pt x="30" y="26"/>
                    </a:moveTo>
                    <a:lnTo>
                      <a:pt x="30" y="26"/>
                    </a:lnTo>
                    <a:lnTo>
                      <a:pt x="16" y="16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24" y="1"/>
                    </a:lnTo>
                    <a:lnTo>
                      <a:pt x="33" y="3"/>
                    </a:lnTo>
                    <a:lnTo>
                      <a:pt x="43" y="5"/>
                    </a:lnTo>
                    <a:lnTo>
                      <a:pt x="52" y="7"/>
                    </a:lnTo>
                    <a:lnTo>
                      <a:pt x="60" y="11"/>
                    </a:lnTo>
                    <a:lnTo>
                      <a:pt x="66" y="15"/>
                    </a:lnTo>
                    <a:lnTo>
                      <a:pt x="72" y="21"/>
                    </a:lnTo>
                    <a:lnTo>
                      <a:pt x="103" y="63"/>
                    </a:lnTo>
                    <a:lnTo>
                      <a:pt x="120" y="86"/>
                    </a:lnTo>
                    <a:lnTo>
                      <a:pt x="131" y="104"/>
                    </a:lnTo>
                    <a:lnTo>
                      <a:pt x="135" y="111"/>
                    </a:lnTo>
                    <a:lnTo>
                      <a:pt x="140" y="117"/>
                    </a:lnTo>
                    <a:lnTo>
                      <a:pt x="145" y="123"/>
                    </a:lnTo>
                    <a:lnTo>
                      <a:pt x="150" y="128"/>
                    </a:lnTo>
                    <a:lnTo>
                      <a:pt x="152" y="133"/>
                    </a:lnTo>
                    <a:lnTo>
                      <a:pt x="152" y="136"/>
                    </a:lnTo>
                    <a:lnTo>
                      <a:pt x="152" y="138"/>
                    </a:lnTo>
                    <a:lnTo>
                      <a:pt x="150" y="140"/>
                    </a:lnTo>
                    <a:lnTo>
                      <a:pt x="147" y="141"/>
                    </a:lnTo>
                    <a:lnTo>
                      <a:pt x="143" y="142"/>
                    </a:lnTo>
                    <a:lnTo>
                      <a:pt x="138" y="144"/>
                    </a:lnTo>
                    <a:lnTo>
                      <a:pt x="130" y="147"/>
                    </a:lnTo>
                    <a:lnTo>
                      <a:pt x="110" y="154"/>
                    </a:lnTo>
                    <a:lnTo>
                      <a:pt x="86" y="166"/>
                    </a:lnTo>
                    <a:lnTo>
                      <a:pt x="76" y="171"/>
                    </a:lnTo>
                    <a:lnTo>
                      <a:pt x="68" y="177"/>
                    </a:lnTo>
                    <a:lnTo>
                      <a:pt x="66" y="178"/>
                    </a:lnTo>
                    <a:lnTo>
                      <a:pt x="65" y="177"/>
                    </a:lnTo>
                    <a:lnTo>
                      <a:pt x="63" y="176"/>
                    </a:lnTo>
                    <a:lnTo>
                      <a:pt x="62" y="174"/>
                    </a:lnTo>
                    <a:lnTo>
                      <a:pt x="60" y="166"/>
                    </a:lnTo>
                    <a:lnTo>
                      <a:pt x="58" y="156"/>
                    </a:lnTo>
                    <a:lnTo>
                      <a:pt x="55" y="132"/>
                    </a:lnTo>
                    <a:lnTo>
                      <a:pt x="53" y="110"/>
                    </a:lnTo>
                    <a:lnTo>
                      <a:pt x="51" y="88"/>
                    </a:lnTo>
                    <a:lnTo>
                      <a:pt x="48" y="64"/>
                    </a:lnTo>
                    <a:lnTo>
                      <a:pt x="45" y="52"/>
                    </a:lnTo>
                    <a:lnTo>
                      <a:pt x="41" y="41"/>
                    </a:lnTo>
                    <a:lnTo>
                      <a:pt x="36" y="32"/>
                    </a:lnTo>
                    <a:lnTo>
                      <a:pt x="33" y="29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rgbClr val="A4A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59" name="Freeform 306">
                <a:extLst>
                  <a:ext uri="{FF2B5EF4-FFF2-40B4-BE49-F238E27FC236}">
                    <a16:creationId xmlns:a16="http://schemas.microsoft.com/office/drawing/2014/main" id="{D41834C7-A7D0-4A70-8CD5-5C154F0CF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036"/>
                <a:ext cx="148" cy="176"/>
              </a:xfrm>
              <a:custGeom>
                <a:avLst/>
                <a:gdLst>
                  <a:gd name="T0" fmla="*/ 30 w 148"/>
                  <a:gd name="T1" fmla="*/ 25 h 176"/>
                  <a:gd name="T2" fmla="*/ 30 w 148"/>
                  <a:gd name="T3" fmla="*/ 25 h 176"/>
                  <a:gd name="T4" fmla="*/ 16 w 148"/>
                  <a:gd name="T5" fmla="*/ 15 h 176"/>
                  <a:gd name="T6" fmla="*/ 5 w 148"/>
                  <a:gd name="T7" fmla="*/ 7 h 176"/>
                  <a:gd name="T8" fmla="*/ 1 w 148"/>
                  <a:gd name="T9" fmla="*/ 4 h 176"/>
                  <a:gd name="T10" fmla="*/ 0 w 148"/>
                  <a:gd name="T11" fmla="*/ 1 h 176"/>
                  <a:gd name="T12" fmla="*/ 1 w 148"/>
                  <a:gd name="T13" fmla="*/ 0 h 176"/>
                  <a:gd name="T14" fmla="*/ 2 w 148"/>
                  <a:gd name="T15" fmla="*/ 0 h 176"/>
                  <a:gd name="T16" fmla="*/ 7 w 148"/>
                  <a:gd name="T17" fmla="*/ 0 h 176"/>
                  <a:gd name="T18" fmla="*/ 7 w 148"/>
                  <a:gd name="T19" fmla="*/ 0 h 176"/>
                  <a:gd name="T20" fmla="*/ 24 w 148"/>
                  <a:gd name="T21" fmla="*/ 1 h 176"/>
                  <a:gd name="T22" fmla="*/ 32 w 148"/>
                  <a:gd name="T23" fmla="*/ 3 h 176"/>
                  <a:gd name="T24" fmla="*/ 42 w 148"/>
                  <a:gd name="T25" fmla="*/ 5 h 176"/>
                  <a:gd name="T26" fmla="*/ 50 w 148"/>
                  <a:gd name="T27" fmla="*/ 7 h 176"/>
                  <a:gd name="T28" fmla="*/ 58 w 148"/>
                  <a:gd name="T29" fmla="*/ 11 h 176"/>
                  <a:gd name="T30" fmla="*/ 65 w 148"/>
                  <a:gd name="T31" fmla="*/ 16 h 176"/>
                  <a:gd name="T32" fmla="*/ 70 w 148"/>
                  <a:gd name="T33" fmla="*/ 22 h 176"/>
                  <a:gd name="T34" fmla="*/ 70 w 148"/>
                  <a:gd name="T35" fmla="*/ 22 h 176"/>
                  <a:gd name="T36" fmla="*/ 100 w 148"/>
                  <a:gd name="T37" fmla="*/ 63 h 176"/>
                  <a:gd name="T38" fmla="*/ 116 w 148"/>
                  <a:gd name="T39" fmla="*/ 86 h 176"/>
                  <a:gd name="T40" fmla="*/ 127 w 148"/>
                  <a:gd name="T41" fmla="*/ 104 h 176"/>
                  <a:gd name="T42" fmla="*/ 127 w 148"/>
                  <a:gd name="T43" fmla="*/ 104 h 176"/>
                  <a:gd name="T44" fmla="*/ 131 w 148"/>
                  <a:gd name="T45" fmla="*/ 110 h 176"/>
                  <a:gd name="T46" fmla="*/ 136 w 148"/>
                  <a:gd name="T47" fmla="*/ 116 h 176"/>
                  <a:gd name="T48" fmla="*/ 141 w 148"/>
                  <a:gd name="T49" fmla="*/ 122 h 176"/>
                  <a:gd name="T50" fmla="*/ 146 w 148"/>
                  <a:gd name="T51" fmla="*/ 127 h 176"/>
                  <a:gd name="T52" fmla="*/ 148 w 148"/>
                  <a:gd name="T53" fmla="*/ 132 h 176"/>
                  <a:gd name="T54" fmla="*/ 148 w 148"/>
                  <a:gd name="T55" fmla="*/ 135 h 176"/>
                  <a:gd name="T56" fmla="*/ 148 w 148"/>
                  <a:gd name="T57" fmla="*/ 137 h 176"/>
                  <a:gd name="T58" fmla="*/ 146 w 148"/>
                  <a:gd name="T59" fmla="*/ 138 h 176"/>
                  <a:gd name="T60" fmla="*/ 143 w 148"/>
                  <a:gd name="T61" fmla="*/ 140 h 176"/>
                  <a:gd name="T62" fmla="*/ 140 w 148"/>
                  <a:gd name="T63" fmla="*/ 141 h 176"/>
                  <a:gd name="T64" fmla="*/ 135 w 148"/>
                  <a:gd name="T65" fmla="*/ 142 h 176"/>
                  <a:gd name="T66" fmla="*/ 135 w 148"/>
                  <a:gd name="T67" fmla="*/ 142 h 176"/>
                  <a:gd name="T68" fmla="*/ 127 w 148"/>
                  <a:gd name="T69" fmla="*/ 145 h 176"/>
                  <a:gd name="T70" fmla="*/ 107 w 148"/>
                  <a:gd name="T71" fmla="*/ 153 h 176"/>
                  <a:gd name="T72" fmla="*/ 84 w 148"/>
                  <a:gd name="T73" fmla="*/ 164 h 176"/>
                  <a:gd name="T74" fmla="*/ 74 w 148"/>
                  <a:gd name="T75" fmla="*/ 169 h 176"/>
                  <a:gd name="T76" fmla="*/ 67 w 148"/>
                  <a:gd name="T77" fmla="*/ 175 h 176"/>
                  <a:gd name="T78" fmla="*/ 67 w 148"/>
                  <a:gd name="T79" fmla="*/ 175 h 176"/>
                  <a:gd name="T80" fmla="*/ 65 w 148"/>
                  <a:gd name="T81" fmla="*/ 176 h 176"/>
                  <a:gd name="T82" fmla="*/ 63 w 148"/>
                  <a:gd name="T83" fmla="*/ 175 h 176"/>
                  <a:gd name="T84" fmla="*/ 62 w 148"/>
                  <a:gd name="T85" fmla="*/ 174 h 176"/>
                  <a:gd name="T86" fmla="*/ 60 w 148"/>
                  <a:gd name="T87" fmla="*/ 172 h 176"/>
                  <a:gd name="T88" fmla="*/ 58 w 148"/>
                  <a:gd name="T89" fmla="*/ 164 h 176"/>
                  <a:gd name="T90" fmla="*/ 56 w 148"/>
                  <a:gd name="T91" fmla="*/ 155 h 176"/>
                  <a:gd name="T92" fmla="*/ 54 w 148"/>
                  <a:gd name="T93" fmla="*/ 131 h 176"/>
                  <a:gd name="T94" fmla="*/ 52 w 148"/>
                  <a:gd name="T95" fmla="*/ 109 h 176"/>
                  <a:gd name="T96" fmla="*/ 52 w 148"/>
                  <a:gd name="T97" fmla="*/ 109 h 176"/>
                  <a:gd name="T98" fmla="*/ 50 w 148"/>
                  <a:gd name="T99" fmla="*/ 87 h 176"/>
                  <a:gd name="T100" fmla="*/ 47 w 148"/>
                  <a:gd name="T101" fmla="*/ 63 h 176"/>
                  <a:gd name="T102" fmla="*/ 44 w 148"/>
                  <a:gd name="T103" fmla="*/ 52 h 176"/>
                  <a:gd name="T104" fmla="*/ 41 w 148"/>
                  <a:gd name="T105" fmla="*/ 41 h 176"/>
                  <a:gd name="T106" fmla="*/ 36 w 148"/>
                  <a:gd name="T107" fmla="*/ 32 h 176"/>
                  <a:gd name="T108" fmla="*/ 33 w 148"/>
                  <a:gd name="T109" fmla="*/ 28 h 176"/>
                  <a:gd name="T110" fmla="*/ 30 w 148"/>
                  <a:gd name="T111" fmla="*/ 25 h 176"/>
                  <a:gd name="T112" fmla="*/ 30 w 148"/>
                  <a:gd name="T113" fmla="*/ 25 h 17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48" h="176">
                    <a:moveTo>
                      <a:pt x="30" y="25"/>
                    </a:moveTo>
                    <a:lnTo>
                      <a:pt x="30" y="25"/>
                    </a:lnTo>
                    <a:lnTo>
                      <a:pt x="16" y="15"/>
                    </a:lnTo>
                    <a:lnTo>
                      <a:pt x="5" y="7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4" y="1"/>
                    </a:lnTo>
                    <a:lnTo>
                      <a:pt x="32" y="3"/>
                    </a:lnTo>
                    <a:lnTo>
                      <a:pt x="42" y="5"/>
                    </a:lnTo>
                    <a:lnTo>
                      <a:pt x="50" y="7"/>
                    </a:lnTo>
                    <a:lnTo>
                      <a:pt x="58" y="11"/>
                    </a:lnTo>
                    <a:lnTo>
                      <a:pt x="65" y="16"/>
                    </a:lnTo>
                    <a:lnTo>
                      <a:pt x="70" y="22"/>
                    </a:lnTo>
                    <a:lnTo>
                      <a:pt x="100" y="63"/>
                    </a:lnTo>
                    <a:lnTo>
                      <a:pt x="116" y="86"/>
                    </a:lnTo>
                    <a:lnTo>
                      <a:pt x="127" y="104"/>
                    </a:lnTo>
                    <a:lnTo>
                      <a:pt x="131" y="110"/>
                    </a:lnTo>
                    <a:lnTo>
                      <a:pt x="136" y="116"/>
                    </a:lnTo>
                    <a:lnTo>
                      <a:pt x="141" y="122"/>
                    </a:lnTo>
                    <a:lnTo>
                      <a:pt x="146" y="127"/>
                    </a:lnTo>
                    <a:lnTo>
                      <a:pt x="148" y="132"/>
                    </a:lnTo>
                    <a:lnTo>
                      <a:pt x="148" y="135"/>
                    </a:lnTo>
                    <a:lnTo>
                      <a:pt x="148" y="137"/>
                    </a:lnTo>
                    <a:lnTo>
                      <a:pt x="146" y="138"/>
                    </a:lnTo>
                    <a:lnTo>
                      <a:pt x="143" y="140"/>
                    </a:lnTo>
                    <a:lnTo>
                      <a:pt x="140" y="141"/>
                    </a:lnTo>
                    <a:lnTo>
                      <a:pt x="135" y="142"/>
                    </a:lnTo>
                    <a:lnTo>
                      <a:pt x="127" y="145"/>
                    </a:lnTo>
                    <a:lnTo>
                      <a:pt x="107" y="153"/>
                    </a:lnTo>
                    <a:lnTo>
                      <a:pt x="84" y="164"/>
                    </a:lnTo>
                    <a:lnTo>
                      <a:pt x="74" y="169"/>
                    </a:lnTo>
                    <a:lnTo>
                      <a:pt x="67" y="175"/>
                    </a:lnTo>
                    <a:lnTo>
                      <a:pt x="65" y="176"/>
                    </a:lnTo>
                    <a:lnTo>
                      <a:pt x="63" y="175"/>
                    </a:lnTo>
                    <a:lnTo>
                      <a:pt x="62" y="174"/>
                    </a:lnTo>
                    <a:lnTo>
                      <a:pt x="60" y="172"/>
                    </a:lnTo>
                    <a:lnTo>
                      <a:pt x="58" y="164"/>
                    </a:lnTo>
                    <a:lnTo>
                      <a:pt x="56" y="155"/>
                    </a:lnTo>
                    <a:lnTo>
                      <a:pt x="54" y="131"/>
                    </a:lnTo>
                    <a:lnTo>
                      <a:pt x="52" y="109"/>
                    </a:lnTo>
                    <a:lnTo>
                      <a:pt x="50" y="87"/>
                    </a:lnTo>
                    <a:lnTo>
                      <a:pt x="47" y="63"/>
                    </a:lnTo>
                    <a:lnTo>
                      <a:pt x="44" y="52"/>
                    </a:lnTo>
                    <a:lnTo>
                      <a:pt x="41" y="41"/>
                    </a:lnTo>
                    <a:lnTo>
                      <a:pt x="36" y="32"/>
                    </a:lnTo>
                    <a:lnTo>
                      <a:pt x="33" y="28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959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60" name="Freeform 307">
                <a:extLst>
                  <a:ext uri="{FF2B5EF4-FFF2-40B4-BE49-F238E27FC236}">
                    <a16:creationId xmlns:a16="http://schemas.microsoft.com/office/drawing/2014/main" id="{571B3AAF-3D88-4512-8A2F-E6CD2395D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1036"/>
                <a:ext cx="143" cy="175"/>
              </a:xfrm>
              <a:custGeom>
                <a:avLst/>
                <a:gdLst>
                  <a:gd name="T0" fmla="*/ 28 w 143"/>
                  <a:gd name="T1" fmla="*/ 26 h 175"/>
                  <a:gd name="T2" fmla="*/ 28 w 143"/>
                  <a:gd name="T3" fmla="*/ 26 h 175"/>
                  <a:gd name="T4" fmla="*/ 15 w 143"/>
                  <a:gd name="T5" fmla="*/ 16 h 175"/>
                  <a:gd name="T6" fmla="*/ 4 w 143"/>
                  <a:gd name="T7" fmla="*/ 8 h 175"/>
                  <a:gd name="T8" fmla="*/ 1 w 143"/>
                  <a:gd name="T9" fmla="*/ 4 h 175"/>
                  <a:gd name="T10" fmla="*/ 0 w 143"/>
                  <a:gd name="T11" fmla="*/ 2 h 175"/>
                  <a:gd name="T12" fmla="*/ 0 w 143"/>
                  <a:gd name="T13" fmla="*/ 1 h 175"/>
                  <a:gd name="T14" fmla="*/ 1 w 143"/>
                  <a:gd name="T15" fmla="*/ 1 h 175"/>
                  <a:gd name="T16" fmla="*/ 7 w 143"/>
                  <a:gd name="T17" fmla="*/ 0 h 175"/>
                  <a:gd name="T18" fmla="*/ 7 w 143"/>
                  <a:gd name="T19" fmla="*/ 0 h 175"/>
                  <a:gd name="T20" fmla="*/ 22 w 143"/>
                  <a:gd name="T21" fmla="*/ 2 h 175"/>
                  <a:gd name="T22" fmla="*/ 31 w 143"/>
                  <a:gd name="T23" fmla="*/ 4 h 175"/>
                  <a:gd name="T24" fmla="*/ 40 w 143"/>
                  <a:gd name="T25" fmla="*/ 6 h 175"/>
                  <a:gd name="T26" fmla="*/ 48 w 143"/>
                  <a:gd name="T27" fmla="*/ 9 h 175"/>
                  <a:gd name="T28" fmla="*/ 55 w 143"/>
                  <a:gd name="T29" fmla="*/ 12 h 175"/>
                  <a:gd name="T30" fmla="*/ 62 w 143"/>
                  <a:gd name="T31" fmla="*/ 17 h 175"/>
                  <a:gd name="T32" fmla="*/ 67 w 143"/>
                  <a:gd name="T33" fmla="*/ 23 h 175"/>
                  <a:gd name="T34" fmla="*/ 67 w 143"/>
                  <a:gd name="T35" fmla="*/ 23 h 175"/>
                  <a:gd name="T36" fmla="*/ 79 w 143"/>
                  <a:gd name="T37" fmla="*/ 41 h 175"/>
                  <a:gd name="T38" fmla="*/ 96 w 143"/>
                  <a:gd name="T39" fmla="*/ 64 h 175"/>
                  <a:gd name="T40" fmla="*/ 112 w 143"/>
                  <a:gd name="T41" fmla="*/ 86 h 175"/>
                  <a:gd name="T42" fmla="*/ 118 w 143"/>
                  <a:gd name="T43" fmla="*/ 95 h 175"/>
                  <a:gd name="T44" fmla="*/ 123 w 143"/>
                  <a:gd name="T45" fmla="*/ 104 h 175"/>
                  <a:gd name="T46" fmla="*/ 123 w 143"/>
                  <a:gd name="T47" fmla="*/ 104 h 175"/>
                  <a:gd name="T48" fmla="*/ 127 w 143"/>
                  <a:gd name="T49" fmla="*/ 110 h 175"/>
                  <a:gd name="T50" fmla="*/ 131 w 143"/>
                  <a:gd name="T51" fmla="*/ 116 h 175"/>
                  <a:gd name="T52" fmla="*/ 136 w 143"/>
                  <a:gd name="T53" fmla="*/ 122 h 175"/>
                  <a:gd name="T54" fmla="*/ 141 w 143"/>
                  <a:gd name="T55" fmla="*/ 127 h 175"/>
                  <a:gd name="T56" fmla="*/ 143 w 143"/>
                  <a:gd name="T57" fmla="*/ 132 h 175"/>
                  <a:gd name="T58" fmla="*/ 143 w 143"/>
                  <a:gd name="T59" fmla="*/ 134 h 175"/>
                  <a:gd name="T60" fmla="*/ 143 w 143"/>
                  <a:gd name="T61" fmla="*/ 136 h 175"/>
                  <a:gd name="T62" fmla="*/ 141 w 143"/>
                  <a:gd name="T63" fmla="*/ 138 h 175"/>
                  <a:gd name="T64" fmla="*/ 139 w 143"/>
                  <a:gd name="T65" fmla="*/ 140 h 175"/>
                  <a:gd name="T66" fmla="*/ 135 w 143"/>
                  <a:gd name="T67" fmla="*/ 141 h 175"/>
                  <a:gd name="T68" fmla="*/ 130 w 143"/>
                  <a:gd name="T69" fmla="*/ 142 h 175"/>
                  <a:gd name="T70" fmla="*/ 130 w 143"/>
                  <a:gd name="T71" fmla="*/ 142 h 175"/>
                  <a:gd name="T72" fmla="*/ 122 w 143"/>
                  <a:gd name="T73" fmla="*/ 145 h 175"/>
                  <a:gd name="T74" fmla="*/ 103 w 143"/>
                  <a:gd name="T75" fmla="*/ 153 h 175"/>
                  <a:gd name="T76" fmla="*/ 81 w 143"/>
                  <a:gd name="T77" fmla="*/ 163 h 175"/>
                  <a:gd name="T78" fmla="*/ 71 w 143"/>
                  <a:gd name="T79" fmla="*/ 169 h 175"/>
                  <a:gd name="T80" fmla="*/ 64 w 143"/>
                  <a:gd name="T81" fmla="*/ 174 h 175"/>
                  <a:gd name="T82" fmla="*/ 64 w 143"/>
                  <a:gd name="T83" fmla="*/ 174 h 175"/>
                  <a:gd name="T84" fmla="*/ 62 w 143"/>
                  <a:gd name="T85" fmla="*/ 175 h 175"/>
                  <a:gd name="T86" fmla="*/ 61 w 143"/>
                  <a:gd name="T87" fmla="*/ 174 h 175"/>
                  <a:gd name="T88" fmla="*/ 59 w 143"/>
                  <a:gd name="T89" fmla="*/ 173 h 175"/>
                  <a:gd name="T90" fmla="*/ 58 w 143"/>
                  <a:gd name="T91" fmla="*/ 171 h 175"/>
                  <a:gd name="T92" fmla="*/ 56 w 143"/>
                  <a:gd name="T93" fmla="*/ 164 h 175"/>
                  <a:gd name="T94" fmla="*/ 54 w 143"/>
                  <a:gd name="T95" fmla="*/ 153 h 175"/>
                  <a:gd name="T96" fmla="*/ 51 w 143"/>
                  <a:gd name="T97" fmla="*/ 131 h 175"/>
                  <a:gd name="T98" fmla="*/ 50 w 143"/>
                  <a:gd name="T99" fmla="*/ 110 h 175"/>
                  <a:gd name="T100" fmla="*/ 50 w 143"/>
                  <a:gd name="T101" fmla="*/ 110 h 175"/>
                  <a:gd name="T102" fmla="*/ 48 w 143"/>
                  <a:gd name="T103" fmla="*/ 88 h 175"/>
                  <a:gd name="T104" fmla="*/ 45 w 143"/>
                  <a:gd name="T105" fmla="*/ 64 h 175"/>
                  <a:gd name="T106" fmla="*/ 42 w 143"/>
                  <a:gd name="T107" fmla="*/ 52 h 175"/>
                  <a:gd name="T108" fmla="*/ 39 w 143"/>
                  <a:gd name="T109" fmla="*/ 41 h 175"/>
                  <a:gd name="T110" fmla="*/ 34 w 143"/>
                  <a:gd name="T111" fmla="*/ 32 h 175"/>
                  <a:gd name="T112" fmla="*/ 31 w 143"/>
                  <a:gd name="T113" fmla="*/ 29 h 175"/>
                  <a:gd name="T114" fmla="*/ 28 w 143"/>
                  <a:gd name="T115" fmla="*/ 26 h 175"/>
                  <a:gd name="T116" fmla="*/ 28 w 143"/>
                  <a:gd name="T117" fmla="*/ 26 h 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" h="175">
                    <a:moveTo>
                      <a:pt x="28" y="26"/>
                    </a:moveTo>
                    <a:lnTo>
                      <a:pt x="28" y="26"/>
                    </a:lnTo>
                    <a:lnTo>
                      <a:pt x="15" y="16"/>
                    </a:lnTo>
                    <a:lnTo>
                      <a:pt x="4" y="8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22" y="2"/>
                    </a:lnTo>
                    <a:lnTo>
                      <a:pt x="31" y="4"/>
                    </a:lnTo>
                    <a:lnTo>
                      <a:pt x="40" y="6"/>
                    </a:lnTo>
                    <a:lnTo>
                      <a:pt x="48" y="9"/>
                    </a:lnTo>
                    <a:lnTo>
                      <a:pt x="55" y="12"/>
                    </a:lnTo>
                    <a:lnTo>
                      <a:pt x="62" y="17"/>
                    </a:lnTo>
                    <a:lnTo>
                      <a:pt x="67" y="23"/>
                    </a:lnTo>
                    <a:lnTo>
                      <a:pt x="79" y="41"/>
                    </a:lnTo>
                    <a:lnTo>
                      <a:pt x="96" y="64"/>
                    </a:lnTo>
                    <a:lnTo>
                      <a:pt x="112" y="86"/>
                    </a:lnTo>
                    <a:lnTo>
                      <a:pt x="118" y="95"/>
                    </a:lnTo>
                    <a:lnTo>
                      <a:pt x="123" y="104"/>
                    </a:lnTo>
                    <a:lnTo>
                      <a:pt x="127" y="110"/>
                    </a:lnTo>
                    <a:lnTo>
                      <a:pt x="131" y="116"/>
                    </a:lnTo>
                    <a:lnTo>
                      <a:pt x="136" y="122"/>
                    </a:lnTo>
                    <a:lnTo>
                      <a:pt x="141" y="127"/>
                    </a:lnTo>
                    <a:lnTo>
                      <a:pt x="143" y="132"/>
                    </a:lnTo>
                    <a:lnTo>
                      <a:pt x="143" y="134"/>
                    </a:lnTo>
                    <a:lnTo>
                      <a:pt x="143" y="136"/>
                    </a:lnTo>
                    <a:lnTo>
                      <a:pt x="141" y="138"/>
                    </a:lnTo>
                    <a:lnTo>
                      <a:pt x="139" y="140"/>
                    </a:lnTo>
                    <a:lnTo>
                      <a:pt x="135" y="141"/>
                    </a:lnTo>
                    <a:lnTo>
                      <a:pt x="130" y="142"/>
                    </a:lnTo>
                    <a:lnTo>
                      <a:pt x="122" y="145"/>
                    </a:lnTo>
                    <a:lnTo>
                      <a:pt x="103" y="153"/>
                    </a:lnTo>
                    <a:lnTo>
                      <a:pt x="81" y="163"/>
                    </a:lnTo>
                    <a:lnTo>
                      <a:pt x="71" y="169"/>
                    </a:lnTo>
                    <a:lnTo>
                      <a:pt x="64" y="174"/>
                    </a:lnTo>
                    <a:lnTo>
                      <a:pt x="62" y="175"/>
                    </a:lnTo>
                    <a:lnTo>
                      <a:pt x="61" y="174"/>
                    </a:lnTo>
                    <a:lnTo>
                      <a:pt x="59" y="173"/>
                    </a:lnTo>
                    <a:lnTo>
                      <a:pt x="58" y="171"/>
                    </a:lnTo>
                    <a:lnTo>
                      <a:pt x="56" y="164"/>
                    </a:lnTo>
                    <a:lnTo>
                      <a:pt x="54" y="153"/>
                    </a:lnTo>
                    <a:lnTo>
                      <a:pt x="51" y="131"/>
                    </a:lnTo>
                    <a:lnTo>
                      <a:pt x="50" y="110"/>
                    </a:lnTo>
                    <a:lnTo>
                      <a:pt x="48" y="88"/>
                    </a:lnTo>
                    <a:lnTo>
                      <a:pt x="45" y="64"/>
                    </a:lnTo>
                    <a:lnTo>
                      <a:pt x="42" y="52"/>
                    </a:lnTo>
                    <a:lnTo>
                      <a:pt x="39" y="41"/>
                    </a:lnTo>
                    <a:lnTo>
                      <a:pt x="34" y="32"/>
                    </a:lnTo>
                    <a:lnTo>
                      <a:pt x="31" y="29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879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61" name="Freeform 308">
                <a:extLst>
                  <a:ext uri="{FF2B5EF4-FFF2-40B4-BE49-F238E27FC236}">
                    <a16:creationId xmlns:a16="http://schemas.microsoft.com/office/drawing/2014/main" id="{B9B05C8C-AA34-4104-9AC2-B52D3F206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1037"/>
                <a:ext cx="139" cy="172"/>
              </a:xfrm>
              <a:custGeom>
                <a:avLst/>
                <a:gdLst>
                  <a:gd name="T0" fmla="*/ 28 w 139"/>
                  <a:gd name="T1" fmla="*/ 26 h 172"/>
                  <a:gd name="T2" fmla="*/ 28 w 139"/>
                  <a:gd name="T3" fmla="*/ 26 h 172"/>
                  <a:gd name="T4" fmla="*/ 15 w 139"/>
                  <a:gd name="T5" fmla="*/ 16 h 172"/>
                  <a:gd name="T6" fmla="*/ 4 w 139"/>
                  <a:gd name="T7" fmla="*/ 7 h 172"/>
                  <a:gd name="T8" fmla="*/ 1 w 139"/>
                  <a:gd name="T9" fmla="*/ 4 h 172"/>
                  <a:gd name="T10" fmla="*/ 0 w 139"/>
                  <a:gd name="T11" fmla="*/ 2 h 172"/>
                  <a:gd name="T12" fmla="*/ 1 w 139"/>
                  <a:gd name="T13" fmla="*/ 1 h 172"/>
                  <a:gd name="T14" fmla="*/ 2 w 139"/>
                  <a:gd name="T15" fmla="*/ 0 h 172"/>
                  <a:gd name="T16" fmla="*/ 7 w 139"/>
                  <a:gd name="T17" fmla="*/ 0 h 172"/>
                  <a:gd name="T18" fmla="*/ 7 w 139"/>
                  <a:gd name="T19" fmla="*/ 0 h 172"/>
                  <a:gd name="T20" fmla="*/ 22 w 139"/>
                  <a:gd name="T21" fmla="*/ 2 h 172"/>
                  <a:gd name="T22" fmla="*/ 30 w 139"/>
                  <a:gd name="T23" fmla="*/ 4 h 172"/>
                  <a:gd name="T24" fmla="*/ 39 w 139"/>
                  <a:gd name="T25" fmla="*/ 6 h 172"/>
                  <a:gd name="T26" fmla="*/ 47 w 139"/>
                  <a:gd name="T27" fmla="*/ 9 h 172"/>
                  <a:gd name="T28" fmla="*/ 54 w 139"/>
                  <a:gd name="T29" fmla="*/ 13 h 172"/>
                  <a:gd name="T30" fmla="*/ 60 w 139"/>
                  <a:gd name="T31" fmla="*/ 18 h 172"/>
                  <a:gd name="T32" fmla="*/ 65 w 139"/>
                  <a:gd name="T33" fmla="*/ 24 h 172"/>
                  <a:gd name="T34" fmla="*/ 65 w 139"/>
                  <a:gd name="T35" fmla="*/ 24 h 172"/>
                  <a:gd name="T36" fmla="*/ 77 w 139"/>
                  <a:gd name="T37" fmla="*/ 41 h 172"/>
                  <a:gd name="T38" fmla="*/ 94 w 139"/>
                  <a:gd name="T39" fmla="*/ 64 h 172"/>
                  <a:gd name="T40" fmla="*/ 109 w 139"/>
                  <a:gd name="T41" fmla="*/ 85 h 172"/>
                  <a:gd name="T42" fmla="*/ 115 w 139"/>
                  <a:gd name="T43" fmla="*/ 94 h 172"/>
                  <a:gd name="T44" fmla="*/ 119 w 139"/>
                  <a:gd name="T45" fmla="*/ 103 h 172"/>
                  <a:gd name="T46" fmla="*/ 119 w 139"/>
                  <a:gd name="T47" fmla="*/ 103 h 172"/>
                  <a:gd name="T48" fmla="*/ 123 w 139"/>
                  <a:gd name="T49" fmla="*/ 109 h 172"/>
                  <a:gd name="T50" fmla="*/ 128 w 139"/>
                  <a:gd name="T51" fmla="*/ 115 h 172"/>
                  <a:gd name="T52" fmla="*/ 136 w 139"/>
                  <a:gd name="T53" fmla="*/ 126 h 172"/>
                  <a:gd name="T54" fmla="*/ 139 w 139"/>
                  <a:gd name="T55" fmla="*/ 131 h 172"/>
                  <a:gd name="T56" fmla="*/ 139 w 139"/>
                  <a:gd name="T57" fmla="*/ 133 h 172"/>
                  <a:gd name="T58" fmla="*/ 139 w 139"/>
                  <a:gd name="T59" fmla="*/ 135 h 172"/>
                  <a:gd name="T60" fmla="*/ 137 w 139"/>
                  <a:gd name="T61" fmla="*/ 137 h 172"/>
                  <a:gd name="T62" fmla="*/ 135 w 139"/>
                  <a:gd name="T63" fmla="*/ 139 h 172"/>
                  <a:gd name="T64" fmla="*/ 131 w 139"/>
                  <a:gd name="T65" fmla="*/ 140 h 172"/>
                  <a:gd name="T66" fmla="*/ 127 w 139"/>
                  <a:gd name="T67" fmla="*/ 141 h 172"/>
                  <a:gd name="T68" fmla="*/ 127 w 139"/>
                  <a:gd name="T69" fmla="*/ 141 h 172"/>
                  <a:gd name="T70" fmla="*/ 101 w 139"/>
                  <a:gd name="T71" fmla="*/ 151 h 172"/>
                  <a:gd name="T72" fmla="*/ 78 w 139"/>
                  <a:gd name="T73" fmla="*/ 162 h 172"/>
                  <a:gd name="T74" fmla="*/ 69 w 139"/>
                  <a:gd name="T75" fmla="*/ 167 h 172"/>
                  <a:gd name="T76" fmla="*/ 62 w 139"/>
                  <a:gd name="T77" fmla="*/ 172 h 172"/>
                  <a:gd name="T78" fmla="*/ 62 w 139"/>
                  <a:gd name="T79" fmla="*/ 172 h 172"/>
                  <a:gd name="T80" fmla="*/ 61 w 139"/>
                  <a:gd name="T81" fmla="*/ 172 h 172"/>
                  <a:gd name="T82" fmla="*/ 59 w 139"/>
                  <a:gd name="T83" fmla="*/ 172 h 172"/>
                  <a:gd name="T84" fmla="*/ 58 w 139"/>
                  <a:gd name="T85" fmla="*/ 171 h 172"/>
                  <a:gd name="T86" fmla="*/ 56 w 139"/>
                  <a:gd name="T87" fmla="*/ 169 h 172"/>
                  <a:gd name="T88" fmla="*/ 54 w 139"/>
                  <a:gd name="T89" fmla="*/ 162 h 172"/>
                  <a:gd name="T90" fmla="*/ 53 w 139"/>
                  <a:gd name="T91" fmla="*/ 152 h 172"/>
                  <a:gd name="T92" fmla="*/ 50 w 139"/>
                  <a:gd name="T93" fmla="*/ 130 h 172"/>
                  <a:gd name="T94" fmla="*/ 48 w 139"/>
                  <a:gd name="T95" fmla="*/ 109 h 172"/>
                  <a:gd name="T96" fmla="*/ 48 w 139"/>
                  <a:gd name="T97" fmla="*/ 109 h 172"/>
                  <a:gd name="T98" fmla="*/ 47 w 139"/>
                  <a:gd name="T99" fmla="*/ 87 h 172"/>
                  <a:gd name="T100" fmla="*/ 44 w 139"/>
                  <a:gd name="T101" fmla="*/ 63 h 172"/>
                  <a:gd name="T102" fmla="*/ 41 w 139"/>
                  <a:gd name="T103" fmla="*/ 52 h 172"/>
                  <a:gd name="T104" fmla="*/ 38 w 139"/>
                  <a:gd name="T105" fmla="*/ 41 h 172"/>
                  <a:gd name="T106" fmla="*/ 33 w 139"/>
                  <a:gd name="T107" fmla="*/ 32 h 172"/>
                  <a:gd name="T108" fmla="*/ 31 w 139"/>
                  <a:gd name="T109" fmla="*/ 29 h 172"/>
                  <a:gd name="T110" fmla="*/ 28 w 139"/>
                  <a:gd name="T111" fmla="*/ 26 h 172"/>
                  <a:gd name="T112" fmla="*/ 28 w 139"/>
                  <a:gd name="T113" fmla="*/ 26 h 1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39" h="172">
                    <a:moveTo>
                      <a:pt x="28" y="26"/>
                    </a:moveTo>
                    <a:lnTo>
                      <a:pt x="28" y="26"/>
                    </a:lnTo>
                    <a:lnTo>
                      <a:pt x="15" y="16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2" y="2"/>
                    </a:lnTo>
                    <a:lnTo>
                      <a:pt x="30" y="4"/>
                    </a:lnTo>
                    <a:lnTo>
                      <a:pt x="39" y="6"/>
                    </a:lnTo>
                    <a:lnTo>
                      <a:pt x="47" y="9"/>
                    </a:lnTo>
                    <a:lnTo>
                      <a:pt x="54" y="13"/>
                    </a:lnTo>
                    <a:lnTo>
                      <a:pt x="60" y="18"/>
                    </a:lnTo>
                    <a:lnTo>
                      <a:pt x="65" y="24"/>
                    </a:lnTo>
                    <a:lnTo>
                      <a:pt x="77" y="41"/>
                    </a:lnTo>
                    <a:lnTo>
                      <a:pt x="94" y="64"/>
                    </a:lnTo>
                    <a:lnTo>
                      <a:pt x="109" y="85"/>
                    </a:lnTo>
                    <a:lnTo>
                      <a:pt x="115" y="94"/>
                    </a:lnTo>
                    <a:lnTo>
                      <a:pt x="119" y="103"/>
                    </a:lnTo>
                    <a:lnTo>
                      <a:pt x="123" y="109"/>
                    </a:lnTo>
                    <a:lnTo>
                      <a:pt x="128" y="115"/>
                    </a:lnTo>
                    <a:lnTo>
                      <a:pt x="136" y="126"/>
                    </a:lnTo>
                    <a:lnTo>
                      <a:pt x="139" y="131"/>
                    </a:lnTo>
                    <a:lnTo>
                      <a:pt x="139" y="133"/>
                    </a:lnTo>
                    <a:lnTo>
                      <a:pt x="139" y="135"/>
                    </a:lnTo>
                    <a:lnTo>
                      <a:pt x="137" y="137"/>
                    </a:lnTo>
                    <a:lnTo>
                      <a:pt x="135" y="139"/>
                    </a:lnTo>
                    <a:lnTo>
                      <a:pt x="131" y="140"/>
                    </a:lnTo>
                    <a:lnTo>
                      <a:pt x="127" y="141"/>
                    </a:lnTo>
                    <a:lnTo>
                      <a:pt x="101" y="151"/>
                    </a:lnTo>
                    <a:lnTo>
                      <a:pt x="78" y="162"/>
                    </a:lnTo>
                    <a:lnTo>
                      <a:pt x="69" y="167"/>
                    </a:lnTo>
                    <a:lnTo>
                      <a:pt x="62" y="172"/>
                    </a:lnTo>
                    <a:lnTo>
                      <a:pt x="61" y="172"/>
                    </a:lnTo>
                    <a:lnTo>
                      <a:pt x="59" y="172"/>
                    </a:lnTo>
                    <a:lnTo>
                      <a:pt x="58" y="171"/>
                    </a:lnTo>
                    <a:lnTo>
                      <a:pt x="56" y="169"/>
                    </a:lnTo>
                    <a:lnTo>
                      <a:pt x="54" y="162"/>
                    </a:lnTo>
                    <a:lnTo>
                      <a:pt x="53" y="152"/>
                    </a:lnTo>
                    <a:lnTo>
                      <a:pt x="50" y="130"/>
                    </a:lnTo>
                    <a:lnTo>
                      <a:pt x="48" y="109"/>
                    </a:lnTo>
                    <a:lnTo>
                      <a:pt x="47" y="87"/>
                    </a:lnTo>
                    <a:lnTo>
                      <a:pt x="44" y="63"/>
                    </a:lnTo>
                    <a:lnTo>
                      <a:pt x="41" y="52"/>
                    </a:lnTo>
                    <a:lnTo>
                      <a:pt x="38" y="41"/>
                    </a:lnTo>
                    <a:lnTo>
                      <a:pt x="33" y="32"/>
                    </a:lnTo>
                    <a:lnTo>
                      <a:pt x="31" y="29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798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62" name="Freeform 309">
                <a:extLst>
                  <a:ext uri="{FF2B5EF4-FFF2-40B4-BE49-F238E27FC236}">
                    <a16:creationId xmlns:a16="http://schemas.microsoft.com/office/drawing/2014/main" id="{9ED44276-099D-4B56-BEBC-67DE555F3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038"/>
                <a:ext cx="134" cy="170"/>
              </a:xfrm>
              <a:custGeom>
                <a:avLst/>
                <a:gdLst>
                  <a:gd name="T0" fmla="*/ 26 w 134"/>
                  <a:gd name="T1" fmla="*/ 25 h 170"/>
                  <a:gd name="T2" fmla="*/ 26 w 134"/>
                  <a:gd name="T3" fmla="*/ 25 h 170"/>
                  <a:gd name="T4" fmla="*/ 14 w 134"/>
                  <a:gd name="T5" fmla="*/ 15 h 170"/>
                  <a:gd name="T6" fmla="*/ 4 w 134"/>
                  <a:gd name="T7" fmla="*/ 7 h 170"/>
                  <a:gd name="T8" fmla="*/ 1 w 134"/>
                  <a:gd name="T9" fmla="*/ 4 h 170"/>
                  <a:gd name="T10" fmla="*/ 0 w 134"/>
                  <a:gd name="T11" fmla="*/ 1 h 170"/>
                  <a:gd name="T12" fmla="*/ 0 w 134"/>
                  <a:gd name="T13" fmla="*/ 1 h 170"/>
                  <a:gd name="T14" fmla="*/ 1 w 134"/>
                  <a:gd name="T15" fmla="*/ 0 h 170"/>
                  <a:gd name="T16" fmla="*/ 6 w 134"/>
                  <a:gd name="T17" fmla="*/ 0 h 170"/>
                  <a:gd name="T18" fmla="*/ 6 w 134"/>
                  <a:gd name="T19" fmla="*/ 0 h 170"/>
                  <a:gd name="T20" fmla="*/ 21 w 134"/>
                  <a:gd name="T21" fmla="*/ 2 h 170"/>
                  <a:gd name="T22" fmla="*/ 28 w 134"/>
                  <a:gd name="T23" fmla="*/ 4 h 170"/>
                  <a:gd name="T24" fmla="*/ 37 w 134"/>
                  <a:gd name="T25" fmla="*/ 6 h 170"/>
                  <a:gd name="T26" fmla="*/ 44 w 134"/>
                  <a:gd name="T27" fmla="*/ 9 h 170"/>
                  <a:gd name="T28" fmla="*/ 51 w 134"/>
                  <a:gd name="T29" fmla="*/ 13 h 170"/>
                  <a:gd name="T30" fmla="*/ 57 w 134"/>
                  <a:gd name="T31" fmla="*/ 18 h 170"/>
                  <a:gd name="T32" fmla="*/ 62 w 134"/>
                  <a:gd name="T33" fmla="*/ 24 h 170"/>
                  <a:gd name="T34" fmla="*/ 62 w 134"/>
                  <a:gd name="T35" fmla="*/ 24 h 170"/>
                  <a:gd name="T36" fmla="*/ 73 w 134"/>
                  <a:gd name="T37" fmla="*/ 42 h 170"/>
                  <a:gd name="T38" fmla="*/ 90 w 134"/>
                  <a:gd name="T39" fmla="*/ 63 h 170"/>
                  <a:gd name="T40" fmla="*/ 105 w 134"/>
                  <a:gd name="T41" fmla="*/ 85 h 170"/>
                  <a:gd name="T42" fmla="*/ 110 w 134"/>
                  <a:gd name="T43" fmla="*/ 94 h 170"/>
                  <a:gd name="T44" fmla="*/ 114 w 134"/>
                  <a:gd name="T45" fmla="*/ 102 h 170"/>
                  <a:gd name="T46" fmla="*/ 114 w 134"/>
                  <a:gd name="T47" fmla="*/ 102 h 170"/>
                  <a:gd name="T48" fmla="*/ 118 w 134"/>
                  <a:gd name="T49" fmla="*/ 108 h 170"/>
                  <a:gd name="T50" fmla="*/ 123 w 134"/>
                  <a:gd name="T51" fmla="*/ 114 h 170"/>
                  <a:gd name="T52" fmla="*/ 131 w 134"/>
                  <a:gd name="T53" fmla="*/ 125 h 170"/>
                  <a:gd name="T54" fmla="*/ 134 w 134"/>
                  <a:gd name="T55" fmla="*/ 130 h 170"/>
                  <a:gd name="T56" fmla="*/ 134 w 134"/>
                  <a:gd name="T57" fmla="*/ 132 h 170"/>
                  <a:gd name="T58" fmla="*/ 134 w 134"/>
                  <a:gd name="T59" fmla="*/ 134 h 170"/>
                  <a:gd name="T60" fmla="*/ 132 w 134"/>
                  <a:gd name="T61" fmla="*/ 136 h 170"/>
                  <a:gd name="T62" fmla="*/ 130 w 134"/>
                  <a:gd name="T63" fmla="*/ 138 h 170"/>
                  <a:gd name="T64" fmla="*/ 127 w 134"/>
                  <a:gd name="T65" fmla="*/ 139 h 170"/>
                  <a:gd name="T66" fmla="*/ 122 w 134"/>
                  <a:gd name="T67" fmla="*/ 140 h 170"/>
                  <a:gd name="T68" fmla="*/ 122 w 134"/>
                  <a:gd name="T69" fmla="*/ 140 h 170"/>
                  <a:gd name="T70" fmla="*/ 97 w 134"/>
                  <a:gd name="T71" fmla="*/ 150 h 170"/>
                  <a:gd name="T72" fmla="*/ 75 w 134"/>
                  <a:gd name="T73" fmla="*/ 160 h 170"/>
                  <a:gd name="T74" fmla="*/ 66 w 134"/>
                  <a:gd name="T75" fmla="*/ 165 h 170"/>
                  <a:gd name="T76" fmla="*/ 60 w 134"/>
                  <a:gd name="T77" fmla="*/ 169 h 170"/>
                  <a:gd name="T78" fmla="*/ 60 w 134"/>
                  <a:gd name="T79" fmla="*/ 169 h 170"/>
                  <a:gd name="T80" fmla="*/ 58 w 134"/>
                  <a:gd name="T81" fmla="*/ 170 h 170"/>
                  <a:gd name="T82" fmla="*/ 56 w 134"/>
                  <a:gd name="T83" fmla="*/ 170 h 170"/>
                  <a:gd name="T84" fmla="*/ 55 w 134"/>
                  <a:gd name="T85" fmla="*/ 169 h 170"/>
                  <a:gd name="T86" fmla="*/ 54 w 134"/>
                  <a:gd name="T87" fmla="*/ 167 h 170"/>
                  <a:gd name="T88" fmla="*/ 52 w 134"/>
                  <a:gd name="T89" fmla="*/ 160 h 170"/>
                  <a:gd name="T90" fmla="*/ 50 w 134"/>
                  <a:gd name="T91" fmla="*/ 150 h 170"/>
                  <a:gd name="T92" fmla="*/ 48 w 134"/>
                  <a:gd name="T93" fmla="*/ 129 h 170"/>
                  <a:gd name="T94" fmla="*/ 46 w 134"/>
                  <a:gd name="T95" fmla="*/ 108 h 170"/>
                  <a:gd name="T96" fmla="*/ 46 w 134"/>
                  <a:gd name="T97" fmla="*/ 108 h 170"/>
                  <a:gd name="T98" fmla="*/ 44 w 134"/>
                  <a:gd name="T99" fmla="*/ 86 h 170"/>
                  <a:gd name="T100" fmla="*/ 42 w 134"/>
                  <a:gd name="T101" fmla="*/ 63 h 170"/>
                  <a:gd name="T102" fmla="*/ 39 w 134"/>
                  <a:gd name="T103" fmla="*/ 51 h 170"/>
                  <a:gd name="T104" fmla="*/ 36 w 134"/>
                  <a:gd name="T105" fmla="*/ 40 h 170"/>
                  <a:gd name="T106" fmla="*/ 31 w 134"/>
                  <a:gd name="T107" fmla="*/ 32 h 170"/>
                  <a:gd name="T108" fmla="*/ 29 w 134"/>
                  <a:gd name="T109" fmla="*/ 28 h 170"/>
                  <a:gd name="T110" fmla="*/ 26 w 134"/>
                  <a:gd name="T111" fmla="*/ 25 h 170"/>
                  <a:gd name="T112" fmla="*/ 26 w 134"/>
                  <a:gd name="T113" fmla="*/ 25 h 1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34" h="170">
                    <a:moveTo>
                      <a:pt x="26" y="25"/>
                    </a:moveTo>
                    <a:lnTo>
                      <a:pt x="26" y="25"/>
                    </a:lnTo>
                    <a:lnTo>
                      <a:pt x="14" y="15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21" y="2"/>
                    </a:lnTo>
                    <a:lnTo>
                      <a:pt x="28" y="4"/>
                    </a:lnTo>
                    <a:lnTo>
                      <a:pt x="37" y="6"/>
                    </a:lnTo>
                    <a:lnTo>
                      <a:pt x="44" y="9"/>
                    </a:lnTo>
                    <a:lnTo>
                      <a:pt x="51" y="13"/>
                    </a:lnTo>
                    <a:lnTo>
                      <a:pt x="57" y="18"/>
                    </a:lnTo>
                    <a:lnTo>
                      <a:pt x="62" y="24"/>
                    </a:lnTo>
                    <a:lnTo>
                      <a:pt x="73" y="42"/>
                    </a:lnTo>
                    <a:lnTo>
                      <a:pt x="90" y="63"/>
                    </a:lnTo>
                    <a:lnTo>
                      <a:pt x="105" y="85"/>
                    </a:lnTo>
                    <a:lnTo>
                      <a:pt x="110" y="94"/>
                    </a:lnTo>
                    <a:lnTo>
                      <a:pt x="114" y="102"/>
                    </a:lnTo>
                    <a:lnTo>
                      <a:pt x="118" y="108"/>
                    </a:lnTo>
                    <a:lnTo>
                      <a:pt x="123" y="114"/>
                    </a:lnTo>
                    <a:lnTo>
                      <a:pt x="131" y="125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4" y="134"/>
                    </a:lnTo>
                    <a:lnTo>
                      <a:pt x="132" y="136"/>
                    </a:lnTo>
                    <a:lnTo>
                      <a:pt x="130" y="138"/>
                    </a:lnTo>
                    <a:lnTo>
                      <a:pt x="127" y="139"/>
                    </a:lnTo>
                    <a:lnTo>
                      <a:pt x="122" y="140"/>
                    </a:lnTo>
                    <a:lnTo>
                      <a:pt x="97" y="150"/>
                    </a:lnTo>
                    <a:lnTo>
                      <a:pt x="75" y="160"/>
                    </a:lnTo>
                    <a:lnTo>
                      <a:pt x="66" y="165"/>
                    </a:lnTo>
                    <a:lnTo>
                      <a:pt x="60" y="169"/>
                    </a:lnTo>
                    <a:lnTo>
                      <a:pt x="58" y="170"/>
                    </a:lnTo>
                    <a:lnTo>
                      <a:pt x="56" y="170"/>
                    </a:lnTo>
                    <a:lnTo>
                      <a:pt x="55" y="169"/>
                    </a:lnTo>
                    <a:lnTo>
                      <a:pt x="54" y="167"/>
                    </a:lnTo>
                    <a:lnTo>
                      <a:pt x="52" y="160"/>
                    </a:lnTo>
                    <a:lnTo>
                      <a:pt x="50" y="150"/>
                    </a:lnTo>
                    <a:lnTo>
                      <a:pt x="48" y="129"/>
                    </a:lnTo>
                    <a:lnTo>
                      <a:pt x="46" y="108"/>
                    </a:lnTo>
                    <a:lnTo>
                      <a:pt x="44" y="86"/>
                    </a:lnTo>
                    <a:lnTo>
                      <a:pt x="42" y="63"/>
                    </a:lnTo>
                    <a:lnTo>
                      <a:pt x="39" y="51"/>
                    </a:lnTo>
                    <a:lnTo>
                      <a:pt x="36" y="40"/>
                    </a:lnTo>
                    <a:lnTo>
                      <a:pt x="31" y="32"/>
                    </a:lnTo>
                    <a:lnTo>
                      <a:pt x="29" y="28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6A7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63" name="Freeform 310">
                <a:extLst>
                  <a:ext uri="{FF2B5EF4-FFF2-40B4-BE49-F238E27FC236}">
                    <a16:creationId xmlns:a16="http://schemas.microsoft.com/office/drawing/2014/main" id="{69650DCB-BBC7-4DFA-9D73-3E9F7033E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039"/>
                <a:ext cx="130" cy="168"/>
              </a:xfrm>
              <a:custGeom>
                <a:avLst/>
                <a:gdLst>
                  <a:gd name="T0" fmla="*/ 26 w 130"/>
                  <a:gd name="T1" fmla="*/ 25 h 168"/>
                  <a:gd name="T2" fmla="*/ 26 w 130"/>
                  <a:gd name="T3" fmla="*/ 25 h 168"/>
                  <a:gd name="T4" fmla="*/ 14 w 130"/>
                  <a:gd name="T5" fmla="*/ 15 h 168"/>
                  <a:gd name="T6" fmla="*/ 4 w 130"/>
                  <a:gd name="T7" fmla="*/ 7 h 168"/>
                  <a:gd name="T8" fmla="*/ 1 w 130"/>
                  <a:gd name="T9" fmla="*/ 3 h 168"/>
                  <a:gd name="T10" fmla="*/ 0 w 130"/>
                  <a:gd name="T11" fmla="*/ 1 h 168"/>
                  <a:gd name="T12" fmla="*/ 1 w 130"/>
                  <a:gd name="T13" fmla="*/ 0 h 168"/>
                  <a:gd name="T14" fmla="*/ 2 w 130"/>
                  <a:gd name="T15" fmla="*/ 0 h 168"/>
                  <a:gd name="T16" fmla="*/ 7 w 130"/>
                  <a:gd name="T17" fmla="*/ 0 h 168"/>
                  <a:gd name="T18" fmla="*/ 7 w 130"/>
                  <a:gd name="T19" fmla="*/ 0 h 168"/>
                  <a:gd name="T20" fmla="*/ 20 w 130"/>
                  <a:gd name="T21" fmla="*/ 2 h 168"/>
                  <a:gd name="T22" fmla="*/ 28 w 130"/>
                  <a:gd name="T23" fmla="*/ 3 h 168"/>
                  <a:gd name="T24" fmla="*/ 36 w 130"/>
                  <a:gd name="T25" fmla="*/ 6 h 168"/>
                  <a:gd name="T26" fmla="*/ 43 w 130"/>
                  <a:gd name="T27" fmla="*/ 9 h 168"/>
                  <a:gd name="T28" fmla="*/ 49 w 130"/>
                  <a:gd name="T29" fmla="*/ 13 h 168"/>
                  <a:gd name="T30" fmla="*/ 55 w 130"/>
                  <a:gd name="T31" fmla="*/ 18 h 168"/>
                  <a:gd name="T32" fmla="*/ 59 w 130"/>
                  <a:gd name="T33" fmla="*/ 24 h 168"/>
                  <a:gd name="T34" fmla="*/ 59 w 130"/>
                  <a:gd name="T35" fmla="*/ 24 h 168"/>
                  <a:gd name="T36" fmla="*/ 71 w 130"/>
                  <a:gd name="T37" fmla="*/ 42 h 168"/>
                  <a:gd name="T38" fmla="*/ 87 w 130"/>
                  <a:gd name="T39" fmla="*/ 63 h 168"/>
                  <a:gd name="T40" fmla="*/ 101 w 130"/>
                  <a:gd name="T41" fmla="*/ 84 h 168"/>
                  <a:gd name="T42" fmla="*/ 107 w 130"/>
                  <a:gd name="T43" fmla="*/ 93 h 168"/>
                  <a:gd name="T44" fmla="*/ 111 w 130"/>
                  <a:gd name="T45" fmla="*/ 101 h 168"/>
                  <a:gd name="T46" fmla="*/ 111 w 130"/>
                  <a:gd name="T47" fmla="*/ 101 h 168"/>
                  <a:gd name="T48" fmla="*/ 114 w 130"/>
                  <a:gd name="T49" fmla="*/ 107 h 168"/>
                  <a:gd name="T50" fmla="*/ 119 w 130"/>
                  <a:gd name="T51" fmla="*/ 113 h 168"/>
                  <a:gd name="T52" fmla="*/ 127 w 130"/>
                  <a:gd name="T53" fmla="*/ 124 h 168"/>
                  <a:gd name="T54" fmla="*/ 130 w 130"/>
                  <a:gd name="T55" fmla="*/ 129 h 168"/>
                  <a:gd name="T56" fmla="*/ 130 w 130"/>
                  <a:gd name="T57" fmla="*/ 131 h 168"/>
                  <a:gd name="T58" fmla="*/ 130 w 130"/>
                  <a:gd name="T59" fmla="*/ 133 h 168"/>
                  <a:gd name="T60" fmla="*/ 129 w 130"/>
                  <a:gd name="T61" fmla="*/ 135 h 168"/>
                  <a:gd name="T62" fmla="*/ 126 w 130"/>
                  <a:gd name="T63" fmla="*/ 136 h 168"/>
                  <a:gd name="T64" fmla="*/ 123 w 130"/>
                  <a:gd name="T65" fmla="*/ 138 h 168"/>
                  <a:gd name="T66" fmla="*/ 119 w 130"/>
                  <a:gd name="T67" fmla="*/ 139 h 168"/>
                  <a:gd name="T68" fmla="*/ 119 w 130"/>
                  <a:gd name="T69" fmla="*/ 139 h 168"/>
                  <a:gd name="T70" fmla="*/ 94 w 130"/>
                  <a:gd name="T71" fmla="*/ 149 h 168"/>
                  <a:gd name="T72" fmla="*/ 73 w 130"/>
                  <a:gd name="T73" fmla="*/ 159 h 168"/>
                  <a:gd name="T74" fmla="*/ 64 w 130"/>
                  <a:gd name="T75" fmla="*/ 163 h 168"/>
                  <a:gd name="T76" fmla="*/ 58 w 130"/>
                  <a:gd name="T77" fmla="*/ 167 h 168"/>
                  <a:gd name="T78" fmla="*/ 58 w 130"/>
                  <a:gd name="T79" fmla="*/ 167 h 168"/>
                  <a:gd name="T80" fmla="*/ 56 w 130"/>
                  <a:gd name="T81" fmla="*/ 168 h 168"/>
                  <a:gd name="T82" fmla="*/ 55 w 130"/>
                  <a:gd name="T83" fmla="*/ 168 h 168"/>
                  <a:gd name="T84" fmla="*/ 53 w 130"/>
                  <a:gd name="T85" fmla="*/ 167 h 168"/>
                  <a:gd name="T86" fmla="*/ 52 w 130"/>
                  <a:gd name="T87" fmla="*/ 165 h 168"/>
                  <a:gd name="T88" fmla="*/ 50 w 130"/>
                  <a:gd name="T89" fmla="*/ 158 h 168"/>
                  <a:gd name="T90" fmla="*/ 49 w 130"/>
                  <a:gd name="T91" fmla="*/ 149 h 168"/>
                  <a:gd name="T92" fmla="*/ 46 w 130"/>
                  <a:gd name="T93" fmla="*/ 128 h 168"/>
                  <a:gd name="T94" fmla="*/ 45 w 130"/>
                  <a:gd name="T95" fmla="*/ 107 h 168"/>
                  <a:gd name="T96" fmla="*/ 45 w 130"/>
                  <a:gd name="T97" fmla="*/ 107 h 168"/>
                  <a:gd name="T98" fmla="*/ 43 w 130"/>
                  <a:gd name="T99" fmla="*/ 86 h 168"/>
                  <a:gd name="T100" fmla="*/ 40 w 130"/>
                  <a:gd name="T101" fmla="*/ 62 h 168"/>
                  <a:gd name="T102" fmla="*/ 38 w 130"/>
                  <a:gd name="T103" fmla="*/ 51 h 168"/>
                  <a:gd name="T104" fmla="*/ 35 w 130"/>
                  <a:gd name="T105" fmla="*/ 41 h 168"/>
                  <a:gd name="T106" fmla="*/ 32 w 130"/>
                  <a:gd name="T107" fmla="*/ 31 h 168"/>
                  <a:gd name="T108" fmla="*/ 28 w 130"/>
                  <a:gd name="T109" fmla="*/ 28 h 168"/>
                  <a:gd name="T110" fmla="*/ 26 w 130"/>
                  <a:gd name="T111" fmla="*/ 25 h 168"/>
                  <a:gd name="T112" fmla="*/ 26 w 130"/>
                  <a:gd name="T113" fmla="*/ 25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30" h="168">
                    <a:moveTo>
                      <a:pt x="26" y="25"/>
                    </a:moveTo>
                    <a:lnTo>
                      <a:pt x="26" y="25"/>
                    </a:lnTo>
                    <a:lnTo>
                      <a:pt x="14" y="15"/>
                    </a:lnTo>
                    <a:lnTo>
                      <a:pt x="4" y="7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0" y="2"/>
                    </a:lnTo>
                    <a:lnTo>
                      <a:pt x="28" y="3"/>
                    </a:lnTo>
                    <a:lnTo>
                      <a:pt x="36" y="6"/>
                    </a:lnTo>
                    <a:lnTo>
                      <a:pt x="43" y="9"/>
                    </a:lnTo>
                    <a:lnTo>
                      <a:pt x="49" y="13"/>
                    </a:lnTo>
                    <a:lnTo>
                      <a:pt x="55" y="18"/>
                    </a:lnTo>
                    <a:lnTo>
                      <a:pt x="59" y="24"/>
                    </a:lnTo>
                    <a:lnTo>
                      <a:pt x="71" y="42"/>
                    </a:lnTo>
                    <a:lnTo>
                      <a:pt x="87" y="63"/>
                    </a:lnTo>
                    <a:lnTo>
                      <a:pt x="101" y="84"/>
                    </a:lnTo>
                    <a:lnTo>
                      <a:pt x="107" y="93"/>
                    </a:lnTo>
                    <a:lnTo>
                      <a:pt x="111" y="101"/>
                    </a:lnTo>
                    <a:lnTo>
                      <a:pt x="114" y="107"/>
                    </a:lnTo>
                    <a:lnTo>
                      <a:pt x="119" y="113"/>
                    </a:lnTo>
                    <a:lnTo>
                      <a:pt x="127" y="124"/>
                    </a:lnTo>
                    <a:lnTo>
                      <a:pt x="130" y="129"/>
                    </a:lnTo>
                    <a:lnTo>
                      <a:pt x="130" y="131"/>
                    </a:lnTo>
                    <a:lnTo>
                      <a:pt x="130" y="133"/>
                    </a:lnTo>
                    <a:lnTo>
                      <a:pt x="129" y="135"/>
                    </a:lnTo>
                    <a:lnTo>
                      <a:pt x="126" y="136"/>
                    </a:lnTo>
                    <a:lnTo>
                      <a:pt x="123" y="138"/>
                    </a:lnTo>
                    <a:lnTo>
                      <a:pt x="119" y="139"/>
                    </a:lnTo>
                    <a:lnTo>
                      <a:pt x="94" y="149"/>
                    </a:lnTo>
                    <a:lnTo>
                      <a:pt x="73" y="159"/>
                    </a:lnTo>
                    <a:lnTo>
                      <a:pt x="64" y="163"/>
                    </a:lnTo>
                    <a:lnTo>
                      <a:pt x="58" y="167"/>
                    </a:lnTo>
                    <a:lnTo>
                      <a:pt x="56" y="168"/>
                    </a:lnTo>
                    <a:lnTo>
                      <a:pt x="55" y="168"/>
                    </a:lnTo>
                    <a:lnTo>
                      <a:pt x="53" y="167"/>
                    </a:lnTo>
                    <a:lnTo>
                      <a:pt x="52" y="165"/>
                    </a:lnTo>
                    <a:lnTo>
                      <a:pt x="50" y="158"/>
                    </a:lnTo>
                    <a:lnTo>
                      <a:pt x="49" y="149"/>
                    </a:lnTo>
                    <a:lnTo>
                      <a:pt x="46" y="128"/>
                    </a:lnTo>
                    <a:lnTo>
                      <a:pt x="45" y="107"/>
                    </a:lnTo>
                    <a:lnTo>
                      <a:pt x="43" y="86"/>
                    </a:lnTo>
                    <a:lnTo>
                      <a:pt x="40" y="62"/>
                    </a:lnTo>
                    <a:lnTo>
                      <a:pt x="38" y="51"/>
                    </a:lnTo>
                    <a:lnTo>
                      <a:pt x="35" y="41"/>
                    </a:lnTo>
                    <a:lnTo>
                      <a:pt x="32" y="31"/>
                    </a:lnTo>
                    <a:lnTo>
                      <a:pt x="28" y="28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5D7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64" name="Freeform 311">
                <a:extLst>
                  <a:ext uri="{FF2B5EF4-FFF2-40B4-BE49-F238E27FC236}">
                    <a16:creationId xmlns:a16="http://schemas.microsoft.com/office/drawing/2014/main" id="{E1A65ED4-B344-4737-A10C-948BC169B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1039"/>
                <a:ext cx="125" cy="167"/>
              </a:xfrm>
              <a:custGeom>
                <a:avLst/>
                <a:gdLst>
                  <a:gd name="T0" fmla="*/ 24 w 125"/>
                  <a:gd name="T1" fmla="*/ 26 h 167"/>
                  <a:gd name="T2" fmla="*/ 24 w 125"/>
                  <a:gd name="T3" fmla="*/ 26 h 167"/>
                  <a:gd name="T4" fmla="*/ 13 w 125"/>
                  <a:gd name="T5" fmla="*/ 16 h 167"/>
                  <a:gd name="T6" fmla="*/ 4 w 125"/>
                  <a:gd name="T7" fmla="*/ 7 h 167"/>
                  <a:gd name="T8" fmla="*/ 1 w 125"/>
                  <a:gd name="T9" fmla="*/ 4 h 167"/>
                  <a:gd name="T10" fmla="*/ 0 w 125"/>
                  <a:gd name="T11" fmla="*/ 2 h 167"/>
                  <a:gd name="T12" fmla="*/ 0 w 125"/>
                  <a:gd name="T13" fmla="*/ 1 h 167"/>
                  <a:gd name="T14" fmla="*/ 1 w 125"/>
                  <a:gd name="T15" fmla="*/ 0 h 167"/>
                  <a:gd name="T16" fmla="*/ 6 w 125"/>
                  <a:gd name="T17" fmla="*/ 0 h 167"/>
                  <a:gd name="T18" fmla="*/ 6 w 125"/>
                  <a:gd name="T19" fmla="*/ 0 h 167"/>
                  <a:gd name="T20" fmla="*/ 19 w 125"/>
                  <a:gd name="T21" fmla="*/ 2 h 167"/>
                  <a:gd name="T22" fmla="*/ 26 w 125"/>
                  <a:gd name="T23" fmla="*/ 4 h 167"/>
                  <a:gd name="T24" fmla="*/ 34 w 125"/>
                  <a:gd name="T25" fmla="*/ 7 h 167"/>
                  <a:gd name="T26" fmla="*/ 41 w 125"/>
                  <a:gd name="T27" fmla="*/ 10 h 167"/>
                  <a:gd name="T28" fmla="*/ 47 w 125"/>
                  <a:gd name="T29" fmla="*/ 15 h 167"/>
                  <a:gd name="T30" fmla="*/ 52 w 125"/>
                  <a:gd name="T31" fmla="*/ 20 h 167"/>
                  <a:gd name="T32" fmla="*/ 56 w 125"/>
                  <a:gd name="T33" fmla="*/ 26 h 167"/>
                  <a:gd name="T34" fmla="*/ 56 w 125"/>
                  <a:gd name="T35" fmla="*/ 26 h 167"/>
                  <a:gd name="T36" fmla="*/ 67 w 125"/>
                  <a:gd name="T37" fmla="*/ 43 h 167"/>
                  <a:gd name="T38" fmla="*/ 82 w 125"/>
                  <a:gd name="T39" fmla="*/ 64 h 167"/>
                  <a:gd name="T40" fmla="*/ 97 w 125"/>
                  <a:gd name="T41" fmla="*/ 84 h 167"/>
                  <a:gd name="T42" fmla="*/ 102 w 125"/>
                  <a:gd name="T43" fmla="*/ 93 h 167"/>
                  <a:gd name="T44" fmla="*/ 106 w 125"/>
                  <a:gd name="T45" fmla="*/ 101 h 167"/>
                  <a:gd name="T46" fmla="*/ 106 w 125"/>
                  <a:gd name="T47" fmla="*/ 101 h 167"/>
                  <a:gd name="T48" fmla="*/ 110 w 125"/>
                  <a:gd name="T49" fmla="*/ 107 h 167"/>
                  <a:gd name="T50" fmla="*/ 114 w 125"/>
                  <a:gd name="T51" fmla="*/ 113 h 167"/>
                  <a:gd name="T52" fmla="*/ 122 w 125"/>
                  <a:gd name="T53" fmla="*/ 124 h 167"/>
                  <a:gd name="T54" fmla="*/ 125 w 125"/>
                  <a:gd name="T55" fmla="*/ 129 h 167"/>
                  <a:gd name="T56" fmla="*/ 125 w 125"/>
                  <a:gd name="T57" fmla="*/ 131 h 167"/>
                  <a:gd name="T58" fmla="*/ 125 w 125"/>
                  <a:gd name="T59" fmla="*/ 133 h 167"/>
                  <a:gd name="T60" fmla="*/ 124 w 125"/>
                  <a:gd name="T61" fmla="*/ 135 h 167"/>
                  <a:gd name="T62" fmla="*/ 122 w 125"/>
                  <a:gd name="T63" fmla="*/ 136 h 167"/>
                  <a:gd name="T64" fmla="*/ 119 w 125"/>
                  <a:gd name="T65" fmla="*/ 138 h 167"/>
                  <a:gd name="T66" fmla="*/ 115 w 125"/>
                  <a:gd name="T67" fmla="*/ 139 h 167"/>
                  <a:gd name="T68" fmla="*/ 115 w 125"/>
                  <a:gd name="T69" fmla="*/ 139 h 167"/>
                  <a:gd name="T70" fmla="*/ 90 w 125"/>
                  <a:gd name="T71" fmla="*/ 148 h 167"/>
                  <a:gd name="T72" fmla="*/ 70 w 125"/>
                  <a:gd name="T73" fmla="*/ 158 h 167"/>
                  <a:gd name="T74" fmla="*/ 61 w 125"/>
                  <a:gd name="T75" fmla="*/ 162 h 167"/>
                  <a:gd name="T76" fmla="*/ 55 w 125"/>
                  <a:gd name="T77" fmla="*/ 166 h 167"/>
                  <a:gd name="T78" fmla="*/ 55 w 125"/>
                  <a:gd name="T79" fmla="*/ 166 h 167"/>
                  <a:gd name="T80" fmla="*/ 54 w 125"/>
                  <a:gd name="T81" fmla="*/ 167 h 167"/>
                  <a:gd name="T82" fmla="*/ 52 w 125"/>
                  <a:gd name="T83" fmla="*/ 167 h 167"/>
                  <a:gd name="T84" fmla="*/ 51 w 125"/>
                  <a:gd name="T85" fmla="*/ 166 h 167"/>
                  <a:gd name="T86" fmla="*/ 50 w 125"/>
                  <a:gd name="T87" fmla="*/ 164 h 167"/>
                  <a:gd name="T88" fmla="*/ 48 w 125"/>
                  <a:gd name="T89" fmla="*/ 157 h 167"/>
                  <a:gd name="T90" fmla="*/ 46 w 125"/>
                  <a:gd name="T91" fmla="*/ 148 h 167"/>
                  <a:gd name="T92" fmla="*/ 44 w 125"/>
                  <a:gd name="T93" fmla="*/ 128 h 167"/>
                  <a:gd name="T94" fmla="*/ 42 w 125"/>
                  <a:gd name="T95" fmla="*/ 108 h 167"/>
                  <a:gd name="T96" fmla="*/ 42 w 125"/>
                  <a:gd name="T97" fmla="*/ 108 h 167"/>
                  <a:gd name="T98" fmla="*/ 41 w 125"/>
                  <a:gd name="T99" fmla="*/ 86 h 167"/>
                  <a:gd name="T100" fmla="*/ 38 w 125"/>
                  <a:gd name="T101" fmla="*/ 63 h 167"/>
                  <a:gd name="T102" fmla="*/ 36 w 125"/>
                  <a:gd name="T103" fmla="*/ 51 h 167"/>
                  <a:gd name="T104" fmla="*/ 34 w 125"/>
                  <a:gd name="T105" fmla="*/ 41 h 167"/>
                  <a:gd name="T106" fmla="*/ 30 w 125"/>
                  <a:gd name="T107" fmla="*/ 32 h 167"/>
                  <a:gd name="T108" fmla="*/ 28 w 125"/>
                  <a:gd name="T109" fmla="*/ 28 h 167"/>
                  <a:gd name="T110" fmla="*/ 24 w 125"/>
                  <a:gd name="T111" fmla="*/ 26 h 167"/>
                  <a:gd name="T112" fmla="*/ 24 w 125"/>
                  <a:gd name="T113" fmla="*/ 26 h 1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5" h="167">
                    <a:moveTo>
                      <a:pt x="24" y="26"/>
                    </a:moveTo>
                    <a:lnTo>
                      <a:pt x="24" y="26"/>
                    </a:lnTo>
                    <a:lnTo>
                      <a:pt x="13" y="16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9" y="2"/>
                    </a:lnTo>
                    <a:lnTo>
                      <a:pt x="26" y="4"/>
                    </a:lnTo>
                    <a:lnTo>
                      <a:pt x="34" y="7"/>
                    </a:lnTo>
                    <a:lnTo>
                      <a:pt x="41" y="10"/>
                    </a:lnTo>
                    <a:lnTo>
                      <a:pt x="47" y="15"/>
                    </a:lnTo>
                    <a:lnTo>
                      <a:pt x="52" y="20"/>
                    </a:lnTo>
                    <a:lnTo>
                      <a:pt x="56" y="26"/>
                    </a:lnTo>
                    <a:lnTo>
                      <a:pt x="67" y="43"/>
                    </a:lnTo>
                    <a:lnTo>
                      <a:pt x="82" y="64"/>
                    </a:lnTo>
                    <a:lnTo>
                      <a:pt x="97" y="84"/>
                    </a:lnTo>
                    <a:lnTo>
                      <a:pt x="102" y="93"/>
                    </a:lnTo>
                    <a:lnTo>
                      <a:pt x="106" y="101"/>
                    </a:lnTo>
                    <a:lnTo>
                      <a:pt x="110" y="107"/>
                    </a:lnTo>
                    <a:lnTo>
                      <a:pt x="114" y="113"/>
                    </a:lnTo>
                    <a:lnTo>
                      <a:pt x="122" y="124"/>
                    </a:lnTo>
                    <a:lnTo>
                      <a:pt x="125" y="129"/>
                    </a:lnTo>
                    <a:lnTo>
                      <a:pt x="125" y="131"/>
                    </a:lnTo>
                    <a:lnTo>
                      <a:pt x="125" y="133"/>
                    </a:lnTo>
                    <a:lnTo>
                      <a:pt x="124" y="135"/>
                    </a:lnTo>
                    <a:lnTo>
                      <a:pt x="122" y="136"/>
                    </a:lnTo>
                    <a:lnTo>
                      <a:pt x="119" y="138"/>
                    </a:lnTo>
                    <a:lnTo>
                      <a:pt x="115" y="139"/>
                    </a:lnTo>
                    <a:lnTo>
                      <a:pt x="90" y="148"/>
                    </a:lnTo>
                    <a:lnTo>
                      <a:pt x="70" y="158"/>
                    </a:lnTo>
                    <a:lnTo>
                      <a:pt x="61" y="162"/>
                    </a:lnTo>
                    <a:lnTo>
                      <a:pt x="55" y="166"/>
                    </a:lnTo>
                    <a:lnTo>
                      <a:pt x="54" y="167"/>
                    </a:lnTo>
                    <a:lnTo>
                      <a:pt x="52" y="167"/>
                    </a:lnTo>
                    <a:lnTo>
                      <a:pt x="51" y="166"/>
                    </a:lnTo>
                    <a:lnTo>
                      <a:pt x="50" y="164"/>
                    </a:lnTo>
                    <a:lnTo>
                      <a:pt x="48" y="157"/>
                    </a:lnTo>
                    <a:lnTo>
                      <a:pt x="46" y="148"/>
                    </a:lnTo>
                    <a:lnTo>
                      <a:pt x="44" y="128"/>
                    </a:lnTo>
                    <a:lnTo>
                      <a:pt x="42" y="108"/>
                    </a:lnTo>
                    <a:lnTo>
                      <a:pt x="41" y="86"/>
                    </a:lnTo>
                    <a:lnTo>
                      <a:pt x="38" y="63"/>
                    </a:lnTo>
                    <a:lnTo>
                      <a:pt x="36" y="51"/>
                    </a:lnTo>
                    <a:lnTo>
                      <a:pt x="34" y="41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4F66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65" name="Freeform 312">
                <a:extLst>
                  <a:ext uri="{FF2B5EF4-FFF2-40B4-BE49-F238E27FC236}">
                    <a16:creationId xmlns:a16="http://schemas.microsoft.com/office/drawing/2014/main" id="{58B014E1-A81A-4087-94BA-22D81AC8C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040"/>
                <a:ext cx="120" cy="165"/>
              </a:xfrm>
              <a:custGeom>
                <a:avLst/>
                <a:gdLst>
                  <a:gd name="T0" fmla="*/ 110 w 120"/>
                  <a:gd name="T1" fmla="*/ 138 h 165"/>
                  <a:gd name="T2" fmla="*/ 110 w 120"/>
                  <a:gd name="T3" fmla="*/ 138 h 165"/>
                  <a:gd name="T4" fmla="*/ 86 w 120"/>
                  <a:gd name="T5" fmla="*/ 147 h 165"/>
                  <a:gd name="T6" fmla="*/ 66 w 120"/>
                  <a:gd name="T7" fmla="*/ 156 h 165"/>
                  <a:gd name="T8" fmla="*/ 58 w 120"/>
                  <a:gd name="T9" fmla="*/ 160 h 165"/>
                  <a:gd name="T10" fmla="*/ 53 w 120"/>
                  <a:gd name="T11" fmla="*/ 164 h 165"/>
                  <a:gd name="T12" fmla="*/ 53 w 120"/>
                  <a:gd name="T13" fmla="*/ 164 h 165"/>
                  <a:gd name="T14" fmla="*/ 51 w 120"/>
                  <a:gd name="T15" fmla="*/ 165 h 165"/>
                  <a:gd name="T16" fmla="*/ 50 w 120"/>
                  <a:gd name="T17" fmla="*/ 165 h 165"/>
                  <a:gd name="T18" fmla="*/ 48 w 120"/>
                  <a:gd name="T19" fmla="*/ 164 h 165"/>
                  <a:gd name="T20" fmla="*/ 47 w 120"/>
                  <a:gd name="T21" fmla="*/ 162 h 165"/>
                  <a:gd name="T22" fmla="*/ 45 w 120"/>
                  <a:gd name="T23" fmla="*/ 156 h 165"/>
                  <a:gd name="T24" fmla="*/ 44 w 120"/>
                  <a:gd name="T25" fmla="*/ 147 h 165"/>
                  <a:gd name="T26" fmla="*/ 42 w 120"/>
                  <a:gd name="T27" fmla="*/ 127 h 165"/>
                  <a:gd name="T28" fmla="*/ 40 w 120"/>
                  <a:gd name="T29" fmla="*/ 107 h 165"/>
                  <a:gd name="T30" fmla="*/ 40 w 120"/>
                  <a:gd name="T31" fmla="*/ 107 h 165"/>
                  <a:gd name="T32" fmla="*/ 39 w 120"/>
                  <a:gd name="T33" fmla="*/ 85 h 165"/>
                  <a:gd name="T34" fmla="*/ 36 w 120"/>
                  <a:gd name="T35" fmla="*/ 62 h 165"/>
                  <a:gd name="T36" fmla="*/ 34 w 120"/>
                  <a:gd name="T37" fmla="*/ 51 h 165"/>
                  <a:gd name="T38" fmla="*/ 32 w 120"/>
                  <a:gd name="T39" fmla="*/ 41 h 165"/>
                  <a:gd name="T40" fmla="*/ 28 w 120"/>
                  <a:gd name="T41" fmla="*/ 31 h 165"/>
                  <a:gd name="T42" fmla="*/ 26 w 120"/>
                  <a:gd name="T43" fmla="*/ 28 h 165"/>
                  <a:gd name="T44" fmla="*/ 23 w 120"/>
                  <a:gd name="T45" fmla="*/ 25 h 165"/>
                  <a:gd name="T46" fmla="*/ 23 w 120"/>
                  <a:gd name="T47" fmla="*/ 25 h 165"/>
                  <a:gd name="T48" fmla="*/ 12 w 120"/>
                  <a:gd name="T49" fmla="*/ 15 h 165"/>
                  <a:gd name="T50" fmla="*/ 3 w 120"/>
                  <a:gd name="T51" fmla="*/ 7 h 165"/>
                  <a:gd name="T52" fmla="*/ 0 w 120"/>
                  <a:gd name="T53" fmla="*/ 4 h 165"/>
                  <a:gd name="T54" fmla="*/ 0 w 120"/>
                  <a:gd name="T55" fmla="*/ 2 h 165"/>
                  <a:gd name="T56" fmla="*/ 0 w 120"/>
                  <a:gd name="T57" fmla="*/ 1 h 165"/>
                  <a:gd name="T58" fmla="*/ 1 w 120"/>
                  <a:gd name="T59" fmla="*/ 0 h 165"/>
                  <a:gd name="T60" fmla="*/ 5 w 120"/>
                  <a:gd name="T61" fmla="*/ 0 h 165"/>
                  <a:gd name="T62" fmla="*/ 5 w 120"/>
                  <a:gd name="T63" fmla="*/ 0 h 165"/>
                  <a:gd name="T64" fmla="*/ 18 w 120"/>
                  <a:gd name="T65" fmla="*/ 2 h 165"/>
                  <a:gd name="T66" fmla="*/ 25 w 120"/>
                  <a:gd name="T67" fmla="*/ 4 h 165"/>
                  <a:gd name="T68" fmla="*/ 32 w 120"/>
                  <a:gd name="T69" fmla="*/ 7 h 165"/>
                  <a:gd name="T70" fmla="*/ 38 w 120"/>
                  <a:gd name="T71" fmla="*/ 11 h 165"/>
                  <a:gd name="T72" fmla="*/ 44 w 120"/>
                  <a:gd name="T73" fmla="*/ 15 h 165"/>
                  <a:gd name="T74" fmla="*/ 49 w 120"/>
                  <a:gd name="T75" fmla="*/ 20 h 165"/>
                  <a:gd name="T76" fmla="*/ 53 w 120"/>
                  <a:gd name="T77" fmla="*/ 26 h 165"/>
                  <a:gd name="T78" fmla="*/ 53 w 120"/>
                  <a:gd name="T79" fmla="*/ 26 h 165"/>
                  <a:gd name="T80" fmla="*/ 64 w 120"/>
                  <a:gd name="T81" fmla="*/ 43 h 165"/>
                  <a:gd name="T82" fmla="*/ 78 w 120"/>
                  <a:gd name="T83" fmla="*/ 64 h 165"/>
                  <a:gd name="T84" fmla="*/ 93 w 120"/>
                  <a:gd name="T85" fmla="*/ 84 h 165"/>
                  <a:gd name="T86" fmla="*/ 98 w 120"/>
                  <a:gd name="T87" fmla="*/ 92 h 165"/>
                  <a:gd name="T88" fmla="*/ 102 w 120"/>
                  <a:gd name="T89" fmla="*/ 100 h 165"/>
                  <a:gd name="T90" fmla="*/ 102 w 120"/>
                  <a:gd name="T91" fmla="*/ 100 h 165"/>
                  <a:gd name="T92" fmla="*/ 105 w 120"/>
                  <a:gd name="T93" fmla="*/ 106 h 165"/>
                  <a:gd name="T94" fmla="*/ 109 w 120"/>
                  <a:gd name="T95" fmla="*/ 112 h 165"/>
                  <a:gd name="T96" fmla="*/ 117 w 120"/>
                  <a:gd name="T97" fmla="*/ 123 h 165"/>
                  <a:gd name="T98" fmla="*/ 120 w 120"/>
                  <a:gd name="T99" fmla="*/ 128 h 165"/>
                  <a:gd name="T100" fmla="*/ 120 w 120"/>
                  <a:gd name="T101" fmla="*/ 130 h 165"/>
                  <a:gd name="T102" fmla="*/ 120 w 120"/>
                  <a:gd name="T103" fmla="*/ 132 h 165"/>
                  <a:gd name="T104" fmla="*/ 119 w 120"/>
                  <a:gd name="T105" fmla="*/ 134 h 165"/>
                  <a:gd name="T106" fmla="*/ 117 w 120"/>
                  <a:gd name="T107" fmla="*/ 135 h 165"/>
                  <a:gd name="T108" fmla="*/ 110 w 120"/>
                  <a:gd name="T109" fmla="*/ 138 h 165"/>
                  <a:gd name="T110" fmla="*/ 110 w 120"/>
                  <a:gd name="T111" fmla="*/ 138 h 1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0" h="165">
                    <a:moveTo>
                      <a:pt x="110" y="138"/>
                    </a:moveTo>
                    <a:lnTo>
                      <a:pt x="110" y="138"/>
                    </a:lnTo>
                    <a:lnTo>
                      <a:pt x="86" y="147"/>
                    </a:lnTo>
                    <a:lnTo>
                      <a:pt x="66" y="156"/>
                    </a:lnTo>
                    <a:lnTo>
                      <a:pt x="58" y="160"/>
                    </a:lnTo>
                    <a:lnTo>
                      <a:pt x="53" y="164"/>
                    </a:lnTo>
                    <a:lnTo>
                      <a:pt x="51" y="165"/>
                    </a:lnTo>
                    <a:lnTo>
                      <a:pt x="50" y="165"/>
                    </a:lnTo>
                    <a:lnTo>
                      <a:pt x="48" y="164"/>
                    </a:lnTo>
                    <a:lnTo>
                      <a:pt x="47" y="162"/>
                    </a:lnTo>
                    <a:lnTo>
                      <a:pt x="45" y="156"/>
                    </a:lnTo>
                    <a:lnTo>
                      <a:pt x="44" y="147"/>
                    </a:lnTo>
                    <a:lnTo>
                      <a:pt x="42" y="127"/>
                    </a:lnTo>
                    <a:lnTo>
                      <a:pt x="40" y="107"/>
                    </a:lnTo>
                    <a:lnTo>
                      <a:pt x="39" y="85"/>
                    </a:lnTo>
                    <a:lnTo>
                      <a:pt x="36" y="62"/>
                    </a:lnTo>
                    <a:lnTo>
                      <a:pt x="34" y="51"/>
                    </a:lnTo>
                    <a:lnTo>
                      <a:pt x="32" y="41"/>
                    </a:lnTo>
                    <a:lnTo>
                      <a:pt x="28" y="31"/>
                    </a:lnTo>
                    <a:lnTo>
                      <a:pt x="26" y="28"/>
                    </a:lnTo>
                    <a:lnTo>
                      <a:pt x="23" y="25"/>
                    </a:lnTo>
                    <a:lnTo>
                      <a:pt x="12" y="15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8" y="2"/>
                    </a:lnTo>
                    <a:lnTo>
                      <a:pt x="25" y="4"/>
                    </a:lnTo>
                    <a:lnTo>
                      <a:pt x="32" y="7"/>
                    </a:lnTo>
                    <a:lnTo>
                      <a:pt x="38" y="11"/>
                    </a:lnTo>
                    <a:lnTo>
                      <a:pt x="44" y="15"/>
                    </a:lnTo>
                    <a:lnTo>
                      <a:pt x="49" y="20"/>
                    </a:lnTo>
                    <a:lnTo>
                      <a:pt x="53" y="26"/>
                    </a:lnTo>
                    <a:lnTo>
                      <a:pt x="64" y="43"/>
                    </a:lnTo>
                    <a:lnTo>
                      <a:pt x="78" y="64"/>
                    </a:lnTo>
                    <a:lnTo>
                      <a:pt x="93" y="84"/>
                    </a:lnTo>
                    <a:lnTo>
                      <a:pt x="98" y="92"/>
                    </a:lnTo>
                    <a:lnTo>
                      <a:pt x="102" y="100"/>
                    </a:lnTo>
                    <a:lnTo>
                      <a:pt x="105" y="106"/>
                    </a:lnTo>
                    <a:lnTo>
                      <a:pt x="109" y="112"/>
                    </a:lnTo>
                    <a:lnTo>
                      <a:pt x="117" y="123"/>
                    </a:lnTo>
                    <a:lnTo>
                      <a:pt x="120" y="128"/>
                    </a:lnTo>
                    <a:lnTo>
                      <a:pt x="120" y="130"/>
                    </a:lnTo>
                    <a:lnTo>
                      <a:pt x="120" y="132"/>
                    </a:lnTo>
                    <a:lnTo>
                      <a:pt x="119" y="134"/>
                    </a:lnTo>
                    <a:lnTo>
                      <a:pt x="117" y="135"/>
                    </a:lnTo>
                    <a:lnTo>
                      <a:pt x="110" y="138"/>
                    </a:lnTo>
                    <a:close/>
                  </a:path>
                </a:pathLst>
              </a:custGeom>
              <a:solidFill>
                <a:srgbClr val="415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66" name="Freeform 313">
                <a:extLst>
                  <a:ext uri="{FF2B5EF4-FFF2-40B4-BE49-F238E27FC236}">
                    <a16:creationId xmlns:a16="http://schemas.microsoft.com/office/drawing/2014/main" id="{740C889D-0CF7-4A68-AB8F-F114CB95F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318"/>
                <a:ext cx="89" cy="88"/>
              </a:xfrm>
              <a:custGeom>
                <a:avLst/>
                <a:gdLst>
                  <a:gd name="T0" fmla="*/ 89 w 89"/>
                  <a:gd name="T1" fmla="*/ 44 h 88"/>
                  <a:gd name="T2" fmla="*/ 89 w 89"/>
                  <a:gd name="T3" fmla="*/ 44 h 88"/>
                  <a:gd name="T4" fmla="*/ 88 w 89"/>
                  <a:gd name="T5" fmla="*/ 53 h 88"/>
                  <a:gd name="T6" fmla="*/ 85 w 89"/>
                  <a:gd name="T7" fmla="*/ 61 h 88"/>
                  <a:gd name="T8" fmla="*/ 81 w 89"/>
                  <a:gd name="T9" fmla="*/ 69 h 88"/>
                  <a:gd name="T10" fmla="*/ 76 w 89"/>
                  <a:gd name="T11" fmla="*/ 75 h 88"/>
                  <a:gd name="T12" fmla="*/ 70 w 89"/>
                  <a:gd name="T13" fmla="*/ 80 h 88"/>
                  <a:gd name="T14" fmla="*/ 62 w 89"/>
                  <a:gd name="T15" fmla="*/ 84 h 88"/>
                  <a:gd name="T16" fmla="*/ 54 w 89"/>
                  <a:gd name="T17" fmla="*/ 87 h 88"/>
                  <a:gd name="T18" fmla="*/ 45 w 89"/>
                  <a:gd name="T19" fmla="*/ 88 h 88"/>
                  <a:gd name="T20" fmla="*/ 45 w 89"/>
                  <a:gd name="T21" fmla="*/ 88 h 88"/>
                  <a:gd name="T22" fmla="*/ 35 w 89"/>
                  <a:gd name="T23" fmla="*/ 87 h 88"/>
                  <a:gd name="T24" fmla="*/ 27 w 89"/>
                  <a:gd name="T25" fmla="*/ 84 h 88"/>
                  <a:gd name="T26" fmla="*/ 19 w 89"/>
                  <a:gd name="T27" fmla="*/ 80 h 88"/>
                  <a:gd name="T28" fmla="*/ 13 w 89"/>
                  <a:gd name="T29" fmla="*/ 75 h 88"/>
                  <a:gd name="T30" fmla="*/ 8 w 89"/>
                  <a:gd name="T31" fmla="*/ 69 h 88"/>
                  <a:gd name="T32" fmla="*/ 4 w 89"/>
                  <a:gd name="T33" fmla="*/ 61 h 88"/>
                  <a:gd name="T34" fmla="*/ 1 w 89"/>
                  <a:gd name="T35" fmla="*/ 53 h 88"/>
                  <a:gd name="T36" fmla="*/ 0 w 89"/>
                  <a:gd name="T37" fmla="*/ 44 h 88"/>
                  <a:gd name="T38" fmla="*/ 0 w 89"/>
                  <a:gd name="T39" fmla="*/ 44 h 88"/>
                  <a:gd name="T40" fmla="*/ 1 w 89"/>
                  <a:gd name="T41" fmla="*/ 35 h 88"/>
                  <a:gd name="T42" fmla="*/ 4 w 89"/>
                  <a:gd name="T43" fmla="*/ 27 h 88"/>
                  <a:gd name="T44" fmla="*/ 8 w 89"/>
                  <a:gd name="T45" fmla="*/ 19 h 88"/>
                  <a:gd name="T46" fmla="*/ 13 w 89"/>
                  <a:gd name="T47" fmla="*/ 13 h 88"/>
                  <a:gd name="T48" fmla="*/ 19 w 89"/>
                  <a:gd name="T49" fmla="*/ 7 h 88"/>
                  <a:gd name="T50" fmla="*/ 27 w 89"/>
                  <a:gd name="T51" fmla="*/ 4 h 88"/>
                  <a:gd name="T52" fmla="*/ 35 w 89"/>
                  <a:gd name="T53" fmla="*/ 1 h 88"/>
                  <a:gd name="T54" fmla="*/ 45 w 89"/>
                  <a:gd name="T55" fmla="*/ 0 h 88"/>
                  <a:gd name="T56" fmla="*/ 45 w 89"/>
                  <a:gd name="T57" fmla="*/ 0 h 88"/>
                  <a:gd name="T58" fmla="*/ 54 w 89"/>
                  <a:gd name="T59" fmla="*/ 1 h 88"/>
                  <a:gd name="T60" fmla="*/ 62 w 89"/>
                  <a:gd name="T61" fmla="*/ 4 h 88"/>
                  <a:gd name="T62" fmla="*/ 70 w 89"/>
                  <a:gd name="T63" fmla="*/ 7 h 88"/>
                  <a:gd name="T64" fmla="*/ 76 w 89"/>
                  <a:gd name="T65" fmla="*/ 13 h 88"/>
                  <a:gd name="T66" fmla="*/ 81 w 89"/>
                  <a:gd name="T67" fmla="*/ 19 h 88"/>
                  <a:gd name="T68" fmla="*/ 85 w 89"/>
                  <a:gd name="T69" fmla="*/ 27 h 88"/>
                  <a:gd name="T70" fmla="*/ 88 w 89"/>
                  <a:gd name="T71" fmla="*/ 35 h 88"/>
                  <a:gd name="T72" fmla="*/ 89 w 89"/>
                  <a:gd name="T73" fmla="*/ 44 h 88"/>
                  <a:gd name="T74" fmla="*/ 89 w 89"/>
                  <a:gd name="T75" fmla="*/ 44 h 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9" h="88">
                    <a:moveTo>
                      <a:pt x="89" y="44"/>
                    </a:moveTo>
                    <a:lnTo>
                      <a:pt x="89" y="44"/>
                    </a:lnTo>
                    <a:lnTo>
                      <a:pt x="88" y="53"/>
                    </a:lnTo>
                    <a:lnTo>
                      <a:pt x="85" y="61"/>
                    </a:lnTo>
                    <a:lnTo>
                      <a:pt x="81" y="69"/>
                    </a:lnTo>
                    <a:lnTo>
                      <a:pt x="76" y="75"/>
                    </a:lnTo>
                    <a:lnTo>
                      <a:pt x="70" y="80"/>
                    </a:lnTo>
                    <a:lnTo>
                      <a:pt x="62" y="84"/>
                    </a:lnTo>
                    <a:lnTo>
                      <a:pt x="54" y="87"/>
                    </a:lnTo>
                    <a:lnTo>
                      <a:pt x="45" y="88"/>
                    </a:lnTo>
                    <a:lnTo>
                      <a:pt x="35" y="87"/>
                    </a:lnTo>
                    <a:lnTo>
                      <a:pt x="27" y="84"/>
                    </a:lnTo>
                    <a:lnTo>
                      <a:pt x="19" y="80"/>
                    </a:lnTo>
                    <a:lnTo>
                      <a:pt x="13" y="75"/>
                    </a:lnTo>
                    <a:lnTo>
                      <a:pt x="8" y="69"/>
                    </a:lnTo>
                    <a:lnTo>
                      <a:pt x="4" y="61"/>
                    </a:lnTo>
                    <a:lnTo>
                      <a:pt x="1" y="53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4" y="27"/>
                    </a:lnTo>
                    <a:lnTo>
                      <a:pt x="8" y="19"/>
                    </a:lnTo>
                    <a:lnTo>
                      <a:pt x="13" y="13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1"/>
                    </a:lnTo>
                    <a:lnTo>
                      <a:pt x="45" y="0"/>
                    </a:lnTo>
                    <a:lnTo>
                      <a:pt x="54" y="1"/>
                    </a:lnTo>
                    <a:lnTo>
                      <a:pt x="62" y="4"/>
                    </a:lnTo>
                    <a:lnTo>
                      <a:pt x="70" y="7"/>
                    </a:lnTo>
                    <a:lnTo>
                      <a:pt x="76" y="13"/>
                    </a:lnTo>
                    <a:lnTo>
                      <a:pt x="81" y="19"/>
                    </a:lnTo>
                    <a:lnTo>
                      <a:pt x="85" y="27"/>
                    </a:lnTo>
                    <a:lnTo>
                      <a:pt x="88" y="35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67" name="Freeform 314">
                <a:extLst>
                  <a:ext uri="{FF2B5EF4-FFF2-40B4-BE49-F238E27FC236}">
                    <a16:creationId xmlns:a16="http://schemas.microsoft.com/office/drawing/2014/main" id="{3D49A683-21DA-4BCB-B2FA-6E2FF6B9E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1319"/>
                <a:ext cx="87" cy="86"/>
              </a:xfrm>
              <a:custGeom>
                <a:avLst/>
                <a:gdLst>
                  <a:gd name="T0" fmla="*/ 44 w 87"/>
                  <a:gd name="T1" fmla="*/ 0 h 86"/>
                  <a:gd name="T2" fmla="*/ 44 w 87"/>
                  <a:gd name="T3" fmla="*/ 0 h 86"/>
                  <a:gd name="T4" fmla="*/ 53 w 87"/>
                  <a:gd name="T5" fmla="*/ 1 h 86"/>
                  <a:gd name="T6" fmla="*/ 61 w 87"/>
                  <a:gd name="T7" fmla="*/ 3 h 86"/>
                  <a:gd name="T8" fmla="*/ 68 w 87"/>
                  <a:gd name="T9" fmla="*/ 7 h 86"/>
                  <a:gd name="T10" fmla="*/ 74 w 87"/>
                  <a:gd name="T11" fmla="*/ 12 h 86"/>
                  <a:gd name="T12" fmla="*/ 80 w 87"/>
                  <a:gd name="T13" fmla="*/ 19 h 86"/>
                  <a:gd name="T14" fmla="*/ 84 w 87"/>
                  <a:gd name="T15" fmla="*/ 26 h 86"/>
                  <a:gd name="T16" fmla="*/ 86 w 87"/>
                  <a:gd name="T17" fmla="*/ 34 h 86"/>
                  <a:gd name="T18" fmla="*/ 87 w 87"/>
                  <a:gd name="T19" fmla="*/ 43 h 86"/>
                  <a:gd name="T20" fmla="*/ 87 w 87"/>
                  <a:gd name="T21" fmla="*/ 43 h 86"/>
                  <a:gd name="T22" fmla="*/ 86 w 87"/>
                  <a:gd name="T23" fmla="*/ 52 h 86"/>
                  <a:gd name="T24" fmla="*/ 84 w 87"/>
                  <a:gd name="T25" fmla="*/ 60 h 86"/>
                  <a:gd name="T26" fmla="*/ 80 w 87"/>
                  <a:gd name="T27" fmla="*/ 67 h 86"/>
                  <a:gd name="T28" fmla="*/ 74 w 87"/>
                  <a:gd name="T29" fmla="*/ 73 h 86"/>
                  <a:gd name="T30" fmla="*/ 68 w 87"/>
                  <a:gd name="T31" fmla="*/ 78 h 86"/>
                  <a:gd name="T32" fmla="*/ 61 w 87"/>
                  <a:gd name="T33" fmla="*/ 82 h 86"/>
                  <a:gd name="T34" fmla="*/ 53 w 87"/>
                  <a:gd name="T35" fmla="*/ 85 h 86"/>
                  <a:gd name="T36" fmla="*/ 44 w 87"/>
                  <a:gd name="T37" fmla="*/ 86 h 86"/>
                  <a:gd name="T38" fmla="*/ 44 w 87"/>
                  <a:gd name="T39" fmla="*/ 86 h 86"/>
                  <a:gd name="T40" fmla="*/ 34 w 87"/>
                  <a:gd name="T41" fmla="*/ 85 h 86"/>
                  <a:gd name="T42" fmla="*/ 26 w 87"/>
                  <a:gd name="T43" fmla="*/ 82 h 86"/>
                  <a:gd name="T44" fmla="*/ 19 w 87"/>
                  <a:gd name="T45" fmla="*/ 78 h 86"/>
                  <a:gd name="T46" fmla="*/ 13 w 87"/>
                  <a:gd name="T47" fmla="*/ 73 h 86"/>
                  <a:gd name="T48" fmla="*/ 7 w 87"/>
                  <a:gd name="T49" fmla="*/ 67 h 86"/>
                  <a:gd name="T50" fmla="*/ 4 w 87"/>
                  <a:gd name="T51" fmla="*/ 60 h 86"/>
                  <a:gd name="T52" fmla="*/ 1 w 87"/>
                  <a:gd name="T53" fmla="*/ 52 h 86"/>
                  <a:gd name="T54" fmla="*/ 0 w 87"/>
                  <a:gd name="T55" fmla="*/ 43 h 86"/>
                  <a:gd name="T56" fmla="*/ 0 w 87"/>
                  <a:gd name="T57" fmla="*/ 43 h 86"/>
                  <a:gd name="T58" fmla="*/ 1 w 87"/>
                  <a:gd name="T59" fmla="*/ 34 h 86"/>
                  <a:gd name="T60" fmla="*/ 4 w 87"/>
                  <a:gd name="T61" fmla="*/ 26 h 86"/>
                  <a:gd name="T62" fmla="*/ 7 w 87"/>
                  <a:gd name="T63" fmla="*/ 19 h 86"/>
                  <a:gd name="T64" fmla="*/ 13 w 87"/>
                  <a:gd name="T65" fmla="*/ 12 h 86"/>
                  <a:gd name="T66" fmla="*/ 19 w 87"/>
                  <a:gd name="T67" fmla="*/ 7 h 86"/>
                  <a:gd name="T68" fmla="*/ 26 w 87"/>
                  <a:gd name="T69" fmla="*/ 3 h 86"/>
                  <a:gd name="T70" fmla="*/ 34 w 87"/>
                  <a:gd name="T71" fmla="*/ 1 h 86"/>
                  <a:gd name="T72" fmla="*/ 44 w 87"/>
                  <a:gd name="T73" fmla="*/ 0 h 86"/>
                  <a:gd name="T74" fmla="*/ 44 w 87"/>
                  <a:gd name="T75" fmla="*/ 0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7" h="86">
                    <a:moveTo>
                      <a:pt x="44" y="0"/>
                    </a:moveTo>
                    <a:lnTo>
                      <a:pt x="44" y="0"/>
                    </a:lnTo>
                    <a:lnTo>
                      <a:pt x="53" y="1"/>
                    </a:lnTo>
                    <a:lnTo>
                      <a:pt x="61" y="3"/>
                    </a:lnTo>
                    <a:lnTo>
                      <a:pt x="68" y="7"/>
                    </a:lnTo>
                    <a:lnTo>
                      <a:pt x="74" y="12"/>
                    </a:lnTo>
                    <a:lnTo>
                      <a:pt x="80" y="19"/>
                    </a:lnTo>
                    <a:lnTo>
                      <a:pt x="84" y="26"/>
                    </a:lnTo>
                    <a:lnTo>
                      <a:pt x="86" y="34"/>
                    </a:lnTo>
                    <a:lnTo>
                      <a:pt x="87" y="43"/>
                    </a:lnTo>
                    <a:lnTo>
                      <a:pt x="86" y="52"/>
                    </a:lnTo>
                    <a:lnTo>
                      <a:pt x="84" y="60"/>
                    </a:lnTo>
                    <a:lnTo>
                      <a:pt x="80" y="67"/>
                    </a:lnTo>
                    <a:lnTo>
                      <a:pt x="74" y="73"/>
                    </a:lnTo>
                    <a:lnTo>
                      <a:pt x="68" y="78"/>
                    </a:lnTo>
                    <a:lnTo>
                      <a:pt x="61" y="82"/>
                    </a:lnTo>
                    <a:lnTo>
                      <a:pt x="53" y="85"/>
                    </a:lnTo>
                    <a:lnTo>
                      <a:pt x="44" y="86"/>
                    </a:lnTo>
                    <a:lnTo>
                      <a:pt x="34" y="85"/>
                    </a:lnTo>
                    <a:lnTo>
                      <a:pt x="26" y="82"/>
                    </a:lnTo>
                    <a:lnTo>
                      <a:pt x="19" y="78"/>
                    </a:lnTo>
                    <a:lnTo>
                      <a:pt x="13" y="73"/>
                    </a:lnTo>
                    <a:lnTo>
                      <a:pt x="7" y="67"/>
                    </a:lnTo>
                    <a:lnTo>
                      <a:pt x="4" y="60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4"/>
                    </a:lnTo>
                    <a:lnTo>
                      <a:pt x="4" y="26"/>
                    </a:lnTo>
                    <a:lnTo>
                      <a:pt x="7" y="19"/>
                    </a:lnTo>
                    <a:lnTo>
                      <a:pt x="13" y="12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68" name="Freeform 315">
                <a:extLst>
                  <a:ext uri="{FF2B5EF4-FFF2-40B4-BE49-F238E27FC236}">
                    <a16:creationId xmlns:a16="http://schemas.microsoft.com/office/drawing/2014/main" id="{68315604-C250-4077-BFE2-DBEE9012E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1320"/>
                <a:ext cx="85" cy="84"/>
              </a:xfrm>
              <a:custGeom>
                <a:avLst/>
                <a:gdLst>
                  <a:gd name="T0" fmla="*/ 43 w 85"/>
                  <a:gd name="T1" fmla="*/ 0 h 84"/>
                  <a:gd name="T2" fmla="*/ 43 w 85"/>
                  <a:gd name="T3" fmla="*/ 0 h 84"/>
                  <a:gd name="T4" fmla="*/ 51 w 85"/>
                  <a:gd name="T5" fmla="*/ 1 h 84"/>
                  <a:gd name="T6" fmla="*/ 59 w 85"/>
                  <a:gd name="T7" fmla="*/ 3 h 84"/>
                  <a:gd name="T8" fmla="*/ 66 w 85"/>
                  <a:gd name="T9" fmla="*/ 7 h 84"/>
                  <a:gd name="T10" fmla="*/ 73 w 85"/>
                  <a:gd name="T11" fmla="*/ 12 h 84"/>
                  <a:gd name="T12" fmla="*/ 78 w 85"/>
                  <a:gd name="T13" fmla="*/ 18 h 84"/>
                  <a:gd name="T14" fmla="*/ 82 w 85"/>
                  <a:gd name="T15" fmla="*/ 25 h 84"/>
                  <a:gd name="T16" fmla="*/ 84 w 85"/>
                  <a:gd name="T17" fmla="*/ 33 h 84"/>
                  <a:gd name="T18" fmla="*/ 85 w 85"/>
                  <a:gd name="T19" fmla="*/ 42 h 84"/>
                  <a:gd name="T20" fmla="*/ 85 w 85"/>
                  <a:gd name="T21" fmla="*/ 42 h 84"/>
                  <a:gd name="T22" fmla="*/ 84 w 85"/>
                  <a:gd name="T23" fmla="*/ 51 h 84"/>
                  <a:gd name="T24" fmla="*/ 82 w 85"/>
                  <a:gd name="T25" fmla="*/ 58 h 84"/>
                  <a:gd name="T26" fmla="*/ 78 w 85"/>
                  <a:gd name="T27" fmla="*/ 65 h 84"/>
                  <a:gd name="T28" fmla="*/ 73 w 85"/>
                  <a:gd name="T29" fmla="*/ 72 h 84"/>
                  <a:gd name="T30" fmla="*/ 66 w 85"/>
                  <a:gd name="T31" fmla="*/ 77 h 84"/>
                  <a:gd name="T32" fmla="*/ 59 w 85"/>
                  <a:gd name="T33" fmla="*/ 80 h 84"/>
                  <a:gd name="T34" fmla="*/ 51 w 85"/>
                  <a:gd name="T35" fmla="*/ 83 h 84"/>
                  <a:gd name="T36" fmla="*/ 43 w 85"/>
                  <a:gd name="T37" fmla="*/ 84 h 84"/>
                  <a:gd name="T38" fmla="*/ 43 w 85"/>
                  <a:gd name="T39" fmla="*/ 84 h 84"/>
                  <a:gd name="T40" fmla="*/ 34 w 85"/>
                  <a:gd name="T41" fmla="*/ 83 h 84"/>
                  <a:gd name="T42" fmla="*/ 26 w 85"/>
                  <a:gd name="T43" fmla="*/ 80 h 84"/>
                  <a:gd name="T44" fmla="*/ 19 w 85"/>
                  <a:gd name="T45" fmla="*/ 77 h 84"/>
                  <a:gd name="T46" fmla="*/ 12 w 85"/>
                  <a:gd name="T47" fmla="*/ 72 h 84"/>
                  <a:gd name="T48" fmla="*/ 7 w 85"/>
                  <a:gd name="T49" fmla="*/ 65 h 84"/>
                  <a:gd name="T50" fmla="*/ 3 w 85"/>
                  <a:gd name="T51" fmla="*/ 58 h 84"/>
                  <a:gd name="T52" fmla="*/ 1 w 85"/>
                  <a:gd name="T53" fmla="*/ 51 h 84"/>
                  <a:gd name="T54" fmla="*/ 0 w 85"/>
                  <a:gd name="T55" fmla="*/ 42 h 84"/>
                  <a:gd name="T56" fmla="*/ 0 w 85"/>
                  <a:gd name="T57" fmla="*/ 42 h 84"/>
                  <a:gd name="T58" fmla="*/ 1 w 85"/>
                  <a:gd name="T59" fmla="*/ 33 h 84"/>
                  <a:gd name="T60" fmla="*/ 3 w 85"/>
                  <a:gd name="T61" fmla="*/ 25 h 84"/>
                  <a:gd name="T62" fmla="*/ 7 w 85"/>
                  <a:gd name="T63" fmla="*/ 18 h 84"/>
                  <a:gd name="T64" fmla="*/ 12 w 85"/>
                  <a:gd name="T65" fmla="*/ 12 h 84"/>
                  <a:gd name="T66" fmla="*/ 19 w 85"/>
                  <a:gd name="T67" fmla="*/ 7 h 84"/>
                  <a:gd name="T68" fmla="*/ 26 w 85"/>
                  <a:gd name="T69" fmla="*/ 3 h 84"/>
                  <a:gd name="T70" fmla="*/ 34 w 85"/>
                  <a:gd name="T71" fmla="*/ 1 h 84"/>
                  <a:gd name="T72" fmla="*/ 43 w 85"/>
                  <a:gd name="T73" fmla="*/ 0 h 84"/>
                  <a:gd name="T74" fmla="*/ 43 w 85"/>
                  <a:gd name="T75" fmla="*/ 0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5" h="84">
                    <a:moveTo>
                      <a:pt x="43" y="0"/>
                    </a:moveTo>
                    <a:lnTo>
                      <a:pt x="43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6" y="7"/>
                    </a:lnTo>
                    <a:lnTo>
                      <a:pt x="73" y="12"/>
                    </a:lnTo>
                    <a:lnTo>
                      <a:pt x="78" y="18"/>
                    </a:lnTo>
                    <a:lnTo>
                      <a:pt x="82" y="25"/>
                    </a:lnTo>
                    <a:lnTo>
                      <a:pt x="84" y="33"/>
                    </a:lnTo>
                    <a:lnTo>
                      <a:pt x="85" y="42"/>
                    </a:lnTo>
                    <a:lnTo>
                      <a:pt x="84" y="51"/>
                    </a:lnTo>
                    <a:lnTo>
                      <a:pt x="82" y="58"/>
                    </a:lnTo>
                    <a:lnTo>
                      <a:pt x="78" y="65"/>
                    </a:lnTo>
                    <a:lnTo>
                      <a:pt x="73" y="72"/>
                    </a:lnTo>
                    <a:lnTo>
                      <a:pt x="66" y="77"/>
                    </a:lnTo>
                    <a:lnTo>
                      <a:pt x="59" y="80"/>
                    </a:lnTo>
                    <a:lnTo>
                      <a:pt x="51" y="83"/>
                    </a:lnTo>
                    <a:lnTo>
                      <a:pt x="43" y="84"/>
                    </a:lnTo>
                    <a:lnTo>
                      <a:pt x="34" y="83"/>
                    </a:lnTo>
                    <a:lnTo>
                      <a:pt x="26" y="80"/>
                    </a:lnTo>
                    <a:lnTo>
                      <a:pt x="19" y="77"/>
                    </a:lnTo>
                    <a:lnTo>
                      <a:pt x="12" y="72"/>
                    </a:lnTo>
                    <a:lnTo>
                      <a:pt x="7" y="65"/>
                    </a:lnTo>
                    <a:lnTo>
                      <a:pt x="3" y="58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69" name="Freeform 316">
                <a:extLst>
                  <a:ext uri="{FF2B5EF4-FFF2-40B4-BE49-F238E27FC236}">
                    <a16:creationId xmlns:a16="http://schemas.microsoft.com/office/drawing/2014/main" id="{554B1F70-2DD5-49D4-A0A9-7DD41BFD9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321"/>
                <a:ext cx="83" cy="82"/>
              </a:xfrm>
              <a:custGeom>
                <a:avLst/>
                <a:gdLst>
                  <a:gd name="T0" fmla="*/ 42 w 83"/>
                  <a:gd name="T1" fmla="*/ 0 h 82"/>
                  <a:gd name="T2" fmla="*/ 42 w 83"/>
                  <a:gd name="T3" fmla="*/ 0 h 82"/>
                  <a:gd name="T4" fmla="*/ 50 w 83"/>
                  <a:gd name="T5" fmla="*/ 1 h 82"/>
                  <a:gd name="T6" fmla="*/ 58 w 83"/>
                  <a:gd name="T7" fmla="*/ 3 h 82"/>
                  <a:gd name="T8" fmla="*/ 65 w 83"/>
                  <a:gd name="T9" fmla="*/ 7 h 82"/>
                  <a:gd name="T10" fmla="*/ 71 w 83"/>
                  <a:gd name="T11" fmla="*/ 12 h 82"/>
                  <a:gd name="T12" fmla="*/ 76 w 83"/>
                  <a:gd name="T13" fmla="*/ 18 h 82"/>
                  <a:gd name="T14" fmla="*/ 80 w 83"/>
                  <a:gd name="T15" fmla="*/ 25 h 82"/>
                  <a:gd name="T16" fmla="*/ 82 w 83"/>
                  <a:gd name="T17" fmla="*/ 32 h 82"/>
                  <a:gd name="T18" fmla="*/ 83 w 83"/>
                  <a:gd name="T19" fmla="*/ 41 h 82"/>
                  <a:gd name="T20" fmla="*/ 83 w 83"/>
                  <a:gd name="T21" fmla="*/ 41 h 82"/>
                  <a:gd name="T22" fmla="*/ 82 w 83"/>
                  <a:gd name="T23" fmla="*/ 50 h 82"/>
                  <a:gd name="T24" fmla="*/ 80 w 83"/>
                  <a:gd name="T25" fmla="*/ 57 h 82"/>
                  <a:gd name="T26" fmla="*/ 76 w 83"/>
                  <a:gd name="T27" fmla="*/ 64 h 82"/>
                  <a:gd name="T28" fmla="*/ 71 w 83"/>
                  <a:gd name="T29" fmla="*/ 70 h 82"/>
                  <a:gd name="T30" fmla="*/ 65 w 83"/>
                  <a:gd name="T31" fmla="*/ 75 h 82"/>
                  <a:gd name="T32" fmla="*/ 58 w 83"/>
                  <a:gd name="T33" fmla="*/ 79 h 82"/>
                  <a:gd name="T34" fmla="*/ 50 w 83"/>
                  <a:gd name="T35" fmla="*/ 81 h 82"/>
                  <a:gd name="T36" fmla="*/ 42 w 83"/>
                  <a:gd name="T37" fmla="*/ 82 h 82"/>
                  <a:gd name="T38" fmla="*/ 42 w 83"/>
                  <a:gd name="T39" fmla="*/ 82 h 82"/>
                  <a:gd name="T40" fmla="*/ 33 w 83"/>
                  <a:gd name="T41" fmla="*/ 81 h 82"/>
                  <a:gd name="T42" fmla="*/ 25 w 83"/>
                  <a:gd name="T43" fmla="*/ 79 h 82"/>
                  <a:gd name="T44" fmla="*/ 18 w 83"/>
                  <a:gd name="T45" fmla="*/ 75 h 82"/>
                  <a:gd name="T46" fmla="*/ 12 w 83"/>
                  <a:gd name="T47" fmla="*/ 70 h 82"/>
                  <a:gd name="T48" fmla="*/ 7 w 83"/>
                  <a:gd name="T49" fmla="*/ 64 h 82"/>
                  <a:gd name="T50" fmla="*/ 3 w 83"/>
                  <a:gd name="T51" fmla="*/ 57 h 82"/>
                  <a:gd name="T52" fmla="*/ 1 w 83"/>
                  <a:gd name="T53" fmla="*/ 50 h 82"/>
                  <a:gd name="T54" fmla="*/ 0 w 83"/>
                  <a:gd name="T55" fmla="*/ 41 h 82"/>
                  <a:gd name="T56" fmla="*/ 0 w 83"/>
                  <a:gd name="T57" fmla="*/ 41 h 82"/>
                  <a:gd name="T58" fmla="*/ 1 w 83"/>
                  <a:gd name="T59" fmla="*/ 32 h 82"/>
                  <a:gd name="T60" fmla="*/ 3 w 83"/>
                  <a:gd name="T61" fmla="*/ 25 h 82"/>
                  <a:gd name="T62" fmla="*/ 7 w 83"/>
                  <a:gd name="T63" fmla="*/ 18 h 82"/>
                  <a:gd name="T64" fmla="*/ 12 w 83"/>
                  <a:gd name="T65" fmla="*/ 12 h 82"/>
                  <a:gd name="T66" fmla="*/ 18 w 83"/>
                  <a:gd name="T67" fmla="*/ 7 h 82"/>
                  <a:gd name="T68" fmla="*/ 25 w 83"/>
                  <a:gd name="T69" fmla="*/ 3 h 82"/>
                  <a:gd name="T70" fmla="*/ 33 w 83"/>
                  <a:gd name="T71" fmla="*/ 1 h 82"/>
                  <a:gd name="T72" fmla="*/ 42 w 83"/>
                  <a:gd name="T73" fmla="*/ 0 h 82"/>
                  <a:gd name="T74" fmla="*/ 42 w 83"/>
                  <a:gd name="T75" fmla="*/ 0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3" h="82">
                    <a:moveTo>
                      <a:pt x="42" y="0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7"/>
                    </a:lnTo>
                    <a:lnTo>
                      <a:pt x="71" y="12"/>
                    </a:lnTo>
                    <a:lnTo>
                      <a:pt x="76" y="18"/>
                    </a:lnTo>
                    <a:lnTo>
                      <a:pt x="80" y="25"/>
                    </a:lnTo>
                    <a:lnTo>
                      <a:pt x="82" y="32"/>
                    </a:lnTo>
                    <a:lnTo>
                      <a:pt x="83" y="41"/>
                    </a:lnTo>
                    <a:lnTo>
                      <a:pt x="82" y="50"/>
                    </a:lnTo>
                    <a:lnTo>
                      <a:pt x="80" y="57"/>
                    </a:lnTo>
                    <a:lnTo>
                      <a:pt x="76" y="64"/>
                    </a:lnTo>
                    <a:lnTo>
                      <a:pt x="71" y="70"/>
                    </a:lnTo>
                    <a:lnTo>
                      <a:pt x="65" y="75"/>
                    </a:lnTo>
                    <a:lnTo>
                      <a:pt x="58" y="79"/>
                    </a:lnTo>
                    <a:lnTo>
                      <a:pt x="50" y="81"/>
                    </a:lnTo>
                    <a:lnTo>
                      <a:pt x="42" y="82"/>
                    </a:lnTo>
                    <a:lnTo>
                      <a:pt x="33" y="81"/>
                    </a:lnTo>
                    <a:lnTo>
                      <a:pt x="25" y="79"/>
                    </a:lnTo>
                    <a:lnTo>
                      <a:pt x="18" y="75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2" y="12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70" name="Freeform 317">
                <a:extLst>
                  <a:ext uri="{FF2B5EF4-FFF2-40B4-BE49-F238E27FC236}">
                    <a16:creationId xmlns:a16="http://schemas.microsoft.com/office/drawing/2014/main" id="{3833A6AE-A3F5-42A7-A14B-E85A3FEFE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1322"/>
                <a:ext cx="81" cy="80"/>
              </a:xfrm>
              <a:custGeom>
                <a:avLst/>
                <a:gdLst>
                  <a:gd name="T0" fmla="*/ 41 w 81"/>
                  <a:gd name="T1" fmla="*/ 0 h 80"/>
                  <a:gd name="T2" fmla="*/ 41 w 81"/>
                  <a:gd name="T3" fmla="*/ 0 h 80"/>
                  <a:gd name="T4" fmla="*/ 49 w 81"/>
                  <a:gd name="T5" fmla="*/ 1 h 80"/>
                  <a:gd name="T6" fmla="*/ 57 w 81"/>
                  <a:gd name="T7" fmla="*/ 3 h 80"/>
                  <a:gd name="T8" fmla="*/ 63 w 81"/>
                  <a:gd name="T9" fmla="*/ 7 h 80"/>
                  <a:gd name="T10" fmla="*/ 69 w 81"/>
                  <a:gd name="T11" fmla="*/ 12 h 80"/>
                  <a:gd name="T12" fmla="*/ 74 w 81"/>
                  <a:gd name="T13" fmla="*/ 17 h 80"/>
                  <a:gd name="T14" fmla="*/ 78 w 81"/>
                  <a:gd name="T15" fmla="*/ 24 h 80"/>
                  <a:gd name="T16" fmla="*/ 80 w 81"/>
                  <a:gd name="T17" fmla="*/ 31 h 80"/>
                  <a:gd name="T18" fmla="*/ 81 w 81"/>
                  <a:gd name="T19" fmla="*/ 40 h 80"/>
                  <a:gd name="T20" fmla="*/ 81 w 81"/>
                  <a:gd name="T21" fmla="*/ 40 h 80"/>
                  <a:gd name="T22" fmla="*/ 80 w 81"/>
                  <a:gd name="T23" fmla="*/ 48 h 80"/>
                  <a:gd name="T24" fmla="*/ 78 w 81"/>
                  <a:gd name="T25" fmla="*/ 56 h 80"/>
                  <a:gd name="T26" fmla="*/ 74 w 81"/>
                  <a:gd name="T27" fmla="*/ 62 h 80"/>
                  <a:gd name="T28" fmla="*/ 69 w 81"/>
                  <a:gd name="T29" fmla="*/ 68 h 80"/>
                  <a:gd name="T30" fmla="*/ 63 w 81"/>
                  <a:gd name="T31" fmla="*/ 73 h 80"/>
                  <a:gd name="T32" fmla="*/ 57 w 81"/>
                  <a:gd name="T33" fmla="*/ 77 h 80"/>
                  <a:gd name="T34" fmla="*/ 49 w 81"/>
                  <a:gd name="T35" fmla="*/ 79 h 80"/>
                  <a:gd name="T36" fmla="*/ 41 w 81"/>
                  <a:gd name="T37" fmla="*/ 80 h 80"/>
                  <a:gd name="T38" fmla="*/ 41 w 81"/>
                  <a:gd name="T39" fmla="*/ 80 h 80"/>
                  <a:gd name="T40" fmla="*/ 32 w 81"/>
                  <a:gd name="T41" fmla="*/ 79 h 80"/>
                  <a:gd name="T42" fmla="*/ 25 w 81"/>
                  <a:gd name="T43" fmla="*/ 77 h 80"/>
                  <a:gd name="T44" fmla="*/ 18 w 81"/>
                  <a:gd name="T45" fmla="*/ 73 h 80"/>
                  <a:gd name="T46" fmla="*/ 12 w 81"/>
                  <a:gd name="T47" fmla="*/ 68 h 80"/>
                  <a:gd name="T48" fmla="*/ 7 w 81"/>
                  <a:gd name="T49" fmla="*/ 62 h 80"/>
                  <a:gd name="T50" fmla="*/ 3 w 81"/>
                  <a:gd name="T51" fmla="*/ 56 h 80"/>
                  <a:gd name="T52" fmla="*/ 1 w 81"/>
                  <a:gd name="T53" fmla="*/ 48 h 80"/>
                  <a:gd name="T54" fmla="*/ 0 w 81"/>
                  <a:gd name="T55" fmla="*/ 40 h 80"/>
                  <a:gd name="T56" fmla="*/ 0 w 81"/>
                  <a:gd name="T57" fmla="*/ 40 h 80"/>
                  <a:gd name="T58" fmla="*/ 1 w 81"/>
                  <a:gd name="T59" fmla="*/ 31 h 80"/>
                  <a:gd name="T60" fmla="*/ 3 w 81"/>
                  <a:gd name="T61" fmla="*/ 24 h 80"/>
                  <a:gd name="T62" fmla="*/ 7 w 81"/>
                  <a:gd name="T63" fmla="*/ 17 h 80"/>
                  <a:gd name="T64" fmla="*/ 12 w 81"/>
                  <a:gd name="T65" fmla="*/ 12 h 80"/>
                  <a:gd name="T66" fmla="*/ 18 w 81"/>
                  <a:gd name="T67" fmla="*/ 7 h 80"/>
                  <a:gd name="T68" fmla="*/ 25 w 81"/>
                  <a:gd name="T69" fmla="*/ 3 h 80"/>
                  <a:gd name="T70" fmla="*/ 32 w 81"/>
                  <a:gd name="T71" fmla="*/ 1 h 80"/>
                  <a:gd name="T72" fmla="*/ 41 w 81"/>
                  <a:gd name="T73" fmla="*/ 0 h 80"/>
                  <a:gd name="T74" fmla="*/ 41 w 81"/>
                  <a:gd name="T75" fmla="*/ 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lnTo>
                      <a:pt x="41" y="0"/>
                    </a:lnTo>
                    <a:lnTo>
                      <a:pt x="49" y="1"/>
                    </a:lnTo>
                    <a:lnTo>
                      <a:pt x="57" y="3"/>
                    </a:lnTo>
                    <a:lnTo>
                      <a:pt x="63" y="7"/>
                    </a:lnTo>
                    <a:lnTo>
                      <a:pt x="69" y="12"/>
                    </a:lnTo>
                    <a:lnTo>
                      <a:pt x="74" y="17"/>
                    </a:lnTo>
                    <a:lnTo>
                      <a:pt x="78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0" y="48"/>
                    </a:lnTo>
                    <a:lnTo>
                      <a:pt x="78" y="56"/>
                    </a:lnTo>
                    <a:lnTo>
                      <a:pt x="74" y="62"/>
                    </a:lnTo>
                    <a:lnTo>
                      <a:pt x="69" y="68"/>
                    </a:lnTo>
                    <a:lnTo>
                      <a:pt x="63" y="73"/>
                    </a:lnTo>
                    <a:lnTo>
                      <a:pt x="57" y="77"/>
                    </a:lnTo>
                    <a:lnTo>
                      <a:pt x="49" y="79"/>
                    </a:lnTo>
                    <a:lnTo>
                      <a:pt x="41" y="80"/>
                    </a:lnTo>
                    <a:lnTo>
                      <a:pt x="32" y="79"/>
                    </a:lnTo>
                    <a:lnTo>
                      <a:pt x="25" y="77"/>
                    </a:lnTo>
                    <a:lnTo>
                      <a:pt x="18" y="73"/>
                    </a:lnTo>
                    <a:lnTo>
                      <a:pt x="12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2" y="12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71" name="Freeform 318">
                <a:extLst>
                  <a:ext uri="{FF2B5EF4-FFF2-40B4-BE49-F238E27FC236}">
                    <a16:creationId xmlns:a16="http://schemas.microsoft.com/office/drawing/2014/main" id="{CC0E8F75-4786-406F-8C87-87069F1A7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1323"/>
                <a:ext cx="79" cy="78"/>
              </a:xfrm>
              <a:custGeom>
                <a:avLst/>
                <a:gdLst>
                  <a:gd name="T0" fmla="*/ 40 w 79"/>
                  <a:gd name="T1" fmla="*/ 0 h 78"/>
                  <a:gd name="T2" fmla="*/ 40 w 79"/>
                  <a:gd name="T3" fmla="*/ 0 h 78"/>
                  <a:gd name="T4" fmla="*/ 48 w 79"/>
                  <a:gd name="T5" fmla="*/ 1 h 78"/>
                  <a:gd name="T6" fmla="*/ 55 w 79"/>
                  <a:gd name="T7" fmla="*/ 3 h 78"/>
                  <a:gd name="T8" fmla="*/ 62 w 79"/>
                  <a:gd name="T9" fmla="*/ 7 h 78"/>
                  <a:gd name="T10" fmla="*/ 68 w 79"/>
                  <a:gd name="T11" fmla="*/ 11 h 78"/>
                  <a:gd name="T12" fmla="*/ 72 w 79"/>
                  <a:gd name="T13" fmla="*/ 17 h 78"/>
                  <a:gd name="T14" fmla="*/ 76 w 79"/>
                  <a:gd name="T15" fmla="*/ 23 h 78"/>
                  <a:gd name="T16" fmla="*/ 78 w 79"/>
                  <a:gd name="T17" fmla="*/ 31 h 78"/>
                  <a:gd name="T18" fmla="*/ 79 w 79"/>
                  <a:gd name="T19" fmla="*/ 39 h 78"/>
                  <a:gd name="T20" fmla="*/ 79 w 79"/>
                  <a:gd name="T21" fmla="*/ 39 h 78"/>
                  <a:gd name="T22" fmla="*/ 78 w 79"/>
                  <a:gd name="T23" fmla="*/ 47 h 78"/>
                  <a:gd name="T24" fmla="*/ 76 w 79"/>
                  <a:gd name="T25" fmla="*/ 54 h 78"/>
                  <a:gd name="T26" fmla="*/ 72 w 79"/>
                  <a:gd name="T27" fmla="*/ 61 h 78"/>
                  <a:gd name="T28" fmla="*/ 68 w 79"/>
                  <a:gd name="T29" fmla="*/ 66 h 78"/>
                  <a:gd name="T30" fmla="*/ 62 w 79"/>
                  <a:gd name="T31" fmla="*/ 71 h 78"/>
                  <a:gd name="T32" fmla="*/ 55 w 79"/>
                  <a:gd name="T33" fmla="*/ 75 h 78"/>
                  <a:gd name="T34" fmla="*/ 48 w 79"/>
                  <a:gd name="T35" fmla="*/ 77 h 78"/>
                  <a:gd name="T36" fmla="*/ 40 w 79"/>
                  <a:gd name="T37" fmla="*/ 78 h 78"/>
                  <a:gd name="T38" fmla="*/ 40 w 79"/>
                  <a:gd name="T39" fmla="*/ 78 h 78"/>
                  <a:gd name="T40" fmla="*/ 31 w 79"/>
                  <a:gd name="T41" fmla="*/ 77 h 78"/>
                  <a:gd name="T42" fmla="*/ 24 w 79"/>
                  <a:gd name="T43" fmla="*/ 75 h 78"/>
                  <a:gd name="T44" fmla="*/ 17 w 79"/>
                  <a:gd name="T45" fmla="*/ 71 h 78"/>
                  <a:gd name="T46" fmla="*/ 12 w 79"/>
                  <a:gd name="T47" fmla="*/ 66 h 78"/>
                  <a:gd name="T48" fmla="*/ 7 w 79"/>
                  <a:gd name="T49" fmla="*/ 61 h 78"/>
                  <a:gd name="T50" fmla="*/ 3 w 79"/>
                  <a:gd name="T51" fmla="*/ 54 h 78"/>
                  <a:gd name="T52" fmla="*/ 1 w 79"/>
                  <a:gd name="T53" fmla="*/ 47 h 78"/>
                  <a:gd name="T54" fmla="*/ 0 w 79"/>
                  <a:gd name="T55" fmla="*/ 39 h 78"/>
                  <a:gd name="T56" fmla="*/ 0 w 79"/>
                  <a:gd name="T57" fmla="*/ 39 h 78"/>
                  <a:gd name="T58" fmla="*/ 1 w 79"/>
                  <a:gd name="T59" fmla="*/ 31 h 78"/>
                  <a:gd name="T60" fmla="*/ 3 w 79"/>
                  <a:gd name="T61" fmla="*/ 23 h 78"/>
                  <a:gd name="T62" fmla="*/ 7 w 79"/>
                  <a:gd name="T63" fmla="*/ 17 h 78"/>
                  <a:gd name="T64" fmla="*/ 12 w 79"/>
                  <a:gd name="T65" fmla="*/ 11 h 78"/>
                  <a:gd name="T66" fmla="*/ 17 w 79"/>
                  <a:gd name="T67" fmla="*/ 7 h 78"/>
                  <a:gd name="T68" fmla="*/ 24 w 79"/>
                  <a:gd name="T69" fmla="*/ 3 h 78"/>
                  <a:gd name="T70" fmla="*/ 31 w 79"/>
                  <a:gd name="T71" fmla="*/ 1 h 78"/>
                  <a:gd name="T72" fmla="*/ 40 w 79"/>
                  <a:gd name="T73" fmla="*/ 0 h 78"/>
                  <a:gd name="T74" fmla="*/ 40 w 79"/>
                  <a:gd name="T75" fmla="*/ 0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9" h="78">
                    <a:moveTo>
                      <a:pt x="40" y="0"/>
                    </a:moveTo>
                    <a:lnTo>
                      <a:pt x="40" y="0"/>
                    </a:lnTo>
                    <a:lnTo>
                      <a:pt x="48" y="1"/>
                    </a:lnTo>
                    <a:lnTo>
                      <a:pt x="55" y="3"/>
                    </a:lnTo>
                    <a:lnTo>
                      <a:pt x="62" y="7"/>
                    </a:lnTo>
                    <a:lnTo>
                      <a:pt x="68" y="11"/>
                    </a:lnTo>
                    <a:lnTo>
                      <a:pt x="72" y="17"/>
                    </a:lnTo>
                    <a:lnTo>
                      <a:pt x="76" y="23"/>
                    </a:lnTo>
                    <a:lnTo>
                      <a:pt x="78" y="31"/>
                    </a:lnTo>
                    <a:lnTo>
                      <a:pt x="79" y="39"/>
                    </a:lnTo>
                    <a:lnTo>
                      <a:pt x="78" y="47"/>
                    </a:lnTo>
                    <a:lnTo>
                      <a:pt x="76" y="54"/>
                    </a:lnTo>
                    <a:lnTo>
                      <a:pt x="72" y="61"/>
                    </a:lnTo>
                    <a:lnTo>
                      <a:pt x="68" y="66"/>
                    </a:lnTo>
                    <a:lnTo>
                      <a:pt x="62" y="71"/>
                    </a:lnTo>
                    <a:lnTo>
                      <a:pt x="55" y="75"/>
                    </a:lnTo>
                    <a:lnTo>
                      <a:pt x="48" y="77"/>
                    </a:lnTo>
                    <a:lnTo>
                      <a:pt x="40" y="78"/>
                    </a:lnTo>
                    <a:lnTo>
                      <a:pt x="31" y="77"/>
                    </a:lnTo>
                    <a:lnTo>
                      <a:pt x="24" y="75"/>
                    </a:lnTo>
                    <a:lnTo>
                      <a:pt x="17" y="71"/>
                    </a:lnTo>
                    <a:lnTo>
                      <a:pt x="12" y="66"/>
                    </a:lnTo>
                    <a:lnTo>
                      <a:pt x="7" y="61"/>
                    </a:lnTo>
                    <a:lnTo>
                      <a:pt x="3" y="54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3"/>
                    </a:lnTo>
                    <a:lnTo>
                      <a:pt x="7" y="17"/>
                    </a:lnTo>
                    <a:lnTo>
                      <a:pt x="12" y="11"/>
                    </a:lnTo>
                    <a:lnTo>
                      <a:pt x="17" y="7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72" name="Freeform 319">
                <a:extLst>
                  <a:ext uri="{FF2B5EF4-FFF2-40B4-BE49-F238E27FC236}">
                    <a16:creationId xmlns:a16="http://schemas.microsoft.com/office/drawing/2014/main" id="{D79710C3-EB4F-481E-B56E-CAD84F5E4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1324"/>
                <a:ext cx="77" cy="76"/>
              </a:xfrm>
              <a:custGeom>
                <a:avLst/>
                <a:gdLst>
                  <a:gd name="T0" fmla="*/ 39 w 77"/>
                  <a:gd name="T1" fmla="*/ 0 h 76"/>
                  <a:gd name="T2" fmla="*/ 39 w 77"/>
                  <a:gd name="T3" fmla="*/ 0 h 76"/>
                  <a:gd name="T4" fmla="*/ 47 w 77"/>
                  <a:gd name="T5" fmla="*/ 1 h 76"/>
                  <a:gd name="T6" fmla="*/ 54 w 77"/>
                  <a:gd name="T7" fmla="*/ 3 h 76"/>
                  <a:gd name="T8" fmla="*/ 60 w 77"/>
                  <a:gd name="T9" fmla="*/ 6 h 76"/>
                  <a:gd name="T10" fmla="*/ 66 w 77"/>
                  <a:gd name="T11" fmla="*/ 11 h 76"/>
                  <a:gd name="T12" fmla="*/ 70 w 77"/>
                  <a:gd name="T13" fmla="*/ 17 h 76"/>
                  <a:gd name="T14" fmla="*/ 74 w 77"/>
                  <a:gd name="T15" fmla="*/ 23 h 76"/>
                  <a:gd name="T16" fmla="*/ 76 w 77"/>
                  <a:gd name="T17" fmla="*/ 30 h 76"/>
                  <a:gd name="T18" fmla="*/ 77 w 77"/>
                  <a:gd name="T19" fmla="*/ 38 h 76"/>
                  <a:gd name="T20" fmla="*/ 77 w 77"/>
                  <a:gd name="T21" fmla="*/ 38 h 76"/>
                  <a:gd name="T22" fmla="*/ 76 w 77"/>
                  <a:gd name="T23" fmla="*/ 46 h 76"/>
                  <a:gd name="T24" fmla="*/ 74 w 77"/>
                  <a:gd name="T25" fmla="*/ 53 h 76"/>
                  <a:gd name="T26" fmla="*/ 70 w 77"/>
                  <a:gd name="T27" fmla="*/ 59 h 76"/>
                  <a:gd name="T28" fmla="*/ 66 w 77"/>
                  <a:gd name="T29" fmla="*/ 65 h 76"/>
                  <a:gd name="T30" fmla="*/ 60 w 77"/>
                  <a:gd name="T31" fmla="*/ 69 h 76"/>
                  <a:gd name="T32" fmla="*/ 54 w 77"/>
                  <a:gd name="T33" fmla="*/ 73 h 76"/>
                  <a:gd name="T34" fmla="*/ 47 w 77"/>
                  <a:gd name="T35" fmla="*/ 75 h 76"/>
                  <a:gd name="T36" fmla="*/ 39 w 77"/>
                  <a:gd name="T37" fmla="*/ 76 h 76"/>
                  <a:gd name="T38" fmla="*/ 39 w 77"/>
                  <a:gd name="T39" fmla="*/ 76 h 76"/>
                  <a:gd name="T40" fmla="*/ 30 w 77"/>
                  <a:gd name="T41" fmla="*/ 75 h 76"/>
                  <a:gd name="T42" fmla="*/ 23 w 77"/>
                  <a:gd name="T43" fmla="*/ 73 h 76"/>
                  <a:gd name="T44" fmla="*/ 17 w 77"/>
                  <a:gd name="T45" fmla="*/ 69 h 76"/>
                  <a:gd name="T46" fmla="*/ 11 w 77"/>
                  <a:gd name="T47" fmla="*/ 65 h 76"/>
                  <a:gd name="T48" fmla="*/ 7 w 77"/>
                  <a:gd name="T49" fmla="*/ 59 h 76"/>
                  <a:gd name="T50" fmla="*/ 3 w 77"/>
                  <a:gd name="T51" fmla="*/ 53 h 76"/>
                  <a:gd name="T52" fmla="*/ 1 w 77"/>
                  <a:gd name="T53" fmla="*/ 46 h 76"/>
                  <a:gd name="T54" fmla="*/ 0 w 77"/>
                  <a:gd name="T55" fmla="*/ 38 h 76"/>
                  <a:gd name="T56" fmla="*/ 0 w 77"/>
                  <a:gd name="T57" fmla="*/ 38 h 76"/>
                  <a:gd name="T58" fmla="*/ 1 w 77"/>
                  <a:gd name="T59" fmla="*/ 30 h 76"/>
                  <a:gd name="T60" fmla="*/ 3 w 77"/>
                  <a:gd name="T61" fmla="*/ 23 h 76"/>
                  <a:gd name="T62" fmla="*/ 7 w 77"/>
                  <a:gd name="T63" fmla="*/ 17 h 76"/>
                  <a:gd name="T64" fmla="*/ 11 w 77"/>
                  <a:gd name="T65" fmla="*/ 11 h 76"/>
                  <a:gd name="T66" fmla="*/ 17 w 77"/>
                  <a:gd name="T67" fmla="*/ 6 h 76"/>
                  <a:gd name="T68" fmla="*/ 23 w 77"/>
                  <a:gd name="T69" fmla="*/ 3 h 76"/>
                  <a:gd name="T70" fmla="*/ 30 w 77"/>
                  <a:gd name="T71" fmla="*/ 1 h 76"/>
                  <a:gd name="T72" fmla="*/ 39 w 77"/>
                  <a:gd name="T73" fmla="*/ 0 h 76"/>
                  <a:gd name="T74" fmla="*/ 39 w 77"/>
                  <a:gd name="T75" fmla="*/ 0 h 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7" h="76">
                    <a:moveTo>
                      <a:pt x="39" y="0"/>
                    </a:moveTo>
                    <a:lnTo>
                      <a:pt x="39" y="0"/>
                    </a:lnTo>
                    <a:lnTo>
                      <a:pt x="47" y="1"/>
                    </a:lnTo>
                    <a:lnTo>
                      <a:pt x="54" y="3"/>
                    </a:lnTo>
                    <a:lnTo>
                      <a:pt x="60" y="6"/>
                    </a:lnTo>
                    <a:lnTo>
                      <a:pt x="66" y="11"/>
                    </a:lnTo>
                    <a:lnTo>
                      <a:pt x="70" y="17"/>
                    </a:lnTo>
                    <a:lnTo>
                      <a:pt x="74" y="23"/>
                    </a:lnTo>
                    <a:lnTo>
                      <a:pt x="76" y="30"/>
                    </a:lnTo>
                    <a:lnTo>
                      <a:pt x="77" y="38"/>
                    </a:lnTo>
                    <a:lnTo>
                      <a:pt x="76" y="46"/>
                    </a:lnTo>
                    <a:lnTo>
                      <a:pt x="74" y="53"/>
                    </a:lnTo>
                    <a:lnTo>
                      <a:pt x="70" y="59"/>
                    </a:lnTo>
                    <a:lnTo>
                      <a:pt x="66" y="65"/>
                    </a:lnTo>
                    <a:lnTo>
                      <a:pt x="60" y="69"/>
                    </a:lnTo>
                    <a:lnTo>
                      <a:pt x="54" y="73"/>
                    </a:lnTo>
                    <a:lnTo>
                      <a:pt x="47" y="75"/>
                    </a:lnTo>
                    <a:lnTo>
                      <a:pt x="39" y="76"/>
                    </a:lnTo>
                    <a:lnTo>
                      <a:pt x="30" y="75"/>
                    </a:lnTo>
                    <a:lnTo>
                      <a:pt x="23" y="73"/>
                    </a:lnTo>
                    <a:lnTo>
                      <a:pt x="17" y="69"/>
                    </a:lnTo>
                    <a:lnTo>
                      <a:pt x="11" y="65"/>
                    </a:lnTo>
                    <a:lnTo>
                      <a:pt x="7" y="59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73" name="Freeform 320">
                <a:extLst>
                  <a:ext uri="{FF2B5EF4-FFF2-40B4-BE49-F238E27FC236}">
                    <a16:creationId xmlns:a16="http://schemas.microsoft.com/office/drawing/2014/main" id="{05FA7AA4-652A-4B97-82C4-21F0EF0A0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1325"/>
                <a:ext cx="75" cy="74"/>
              </a:xfrm>
              <a:custGeom>
                <a:avLst/>
                <a:gdLst>
                  <a:gd name="T0" fmla="*/ 38 w 75"/>
                  <a:gd name="T1" fmla="*/ 0 h 74"/>
                  <a:gd name="T2" fmla="*/ 38 w 75"/>
                  <a:gd name="T3" fmla="*/ 0 h 74"/>
                  <a:gd name="T4" fmla="*/ 45 w 75"/>
                  <a:gd name="T5" fmla="*/ 1 h 74"/>
                  <a:gd name="T6" fmla="*/ 52 w 75"/>
                  <a:gd name="T7" fmla="*/ 3 h 74"/>
                  <a:gd name="T8" fmla="*/ 59 w 75"/>
                  <a:gd name="T9" fmla="*/ 6 h 74"/>
                  <a:gd name="T10" fmla="*/ 64 w 75"/>
                  <a:gd name="T11" fmla="*/ 11 h 74"/>
                  <a:gd name="T12" fmla="*/ 69 w 75"/>
                  <a:gd name="T13" fmla="*/ 16 h 74"/>
                  <a:gd name="T14" fmla="*/ 72 w 75"/>
                  <a:gd name="T15" fmla="*/ 22 h 74"/>
                  <a:gd name="T16" fmla="*/ 74 w 75"/>
                  <a:gd name="T17" fmla="*/ 29 h 74"/>
                  <a:gd name="T18" fmla="*/ 75 w 75"/>
                  <a:gd name="T19" fmla="*/ 37 h 74"/>
                  <a:gd name="T20" fmla="*/ 75 w 75"/>
                  <a:gd name="T21" fmla="*/ 37 h 74"/>
                  <a:gd name="T22" fmla="*/ 74 w 75"/>
                  <a:gd name="T23" fmla="*/ 45 h 74"/>
                  <a:gd name="T24" fmla="*/ 72 w 75"/>
                  <a:gd name="T25" fmla="*/ 52 h 74"/>
                  <a:gd name="T26" fmla="*/ 69 w 75"/>
                  <a:gd name="T27" fmla="*/ 58 h 74"/>
                  <a:gd name="T28" fmla="*/ 64 w 75"/>
                  <a:gd name="T29" fmla="*/ 63 h 74"/>
                  <a:gd name="T30" fmla="*/ 59 w 75"/>
                  <a:gd name="T31" fmla="*/ 67 h 74"/>
                  <a:gd name="T32" fmla="*/ 52 w 75"/>
                  <a:gd name="T33" fmla="*/ 71 h 74"/>
                  <a:gd name="T34" fmla="*/ 45 w 75"/>
                  <a:gd name="T35" fmla="*/ 73 h 74"/>
                  <a:gd name="T36" fmla="*/ 38 w 75"/>
                  <a:gd name="T37" fmla="*/ 74 h 74"/>
                  <a:gd name="T38" fmla="*/ 38 w 75"/>
                  <a:gd name="T39" fmla="*/ 74 h 74"/>
                  <a:gd name="T40" fmla="*/ 30 w 75"/>
                  <a:gd name="T41" fmla="*/ 73 h 74"/>
                  <a:gd name="T42" fmla="*/ 23 w 75"/>
                  <a:gd name="T43" fmla="*/ 71 h 74"/>
                  <a:gd name="T44" fmla="*/ 16 w 75"/>
                  <a:gd name="T45" fmla="*/ 67 h 74"/>
                  <a:gd name="T46" fmla="*/ 11 w 75"/>
                  <a:gd name="T47" fmla="*/ 63 h 74"/>
                  <a:gd name="T48" fmla="*/ 7 w 75"/>
                  <a:gd name="T49" fmla="*/ 58 h 74"/>
                  <a:gd name="T50" fmla="*/ 3 w 75"/>
                  <a:gd name="T51" fmla="*/ 52 h 74"/>
                  <a:gd name="T52" fmla="*/ 1 w 75"/>
                  <a:gd name="T53" fmla="*/ 45 h 74"/>
                  <a:gd name="T54" fmla="*/ 0 w 75"/>
                  <a:gd name="T55" fmla="*/ 37 h 74"/>
                  <a:gd name="T56" fmla="*/ 0 w 75"/>
                  <a:gd name="T57" fmla="*/ 37 h 74"/>
                  <a:gd name="T58" fmla="*/ 1 w 75"/>
                  <a:gd name="T59" fmla="*/ 29 h 74"/>
                  <a:gd name="T60" fmla="*/ 3 w 75"/>
                  <a:gd name="T61" fmla="*/ 22 h 74"/>
                  <a:gd name="T62" fmla="*/ 7 w 75"/>
                  <a:gd name="T63" fmla="*/ 16 h 74"/>
                  <a:gd name="T64" fmla="*/ 11 w 75"/>
                  <a:gd name="T65" fmla="*/ 11 h 74"/>
                  <a:gd name="T66" fmla="*/ 16 w 75"/>
                  <a:gd name="T67" fmla="*/ 6 h 74"/>
                  <a:gd name="T68" fmla="*/ 23 w 75"/>
                  <a:gd name="T69" fmla="*/ 3 h 74"/>
                  <a:gd name="T70" fmla="*/ 30 w 75"/>
                  <a:gd name="T71" fmla="*/ 1 h 74"/>
                  <a:gd name="T72" fmla="*/ 38 w 75"/>
                  <a:gd name="T73" fmla="*/ 0 h 74"/>
                  <a:gd name="T74" fmla="*/ 38 w 75"/>
                  <a:gd name="T75" fmla="*/ 0 h 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5" h="74">
                    <a:moveTo>
                      <a:pt x="38" y="0"/>
                    </a:moveTo>
                    <a:lnTo>
                      <a:pt x="38" y="0"/>
                    </a:lnTo>
                    <a:lnTo>
                      <a:pt x="45" y="1"/>
                    </a:lnTo>
                    <a:lnTo>
                      <a:pt x="52" y="3"/>
                    </a:lnTo>
                    <a:lnTo>
                      <a:pt x="59" y="6"/>
                    </a:lnTo>
                    <a:lnTo>
                      <a:pt x="64" y="11"/>
                    </a:lnTo>
                    <a:lnTo>
                      <a:pt x="69" y="16"/>
                    </a:lnTo>
                    <a:lnTo>
                      <a:pt x="72" y="22"/>
                    </a:lnTo>
                    <a:lnTo>
                      <a:pt x="74" y="29"/>
                    </a:lnTo>
                    <a:lnTo>
                      <a:pt x="75" y="37"/>
                    </a:lnTo>
                    <a:lnTo>
                      <a:pt x="74" y="45"/>
                    </a:lnTo>
                    <a:lnTo>
                      <a:pt x="72" y="52"/>
                    </a:lnTo>
                    <a:lnTo>
                      <a:pt x="69" y="58"/>
                    </a:lnTo>
                    <a:lnTo>
                      <a:pt x="64" y="63"/>
                    </a:lnTo>
                    <a:lnTo>
                      <a:pt x="59" y="67"/>
                    </a:lnTo>
                    <a:lnTo>
                      <a:pt x="52" y="71"/>
                    </a:lnTo>
                    <a:lnTo>
                      <a:pt x="45" y="73"/>
                    </a:lnTo>
                    <a:lnTo>
                      <a:pt x="38" y="74"/>
                    </a:lnTo>
                    <a:lnTo>
                      <a:pt x="30" y="73"/>
                    </a:lnTo>
                    <a:lnTo>
                      <a:pt x="23" y="71"/>
                    </a:lnTo>
                    <a:lnTo>
                      <a:pt x="16" y="67"/>
                    </a:lnTo>
                    <a:lnTo>
                      <a:pt x="11" y="63"/>
                    </a:lnTo>
                    <a:lnTo>
                      <a:pt x="7" y="58"/>
                    </a:lnTo>
                    <a:lnTo>
                      <a:pt x="3" y="52"/>
                    </a:lnTo>
                    <a:lnTo>
                      <a:pt x="1" y="45"/>
                    </a:ln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74" name="Freeform 321">
                <a:extLst>
                  <a:ext uri="{FF2B5EF4-FFF2-40B4-BE49-F238E27FC236}">
                    <a16:creationId xmlns:a16="http://schemas.microsoft.com/office/drawing/2014/main" id="{F43A3213-4E52-490C-BA1E-F271DAC29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1326"/>
                <a:ext cx="73" cy="72"/>
              </a:xfrm>
              <a:custGeom>
                <a:avLst/>
                <a:gdLst>
                  <a:gd name="T0" fmla="*/ 37 w 73"/>
                  <a:gd name="T1" fmla="*/ 0 h 72"/>
                  <a:gd name="T2" fmla="*/ 37 w 73"/>
                  <a:gd name="T3" fmla="*/ 0 h 72"/>
                  <a:gd name="T4" fmla="*/ 44 w 73"/>
                  <a:gd name="T5" fmla="*/ 1 h 72"/>
                  <a:gd name="T6" fmla="*/ 51 w 73"/>
                  <a:gd name="T7" fmla="*/ 3 h 72"/>
                  <a:gd name="T8" fmla="*/ 57 w 73"/>
                  <a:gd name="T9" fmla="*/ 6 h 72"/>
                  <a:gd name="T10" fmla="*/ 62 w 73"/>
                  <a:gd name="T11" fmla="*/ 10 h 72"/>
                  <a:gd name="T12" fmla="*/ 67 w 73"/>
                  <a:gd name="T13" fmla="*/ 16 h 72"/>
                  <a:gd name="T14" fmla="*/ 70 w 73"/>
                  <a:gd name="T15" fmla="*/ 22 h 72"/>
                  <a:gd name="T16" fmla="*/ 72 w 73"/>
                  <a:gd name="T17" fmla="*/ 28 h 72"/>
                  <a:gd name="T18" fmla="*/ 73 w 73"/>
                  <a:gd name="T19" fmla="*/ 36 h 72"/>
                  <a:gd name="T20" fmla="*/ 73 w 73"/>
                  <a:gd name="T21" fmla="*/ 36 h 72"/>
                  <a:gd name="T22" fmla="*/ 72 w 73"/>
                  <a:gd name="T23" fmla="*/ 43 h 72"/>
                  <a:gd name="T24" fmla="*/ 70 w 73"/>
                  <a:gd name="T25" fmla="*/ 50 h 72"/>
                  <a:gd name="T26" fmla="*/ 67 w 73"/>
                  <a:gd name="T27" fmla="*/ 56 h 72"/>
                  <a:gd name="T28" fmla="*/ 62 w 73"/>
                  <a:gd name="T29" fmla="*/ 61 h 72"/>
                  <a:gd name="T30" fmla="*/ 57 w 73"/>
                  <a:gd name="T31" fmla="*/ 66 h 72"/>
                  <a:gd name="T32" fmla="*/ 51 w 73"/>
                  <a:gd name="T33" fmla="*/ 69 h 72"/>
                  <a:gd name="T34" fmla="*/ 44 w 73"/>
                  <a:gd name="T35" fmla="*/ 71 h 72"/>
                  <a:gd name="T36" fmla="*/ 37 w 73"/>
                  <a:gd name="T37" fmla="*/ 72 h 72"/>
                  <a:gd name="T38" fmla="*/ 37 w 73"/>
                  <a:gd name="T39" fmla="*/ 72 h 72"/>
                  <a:gd name="T40" fmla="*/ 29 w 73"/>
                  <a:gd name="T41" fmla="*/ 71 h 72"/>
                  <a:gd name="T42" fmla="*/ 22 w 73"/>
                  <a:gd name="T43" fmla="*/ 69 h 72"/>
                  <a:gd name="T44" fmla="*/ 16 w 73"/>
                  <a:gd name="T45" fmla="*/ 66 h 72"/>
                  <a:gd name="T46" fmla="*/ 11 w 73"/>
                  <a:gd name="T47" fmla="*/ 61 h 72"/>
                  <a:gd name="T48" fmla="*/ 6 w 73"/>
                  <a:gd name="T49" fmla="*/ 56 h 72"/>
                  <a:gd name="T50" fmla="*/ 3 w 73"/>
                  <a:gd name="T51" fmla="*/ 50 h 72"/>
                  <a:gd name="T52" fmla="*/ 1 w 73"/>
                  <a:gd name="T53" fmla="*/ 43 h 72"/>
                  <a:gd name="T54" fmla="*/ 0 w 73"/>
                  <a:gd name="T55" fmla="*/ 36 h 72"/>
                  <a:gd name="T56" fmla="*/ 0 w 73"/>
                  <a:gd name="T57" fmla="*/ 36 h 72"/>
                  <a:gd name="T58" fmla="*/ 1 w 73"/>
                  <a:gd name="T59" fmla="*/ 28 h 72"/>
                  <a:gd name="T60" fmla="*/ 3 w 73"/>
                  <a:gd name="T61" fmla="*/ 22 h 72"/>
                  <a:gd name="T62" fmla="*/ 6 w 73"/>
                  <a:gd name="T63" fmla="*/ 16 h 72"/>
                  <a:gd name="T64" fmla="*/ 11 w 73"/>
                  <a:gd name="T65" fmla="*/ 10 h 72"/>
                  <a:gd name="T66" fmla="*/ 16 w 73"/>
                  <a:gd name="T67" fmla="*/ 6 h 72"/>
                  <a:gd name="T68" fmla="*/ 22 w 73"/>
                  <a:gd name="T69" fmla="*/ 3 h 72"/>
                  <a:gd name="T70" fmla="*/ 29 w 73"/>
                  <a:gd name="T71" fmla="*/ 1 h 72"/>
                  <a:gd name="T72" fmla="*/ 37 w 73"/>
                  <a:gd name="T73" fmla="*/ 0 h 72"/>
                  <a:gd name="T74" fmla="*/ 37 w 73"/>
                  <a:gd name="T75" fmla="*/ 0 h 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37" y="0"/>
                    </a:moveTo>
                    <a:lnTo>
                      <a:pt x="37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7" y="6"/>
                    </a:lnTo>
                    <a:lnTo>
                      <a:pt x="62" y="10"/>
                    </a:lnTo>
                    <a:lnTo>
                      <a:pt x="67" y="16"/>
                    </a:lnTo>
                    <a:lnTo>
                      <a:pt x="70" y="22"/>
                    </a:lnTo>
                    <a:lnTo>
                      <a:pt x="72" y="28"/>
                    </a:lnTo>
                    <a:lnTo>
                      <a:pt x="73" y="36"/>
                    </a:lnTo>
                    <a:lnTo>
                      <a:pt x="72" y="43"/>
                    </a:lnTo>
                    <a:lnTo>
                      <a:pt x="70" y="50"/>
                    </a:lnTo>
                    <a:lnTo>
                      <a:pt x="67" y="56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51" y="69"/>
                    </a:lnTo>
                    <a:lnTo>
                      <a:pt x="44" y="71"/>
                    </a:lnTo>
                    <a:lnTo>
                      <a:pt x="37" y="72"/>
                    </a:lnTo>
                    <a:lnTo>
                      <a:pt x="29" y="71"/>
                    </a:lnTo>
                    <a:lnTo>
                      <a:pt x="22" y="69"/>
                    </a:lnTo>
                    <a:lnTo>
                      <a:pt x="16" y="66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0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75" name="Freeform 322">
                <a:extLst>
                  <a:ext uri="{FF2B5EF4-FFF2-40B4-BE49-F238E27FC236}">
                    <a16:creationId xmlns:a16="http://schemas.microsoft.com/office/drawing/2014/main" id="{96556014-C52D-4144-8459-E52BED5D8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1327"/>
                <a:ext cx="71" cy="70"/>
              </a:xfrm>
              <a:custGeom>
                <a:avLst/>
                <a:gdLst>
                  <a:gd name="T0" fmla="*/ 36 w 71"/>
                  <a:gd name="T1" fmla="*/ 0 h 70"/>
                  <a:gd name="T2" fmla="*/ 36 w 71"/>
                  <a:gd name="T3" fmla="*/ 0 h 70"/>
                  <a:gd name="T4" fmla="*/ 43 w 71"/>
                  <a:gd name="T5" fmla="*/ 1 h 70"/>
                  <a:gd name="T6" fmla="*/ 50 w 71"/>
                  <a:gd name="T7" fmla="*/ 3 h 70"/>
                  <a:gd name="T8" fmla="*/ 55 w 71"/>
                  <a:gd name="T9" fmla="*/ 6 h 70"/>
                  <a:gd name="T10" fmla="*/ 61 w 71"/>
                  <a:gd name="T11" fmla="*/ 10 h 70"/>
                  <a:gd name="T12" fmla="*/ 65 w 71"/>
                  <a:gd name="T13" fmla="*/ 15 h 70"/>
                  <a:gd name="T14" fmla="*/ 68 w 71"/>
                  <a:gd name="T15" fmla="*/ 21 h 70"/>
                  <a:gd name="T16" fmla="*/ 70 w 71"/>
                  <a:gd name="T17" fmla="*/ 27 h 70"/>
                  <a:gd name="T18" fmla="*/ 71 w 71"/>
                  <a:gd name="T19" fmla="*/ 35 h 70"/>
                  <a:gd name="T20" fmla="*/ 71 w 71"/>
                  <a:gd name="T21" fmla="*/ 35 h 70"/>
                  <a:gd name="T22" fmla="*/ 70 w 71"/>
                  <a:gd name="T23" fmla="*/ 42 h 70"/>
                  <a:gd name="T24" fmla="*/ 68 w 71"/>
                  <a:gd name="T25" fmla="*/ 49 h 70"/>
                  <a:gd name="T26" fmla="*/ 65 w 71"/>
                  <a:gd name="T27" fmla="*/ 55 h 70"/>
                  <a:gd name="T28" fmla="*/ 61 w 71"/>
                  <a:gd name="T29" fmla="*/ 60 h 70"/>
                  <a:gd name="T30" fmla="*/ 55 w 71"/>
                  <a:gd name="T31" fmla="*/ 64 h 70"/>
                  <a:gd name="T32" fmla="*/ 50 w 71"/>
                  <a:gd name="T33" fmla="*/ 67 h 70"/>
                  <a:gd name="T34" fmla="*/ 43 w 71"/>
                  <a:gd name="T35" fmla="*/ 69 h 70"/>
                  <a:gd name="T36" fmla="*/ 36 w 71"/>
                  <a:gd name="T37" fmla="*/ 70 h 70"/>
                  <a:gd name="T38" fmla="*/ 36 w 71"/>
                  <a:gd name="T39" fmla="*/ 70 h 70"/>
                  <a:gd name="T40" fmla="*/ 28 w 71"/>
                  <a:gd name="T41" fmla="*/ 69 h 70"/>
                  <a:gd name="T42" fmla="*/ 21 w 71"/>
                  <a:gd name="T43" fmla="*/ 67 h 70"/>
                  <a:gd name="T44" fmla="*/ 16 w 71"/>
                  <a:gd name="T45" fmla="*/ 64 h 70"/>
                  <a:gd name="T46" fmla="*/ 10 w 71"/>
                  <a:gd name="T47" fmla="*/ 60 h 70"/>
                  <a:gd name="T48" fmla="*/ 6 w 71"/>
                  <a:gd name="T49" fmla="*/ 55 h 70"/>
                  <a:gd name="T50" fmla="*/ 3 w 71"/>
                  <a:gd name="T51" fmla="*/ 49 h 70"/>
                  <a:gd name="T52" fmla="*/ 1 w 71"/>
                  <a:gd name="T53" fmla="*/ 42 h 70"/>
                  <a:gd name="T54" fmla="*/ 0 w 71"/>
                  <a:gd name="T55" fmla="*/ 35 h 70"/>
                  <a:gd name="T56" fmla="*/ 0 w 71"/>
                  <a:gd name="T57" fmla="*/ 35 h 70"/>
                  <a:gd name="T58" fmla="*/ 1 w 71"/>
                  <a:gd name="T59" fmla="*/ 27 h 70"/>
                  <a:gd name="T60" fmla="*/ 3 w 71"/>
                  <a:gd name="T61" fmla="*/ 21 h 70"/>
                  <a:gd name="T62" fmla="*/ 6 w 71"/>
                  <a:gd name="T63" fmla="*/ 15 h 70"/>
                  <a:gd name="T64" fmla="*/ 10 w 71"/>
                  <a:gd name="T65" fmla="*/ 10 h 70"/>
                  <a:gd name="T66" fmla="*/ 16 w 71"/>
                  <a:gd name="T67" fmla="*/ 6 h 70"/>
                  <a:gd name="T68" fmla="*/ 21 w 71"/>
                  <a:gd name="T69" fmla="*/ 3 h 70"/>
                  <a:gd name="T70" fmla="*/ 28 w 71"/>
                  <a:gd name="T71" fmla="*/ 1 h 70"/>
                  <a:gd name="T72" fmla="*/ 36 w 71"/>
                  <a:gd name="T73" fmla="*/ 0 h 70"/>
                  <a:gd name="T74" fmla="*/ 36 w 71"/>
                  <a:gd name="T75" fmla="*/ 0 h 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1" h="70">
                    <a:moveTo>
                      <a:pt x="36" y="0"/>
                    </a:moveTo>
                    <a:lnTo>
                      <a:pt x="36" y="0"/>
                    </a:lnTo>
                    <a:lnTo>
                      <a:pt x="43" y="1"/>
                    </a:lnTo>
                    <a:lnTo>
                      <a:pt x="50" y="3"/>
                    </a:lnTo>
                    <a:lnTo>
                      <a:pt x="55" y="6"/>
                    </a:lnTo>
                    <a:lnTo>
                      <a:pt x="61" y="10"/>
                    </a:lnTo>
                    <a:lnTo>
                      <a:pt x="65" y="15"/>
                    </a:lnTo>
                    <a:lnTo>
                      <a:pt x="68" y="21"/>
                    </a:lnTo>
                    <a:lnTo>
                      <a:pt x="70" y="27"/>
                    </a:lnTo>
                    <a:lnTo>
                      <a:pt x="71" y="35"/>
                    </a:lnTo>
                    <a:lnTo>
                      <a:pt x="70" y="42"/>
                    </a:lnTo>
                    <a:lnTo>
                      <a:pt x="68" y="49"/>
                    </a:lnTo>
                    <a:lnTo>
                      <a:pt x="65" y="55"/>
                    </a:lnTo>
                    <a:lnTo>
                      <a:pt x="61" y="60"/>
                    </a:lnTo>
                    <a:lnTo>
                      <a:pt x="55" y="64"/>
                    </a:lnTo>
                    <a:lnTo>
                      <a:pt x="50" y="67"/>
                    </a:lnTo>
                    <a:lnTo>
                      <a:pt x="43" y="69"/>
                    </a:lnTo>
                    <a:lnTo>
                      <a:pt x="36" y="70"/>
                    </a:lnTo>
                    <a:lnTo>
                      <a:pt x="28" y="69"/>
                    </a:lnTo>
                    <a:lnTo>
                      <a:pt x="21" y="67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49"/>
                    </a:lnTo>
                    <a:lnTo>
                      <a:pt x="1" y="42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76" name="Freeform 323">
                <a:extLst>
                  <a:ext uri="{FF2B5EF4-FFF2-40B4-BE49-F238E27FC236}">
                    <a16:creationId xmlns:a16="http://schemas.microsoft.com/office/drawing/2014/main" id="{5E0D761B-E71B-4C94-829F-AF581A110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1328"/>
                <a:ext cx="69" cy="68"/>
              </a:xfrm>
              <a:custGeom>
                <a:avLst/>
                <a:gdLst>
                  <a:gd name="T0" fmla="*/ 35 w 69"/>
                  <a:gd name="T1" fmla="*/ 0 h 68"/>
                  <a:gd name="T2" fmla="*/ 35 w 69"/>
                  <a:gd name="T3" fmla="*/ 0 h 68"/>
                  <a:gd name="T4" fmla="*/ 42 w 69"/>
                  <a:gd name="T5" fmla="*/ 1 h 68"/>
                  <a:gd name="T6" fmla="*/ 48 w 69"/>
                  <a:gd name="T7" fmla="*/ 3 h 68"/>
                  <a:gd name="T8" fmla="*/ 54 w 69"/>
                  <a:gd name="T9" fmla="*/ 6 h 68"/>
                  <a:gd name="T10" fmla="*/ 59 w 69"/>
                  <a:gd name="T11" fmla="*/ 10 h 68"/>
                  <a:gd name="T12" fmla="*/ 63 w 69"/>
                  <a:gd name="T13" fmla="*/ 15 h 68"/>
                  <a:gd name="T14" fmla="*/ 66 w 69"/>
                  <a:gd name="T15" fmla="*/ 20 h 68"/>
                  <a:gd name="T16" fmla="*/ 68 w 69"/>
                  <a:gd name="T17" fmla="*/ 27 h 68"/>
                  <a:gd name="T18" fmla="*/ 69 w 69"/>
                  <a:gd name="T19" fmla="*/ 34 h 68"/>
                  <a:gd name="T20" fmla="*/ 69 w 69"/>
                  <a:gd name="T21" fmla="*/ 34 h 68"/>
                  <a:gd name="T22" fmla="*/ 68 w 69"/>
                  <a:gd name="T23" fmla="*/ 41 h 68"/>
                  <a:gd name="T24" fmla="*/ 66 w 69"/>
                  <a:gd name="T25" fmla="*/ 47 h 68"/>
                  <a:gd name="T26" fmla="*/ 63 w 69"/>
                  <a:gd name="T27" fmla="*/ 53 h 68"/>
                  <a:gd name="T28" fmla="*/ 59 w 69"/>
                  <a:gd name="T29" fmla="*/ 58 h 68"/>
                  <a:gd name="T30" fmla="*/ 54 w 69"/>
                  <a:gd name="T31" fmla="*/ 62 h 68"/>
                  <a:gd name="T32" fmla="*/ 48 w 69"/>
                  <a:gd name="T33" fmla="*/ 65 h 68"/>
                  <a:gd name="T34" fmla="*/ 42 w 69"/>
                  <a:gd name="T35" fmla="*/ 67 h 68"/>
                  <a:gd name="T36" fmla="*/ 35 w 69"/>
                  <a:gd name="T37" fmla="*/ 68 h 68"/>
                  <a:gd name="T38" fmla="*/ 35 w 69"/>
                  <a:gd name="T39" fmla="*/ 68 h 68"/>
                  <a:gd name="T40" fmla="*/ 27 w 69"/>
                  <a:gd name="T41" fmla="*/ 67 h 68"/>
                  <a:gd name="T42" fmla="*/ 21 w 69"/>
                  <a:gd name="T43" fmla="*/ 65 h 68"/>
                  <a:gd name="T44" fmla="*/ 15 w 69"/>
                  <a:gd name="T45" fmla="*/ 62 h 68"/>
                  <a:gd name="T46" fmla="*/ 10 w 69"/>
                  <a:gd name="T47" fmla="*/ 58 h 68"/>
                  <a:gd name="T48" fmla="*/ 6 w 69"/>
                  <a:gd name="T49" fmla="*/ 53 h 68"/>
                  <a:gd name="T50" fmla="*/ 3 w 69"/>
                  <a:gd name="T51" fmla="*/ 47 h 68"/>
                  <a:gd name="T52" fmla="*/ 1 w 69"/>
                  <a:gd name="T53" fmla="*/ 41 h 68"/>
                  <a:gd name="T54" fmla="*/ 0 w 69"/>
                  <a:gd name="T55" fmla="*/ 34 h 68"/>
                  <a:gd name="T56" fmla="*/ 0 w 69"/>
                  <a:gd name="T57" fmla="*/ 34 h 68"/>
                  <a:gd name="T58" fmla="*/ 1 w 69"/>
                  <a:gd name="T59" fmla="*/ 27 h 68"/>
                  <a:gd name="T60" fmla="*/ 3 w 69"/>
                  <a:gd name="T61" fmla="*/ 20 h 68"/>
                  <a:gd name="T62" fmla="*/ 6 w 69"/>
                  <a:gd name="T63" fmla="*/ 15 h 68"/>
                  <a:gd name="T64" fmla="*/ 10 w 69"/>
                  <a:gd name="T65" fmla="*/ 10 h 68"/>
                  <a:gd name="T66" fmla="*/ 15 w 69"/>
                  <a:gd name="T67" fmla="*/ 6 h 68"/>
                  <a:gd name="T68" fmla="*/ 21 w 69"/>
                  <a:gd name="T69" fmla="*/ 3 h 68"/>
                  <a:gd name="T70" fmla="*/ 27 w 69"/>
                  <a:gd name="T71" fmla="*/ 1 h 68"/>
                  <a:gd name="T72" fmla="*/ 35 w 69"/>
                  <a:gd name="T73" fmla="*/ 0 h 68"/>
                  <a:gd name="T74" fmla="*/ 35 w 69"/>
                  <a:gd name="T75" fmla="*/ 0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9" h="68">
                    <a:moveTo>
                      <a:pt x="35" y="0"/>
                    </a:moveTo>
                    <a:lnTo>
                      <a:pt x="35" y="0"/>
                    </a:lnTo>
                    <a:lnTo>
                      <a:pt x="42" y="1"/>
                    </a:lnTo>
                    <a:lnTo>
                      <a:pt x="48" y="3"/>
                    </a:lnTo>
                    <a:lnTo>
                      <a:pt x="54" y="6"/>
                    </a:lnTo>
                    <a:lnTo>
                      <a:pt x="59" y="10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68" y="27"/>
                    </a:lnTo>
                    <a:lnTo>
                      <a:pt x="69" y="34"/>
                    </a:lnTo>
                    <a:lnTo>
                      <a:pt x="68" y="41"/>
                    </a:lnTo>
                    <a:lnTo>
                      <a:pt x="66" y="47"/>
                    </a:lnTo>
                    <a:lnTo>
                      <a:pt x="63" y="53"/>
                    </a:lnTo>
                    <a:lnTo>
                      <a:pt x="59" y="58"/>
                    </a:lnTo>
                    <a:lnTo>
                      <a:pt x="54" y="62"/>
                    </a:lnTo>
                    <a:lnTo>
                      <a:pt x="48" y="65"/>
                    </a:lnTo>
                    <a:lnTo>
                      <a:pt x="42" y="67"/>
                    </a:lnTo>
                    <a:lnTo>
                      <a:pt x="35" y="68"/>
                    </a:lnTo>
                    <a:lnTo>
                      <a:pt x="27" y="67"/>
                    </a:lnTo>
                    <a:lnTo>
                      <a:pt x="21" y="65"/>
                    </a:lnTo>
                    <a:lnTo>
                      <a:pt x="15" y="62"/>
                    </a:lnTo>
                    <a:lnTo>
                      <a:pt x="10" y="58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3" y="20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77" name="Freeform 324">
                <a:extLst>
                  <a:ext uri="{FF2B5EF4-FFF2-40B4-BE49-F238E27FC236}">
                    <a16:creationId xmlns:a16="http://schemas.microsoft.com/office/drawing/2014/main" id="{332C1886-57AC-412A-B00C-DD1037CC7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329"/>
                <a:ext cx="67" cy="66"/>
              </a:xfrm>
              <a:custGeom>
                <a:avLst/>
                <a:gdLst>
                  <a:gd name="T0" fmla="*/ 34 w 67"/>
                  <a:gd name="T1" fmla="*/ 0 h 66"/>
                  <a:gd name="T2" fmla="*/ 34 w 67"/>
                  <a:gd name="T3" fmla="*/ 0 h 66"/>
                  <a:gd name="T4" fmla="*/ 41 w 67"/>
                  <a:gd name="T5" fmla="*/ 1 h 66"/>
                  <a:gd name="T6" fmla="*/ 47 w 67"/>
                  <a:gd name="T7" fmla="*/ 3 h 66"/>
                  <a:gd name="T8" fmla="*/ 52 w 67"/>
                  <a:gd name="T9" fmla="*/ 6 h 66"/>
                  <a:gd name="T10" fmla="*/ 57 w 67"/>
                  <a:gd name="T11" fmla="*/ 10 h 66"/>
                  <a:gd name="T12" fmla="*/ 61 w 67"/>
                  <a:gd name="T13" fmla="*/ 14 h 66"/>
                  <a:gd name="T14" fmla="*/ 64 w 67"/>
                  <a:gd name="T15" fmla="*/ 20 h 66"/>
                  <a:gd name="T16" fmla="*/ 66 w 67"/>
                  <a:gd name="T17" fmla="*/ 26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40 h 66"/>
                  <a:gd name="T24" fmla="*/ 64 w 67"/>
                  <a:gd name="T25" fmla="*/ 46 h 66"/>
                  <a:gd name="T26" fmla="*/ 61 w 67"/>
                  <a:gd name="T27" fmla="*/ 51 h 66"/>
                  <a:gd name="T28" fmla="*/ 57 w 67"/>
                  <a:gd name="T29" fmla="*/ 56 h 66"/>
                  <a:gd name="T30" fmla="*/ 52 w 67"/>
                  <a:gd name="T31" fmla="*/ 60 h 66"/>
                  <a:gd name="T32" fmla="*/ 47 w 67"/>
                  <a:gd name="T33" fmla="*/ 63 h 66"/>
                  <a:gd name="T34" fmla="*/ 41 w 67"/>
                  <a:gd name="T35" fmla="*/ 65 h 66"/>
                  <a:gd name="T36" fmla="*/ 34 w 67"/>
                  <a:gd name="T37" fmla="*/ 66 h 66"/>
                  <a:gd name="T38" fmla="*/ 34 w 67"/>
                  <a:gd name="T39" fmla="*/ 66 h 66"/>
                  <a:gd name="T40" fmla="*/ 26 w 67"/>
                  <a:gd name="T41" fmla="*/ 65 h 66"/>
                  <a:gd name="T42" fmla="*/ 20 w 67"/>
                  <a:gd name="T43" fmla="*/ 63 h 66"/>
                  <a:gd name="T44" fmla="*/ 15 w 67"/>
                  <a:gd name="T45" fmla="*/ 60 h 66"/>
                  <a:gd name="T46" fmla="*/ 10 w 67"/>
                  <a:gd name="T47" fmla="*/ 56 h 66"/>
                  <a:gd name="T48" fmla="*/ 6 w 67"/>
                  <a:gd name="T49" fmla="*/ 51 h 66"/>
                  <a:gd name="T50" fmla="*/ 3 w 67"/>
                  <a:gd name="T51" fmla="*/ 46 h 66"/>
                  <a:gd name="T52" fmla="*/ 1 w 67"/>
                  <a:gd name="T53" fmla="*/ 40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26 h 66"/>
                  <a:gd name="T60" fmla="*/ 3 w 67"/>
                  <a:gd name="T61" fmla="*/ 20 h 66"/>
                  <a:gd name="T62" fmla="*/ 6 w 67"/>
                  <a:gd name="T63" fmla="*/ 14 h 66"/>
                  <a:gd name="T64" fmla="*/ 10 w 67"/>
                  <a:gd name="T65" fmla="*/ 10 h 66"/>
                  <a:gd name="T66" fmla="*/ 15 w 67"/>
                  <a:gd name="T67" fmla="*/ 6 h 66"/>
                  <a:gd name="T68" fmla="*/ 20 w 67"/>
                  <a:gd name="T69" fmla="*/ 3 h 66"/>
                  <a:gd name="T70" fmla="*/ 26 w 67"/>
                  <a:gd name="T71" fmla="*/ 1 h 66"/>
                  <a:gd name="T72" fmla="*/ 34 w 67"/>
                  <a:gd name="T73" fmla="*/ 0 h 66"/>
                  <a:gd name="T74" fmla="*/ 34 w 67"/>
                  <a:gd name="T75" fmla="*/ 0 h 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4" y="0"/>
                    </a:moveTo>
                    <a:lnTo>
                      <a:pt x="34" y="0"/>
                    </a:lnTo>
                    <a:lnTo>
                      <a:pt x="41" y="1"/>
                    </a:lnTo>
                    <a:lnTo>
                      <a:pt x="47" y="3"/>
                    </a:lnTo>
                    <a:lnTo>
                      <a:pt x="52" y="6"/>
                    </a:lnTo>
                    <a:lnTo>
                      <a:pt x="57" y="10"/>
                    </a:lnTo>
                    <a:lnTo>
                      <a:pt x="61" y="14"/>
                    </a:lnTo>
                    <a:lnTo>
                      <a:pt x="64" y="20"/>
                    </a:lnTo>
                    <a:lnTo>
                      <a:pt x="66" y="26"/>
                    </a:lnTo>
                    <a:lnTo>
                      <a:pt x="67" y="33"/>
                    </a:lnTo>
                    <a:lnTo>
                      <a:pt x="66" y="40"/>
                    </a:lnTo>
                    <a:lnTo>
                      <a:pt x="64" y="46"/>
                    </a:lnTo>
                    <a:lnTo>
                      <a:pt x="61" y="51"/>
                    </a:lnTo>
                    <a:lnTo>
                      <a:pt x="57" y="56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1" y="65"/>
                    </a:lnTo>
                    <a:lnTo>
                      <a:pt x="34" y="66"/>
                    </a:lnTo>
                    <a:lnTo>
                      <a:pt x="26" y="65"/>
                    </a:lnTo>
                    <a:lnTo>
                      <a:pt x="20" y="63"/>
                    </a:lnTo>
                    <a:lnTo>
                      <a:pt x="15" y="60"/>
                    </a:lnTo>
                    <a:lnTo>
                      <a:pt x="10" y="56"/>
                    </a:lnTo>
                    <a:lnTo>
                      <a:pt x="6" y="51"/>
                    </a:lnTo>
                    <a:lnTo>
                      <a:pt x="3" y="46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78" name="Freeform 325">
                <a:extLst>
                  <a:ext uri="{FF2B5EF4-FFF2-40B4-BE49-F238E27FC236}">
                    <a16:creationId xmlns:a16="http://schemas.microsoft.com/office/drawing/2014/main" id="{F9BF3E05-C841-4CF3-8359-4D666BAB7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1330"/>
                <a:ext cx="65" cy="64"/>
              </a:xfrm>
              <a:custGeom>
                <a:avLst/>
                <a:gdLst>
                  <a:gd name="T0" fmla="*/ 33 w 65"/>
                  <a:gd name="T1" fmla="*/ 0 h 64"/>
                  <a:gd name="T2" fmla="*/ 33 w 65"/>
                  <a:gd name="T3" fmla="*/ 0 h 64"/>
                  <a:gd name="T4" fmla="*/ 39 w 65"/>
                  <a:gd name="T5" fmla="*/ 1 h 64"/>
                  <a:gd name="T6" fmla="*/ 45 w 65"/>
                  <a:gd name="T7" fmla="*/ 3 h 64"/>
                  <a:gd name="T8" fmla="*/ 51 w 65"/>
                  <a:gd name="T9" fmla="*/ 5 h 64"/>
                  <a:gd name="T10" fmla="*/ 55 w 65"/>
                  <a:gd name="T11" fmla="*/ 9 h 64"/>
                  <a:gd name="T12" fmla="*/ 59 w 65"/>
                  <a:gd name="T13" fmla="*/ 14 h 64"/>
                  <a:gd name="T14" fmla="*/ 62 w 65"/>
                  <a:gd name="T15" fmla="*/ 19 h 64"/>
                  <a:gd name="T16" fmla="*/ 64 w 65"/>
                  <a:gd name="T17" fmla="*/ 25 h 64"/>
                  <a:gd name="T18" fmla="*/ 65 w 65"/>
                  <a:gd name="T19" fmla="*/ 32 h 64"/>
                  <a:gd name="T20" fmla="*/ 65 w 65"/>
                  <a:gd name="T21" fmla="*/ 32 h 64"/>
                  <a:gd name="T22" fmla="*/ 64 w 65"/>
                  <a:gd name="T23" fmla="*/ 39 h 64"/>
                  <a:gd name="T24" fmla="*/ 62 w 65"/>
                  <a:gd name="T25" fmla="*/ 45 h 64"/>
                  <a:gd name="T26" fmla="*/ 59 w 65"/>
                  <a:gd name="T27" fmla="*/ 50 h 64"/>
                  <a:gd name="T28" fmla="*/ 55 w 65"/>
                  <a:gd name="T29" fmla="*/ 55 h 64"/>
                  <a:gd name="T30" fmla="*/ 51 w 65"/>
                  <a:gd name="T31" fmla="*/ 58 h 64"/>
                  <a:gd name="T32" fmla="*/ 45 w 65"/>
                  <a:gd name="T33" fmla="*/ 61 h 64"/>
                  <a:gd name="T34" fmla="*/ 39 w 65"/>
                  <a:gd name="T35" fmla="*/ 63 h 64"/>
                  <a:gd name="T36" fmla="*/ 33 w 65"/>
                  <a:gd name="T37" fmla="*/ 64 h 64"/>
                  <a:gd name="T38" fmla="*/ 33 w 65"/>
                  <a:gd name="T39" fmla="*/ 64 h 64"/>
                  <a:gd name="T40" fmla="*/ 27 w 65"/>
                  <a:gd name="T41" fmla="*/ 63 h 64"/>
                  <a:gd name="T42" fmla="*/ 20 w 65"/>
                  <a:gd name="T43" fmla="*/ 61 h 64"/>
                  <a:gd name="T44" fmla="*/ 14 w 65"/>
                  <a:gd name="T45" fmla="*/ 58 h 64"/>
                  <a:gd name="T46" fmla="*/ 10 w 65"/>
                  <a:gd name="T47" fmla="*/ 55 h 64"/>
                  <a:gd name="T48" fmla="*/ 6 w 65"/>
                  <a:gd name="T49" fmla="*/ 50 h 64"/>
                  <a:gd name="T50" fmla="*/ 3 w 65"/>
                  <a:gd name="T51" fmla="*/ 45 h 64"/>
                  <a:gd name="T52" fmla="*/ 1 w 65"/>
                  <a:gd name="T53" fmla="*/ 39 h 64"/>
                  <a:gd name="T54" fmla="*/ 0 w 65"/>
                  <a:gd name="T55" fmla="*/ 32 h 64"/>
                  <a:gd name="T56" fmla="*/ 0 w 65"/>
                  <a:gd name="T57" fmla="*/ 32 h 64"/>
                  <a:gd name="T58" fmla="*/ 1 w 65"/>
                  <a:gd name="T59" fmla="*/ 25 h 64"/>
                  <a:gd name="T60" fmla="*/ 3 w 65"/>
                  <a:gd name="T61" fmla="*/ 19 h 64"/>
                  <a:gd name="T62" fmla="*/ 6 w 65"/>
                  <a:gd name="T63" fmla="*/ 14 h 64"/>
                  <a:gd name="T64" fmla="*/ 10 w 65"/>
                  <a:gd name="T65" fmla="*/ 9 h 64"/>
                  <a:gd name="T66" fmla="*/ 14 w 65"/>
                  <a:gd name="T67" fmla="*/ 5 h 64"/>
                  <a:gd name="T68" fmla="*/ 20 w 65"/>
                  <a:gd name="T69" fmla="*/ 3 h 64"/>
                  <a:gd name="T70" fmla="*/ 27 w 65"/>
                  <a:gd name="T71" fmla="*/ 1 h 64"/>
                  <a:gd name="T72" fmla="*/ 33 w 65"/>
                  <a:gd name="T73" fmla="*/ 0 h 64"/>
                  <a:gd name="T74" fmla="*/ 33 w 65"/>
                  <a:gd name="T75" fmla="*/ 0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5" h="64">
                    <a:moveTo>
                      <a:pt x="33" y="0"/>
                    </a:moveTo>
                    <a:lnTo>
                      <a:pt x="33" y="0"/>
                    </a:lnTo>
                    <a:lnTo>
                      <a:pt x="39" y="1"/>
                    </a:lnTo>
                    <a:lnTo>
                      <a:pt x="45" y="3"/>
                    </a:lnTo>
                    <a:lnTo>
                      <a:pt x="51" y="5"/>
                    </a:lnTo>
                    <a:lnTo>
                      <a:pt x="55" y="9"/>
                    </a:lnTo>
                    <a:lnTo>
                      <a:pt x="59" y="14"/>
                    </a:lnTo>
                    <a:lnTo>
                      <a:pt x="62" y="19"/>
                    </a:lnTo>
                    <a:lnTo>
                      <a:pt x="64" y="25"/>
                    </a:lnTo>
                    <a:lnTo>
                      <a:pt x="65" y="32"/>
                    </a:lnTo>
                    <a:lnTo>
                      <a:pt x="64" y="39"/>
                    </a:lnTo>
                    <a:lnTo>
                      <a:pt x="62" y="45"/>
                    </a:lnTo>
                    <a:lnTo>
                      <a:pt x="59" y="50"/>
                    </a:lnTo>
                    <a:lnTo>
                      <a:pt x="55" y="55"/>
                    </a:lnTo>
                    <a:lnTo>
                      <a:pt x="51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3" y="64"/>
                    </a:lnTo>
                    <a:lnTo>
                      <a:pt x="27" y="63"/>
                    </a:lnTo>
                    <a:lnTo>
                      <a:pt x="20" y="61"/>
                    </a:lnTo>
                    <a:lnTo>
                      <a:pt x="14" y="58"/>
                    </a:lnTo>
                    <a:lnTo>
                      <a:pt x="10" y="55"/>
                    </a:lnTo>
                    <a:lnTo>
                      <a:pt x="6" y="50"/>
                    </a:lnTo>
                    <a:lnTo>
                      <a:pt x="3" y="45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4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79" name="Freeform 326">
                <a:extLst>
                  <a:ext uri="{FF2B5EF4-FFF2-40B4-BE49-F238E27FC236}">
                    <a16:creationId xmlns:a16="http://schemas.microsoft.com/office/drawing/2014/main" id="{17EDE2D7-0AFB-4EC4-BB84-D87F16EBF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331"/>
                <a:ext cx="63" cy="62"/>
              </a:xfrm>
              <a:custGeom>
                <a:avLst/>
                <a:gdLst>
                  <a:gd name="T0" fmla="*/ 63 w 63"/>
                  <a:gd name="T1" fmla="*/ 31 h 62"/>
                  <a:gd name="T2" fmla="*/ 63 w 63"/>
                  <a:gd name="T3" fmla="*/ 31 h 62"/>
                  <a:gd name="T4" fmla="*/ 62 w 63"/>
                  <a:gd name="T5" fmla="*/ 37 h 62"/>
                  <a:gd name="T6" fmla="*/ 60 w 63"/>
                  <a:gd name="T7" fmla="*/ 43 h 62"/>
                  <a:gd name="T8" fmla="*/ 58 w 63"/>
                  <a:gd name="T9" fmla="*/ 48 h 62"/>
                  <a:gd name="T10" fmla="*/ 54 w 63"/>
                  <a:gd name="T11" fmla="*/ 53 h 62"/>
                  <a:gd name="T12" fmla="*/ 49 w 63"/>
                  <a:gd name="T13" fmla="*/ 57 h 62"/>
                  <a:gd name="T14" fmla="*/ 44 w 63"/>
                  <a:gd name="T15" fmla="*/ 59 h 62"/>
                  <a:gd name="T16" fmla="*/ 38 w 63"/>
                  <a:gd name="T17" fmla="*/ 61 h 62"/>
                  <a:gd name="T18" fmla="*/ 32 w 63"/>
                  <a:gd name="T19" fmla="*/ 62 h 62"/>
                  <a:gd name="T20" fmla="*/ 32 w 63"/>
                  <a:gd name="T21" fmla="*/ 62 h 62"/>
                  <a:gd name="T22" fmla="*/ 26 w 63"/>
                  <a:gd name="T23" fmla="*/ 61 h 62"/>
                  <a:gd name="T24" fmla="*/ 19 w 63"/>
                  <a:gd name="T25" fmla="*/ 59 h 62"/>
                  <a:gd name="T26" fmla="*/ 14 w 63"/>
                  <a:gd name="T27" fmla="*/ 57 h 62"/>
                  <a:gd name="T28" fmla="*/ 9 w 63"/>
                  <a:gd name="T29" fmla="*/ 53 h 62"/>
                  <a:gd name="T30" fmla="*/ 6 w 63"/>
                  <a:gd name="T31" fmla="*/ 48 h 62"/>
                  <a:gd name="T32" fmla="*/ 3 w 63"/>
                  <a:gd name="T33" fmla="*/ 43 h 62"/>
                  <a:gd name="T34" fmla="*/ 1 w 63"/>
                  <a:gd name="T35" fmla="*/ 37 h 62"/>
                  <a:gd name="T36" fmla="*/ 0 w 63"/>
                  <a:gd name="T37" fmla="*/ 31 h 62"/>
                  <a:gd name="T38" fmla="*/ 0 w 63"/>
                  <a:gd name="T39" fmla="*/ 31 h 62"/>
                  <a:gd name="T40" fmla="*/ 1 w 63"/>
                  <a:gd name="T41" fmla="*/ 24 h 62"/>
                  <a:gd name="T42" fmla="*/ 3 w 63"/>
                  <a:gd name="T43" fmla="*/ 19 h 62"/>
                  <a:gd name="T44" fmla="*/ 6 w 63"/>
                  <a:gd name="T45" fmla="*/ 13 h 62"/>
                  <a:gd name="T46" fmla="*/ 9 w 63"/>
                  <a:gd name="T47" fmla="*/ 9 h 62"/>
                  <a:gd name="T48" fmla="*/ 14 w 63"/>
                  <a:gd name="T49" fmla="*/ 5 h 62"/>
                  <a:gd name="T50" fmla="*/ 19 w 63"/>
                  <a:gd name="T51" fmla="*/ 2 h 62"/>
                  <a:gd name="T52" fmla="*/ 26 w 63"/>
                  <a:gd name="T53" fmla="*/ 1 h 62"/>
                  <a:gd name="T54" fmla="*/ 32 w 63"/>
                  <a:gd name="T55" fmla="*/ 0 h 62"/>
                  <a:gd name="T56" fmla="*/ 32 w 63"/>
                  <a:gd name="T57" fmla="*/ 0 h 62"/>
                  <a:gd name="T58" fmla="*/ 38 w 63"/>
                  <a:gd name="T59" fmla="*/ 1 h 62"/>
                  <a:gd name="T60" fmla="*/ 44 w 63"/>
                  <a:gd name="T61" fmla="*/ 2 h 62"/>
                  <a:gd name="T62" fmla="*/ 49 w 63"/>
                  <a:gd name="T63" fmla="*/ 5 h 62"/>
                  <a:gd name="T64" fmla="*/ 54 w 63"/>
                  <a:gd name="T65" fmla="*/ 9 h 62"/>
                  <a:gd name="T66" fmla="*/ 58 w 63"/>
                  <a:gd name="T67" fmla="*/ 13 h 62"/>
                  <a:gd name="T68" fmla="*/ 60 w 63"/>
                  <a:gd name="T69" fmla="*/ 19 h 62"/>
                  <a:gd name="T70" fmla="*/ 62 w 63"/>
                  <a:gd name="T71" fmla="*/ 24 h 62"/>
                  <a:gd name="T72" fmla="*/ 63 w 63"/>
                  <a:gd name="T73" fmla="*/ 31 h 62"/>
                  <a:gd name="T74" fmla="*/ 63 w 63"/>
                  <a:gd name="T75" fmla="*/ 31 h 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3" h="62">
                    <a:moveTo>
                      <a:pt x="63" y="31"/>
                    </a:moveTo>
                    <a:lnTo>
                      <a:pt x="63" y="31"/>
                    </a:lnTo>
                    <a:lnTo>
                      <a:pt x="62" y="37"/>
                    </a:lnTo>
                    <a:lnTo>
                      <a:pt x="60" y="43"/>
                    </a:lnTo>
                    <a:lnTo>
                      <a:pt x="58" y="48"/>
                    </a:lnTo>
                    <a:lnTo>
                      <a:pt x="54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2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4" y="57"/>
                    </a:lnTo>
                    <a:lnTo>
                      <a:pt x="9" y="53"/>
                    </a:lnTo>
                    <a:lnTo>
                      <a:pt x="6" y="48"/>
                    </a:lnTo>
                    <a:lnTo>
                      <a:pt x="3" y="43"/>
                    </a:lnTo>
                    <a:lnTo>
                      <a:pt x="1" y="37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4" y="2"/>
                    </a:lnTo>
                    <a:lnTo>
                      <a:pt x="49" y="5"/>
                    </a:lnTo>
                    <a:lnTo>
                      <a:pt x="54" y="9"/>
                    </a:lnTo>
                    <a:lnTo>
                      <a:pt x="58" y="13"/>
                    </a:lnTo>
                    <a:lnTo>
                      <a:pt x="60" y="19"/>
                    </a:lnTo>
                    <a:lnTo>
                      <a:pt x="62" y="24"/>
                    </a:lnTo>
                    <a:lnTo>
                      <a:pt x="63" y="31"/>
                    </a:lnTo>
                    <a:close/>
                  </a:path>
                </a:pathLst>
              </a:custGeom>
              <a:solidFill>
                <a:srgbClr val="FFF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80" name="Freeform 327">
                <a:extLst>
                  <a:ext uri="{FF2B5EF4-FFF2-40B4-BE49-F238E27FC236}">
                    <a16:creationId xmlns:a16="http://schemas.microsoft.com/office/drawing/2014/main" id="{E448BC5A-F8B0-4199-B36E-A2F13FF43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290"/>
                <a:ext cx="155" cy="205"/>
              </a:xfrm>
              <a:custGeom>
                <a:avLst/>
                <a:gdLst>
                  <a:gd name="T0" fmla="*/ 80 w 155"/>
                  <a:gd name="T1" fmla="*/ 5 h 205"/>
                  <a:gd name="T2" fmla="*/ 66 w 155"/>
                  <a:gd name="T3" fmla="*/ 9 h 205"/>
                  <a:gd name="T4" fmla="*/ 54 w 155"/>
                  <a:gd name="T5" fmla="*/ 10 h 205"/>
                  <a:gd name="T6" fmla="*/ 42 w 155"/>
                  <a:gd name="T7" fmla="*/ 9 h 205"/>
                  <a:gd name="T8" fmla="*/ 39 w 155"/>
                  <a:gd name="T9" fmla="*/ 8 h 205"/>
                  <a:gd name="T10" fmla="*/ 29 w 155"/>
                  <a:gd name="T11" fmla="*/ 10 h 205"/>
                  <a:gd name="T12" fmla="*/ 16 w 155"/>
                  <a:gd name="T13" fmla="*/ 21 h 205"/>
                  <a:gd name="T14" fmla="*/ 5 w 155"/>
                  <a:gd name="T15" fmla="*/ 38 h 205"/>
                  <a:gd name="T16" fmla="*/ 0 w 155"/>
                  <a:gd name="T17" fmla="*/ 61 h 205"/>
                  <a:gd name="T18" fmla="*/ 1 w 155"/>
                  <a:gd name="T19" fmla="*/ 69 h 205"/>
                  <a:gd name="T20" fmla="*/ 4 w 155"/>
                  <a:gd name="T21" fmla="*/ 82 h 205"/>
                  <a:gd name="T22" fmla="*/ 13 w 155"/>
                  <a:gd name="T23" fmla="*/ 101 h 205"/>
                  <a:gd name="T24" fmla="*/ 33 w 155"/>
                  <a:gd name="T25" fmla="*/ 125 h 205"/>
                  <a:gd name="T26" fmla="*/ 55 w 155"/>
                  <a:gd name="T27" fmla="*/ 144 h 205"/>
                  <a:gd name="T28" fmla="*/ 65 w 155"/>
                  <a:gd name="T29" fmla="*/ 151 h 205"/>
                  <a:gd name="T30" fmla="*/ 104 w 155"/>
                  <a:gd name="T31" fmla="*/ 178 h 205"/>
                  <a:gd name="T32" fmla="*/ 125 w 155"/>
                  <a:gd name="T33" fmla="*/ 198 h 205"/>
                  <a:gd name="T34" fmla="*/ 129 w 155"/>
                  <a:gd name="T35" fmla="*/ 203 h 205"/>
                  <a:gd name="T36" fmla="*/ 133 w 155"/>
                  <a:gd name="T37" fmla="*/ 205 h 205"/>
                  <a:gd name="T38" fmla="*/ 137 w 155"/>
                  <a:gd name="T39" fmla="*/ 204 h 205"/>
                  <a:gd name="T40" fmla="*/ 143 w 155"/>
                  <a:gd name="T41" fmla="*/ 190 h 205"/>
                  <a:gd name="T42" fmla="*/ 153 w 155"/>
                  <a:gd name="T43" fmla="*/ 146 h 205"/>
                  <a:gd name="T44" fmla="*/ 155 w 155"/>
                  <a:gd name="T45" fmla="*/ 134 h 205"/>
                  <a:gd name="T46" fmla="*/ 154 w 155"/>
                  <a:gd name="T47" fmla="*/ 104 h 205"/>
                  <a:gd name="T48" fmla="*/ 150 w 155"/>
                  <a:gd name="T49" fmla="*/ 73 h 205"/>
                  <a:gd name="T50" fmla="*/ 145 w 155"/>
                  <a:gd name="T51" fmla="*/ 47 h 205"/>
                  <a:gd name="T52" fmla="*/ 142 w 155"/>
                  <a:gd name="T53" fmla="*/ 38 h 205"/>
                  <a:gd name="T54" fmla="*/ 134 w 155"/>
                  <a:gd name="T55" fmla="*/ 24 h 205"/>
                  <a:gd name="T56" fmla="*/ 119 w 155"/>
                  <a:gd name="T57" fmla="*/ 9 h 205"/>
                  <a:gd name="T58" fmla="*/ 106 w 155"/>
                  <a:gd name="T59" fmla="*/ 2 h 205"/>
                  <a:gd name="T60" fmla="*/ 96 w 155"/>
                  <a:gd name="T61" fmla="*/ 0 h 205"/>
                  <a:gd name="T62" fmla="*/ 86 w 155"/>
                  <a:gd name="T63" fmla="*/ 2 h 205"/>
                  <a:gd name="T64" fmla="*/ 80 w 155"/>
                  <a:gd name="T65" fmla="*/ 5 h 2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5" h="205">
                    <a:moveTo>
                      <a:pt x="80" y="5"/>
                    </a:moveTo>
                    <a:lnTo>
                      <a:pt x="80" y="5"/>
                    </a:lnTo>
                    <a:lnTo>
                      <a:pt x="76" y="6"/>
                    </a:lnTo>
                    <a:lnTo>
                      <a:pt x="66" y="9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47" y="10"/>
                    </a:lnTo>
                    <a:lnTo>
                      <a:pt x="42" y="9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29" y="10"/>
                    </a:lnTo>
                    <a:lnTo>
                      <a:pt x="23" y="15"/>
                    </a:lnTo>
                    <a:lnTo>
                      <a:pt x="16" y="21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2" y="49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2" y="76"/>
                    </a:lnTo>
                    <a:lnTo>
                      <a:pt x="4" y="82"/>
                    </a:lnTo>
                    <a:lnTo>
                      <a:pt x="6" y="89"/>
                    </a:lnTo>
                    <a:lnTo>
                      <a:pt x="13" y="101"/>
                    </a:lnTo>
                    <a:lnTo>
                      <a:pt x="23" y="113"/>
                    </a:lnTo>
                    <a:lnTo>
                      <a:pt x="33" y="125"/>
                    </a:lnTo>
                    <a:lnTo>
                      <a:pt x="44" y="136"/>
                    </a:lnTo>
                    <a:lnTo>
                      <a:pt x="55" y="144"/>
                    </a:lnTo>
                    <a:lnTo>
                      <a:pt x="65" y="151"/>
                    </a:lnTo>
                    <a:lnTo>
                      <a:pt x="85" y="164"/>
                    </a:lnTo>
                    <a:lnTo>
                      <a:pt x="104" y="178"/>
                    </a:lnTo>
                    <a:lnTo>
                      <a:pt x="119" y="192"/>
                    </a:lnTo>
                    <a:lnTo>
                      <a:pt x="125" y="198"/>
                    </a:lnTo>
                    <a:lnTo>
                      <a:pt x="129" y="203"/>
                    </a:lnTo>
                    <a:lnTo>
                      <a:pt x="132" y="205"/>
                    </a:lnTo>
                    <a:lnTo>
                      <a:pt x="133" y="205"/>
                    </a:lnTo>
                    <a:lnTo>
                      <a:pt x="135" y="205"/>
                    </a:lnTo>
                    <a:lnTo>
                      <a:pt x="137" y="204"/>
                    </a:lnTo>
                    <a:lnTo>
                      <a:pt x="140" y="198"/>
                    </a:lnTo>
                    <a:lnTo>
                      <a:pt x="143" y="190"/>
                    </a:lnTo>
                    <a:lnTo>
                      <a:pt x="149" y="168"/>
                    </a:lnTo>
                    <a:lnTo>
                      <a:pt x="153" y="146"/>
                    </a:lnTo>
                    <a:lnTo>
                      <a:pt x="155" y="134"/>
                    </a:lnTo>
                    <a:lnTo>
                      <a:pt x="155" y="119"/>
                    </a:lnTo>
                    <a:lnTo>
                      <a:pt x="154" y="104"/>
                    </a:lnTo>
                    <a:lnTo>
                      <a:pt x="152" y="88"/>
                    </a:lnTo>
                    <a:lnTo>
                      <a:pt x="150" y="73"/>
                    </a:lnTo>
                    <a:lnTo>
                      <a:pt x="148" y="58"/>
                    </a:lnTo>
                    <a:lnTo>
                      <a:pt x="145" y="47"/>
                    </a:lnTo>
                    <a:lnTo>
                      <a:pt x="142" y="38"/>
                    </a:lnTo>
                    <a:lnTo>
                      <a:pt x="139" y="31"/>
                    </a:lnTo>
                    <a:lnTo>
                      <a:pt x="134" y="24"/>
                    </a:lnTo>
                    <a:lnTo>
                      <a:pt x="127" y="16"/>
                    </a:lnTo>
                    <a:lnTo>
                      <a:pt x="119" y="9"/>
                    </a:lnTo>
                    <a:lnTo>
                      <a:pt x="111" y="4"/>
                    </a:lnTo>
                    <a:lnTo>
                      <a:pt x="106" y="2"/>
                    </a:lnTo>
                    <a:lnTo>
                      <a:pt x="101" y="1"/>
                    </a:lnTo>
                    <a:lnTo>
                      <a:pt x="96" y="0"/>
                    </a:lnTo>
                    <a:lnTo>
                      <a:pt x="91" y="1"/>
                    </a:lnTo>
                    <a:lnTo>
                      <a:pt x="86" y="2"/>
                    </a:lnTo>
                    <a:lnTo>
                      <a:pt x="8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81" name="Freeform 328">
                <a:extLst>
                  <a:ext uri="{FF2B5EF4-FFF2-40B4-BE49-F238E27FC236}">
                    <a16:creationId xmlns:a16="http://schemas.microsoft.com/office/drawing/2014/main" id="{7503CEF5-A074-4742-80F0-E53912B78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1291"/>
                <a:ext cx="151" cy="202"/>
              </a:xfrm>
              <a:custGeom>
                <a:avLst/>
                <a:gdLst>
                  <a:gd name="T0" fmla="*/ 40 w 151"/>
                  <a:gd name="T1" fmla="*/ 10 h 202"/>
                  <a:gd name="T2" fmla="*/ 35 w 151"/>
                  <a:gd name="T3" fmla="*/ 9 h 202"/>
                  <a:gd name="T4" fmla="*/ 22 w 151"/>
                  <a:gd name="T5" fmla="*/ 16 h 202"/>
                  <a:gd name="T6" fmla="*/ 9 w 151"/>
                  <a:gd name="T7" fmla="*/ 29 h 202"/>
                  <a:gd name="T8" fmla="*/ 1 w 151"/>
                  <a:gd name="T9" fmla="*/ 49 h 202"/>
                  <a:gd name="T10" fmla="*/ 0 w 151"/>
                  <a:gd name="T11" fmla="*/ 61 h 202"/>
                  <a:gd name="T12" fmla="*/ 1 w 151"/>
                  <a:gd name="T13" fmla="*/ 75 h 202"/>
                  <a:gd name="T14" fmla="*/ 6 w 151"/>
                  <a:gd name="T15" fmla="*/ 88 h 202"/>
                  <a:gd name="T16" fmla="*/ 22 w 151"/>
                  <a:gd name="T17" fmla="*/ 112 h 202"/>
                  <a:gd name="T18" fmla="*/ 42 w 151"/>
                  <a:gd name="T19" fmla="*/ 134 h 202"/>
                  <a:gd name="T20" fmla="*/ 63 w 151"/>
                  <a:gd name="T21" fmla="*/ 149 h 202"/>
                  <a:gd name="T22" fmla="*/ 83 w 151"/>
                  <a:gd name="T23" fmla="*/ 162 h 202"/>
                  <a:gd name="T24" fmla="*/ 116 w 151"/>
                  <a:gd name="T25" fmla="*/ 189 h 202"/>
                  <a:gd name="T26" fmla="*/ 126 w 151"/>
                  <a:gd name="T27" fmla="*/ 200 h 202"/>
                  <a:gd name="T28" fmla="*/ 128 w 151"/>
                  <a:gd name="T29" fmla="*/ 201 h 202"/>
                  <a:gd name="T30" fmla="*/ 132 w 151"/>
                  <a:gd name="T31" fmla="*/ 202 h 202"/>
                  <a:gd name="T32" fmla="*/ 136 w 151"/>
                  <a:gd name="T33" fmla="*/ 195 h 202"/>
                  <a:gd name="T34" fmla="*/ 145 w 151"/>
                  <a:gd name="T35" fmla="*/ 165 h 202"/>
                  <a:gd name="T36" fmla="*/ 149 w 151"/>
                  <a:gd name="T37" fmla="*/ 143 h 202"/>
                  <a:gd name="T38" fmla="*/ 151 w 151"/>
                  <a:gd name="T39" fmla="*/ 117 h 202"/>
                  <a:gd name="T40" fmla="*/ 149 w 151"/>
                  <a:gd name="T41" fmla="*/ 87 h 202"/>
                  <a:gd name="T42" fmla="*/ 141 w 151"/>
                  <a:gd name="T43" fmla="*/ 47 h 202"/>
                  <a:gd name="T44" fmla="*/ 138 w 151"/>
                  <a:gd name="T45" fmla="*/ 38 h 202"/>
                  <a:gd name="T46" fmla="*/ 130 w 151"/>
                  <a:gd name="T47" fmla="*/ 24 h 202"/>
                  <a:gd name="T48" fmla="*/ 116 w 151"/>
                  <a:gd name="T49" fmla="*/ 9 h 202"/>
                  <a:gd name="T50" fmla="*/ 103 w 151"/>
                  <a:gd name="T51" fmla="*/ 2 h 202"/>
                  <a:gd name="T52" fmla="*/ 94 w 151"/>
                  <a:gd name="T53" fmla="*/ 0 h 202"/>
                  <a:gd name="T54" fmla="*/ 83 w 151"/>
                  <a:gd name="T55" fmla="*/ 2 h 202"/>
                  <a:gd name="T56" fmla="*/ 78 w 151"/>
                  <a:gd name="T57" fmla="*/ 4 h 202"/>
                  <a:gd name="T58" fmla="*/ 64 w 151"/>
                  <a:gd name="T59" fmla="*/ 9 h 202"/>
                  <a:gd name="T60" fmla="*/ 52 w 151"/>
                  <a:gd name="T61" fmla="*/ 12 h 202"/>
                  <a:gd name="T62" fmla="*/ 40 w 151"/>
                  <a:gd name="T63" fmla="*/ 10 h 2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1" h="202">
                    <a:moveTo>
                      <a:pt x="40" y="10"/>
                    </a:moveTo>
                    <a:lnTo>
                      <a:pt x="40" y="10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16" y="21"/>
                    </a:lnTo>
                    <a:lnTo>
                      <a:pt x="9" y="29"/>
                    </a:lnTo>
                    <a:lnTo>
                      <a:pt x="5" y="38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1" y="75"/>
                    </a:lnTo>
                    <a:lnTo>
                      <a:pt x="3" y="81"/>
                    </a:lnTo>
                    <a:lnTo>
                      <a:pt x="6" y="88"/>
                    </a:lnTo>
                    <a:lnTo>
                      <a:pt x="12" y="100"/>
                    </a:lnTo>
                    <a:lnTo>
                      <a:pt x="22" y="112"/>
                    </a:lnTo>
                    <a:lnTo>
                      <a:pt x="32" y="124"/>
                    </a:lnTo>
                    <a:lnTo>
                      <a:pt x="42" y="134"/>
                    </a:lnTo>
                    <a:lnTo>
                      <a:pt x="53" y="142"/>
                    </a:lnTo>
                    <a:lnTo>
                      <a:pt x="63" y="149"/>
                    </a:lnTo>
                    <a:lnTo>
                      <a:pt x="83" y="162"/>
                    </a:lnTo>
                    <a:lnTo>
                      <a:pt x="101" y="175"/>
                    </a:lnTo>
                    <a:lnTo>
                      <a:pt x="116" y="189"/>
                    </a:lnTo>
                    <a:lnTo>
                      <a:pt x="122" y="194"/>
                    </a:lnTo>
                    <a:lnTo>
                      <a:pt x="126" y="200"/>
                    </a:lnTo>
                    <a:lnTo>
                      <a:pt x="128" y="201"/>
                    </a:lnTo>
                    <a:lnTo>
                      <a:pt x="130" y="202"/>
                    </a:lnTo>
                    <a:lnTo>
                      <a:pt x="132" y="202"/>
                    </a:lnTo>
                    <a:lnTo>
                      <a:pt x="133" y="200"/>
                    </a:lnTo>
                    <a:lnTo>
                      <a:pt x="136" y="195"/>
                    </a:lnTo>
                    <a:lnTo>
                      <a:pt x="139" y="187"/>
                    </a:lnTo>
                    <a:lnTo>
                      <a:pt x="145" y="165"/>
                    </a:lnTo>
                    <a:lnTo>
                      <a:pt x="149" y="143"/>
                    </a:lnTo>
                    <a:lnTo>
                      <a:pt x="151" y="132"/>
                    </a:lnTo>
                    <a:lnTo>
                      <a:pt x="151" y="117"/>
                    </a:lnTo>
                    <a:lnTo>
                      <a:pt x="150" y="102"/>
                    </a:lnTo>
                    <a:lnTo>
                      <a:pt x="149" y="87"/>
                    </a:lnTo>
                    <a:lnTo>
                      <a:pt x="144" y="58"/>
                    </a:lnTo>
                    <a:lnTo>
                      <a:pt x="141" y="47"/>
                    </a:lnTo>
                    <a:lnTo>
                      <a:pt x="138" y="38"/>
                    </a:lnTo>
                    <a:lnTo>
                      <a:pt x="135" y="31"/>
                    </a:lnTo>
                    <a:lnTo>
                      <a:pt x="130" y="24"/>
                    </a:lnTo>
                    <a:lnTo>
                      <a:pt x="123" y="16"/>
                    </a:lnTo>
                    <a:lnTo>
                      <a:pt x="116" y="9"/>
                    </a:lnTo>
                    <a:lnTo>
                      <a:pt x="108" y="4"/>
                    </a:lnTo>
                    <a:lnTo>
                      <a:pt x="103" y="2"/>
                    </a:lnTo>
                    <a:lnTo>
                      <a:pt x="99" y="1"/>
                    </a:lnTo>
                    <a:lnTo>
                      <a:pt x="94" y="0"/>
                    </a:lnTo>
                    <a:lnTo>
                      <a:pt x="89" y="1"/>
                    </a:lnTo>
                    <a:lnTo>
                      <a:pt x="83" y="2"/>
                    </a:lnTo>
                    <a:lnTo>
                      <a:pt x="78" y="4"/>
                    </a:lnTo>
                    <a:lnTo>
                      <a:pt x="74" y="6"/>
                    </a:lnTo>
                    <a:lnTo>
                      <a:pt x="64" y="9"/>
                    </a:lnTo>
                    <a:lnTo>
                      <a:pt x="58" y="10"/>
                    </a:lnTo>
                    <a:lnTo>
                      <a:pt x="52" y="12"/>
                    </a:lnTo>
                    <a:lnTo>
                      <a:pt x="46" y="12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82" name="Freeform 329">
                <a:extLst>
                  <a:ext uri="{FF2B5EF4-FFF2-40B4-BE49-F238E27FC236}">
                    <a16:creationId xmlns:a16="http://schemas.microsoft.com/office/drawing/2014/main" id="{E74425D1-2315-48BA-97B9-FDB1B3566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1292"/>
                <a:ext cx="147" cy="198"/>
              </a:xfrm>
              <a:custGeom>
                <a:avLst/>
                <a:gdLst>
                  <a:gd name="T0" fmla="*/ 39 w 147"/>
                  <a:gd name="T1" fmla="*/ 12 h 198"/>
                  <a:gd name="T2" fmla="*/ 27 w 147"/>
                  <a:gd name="T3" fmla="*/ 13 h 198"/>
                  <a:gd name="T4" fmla="*/ 15 w 147"/>
                  <a:gd name="T5" fmla="*/ 22 h 198"/>
                  <a:gd name="T6" fmla="*/ 4 w 147"/>
                  <a:gd name="T7" fmla="*/ 38 h 198"/>
                  <a:gd name="T8" fmla="*/ 0 w 147"/>
                  <a:gd name="T9" fmla="*/ 61 h 198"/>
                  <a:gd name="T10" fmla="*/ 0 w 147"/>
                  <a:gd name="T11" fmla="*/ 68 h 198"/>
                  <a:gd name="T12" fmla="*/ 3 w 147"/>
                  <a:gd name="T13" fmla="*/ 81 h 198"/>
                  <a:gd name="T14" fmla="*/ 13 w 147"/>
                  <a:gd name="T15" fmla="*/ 99 h 198"/>
                  <a:gd name="T16" fmla="*/ 31 w 147"/>
                  <a:gd name="T17" fmla="*/ 122 h 198"/>
                  <a:gd name="T18" fmla="*/ 51 w 147"/>
                  <a:gd name="T19" fmla="*/ 140 h 198"/>
                  <a:gd name="T20" fmla="*/ 61 w 147"/>
                  <a:gd name="T21" fmla="*/ 147 h 198"/>
                  <a:gd name="T22" fmla="*/ 98 w 147"/>
                  <a:gd name="T23" fmla="*/ 172 h 198"/>
                  <a:gd name="T24" fmla="*/ 119 w 147"/>
                  <a:gd name="T25" fmla="*/ 191 h 198"/>
                  <a:gd name="T26" fmla="*/ 123 w 147"/>
                  <a:gd name="T27" fmla="*/ 196 h 198"/>
                  <a:gd name="T28" fmla="*/ 127 w 147"/>
                  <a:gd name="T29" fmla="*/ 198 h 198"/>
                  <a:gd name="T30" fmla="*/ 130 w 147"/>
                  <a:gd name="T31" fmla="*/ 197 h 198"/>
                  <a:gd name="T32" fmla="*/ 136 w 147"/>
                  <a:gd name="T33" fmla="*/ 184 h 198"/>
                  <a:gd name="T34" fmla="*/ 146 w 147"/>
                  <a:gd name="T35" fmla="*/ 141 h 198"/>
                  <a:gd name="T36" fmla="*/ 147 w 147"/>
                  <a:gd name="T37" fmla="*/ 130 h 198"/>
                  <a:gd name="T38" fmla="*/ 146 w 147"/>
                  <a:gd name="T39" fmla="*/ 101 h 198"/>
                  <a:gd name="T40" fmla="*/ 140 w 147"/>
                  <a:gd name="T41" fmla="*/ 58 h 198"/>
                  <a:gd name="T42" fmla="*/ 135 w 147"/>
                  <a:gd name="T43" fmla="*/ 39 h 198"/>
                  <a:gd name="T44" fmla="*/ 132 w 147"/>
                  <a:gd name="T45" fmla="*/ 32 h 198"/>
                  <a:gd name="T46" fmla="*/ 120 w 147"/>
                  <a:gd name="T47" fmla="*/ 17 h 198"/>
                  <a:gd name="T48" fmla="*/ 105 w 147"/>
                  <a:gd name="T49" fmla="*/ 4 h 198"/>
                  <a:gd name="T50" fmla="*/ 96 w 147"/>
                  <a:gd name="T51" fmla="*/ 1 h 198"/>
                  <a:gd name="T52" fmla="*/ 86 w 147"/>
                  <a:gd name="T53" fmla="*/ 0 h 198"/>
                  <a:gd name="T54" fmla="*/ 76 w 147"/>
                  <a:gd name="T55" fmla="*/ 4 h 198"/>
                  <a:gd name="T56" fmla="*/ 72 w 147"/>
                  <a:gd name="T57" fmla="*/ 5 h 198"/>
                  <a:gd name="T58" fmla="*/ 56 w 147"/>
                  <a:gd name="T59" fmla="*/ 12 h 198"/>
                  <a:gd name="T60" fmla="*/ 44 w 147"/>
                  <a:gd name="T61" fmla="*/ 13 h 198"/>
                  <a:gd name="T62" fmla="*/ 39 w 147"/>
                  <a:gd name="T63" fmla="*/ 12 h 1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7" h="198">
                    <a:moveTo>
                      <a:pt x="39" y="12"/>
                    </a:moveTo>
                    <a:lnTo>
                      <a:pt x="39" y="12"/>
                    </a:lnTo>
                    <a:lnTo>
                      <a:pt x="33" y="11"/>
                    </a:lnTo>
                    <a:lnTo>
                      <a:pt x="27" y="13"/>
                    </a:lnTo>
                    <a:lnTo>
                      <a:pt x="21" y="16"/>
                    </a:lnTo>
                    <a:lnTo>
                      <a:pt x="15" y="22"/>
                    </a:lnTo>
                    <a:lnTo>
                      <a:pt x="9" y="29"/>
                    </a:lnTo>
                    <a:lnTo>
                      <a:pt x="4" y="38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68"/>
                    </a:lnTo>
                    <a:lnTo>
                      <a:pt x="1" y="74"/>
                    </a:lnTo>
                    <a:lnTo>
                      <a:pt x="3" y="81"/>
                    </a:lnTo>
                    <a:lnTo>
                      <a:pt x="5" y="87"/>
                    </a:lnTo>
                    <a:lnTo>
                      <a:pt x="13" y="99"/>
                    </a:lnTo>
                    <a:lnTo>
                      <a:pt x="21" y="110"/>
                    </a:lnTo>
                    <a:lnTo>
                      <a:pt x="31" y="122"/>
                    </a:lnTo>
                    <a:lnTo>
                      <a:pt x="41" y="132"/>
                    </a:lnTo>
                    <a:lnTo>
                      <a:pt x="51" y="140"/>
                    </a:lnTo>
                    <a:lnTo>
                      <a:pt x="61" y="147"/>
                    </a:lnTo>
                    <a:lnTo>
                      <a:pt x="81" y="159"/>
                    </a:lnTo>
                    <a:lnTo>
                      <a:pt x="98" y="172"/>
                    </a:lnTo>
                    <a:lnTo>
                      <a:pt x="113" y="185"/>
                    </a:lnTo>
                    <a:lnTo>
                      <a:pt x="119" y="191"/>
                    </a:lnTo>
                    <a:lnTo>
                      <a:pt x="123" y="196"/>
                    </a:lnTo>
                    <a:lnTo>
                      <a:pt x="125" y="198"/>
                    </a:lnTo>
                    <a:lnTo>
                      <a:pt x="127" y="198"/>
                    </a:lnTo>
                    <a:lnTo>
                      <a:pt x="128" y="198"/>
                    </a:lnTo>
                    <a:lnTo>
                      <a:pt x="130" y="197"/>
                    </a:lnTo>
                    <a:lnTo>
                      <a:pt x="133" y="191"/>
                    </a:lnTo>
                    <a:lnTo>
                      <a:pt x="136" y="184"/>
                    </a:lnTo>
                    <a:lnTo>
                      <a:pt x="141" y="163"/>
                    </a:lnTo>
                    <a:lnTo>
                      <a:pt x="146" y="141"/>
                    </a:lnTo>
                    <a:lnTo>
                      <a:pt x="147" y="130"/>
                    </a:lnTo>
                    <a:lnTo>
                      <a:pt x="147" y="116"/>
                    </a:lnTo>
                    <a:lnTo>
                      <a:pt x="146" y="101"/>
                    </a:lnTo>
                    <a:lnTo>
                      <a:pt x="145" y="86"/>
                    </a:lnTo>
                    <a:lnTo>
                      <a:pt x="140" y="58"/>
                    </a:lnTo>
                    <a:lnTo>
                      <a:pt x="137" y="47"/>
                    </a:lnTo>
                    <a:lnTo>
                      <a:pt x="135" y="39"/>
                    </a:lnTo>
                    <a:lnTo>
                      <a:pt x="132" y="32"/>
                    </a:lnTo>
                    <a:lnTo>
                      <a:pt x="127" y="24"/>
                    </a:lnTo>
                    <a:lnTo>
                      <a:pt x="120" y="17"/>
                    </a:lnTo>
                    <a:lnTo>
                      <a:pt x="113" y="9"/>
                    </a:lnTo>
                    <a:lnTo>
                      <a:pt x="105" y="4"/>
                    </a:lnTo>
                    <a:lnTo>
                      <a:pt x="100" y="2"/>
                    </a:lnTo>
                    <a:lnTo>
                      <a:pt x="96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1"/>
                    </a:lnTo>
                    <a:lnTo>
                      <a:pt x="76" y="4"/>
                    </a:lnTo>
                    <a:lnTo>
                      <a:pt x="72" y="5"/>
                    </a:lnTo>
                    <a:lnTo>
                      <a:pt x="62" y="9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9F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83" name="Freeform 330">
                <a:extLst>
                  <a:ext uri="{FF2B5EF4-FFF2-40B4-BE49-F238E27FC236}">
                    <a16:creationId xmlns:a16="http://schemas.microsoft.com/office/drawing/2014/main" id="{F24FAD22-24F8-4DE5-82C5-94B64F555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293"/>
                <a:ext cx="144" cy="195"/>
              </a:xfrm>
              <a:custGeom>
                <a:avLst/>
                <a:gdLst>
                  <a:gd name="T0" fmla="*/ 39 w 144"/>
                  <a:gd name="T1" fmla="*/ 13 h 195"/>
                  <a:gd name="T2" fmla="*/ 27 w 144"/>
                  <a:gd name="T3" fmla="*/ 14 h 195"/>
                  <a:gd name="T4" fmla="*/ 15 w 144"/>
                  <a:gd name="T5" fmla="*/ 23 h 195"/>
                  <a:gd name="T6" fmla="*/ 5 w 144"/>
                  <a:gd name="T7" fmla="*/ 39 h 195"/>
                  <a:gd name="T8" fmla="*/ 0 w 144"/>
                  <a:gd name="T9" fmla="*/ 61 h 195"/>
                  <a:gd name="T10" fmla="*/ 0 w 144"/>
                  <a:gd name="T11" fmla="*/ 68 h 195"/>
                  <a:gd name="T12" fmla="*/ 3 w 144"/>
                  <a:gd name="T13" fmla="*/ 80 h 195"/>
                  <a:gd name="T14" fmla="*/ 13 w 144"/>
                  <a:gd name="T15" fmla="*/ 98 h 195"/>
                  <a:gd name="T16" fmla="*/ 31 w 144"/>
                  <a:gd name="T17" fmla="*/ 119 h 195"/>
                  <a:gd name="T18" fmla="*/ 51 w 144"/>
                  <a:gd name="T19" fmla="*/ 138 h 195"/>
                  <a:gd name="T20" fmla="*/ 60 w 144"/>
                  <a:gd name="T21" fmla="*/ 144 h 195"/>
                  <a:gd name="T22" fmla="*/ 97 w 144"/>
                  <a:gd name="T23" fmla="*/ 169 h 195"/>
                  <a:gd name="T24" fmla="*/ 116 w 144"/>
                  <a:gd name="T25" fmla="*/ 188 h 195"/>
                  <a:gd name="T26" fmla="*/ 120 w 144"/>
                  <a:gd name="T27" fmla="*/ 193 h 195"/>
                  <a:gd name="T28" fmla="*/ 124 w 144"/>
                  <a:gd name="T29" fmla="*/ 195 h 195"/>
                  <a:gd name="T30" fmla="*/ 127 w 144"/>
                  <a:gd name="T31" fmla="*/ 193 h 195"/>
                  <a:gd name="T32" fmla="*/ 133 w 144"/>
                  <a:gd name="T33" fmla="*/ 181 h 195"/>
                  <a:gd name="T34" fmla="*/ 143 w 144"/>
                  <a:gd name="T35" fmla="*/ 139 h 195"/>
                  <a:gd name="T36" fmla="*/ 144 w 144"/>
                  <a:gd name="T37" fmla="*/ 128 h 195"/>
                  <a:gd name="T38" fmla="*/ 143 w 144"/>
                  <a:gd name="T39" fmla="*/ 100 h 195"/>
                  <a:gd name="T40" fmla="*/ 137 w 144"/>
                  <a:gd name="T41" fmla="*/ 58 h 195"/>
                  <a:gd name="T42" fmla="*/ 132 w 144"/>
                  <a:gd name="T43" fmla="*/ 39 h 195"/>
                  <a:gd name="T44" fmla="*/ 129 w 144"/>
                  <a:gd name="T45" fmla="*/ 32 h 195"/>
                  <a:gd name="T46" fmla="*/ 118 w 144"/>
                  <a:gd name="T47" fmla="*/ 17 h 195"/>
                  <a:gd name="T48" fmla="*/ 103 w 144"/>
                  <a:gd name="T49" fmla="*/ 4 h 195"/>
                  <a:gd name="T50" fmla="*/ 94 w 144"/>
                  <a:gd name="T51" fmla="*/ 0 h 195"/>
                  <a:gd name="T52" fmla="*/ 85 w 144"/>
                  <a:gd name="T53" fmla="*/ 0 h 195"/>
                  <a:gd name="T54" fmla="*/ 75 w 144"/>
                  <a:gd name="T55" fmla="*/ 3 h 195"/>
                  <a:gd name="T56" fmla="*/ 71 w 144"/>
                  <a:gd name="T57" fmla="*/ 5 h 195"/>
                  <a:gd name="T58" fmla="*/ 56 w 144"/>
                  <a:gd name="T59" fmla="*/ 12 h 195"/>
                  <a:gd name="T60" fmla="*/ 44 w 144"/>
                  <a:gd name="T61" fmla="*/ 14 h 195"/>
                  <a:gd name="T62" fmla="*/ 39 w 144"/>
                  <a:gd name="T63" fmla="*/ 13 h 1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4" h="195">
                    <a:moveTo>
                      <a:pt x="39" y="13"/>
                    </a:moveTo>
                    <a:lnTo>
                      <a:pt x="39" y="13"/>
                    </a:lnTo>
                    <a:lnTo>
                      <a:pt x="33" y="12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5" y="23"/>
                    </a:lnTo>
                    <a:lnTo>
                      <a:pt x="9" y="30"/>
                    </a:lnTo>
                    <a:lnTo>
                      <a:pt x="5" y="39"/>
                    </a:lnTo>
                    <a:lnTo>
                      <a:pt x="2" y="49"/>
                    </a:lnTo>
                    <a:lnTo>
                      <a:pt x="0" y="61"/>
                    </a:lnTo>
                    <a:lnTo>
                      <a:pt x="0" y="68"/>
                    </a:lnTo>
                    <a:lnTo>
                      <a:pt x="1" y="74"/>
                    </a:lnTo>
                    <a:lnTo>
                      <a:pt x="3" y="80"/>
                    </a:lnTo>
                    <a:lnTo>
                      <a:pt x="6" y="86"/>
                    </a:lnTo>
                    <a:lnTo>
                      <a:pt x="13" y="98"/>
                    </a:lnTo>
                    <a:lnTo>
                      <a:pt x="21" y="109"/>
                    </a:lnTo>
                    <a:lnTo>
                      <a:pt x="31" y="119"/>
                    </a:lnTo>
                    <a:lnTo>
                      <a:pt x="41" y="130"/>
                    </a:lnTo>
                    <a:lnTo>
                      <a:pt x="51" y="138"/>
                    </a:lnTo>
                    <a:lnTo>
                      <a:pt x="60" y="144"/>
                    </a:lnTo>
                    <a:lnTo>
                      <a:pt x="79" y="156"/>
                    </a:lnTo>
                    <a:lnTo>
                      <a:pt x="97" y="169"/>
                    </a:lnTo>
                    <a:lnTo>
                      <a:pt x="111" y="182"/>
                    </a:lnTo>
                    <a:lnTo>
                      <a:pt x="116" y="188"/>
                    </a:lnTo>
                    <a:lnTo>
                      <a:pt x="120" y="193"/>
                    </a:lnTo>
                    <a:lnTo>
                      <a:pt x="123" y="194"/>
                    </a:lnTo>
                    <a:lnTo>
                      <a:pt x="124" y="195"/>
                    </a:lnTo>
                    <a:lnTo>
                      <a:pt x="126" y="195"/>
                    </a:lnTo>
                    <a:lnTo>
                      <a:pt x="127" y="193"/>
                    </a:lnTo>
                    <a:lnTo>
                      <a:pt x="130" y="188"/>
                    </a:lnTo>
                    <a:lnTo>
                      <a:pt x="133" y="181"/>
                    </a:lnTo>
                    <a:lnTo>
                      <a:pt x="138" y="160"/>
                    </a:lnTo>
                    <a:lnTo>
                      <a:pt x="143" y="139"/>
                    </a:lnTo>
                    <a:lnTo>
                      <a:pt x="144" y="128"/>
                    </a:lnTo>
                    <a:lnTo>
                      <a:pt x="144" y="114"/>
                    </a:lnTo>
                    <a:lnTo>
                      <a:pt x="143" y="100"/>
                    </a:lnTo>
                    <a:lnTo>
                      <a:pt x="142" y="86"/>
                    </a:lnTo>
                    <a:lnTo>
                      <a:pt x="137" y="58"/>
                    </a:lnTo>
                    <a:lnTo>
                      <a:pt x="135" y="47"/>
                    </a:lnTo>
                    <a:lnTo>
                      <a:pt x="132" y="39"/>
                    </a:lnTo>
                    <a:lnTo>
                      <a:pt x="129" y="32"/>
                    </a:lnTo>
                    <a:lnTo>
                      <a:pt x="125" y="25"/>
                    </a:lnTo>
                    <a:lnTo>
                      <a:pt x="118" y="17"/>
                    </a:lnTo>
                    <a:lnTo>
                      <a:pt x="111" y="10"/>
                    </a:lnTo>
                    <a:lnTo>
                      <a:pt x="103" y="4"/>
                    </a:lnTo>
                    <a:lnTo>
                      <a:pt x="99" y="2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1"/>
                    </a:lnTo>
                    <a:lnTo>
                      <a:pt x="75" y="3"/>
                    </a:lnTo>
                    <a:lnTo>
                      <a:pt x="71" y="5"/>
                    </a:lnTo>
                    <a:lnTo>
                      <a:pt x="61" y="10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4" y="14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F7F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84" name="Freeform 331">
                <a:extLst>
                  <a:ext uri="{FF2B5EF4-FFF2-40B4-BE49-F238E27FC236}">
                    <a16:creationId xmlns:a16="http://schemas.microsoft.com/office/drawing/2014/main" id="{BEFC5C97-7227-4B13-AB31-91FCE721B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1293"/>
                <a:ext cx="140" cy="192"/>
              </a:xfrm>
              <a:custGeom>
                <a:avLst/>
                <a:gdLst>
                  <a:gd name="T0" fmla="*/ 37 w 140"/>
                  <a:gd name="T1" fmla="*/ 15 h 192"/>
                  <a:gd name="T2" fmla="*/ 26 w 140"/>
                  <a:gd name="T3" fmla="*/ 16 h 192"/>
                  <a:gd name="T4" fmla="*/ 15 w 140"/>
                  <a:gd name="T5" fmla="*/ 24 h 192"/>
                  <a:gd name="T6" fmla="*/ 4 w 140"/>
                  <a:gd name="T7" fmla="*/ 40 h 192"/>
                  <a:gd name="T8" fmla="*/ 0 w 140"/>
                  <a:gd name="T9" fmla="*/ 61 h 192"/>
                  <a:gd name="T10" fmla="*/ 0 w 140"/>
                  <a:gd name="T11" fmla="*/ 68 h 192"/>
                  <a:gd name="T12" fmla="*/ 3 w 140"/>
                  <a:gd name="T13" fmla="*/ 80 h 192"/>
                  <a:gd name="T14" fmla="*/ 12 w 140"/>
                  <a:gd name="T15" fmla="*/ 98 h 192"/>
                  <a:gd name="T16" fmla="*/ 30 w 140"/>
                  <a:gd name="T17" fmla="*/ 119 h 192"/>
                  <a:gd name="T18" fmla="*/ 49 w 140"/>
                  <a:gd name="T19" fmla="*/ 137 h 192"/>
                  <a:gd name="T20" fmla="*/ 58 w 140"/>
                  <a:gd name="T21" fmla="*/ 143 h 192"/>
                  <a:gd name="T22" fmla="*/ 94 w 140"/>
                  <a:gd name="T23" fmla="*/ 167 h 192"/>
                  <a:gd name="T24" fmla="*/ 113 w 140"/>
                  <a:gd name="T25" fmla="*/ 185 h 192"/>
                  <a:gd name="T26" fmla="*/ 117 w 140"/>
                  <a:gd name="T27" fmla="*/ 190 h 192"/>
                  <a:gd name="T28" fmla="*/ 121 w 140"/>
                  <a:gd name="T29" fmla="*/ 192 h 192"/>
                  <a:gd name="T30" fmla="*/ 124 w 140"/>
                  <a:gd name="T31" fmla="*/ 191 h 192"/>
                  <a:gd name="T32" fmla="*/ 129 w 140"/>
                  <a:gd name="T33" fmla="*/ 178 h 192"/>
                  <a:gd name="T34" fmla="*/ 139 w 140"/>
                  <a:gd name="T35" fmla="*/ 138 h 192"/>
                  <a:gd name="T36" fmla="*/ 140 w 140"/>
                  <a:gd name="T37" fmla="*/ 127 h 192"/>
                  <a:gd name="T38" fmla="*/ 140 w 140"/>
                  <a:gd name="T39" fmla="*/ 100 h 192"/>
                  <a:gd name="T40" fmla="*/ 134 w 140"/>
                  <a:gd name="T41" fmla="*/ 58 h 192"/>
                  <a:gd name="T42" fmla="*/ 129 w 140"/>
                  <a:gd name="T43" fmla="*/ 40 h 192"/>
                  <a:gd name="T44" fmla="*/ 126 w 140"/>
                  <a:gd name="T45" fmla="*/ 34 h 192"/>
                  <a:gd name="T46" fmla="*/ 115 w 140"/>
                  <a:gd name="T47" fmla="*/ 18 h 192"/>
                  <a:gd name="T48" fmla="*/ 100 w 140"/>
                  <a:gd name="T49" fmla="*/ 5 h 192"/>
                  <a:gd name="T50" fmla="*/ 92 w 140"/>
                  <a:gd name="T51" fmla="*/ 1 h 192"/>
                  <a:gd name="T52" fmla="*/ 82 w 140"/>
                  <a:gd name="T53" fmla="*/ 1 h 192"/>
                  <a:gd name="T54" fmla="*/ 73 w 140"/>
                  <a:gd name="T55" fmla="*/ 4 h 192"/>
                  <a:gd name="T56" fmla="*/ 69 w 140"/>
                  <a:gd name="T57" fmla="*/ 6 h 192"/>
                  <a:gd name="T58" fmla="*/ 54 w 140"/>
                  <a:gd name="T59" fmla="*/ 13 h 192"/>
                  <a:gd name="T60" fmla="*/ 43 w 140"/>
                  <a:gd name="T61" fmla="*/ 16 h 192"/>
                  <a:gd name="T62" fmla="*/ 37 w 140"/>
                  <a:gd name="T63" fmla="*/ 15 h 1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0" h="192">
                    <a:moveTo>
                      <a:pt x="37" y="15"/>
                    </a:moveTo>
                    <a:lnTo>
                      <a:pt x="37" y="15"/>
                    </a:lnTo>
                    <a:lnTo>
                      <a:pt x="32" y="14"/>
                    </a:lnTo>
                    <a:lnTo>
                      <a:pt x="26" y="16"/>
                    </a:lnTo>
                    <a:lnTo>
                      <a:pt x="20" y="19"/>
                    </a:lnTo>
                    <a:lnTo>
                      <a:pt x="15" y="24"/>
                    </a:lnTo>
                    <a:lnTo>
                      <a:pt x="9" y="31"/>
                    </a:lnTo>
                    <a:lnTo>
                      <a:pt x="4" y="40"/>
                    </a:lnTo>
                    <a:lnTo>
                      <a:pt x="1" y="50"/>
                    </a:lnTo>
                    <a:lnTo>
                      <a:pt x="0" y="61"/>
                    </a:lnTo>
                    <a:lnTo>
                      <a:pt x="0" y="68"/>
                    </a:lnTo>
                    <a:lnTo>
                      <a:pt x="1" y="74"/>
                    </a:lnTo>
                    <a:lnTo>
                      <a:pt x="3" y="80"/>
                    </a:lnTo>
                    <a:lnTo>
                      <a:pt x="5" y="86"/>
                    </a:lnTo>
                    <a:lnTo>
                      <a:pt x="12" y="98"/>
                    </a:lnTo>
                    <a:lnTo>
                      <a:pt x="20" y="109"/>
                    </a:lnTo>
                    <a:lnTo>
                      <a:pt x="30" y="119"/>
                    </a:lnTo>
                    <a:lnTo>
                      <a:pt x="39" y="129"/>
                    </a:lnTo>
                    <a:lnTo>
                      <a:pt x="49" y="137"/>
                    </a:lnTo>
                    <a:lnTo>
                      <a:pt x="58" y="143"/>
                    </a:lnTo>
                    <a:lnTo>
                      <a:pt x="77" y="155"/>
                    </a:lnTo>
                    <a:lnTo>
                      <a:pt x="94" y="167"/>
                    </a:lnTo>
                    <a:lnTo>
                      <a:pt x="108" y="180"/>
                    </a:lnTo>
                    <a:lnTo>
                      <a:pt x="113" y="185"/>
                    </a:lnTo>
                    <a:lnTo>
                      <a:pt x="117" y="190"/>
                    </a:lnTo>
                    <a:lnTo>
                      <a:pt x="118" y="192"/>
                    </a:lnTo>
                    <a:lnTo>
                      <a:pt x="121" y="192"/>
                    </a:lnTo>
                    <a:lnTo>
                      <a:pt x="122" y="192"/>
                    </a:lnTo>
                    <a:lnTo>
                      <a:pt x="124" y="191"/>
                    </a:lnTo>
                    <a:lnTo>
                      <a:pt x="127" y="186"/>
                    </a:lnTo>
                    <a:lnTo>
                      <a:pt x="129" y="178"/>
                    </a:lnTo>
                    <a:lnTo>
                      <a:pt x="135" y="158"/>
                    </a:lnTo>
                    <a:lnTo>
                      <a:pt x="139" y="138"/>
                    </a:lnTo>
                    <a:lnTo>
                      <a:pt x="140" y="127"/>
                    </a:lnTo>
                    <a:lnTo>
                      <a:pt x="140" y="114"/>
                    </a:lnTo>
                    <a:lnTo>
                      <a:pt x="140" y="100"/>
                    </a:lnTo>
                    <a:lnTo>
                      <a:pt x="138" y="86"/>
                    </a:lnTo>
                    <a:lnTo>
                      <a:pt x="134" y="58"/>
                    </a:lnTo>
                    <a:lnTo>
                      <a:pt x="131" y="48"/>
                    </a:lnTo>
                    <a:lnTo>
                      <a:pt x="129" y="40"/>
                    </a:lnTo>
                    <a:lnTo>
                      <a:pt x="126" y="34"/>
                    </a:lnTo>
                    <a:lnTo>
                      <a:pt x="121" y="26"/>
                    </a:lnTo>
                    <a:lnTo>
                      <a:pt x="115" y="18"/>
                    </a:lnTo>
                    <a:lnTo>
                      <a:pt x="108" y="11"/>
                    </a:lnTo>
                    <a:lnTo>
                      <a:pt x="100" y="5"/>
                    </a:lnTo>
                    <a:lnTo>
                      <a:pt x="96" y="3"/>
                    </a:lnTo>
                    <a:lnTo>
                      <a:pt x="92" y="1"/>
                    </a:lnTo>
                    <a:lnTo>
                      <a:pt x="87" y="0"/>
                    </a:lnTo>
                    <a:lnTo>
                      <a:pt x="82" y="1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69" y="6"/>
                    </a:lnTo>
                    <a:lnTo>
                      <a:pt x="59" y="11"/>
                    </a:lnTo>
                    <a:lnTo>
                      <a:pt x="54" y="13"/>
                    </a:lnTo>
                    <a:lnTo>
                      <a:pt x="48" y="15"/>
                    </a:lnTo>
                    <a:lnTo>
                      <a:pt x="43" y="16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F3F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85" name="Freeform 332">
                <a:extLst>
                  <a:ext uri="{FF2B5EF4-FFF2-40B4-BE49-F238E27FC236}">
                    <a16:creationId xmlns:a16="http://schemas.microsoft.com/office/drawing/2014/main" id="{8245FFCD-D629-449D-8EFF-2ED0DE89D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294"/>
                <a:ext cx="138" cy="189"/>
              </a:xfrm>
              <a:custGeom>
                <a:avLst/>
                <a:gdLst>
                  <a:gd name="T0" fmla="*/ 37 w 138"/>
                  <a:gd name="T1" fmla="*/ 16 h 189"/>
                  <a:gd name="T2" fmla="*/ 26 w 138"/>
                  <a:gd name="T3" fmla="*/ 16 h 189"/>
                  <a:gd name="T4" fmla="*/ 15 w 138"/>
                  <a:gd name="T5" fmla="*/ 25 h 189"/>
                  <a:gd name="T6" fmla="*/ 6 w 138"/>
                  <a:gd name="T7" fmla="*/ 40 h 189"/>
                  <a:gd name="T8" fmla="*/ 0 w 138"/>
                  <a:gd name="T9" fmla="*/ 61 h 189"/>
                  <a:gd name="T10" fmla="*/ 1 w 138"/>
                  <a:gd name="T11" fmla="*/ 68 h 189"/>
                  <a:gd name="T12" fmla="*/ 3 w 138"/>
                  <a:gd name="T13" fmla="*/ 80 h 189"/>
                  <a:gd name="T14" fmla="*/ 13 w 138"/>
                  <a:gd name="T15" fmla="*/ 96 h 189"/>
                  <a:gd name="T16" fmla="*/ 30 w 138"/>
                  <a:gd name="T17" fmla="*/ 117 h 189"/>
                  <a:gd name="T18" fmla="*/ 49 w 138"/>
                  <a:gd name="T19" fmla="*/ 135 h 189"/>
                  <a:gd name="T20" fmla="*/ 58 w 138"/>
                  <a:gd name="T21" fmla="*/ 141 h 189"/>
                  <a:gd name="T22" fmla="*/ 92 w 138"/>
                  <a:gd name="T23" fmla="*/ 164 h 189"/>
                  <a:gd name="T24" fmla="*/ 111 w 138"/>
                  <a:gd name="T25" fmla="*/ 182 h 189"/>
                  <a:gd name="T26" fmla="*/ 115 w 138"/>
                  <a:gd name="T27" fmla="*/ 187 h 189"/>
                  <a:gd name="T28" fmla="*/ 118 w 138"/>
                  <a:gd name="T29" fmla="*/ 189 h 189"/>
                  <a:gd name="T30" fmla="*/ 121 w 138"/>
                  <a:gd name="T31" fmla="*/ 187 h 189"/>
                  <a:gd name="T32" fmla="*/ 127 w 138"/>
                  <a:gd name="T33" fmla="*/ 174 h 189"/>
                  <a:gd name="T34" fmla="*/ 136 w 138"/>
                  <a:gd name="T35" fmla="*/ 136 h 189"/>
                  <a:gd name="T36" fmla="*/ 137 w 138"/>
                  <a:gd name="T37" fmla="*/ 125 h 189"/>
                  <a:gd name="T38" fmla="*/ 137 w 138"/>
                  <a:gd name="T39" fmla="*/ 99 h 189"/>
                  <a:gd name="T40" fmla="*/ 131 w 138"/>
                  <a:gd name="T41" fmla="*/ 58 h 189"/>
                  <a:gd name="T42" fmla="*/ 126 w 138"/>
                  <a:gd name="T43" fmla="*/ 41 h 189"/>
                  <a:gd name="T44" fmla="*/ 123 w 138"/>
                  <a:gd name="T45" fmla="*/ 34 h 189"/>
                  <a:gd name="T46" fmla="*/ 112 w 138"/>
                  <a:gd name="T47" fmla="*/ 19 h 189"/>
                  <a:gd name="T48" fmla="*/ 98 w 138"/>
                  <a:gd name="T49" fmla="*/ 5 h 189"/>
                  <a:gd name="T50" fmla="*/ 90 w 138"/>
                  <a:gd name="T51" fmla="*/ 1 h 189"/>
                  <a:gd name="T52" fmla="*/ 81 w 138"/>
                  <a:gd name="T53" fmla="*/ 0 h 189"/>
                  <a:gd name="T54" fmla="*/ 72 w 138"/>
                  <a:gd name="T55" fmla="*/ 3 h 189"/>
                  <a:gd name="T56" fmla="*/ 68 w 138"/>
                  <a:gd name="T57" fmla="*/ 6 h 189"/>
                  <a:gd name="T58" fmla="*/ 53 w 138"/>
                  <a:gd name="T59" fmla="*/ 14 h 189"/>
                  <a:gd name="T60" fmla="*/ 42 w 138"/>
                  <a:gd name="T61" fmla="*/ 16 h 189"/>
                  <a:gd name="T62" fmla="*/ 37 w 138"/>
                  <a:gd name="T63" fmla="*/ 16 h 1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8" h="189">
                    <a:moveTo>
                      <a:pt x="37" y="16"/>
                    </a:moveTo>
                    <a:lnTo>
                      <a:pt x="37" y="16"/>
                    </a:lnTo>
                    <a:lnTo>
                      <a:pt x="32" y="15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5" y="25"/>
                    </a:lnTo>
                    <a:lnTo>
                      <a:pt x="10" y="32"/>
                    </a:lnTo>
                    <a:lnTo>
                      <a:pt x="6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1" y="68"/>
                    </a:lnTo>
                    <a:lnTo>
                      <a:pt x="2" y="74"/>
                    </a:lnTo>
                    <a:lnTo>
                      <a:pt x="3" y="80"/>
                    </a:lnTo>
                    <a:lnTo>
                      <a:pt x="7" y="85"/>
                    </a:lnTo>
                    <a:lnTo>
                      <a:pt x="13" y="96"/>
                    </a:lnTo>
                    <a:lnTo>
                      <a:pt x="21" y="107"/>
                    </a:lnTo>
                    <a:lnTo>
                      <a:pt x="30" y="117"/>
                    </a:lnTo>
                    <a:lnTo>
                      <a:pt x="39" y="127"/>
                    </a:lnTo>
                    <a:lnTo>
                      <a:pt x="49" y="135"/>
                    </a:lnTo>
                    <a:lnTo>
                      <a:pt x="58" y="141"/>
                    </a:lnTo>
                    <a:lnTo>
                      <a:pt x="76" y="152"/>
                    </a:lnTo>
                    <a:lnTo>
                      <a:pt x="92" y="164"/>
                    </a:lnTo>
                    <a:lnTo>
                      <a:pt x="106" y="177"/>
                    </a:lnTo>
                    <a:lnTo>
                      <a:pt x="111" y="182"/>
                    </a:lnTo>
                    <a:lnTo>
                      <a:pt x="115" y="187"/>
                    </a:lnTo>
                    <a:lnTo>
                      <a:pt x="116" y="188"/>
                    </a:lnTo>
                    <a:lnTo>
                      <a:pt x="118" y="189"/>
                    </a:lnTo>
                    <a:lnTo>
                      <a:pt x="120" y="189"/>
                    </a:lnTo>
                    <a:lnTo>
                      <a:pt x="121" y="187"/>
                    </a:lnTo>
                    <a:lnTo>
                      <a:pt x="124" y="182"/>
                    </a:lnTo>
                    <a:lnTo>
                      <a:pt x="127" y="174"/>
                    </a:lnTo>
                    <a:lnTo>
                      <a:pt x="132" y="155"/>
                    </a:lnTo>
                    <a:lnTo>
                      <a:pt x="136" y="136"/>
                    </a:lnTo>
                    <a:lnTo>
                      <a:pt x="137" y="125"/>
                    </a:lnTo>
                    <a:lnTo>
                      <a:pt x="138" y="112"/>
                    </a:lnTo>
                    <a:lnTo>
                      <a:pt x="137" y="99"/>
                    </a:lnTo>
                    <a:lnTo>
                      <a:pt x="135" y="85"/>
                    </a:lnTo>
                    <a:lnTo>
                      <a:pt x="131" y="58"/>
                    </a:lnTo>
                    <a:lnTo>
                      <a:pt x="129" y="48"/>
                    </a:lnTo>
                    <a:lnTo>
                      <a:pt x="126" y="41"/>
                    </a:lnTo>
                    <a:lnTo>
                      <a:pt x="123" y="34"/>
                    </a:lnTo>
                    <a:lnTo>
                      <a:pt x="119" y="26"/>
                    </a:lnTo>
                    <a:lnTo>
                      <a:pt x="112" y="19"/>
                    </a:lnTo>
                    <a:lnTo>
                      <a:pt x="106" y="12"/>
                    </a:lnTo>
                    <a:lnTo>
                      <a:pt x="98" y="5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6" y="1"/>
                    </a:lnTo>
                    <a:lnTo>
                      <a:pt x="72" y="3"/>
                    </a:lnTo>
                    <a:lnTo>
                      <a:pt x="68" y="6"/>
                    </a:lnTo>
                    <a:lnTo>
                      <a:pt x="59" y="12"/>
                    </a:lnTo>
                    <a:lnTo>
                      <a:pt x="53" y="14"/>
                    </a:lnTo>
                    <a:lnTo>
                      <a:pt x="48" y="16"/>
                    </a:lnTo>
                    <a:lnTo>
                      <a:pt x="42" y="16"/>
                    </a:ln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F0E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86" name="Freeform 333">
                <a:extLst>
                  <a:ext uri="{FF2B5EF4-FFF2-40B4-BE49-F238E27FC236}">
                    <a16:creationId xmlns:a16="http://schemas.microsoft.com/office/drawing/2014/main" id="{F74A4215-9B9A-4BB0-8719-3ECE56E08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295"/>
                <a:ext cx="134" cy="185"/>
              </a:xfrm>
              <a:custGeom>
                <a:avLst/>
                <a:gdLst>
                  <a:gd name="T0" fmla="*/ 36 w 134"/>
                  <a:gd name="T1" fmla="*/ 16 h 185"/>
                  <a:gd name="T2" fmla="*/ 25 w 134"/>
                  <a:gd name="T3" fmla="*/ 17 h 185"/>
                  <a:gd name="T4" fmla="*/ 14 w 134"/>
                  <a:gd name="T5" fmla="*/ 26 h 185"/>
                  <a:gd name="T6" fmla="*/ 5 w 134"/>
                  <a:gd name="T7" fmla="*/ 41 h 185"/>
                  <a:gd name="T8" fmla="*/ 0 w 134"/>
                  <a:gd name="T9" fmla="*/ 61 h 185"/>
                  <a:gd name="T10" fmla="*/ 0 w 134"/>
                  <a:gd name="T11" fmla="*/ 67 h 185"/>
                  <a:gd name="T12" fmla="*/ 4 w 134"/>
                  <a:gd name="T13" fmla="*/ 79 h 185"/>
                  <a:gd name="T14" fmla="*/ 12 w 134"/>
                  <a:gd name="T15" fmla="*/ 95 h 185"/>
                  <a:gd name="T16" fmla="*/ 28 w 134"/>
                  <a:gd name="T17" fmla="*/ 115 h 185"/>
                  <a:gd name="T18" fmla="*/ 47 w 134"/>
                  <a:gd name="T19" fmla="*/ 132 h 185"/>
                  <a:gd name="T20" fmla="*/ 56 w 134"/>
                  <a:gd name="T21" fmla="*/ 138 h 185"/>
                  <a:gd name="T22" fmla="*/ 89 w 134"/>
                  <a:gd name="T23" fmla="*/ 161 h 185"/>
                  <a:gd name="T24" fmla="*/ 108 w 134"/>
                  <a:gd name="T25" fmla="*/ 179 h 185"/>
                  <a:gd name="T26" fmla="*/ 111 w 134"/>
                  <a:gd name="T27" fmla="*/ 183 h 185"/>
                  <a:gd name="T28" fmla="*/ 115 w 134"/>
                  <a:gd name="T29" fmla="*/ 185 h 185"/>
                  <a:gd name="T30" fmla="*/ 118 w 134"/>
                  <a:gd name="T31" fmla="*/ 184 h 185"/>
                  <a:gd name="T32" fmla="*/ 123 w 134"/>
                  <a:gd name="T33" fmla="*/ 171 h 185"/>
                  <a:gd name="T34" fmla="*/ 132 w 134"/>
                  <a:gd name="T35" fmla="*/ 134 h 185"/>
                  <a:gd name="T36" fmla="*/ 133 w 134"/>
                  <a:gd name="T37" fmla="*/ 123 h 185"/>
                  <a:gd name="T38" fmla="*/ 133 w 134"/>
                  <a:gd name="T39" fmla="*/ 97 h 185"/>
                  <a:gd name="T40" fmla="*/ 127 w 134"/>
                  <a:gd name="T41" fmla="*/ 58 h 185"/>
                  <a:gd name="T42" fmla="*/ 123 w 134"/>
                  <a:gd name="T43" fmla="*/ 41 h 185"/>
                  <a:gd name="T44" fmla="*/ 120 w 134"/>
                  <a:gd name="T45" fmla="*/ 34 h 185"/>
                  <a:gd name="T46" fmla="*/ 109 w 134"/>
                  <a:gd name="T47" fmla="*/ 19 h 185"/>
                  <a:gd name="T48" fmla="*/ 95 w 134"/>
                  <a:gd name="T49" fmla="*/ 5 h 185"/>
                  <a:gd name="T50" fmla="*/ 87 w 134"/>
                  <a:gd name="T51" fmla="*/ 1 h 185"/>
                  <a:gd name="T52" fmla="*/ 79 w 134"/>
                  <a:gd name="T53" fmla="*/ 0 h 185"/>
                  <a:gd name="T54" fmla="*/ 69 w 134"/>
                  <a:gd name="T55" fmla="*/ 3 h 185"/>
                  <a:gd name="T56" fmla="*/ 66 w 134"/>
                  <a:gd name="T57" fmla="*/ 5 h 185"/>
                  <a:gd name="T58" fmla="*/ 52 w 134"/>
                  <a:gd name="T59" fmla="*/ 14 h 185"/>
                  <a:gd name="T60" fmla="*/ 41 w 134"/>
                  <a:gd name="T61" fmla="*/ 17 h 185"/>
                  <a:gd name="T62" fmla="*/ 36 w 134"/>
                  <a:gd name="T63" fmla="*/ 16 h 1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4" h="185">
                    <a:moveTo>
                      <a:pt x="36" y="16"/>
                    </a:moveTo>
                    <a:lnTo>
                      <a:pt x="36" y="16"/>
                    </a:lnTo>
                    <a:lnTo>
                      <a:pt x="31" y="16"/>
                    </a:lnTo>
                    <a:lnTo>
                      <a:pt x="25" y="17"/>
                    </a:lnTo>
                    <a:lnTo>
                      <a:pt x="20" y="21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41"/>
                    </a:lnTo>
                    <a:lnTo>
                      <a:pt x="1" y="50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4" y="79"/>
                    </a:lnTo>
                    <a:lnTo>
                      <a:pt x="6" y="84"/>
                    </a:lnTo>
                    <a:lnTo>
                      <a:pt x="12" y="95"/>
                    </a:lnTo>
                    <a:lnTo>
                      <a:pt x="20" y="106"/>
                    </a:lnTo>
                    <a:lnTo>
                      <a:pt x="28" y="115"/>
                    </a:lnTo>
                    <a:lnTo>
                      <a:pt x="38" y="125"/>
                    </a:lnTo>
                    <a:lnTo>
                      <a:pt x="47" y="132"/>
                    </a:lnTo>
                    <a:lnTo>
                      <a:pt x="56" y="138"/>
                    </a:lnTo>
                    <a:lnTo>
                      <a:pt x="74" y="150"/>
                    </a:lnTo>
                    <a:lnTo>
                      <a:pt x="89" y="161"/>
                    </a:lnTo>
                    <a:lnTo>
                      <a:pt x="103" y="173"/>
                    </a:lnTo>
                    <a:lnTo>
                      <a:pt x="108" y="179"/>
                    </a:lnTo>
                    <a:lnTo>
                      <a:pt x="111" y="183"/>
                    </a:lnTo>
                    <a:lnTo>
                      <a:pt x="113" y="185"/>
                    </a:lnTo>
                    <a:lnTo>
                      <a:pt x="115" y="185"/>
                    </a:lnTo>
                    <a:lnTo>
                      <a:pt x="117" y="185"/>
                    </a:lnTo>
                    <a:lnTo>
                      <a:pt x="118" y="184"/>
                    </a:lnTo>
                    <a:lnTo>
                      <a:pt x="121" y="179"/>
                    </a:lnTo>
                    <a:lnTo>
                      <a:pt x="123" y="171"/>
                    </a:lnTo>
                    <a:lnTo>
                      <a:pt x="128" y="153"/>
                    </a:lnTo>
                    <a:lnTo>
                      <a:pt x="132" y="134"/>
                    </a:lnTo>
                    <a:lnTo>
                      <a:pt x="133" y="123"/>
                    </a:lnTo>
                    <a:lnTo>
                      <a:pt x="134" y="111"/>
                    </a:lnTo>
                    <a:lnTo>
                      <a:pt x="133" y="97"/>
                    </a:lnTo>
                    <a:lnTo>
                      <a:pt x="131" y="84"/>
                    </a:lnTo>
                    <a:lnTo>
                      <a:pt x="127" y="58"/>
                    </a:lnTo>
                    <a:lnTo>
                      <a:pt x="125" y="48"/>
                    </a:lnTo>
                    <a:lnTo>
                      <a:pt x="123" y="41"/>
                    </a:lnTo>
                    <a:lnTo>
                      <a:pt x="120" y="34"/>
                    </a:lnTo>
                    <a:lnTo>
                      <a:pt x="115" y="27"/>
                    </a:lnTo>
                    <a:lnTo>
                      <a:pt x="109" y="19"/>
                    </a:lnTo>
                    <a:lnTo>
                      <a:pt x="103" y="12"/>
                    </a:lnTo>
                    <a:lnTo>
                      <a:pt x="95" y="5"/>
                    </a:lnTo>
                    <a:lnTo>
                      <a:pt x="92" y="3"/>
                    </a:lnTo>
                    <a:lnTo>
                      <a:pt x="87" y="1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69" y="3"/>
                    </a:lnTo>
                    <a:lnTo>
                      <a:pt x="66" y="5"/>
                    </a:lnTo>
                    <a:lnTo>
                      <a:pt x="57" y="12"/>
                    </a:lnTo>
                    <a:lnTo>
                      <a:pt x="52" y="14"/>
                    </a:lnTo>
                    <a:lnTo>
                      <a:pt x="46" y="16"/>
                    </a:lnTo>
                    <a:lnTo>
                      <a:pt x="41" y="17"/>
                    </a:ln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ED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87" name="Freeform 334">
                <a:extLst>
                  <a:ext uri="{FF2B5EF4-FFF2-40B4-BE49-F238E27FC236}">
                    <a16:creationId xmlns:a16="http://schemas.microsoft.com/office/drawing/2014/main" id="{5D6FCB2F-6FD2-457E-8BBA-65B38004F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1296"/>
                <a:ext cx="129" cy="182"/>
              </a:xfrm>
              <a:custGeom>
                <a:avLst/>
                <a:gdLst>
                  <a:gd name="T0" fmla="*/ 33 w 129"/>
                  <a:gd name="T1" fmla="*/ 17 h 182"/>
                  <a:gd name="T2" fmla="*/ 33 w 129"/>
                  <a:gd name="T3" fmla="*/ 17 h 182"/>
                  <a:gd name="T4" fmla="*/ 29 w 129"/>
                  <a:gd name="T5" fmla="*/ 17 h 182"/>
                  <a:gd name="T6" fmla="*/ 23 w 129"/>
                  <a:gd name="T7" fmla="*/ 18 h 182"/>
                  <a:gd name="T8" fmla="*/ 18 w 129"/>
                  <a:gd name="T9" fmla="*/ 21 h 182"/>
                  <a:gd name="T10" fmla="*/ 12 w 129"/>
                  <a:gd name="T11" fmla="*/ 26 h 182"/>
                  <a:gd name="T12" fmla="*/ 8 w 129"/>
                  <a:gd name="T13" fmla="*/ 33 h 182"/>
                  <a:gd name="T14" fmla="*/ 4 w 129"/>
                  <a:gd name="T15" fmla="*/ 41 h 182"/>
                  <a:gd name="T16" fmla="*/ 1 w 129"/>
                  <a:gd name="T17" fmla="*/ 50 h 182"/>
                  <a:gd name="T18" fmla="*/ 0 w 129"/>
                  <a:gd name="T19" fmla="*/ 62 h 182"/>
                  <a:gd name="T20" fmla="*/ 0 w 129"/>
                  <a:gd name="T21" fmla="*/ 62 h 182"/>
                  <a:gd name="T22" fmla="*/ 0 w 129"/>
                  <a:gd name="T23" fmla="*/ 67 h 182"/>
                  <a:gd name="T24" fmla="*/ 1 w 129"/>
                  <a:gd name="T25" fmla="*/ 73 h 182"/>
                  <a:gd name="T26" fmla="*/ 5 w 129"/>
                  <a:gd name="T27" fmla="*/ 84 h 182"/>
                  <a:gd name="T28" fmla="*/ 10 w 129"/>
                  <a:gd name="T29" fmla="*/ 94 h 182"/>
                  <a:gd name="T30" fmla="*/ 18 w 129"/>
                  <a:gd name="T31" fmla="*/ 104 h 182"/>
                  <a:gd name="T32" fmla="*/ 26 w 129"/>
                  <a:gd name="T33" fmla="*/ 114 h 182"/>
                  <a:gd name="T34" fmla="*/ 35 w 129"/>
                  <a:gd name="T35" fmla="*/ 123 h 182"/>
                  <a:gd name="T36" fmla="*/ 44 w 129"/>
                  <a:gd name="T37" fmla="*/ 130 h 182"/>
                  <a:gd name="T38" fmla="*/ 53 w 129"/>
                  <a:gd name="T39" fmla="*/ 136 h 182"/>
                  <a:gd name="T40" fmla="*/ 53 w 129"/>
                  <a:gd name="T41" fmla="*/ 136 h 182"/>
                  <a:gd name="T42" fmla="*/ 70 w 129"/>
                  <a:gd name="T43" fmla="*/ 147 h 182"/>
                  <a:gd name="T44" fmla="*/ 86 w 129"/>
                  <a:gd name="T45" fmla="*/ 158 h 182"/>
                  <a:gd name="T46" fmla="*/ 99 w 129"/>
                  <a:gd name="T47" fmla="*/ 169 h 182"/>
                  <a:gd name="T48" fmla="*/ 103 w 129"/>
                  <a:gd name="T49" fmla="*/ 175 h 182"/>
                  <a:gd name="T50" fmla="*/ 107 w 129"/>
                  <a:gd name="T51" fmla="*/ 180 h 182"/>
                  <a:gd name="T52" fmla="*/ 107 w 129"/>
                  <a:gd name="T53" fmla="*/ 180 h 182"/>
                  <a:gd name="T54" fmla="*/ 108 w 129"/>
                  <a:gd name="T55" fmla="*/ 181 h 182"/>
                  <a:gd name="T56" fmla="*/ 111 w 129"/>
                  <a:gd name="T57" fmla="*/ 182 h 182"/>
                  <a:gd name="T58" fmla="*/ 112 w 129"/>
                  <a:gd name="T59" fmla="*/ 182 h 182"/>
                  <a:gd name="T60" fmla="*/ 113 w 129"/>
                  <a:gd name="T61" fmla="*/ 180 h 182"/>
                  <a:gd name="T62" fmla="*/ 116 w 129"/>
                  <a:gd name="T63" fmla="*/ 176 h 182"/>
                  <a:gd name="T64" fmla="*/ 119 w 129"/>
                  <a:gd name="T65" fmla="*/ 168 h 182"/>
                  <a:gd name="T66" fmla="*/ 123 w 129"/>
                  <a:gd name="T67" fmla="*/ 150 h 182"/>
                  <a:gd name="T68" fmla="*/ 127 w 129"/>
                  <a:gd name="T69" fmla="*/ 131 h 182"/>
                  <a:gd name="T70" fmla="*/ 127 w 129"/>
                  <a:gd name="T71" fmla="*/ 131 h 182"/>
                  <a:gd name="T72" fmla="*/ 129 w 129"/>
                  <a:gd name="T73" fmla="*/ 122 h 182"/>
                  <a:gd name="T74" fmla="*/ 129 w 129"/>
                  <a:gd name="T75" fmla="*/ 109 h 182"/>
                  <a:gd name="T76" fmla="*/ 128 w 129"/>
                  <a:gd name="T77" fmla="*/ 96 h 182"/>
                  <a:gd name="T78" fmla="*/ 127 w 129"/>
                  <a:gd name="T79" fmla="*/ 83 h 182"/>
                  <a:gd name="T80" fmla="*/ 123 w 129"/>
                  <a:gd name="T81" fmla="*/ 58 h 182"/>
                  <a:gd name="T82" fmla="*/ 120 w 129"/>
                  <a:gd name="T83" fmla="*/ 48 h 182"/>
                  <a:gd name="T84" fmla="*/ 118 w 129"/>
                  <a:gd name="T85" fmla="*/ 41 h 182"/>
                  <a:gd name="T86" fmla="*/ 118 w 129"/>
                  <a:gd name="T87" fmla="*/ 41 h 182"/>
                  <a:gd name="T88" fmla="*/ 115 w 129"/>
                  <a:gd name="T89" fmla="*/ 35 h 182"/>
                  <a:gd name="T90" fmla="*/ 111 w 129"/>
                  <a:gd name="T91" fmla="*/ 27 h 182"/>
                  <a:gd name="T92" fmla="*/ 105 w 129"/>
                  <a:gd name="T93" fmla="*/ 19 h 182"/>
                  <a:gd name="T94" fmla="*/ 99 w 129"/>
                  <a:gd name="T95" fmla="*/ 12 h 182"/>
                  <a:gd name="T96" fmla="*/ 92 w 129"/>
                  <a:gd name="T97" fmla="*/ 5 h 182"/>
                  <a:gd name="T98" fmla="*/ 88 w 129"/>
                  <a:gd name="T99" fmla="*/ 2 h 182"/>
                  <a:gd name="T100" fmla="*/ 84 w 129"/>
                  <a:gd name="T101" fmla="*/ 1 h 182"/>
                  <a:gd name="T102" fmla="*/ 80 w 129"/>
                  <a:gd name="T103" fmla="*/ 0 h 182"/>
                  <a:gd name="T104" fmla="*/ 75 w 129"/>
                  <a:gd name="T105" fmla="*/ 0 h 182"/>
                  <a:gd name="T106" fmla="*/ 71 w 129"/>
                  <a:gd name="T107" fmla="*/ 0 h 182"/>
                  <a:gd name="T108" fmla="*/ 66 w 129"/>
                  <a:gd name="T109" fmla="*/ 2 h 182"/>
                  <a:gd name="T110" fmla="*/ 66 w 129"/>
                  <a:gd name="T111" fmla="*/ 2 h 182"/>
                  <a:gd name="T112" fmla="*/ 63 w 129"/>
                  <a:gd name="T113" fmla="*/ 5 h 182"/>
                  <a:gd name="T114" fmla="*/ 55 w 129"/>
                  <a:gd name="T115" fmla="*/ 12 h 182"/>
                  <a:gd name="T116" fmla="*/ 49 w 129"/>
                  <a:gd name="T117" fmla="*/ 15 h 182"/>
                  <a:gd name="T118" fmla="*/ 43 w 129"/>
                  <a:gd name="T119" fmla="*/ 17 h 182"/>
                  <a:gd name="T120" fmla="*/ 38 w 129"/>
                  <a:gd name="T121" fmla="*/ 18 h 182"/>
                  <a:gd name="T122" fmla="*/ 33 w 129"/>
                  <a:gd name="T123" fmla="*/ 17 h 182"/>
                  <a:gd name="T124" fmla="*/ 33 w 129"/>
                  <a:gd name="T125" fmla="*/ 17 h 1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9" h="182">
                    <a:moveTo>
                      <a:pt x="33" y="17"/>
                    </a:moveTo>
                    <a:lnTo>
                      <a:pt x="33" y="17"/>
                    </a:lnTo>
                    <a:lnTo>
                      <a:pt x="29" y="17"/>
                    </a:lnTo>
                    <a:lnTo>
                      <a:pt x="23" y="18"/>
                    </a:lnTo>
                    <a:lnTo>
                      <a:pt x="18" y="21"/>
                    </a:lnTo>
                    <a:lnTo>
                      <a:pt x="12" y="26"/>
                    </a:lnTo>
                    <a:lnTo>
                      <a:pt x="8" y="33"/>
                    </a:lnTo>
                    <a:lnTo>
                      <a:pt x="4" y="41"/>
                    </a:lnTo>
                    <a:lnTo>
                      <a:pt x="1" y="50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4"/>
                    </a:lnTo>
                    <a:lnTo>
                      <a:pt x="10" y="94"/>
                    </a:lnTo>
                    <a:lnTo>
                      <a:pt x="18" y="104"/>
                    </a:lnTo>
                    <a:lnTo>
                      <a:pt x="26" y="114"/>
                    </a:lnTo>
                    <a:lnTo>
                      <a:pt x="35" y="123"/>
                    </a:lnTo>
                    <a:lnTo>
                      <a:pt x="44" y="130"/>
                    </a:lnTo>
                    <a:lnTo>
                      <a:pt x="53" y="136"/>
                    </a:lnTo>
                    <a:lnTo>
                      <a:pt x="70" y="147"/>
                    </a:lnTo>
                    <a:lnTo>
                      <a:pt x="86" y="158"/>
                    </a:lnTo>
                    <a:lnTo>
                      <a:pt x="99" y="169"/>
                    </a:lnTo>
                    <a:lnTo>
                      <a:pt x="103" y="175"/>
                    </a:lnTo>
                    <a:lnTo>
                      <a:pt x="107" y="180"/>
                    </a:lnTo>
                    <a:lnTo>
                      <a:pt x="108" y="181"/>
                    </a:lnTo>
                    <a:lnTo>
                      <a:pt x="111" y="182"/>
                    </a:lnTo>
                    <a:lnTo>
                      <a:pt x="112" y="182"/>
                    </a:lnTo>
                    <a:lnTo>
                      <a:pt x="113" y="180"/>
                    </a:lnTo>
                    <a:lnTo>
                      <a:pt x="116" y="176"/>
                    </a:lnTo>
                    <a:lnTo>
                      <a:pt x="119" y="168"/>
                    </a:lnTo>
                    <a:lnTo>
                      <a:pt x="123" y="150"/>
                    </a:lnTo>
                    <a:lnTo>
                      <a:pt x="127" y="131"/>
                    </a:lnTo>
                    <a:lnTo>
                      <a:pt x="129" y="122"/>
                    </a:lnTo>
                    <a:lnTo>
                      <a:pt x="129" y="109"/>
                    </a:lnTo>
                    <a:lnTo>
                      <a:pt x="128" y="96"/>
                    </a:lnTo>
                    <a:lnTo>
                      <a:pt x="127" y="83"/>
                    </a:lnTo>
                    <a:lnTo>
                      <a:pt x="123" y="58"/>
                    </a:lnTo>
                    <a:lnTo>
                      <a:pt x="120" y="48"/>
                    </a:lnTo>
                    <a:lnTo>
                      <a:pt x="118" y="41"/>
                    </a:lnTo>
                    <a:lnTo>
                      <a:pt x="115" y="35"/>
                    </a:lnTo>
                    <a:lnTo>
                      <a:pt x="111" y="27"/>
                    </a:lnTo>
                    <a:lnTo>
                      <a:pt x="105" y="19"/>
                    </a:lnTo>
                    <a:lnTo>
                      <a:pt x="99" y="12"/>
                    </a:lnTo>
                    <a:lnTo>
                      <a:pt x="92" y="5"/>
                    </a:lnTo>
                    <a:lnTo>
                      <a:pt x="88" y="2"/>
                    </a:lnTo>
                    <a:lnTo>
                      <a:pt x="84" y="1"/>
                    </a:lnTo>
                    <a:lnTo>
                      <a:pt x="80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6" y="2"/>
                    </a:lnTo>
                    <a:lnTo>
                      <a:pt x="63" y="5"/>
                    </a:lnTo>
                    <a:lnTo>
                      <a:pt x="55" y="12"/>
                    </a:lnTo>
                    <a:lnTo>
                      <a:pt x="49" y="15"/>
                    </a:lnTo>
                    <a:lnTo>
                      <a:pt x="43" y="17"/>
                    </a:lnTo>
                    <a:lnTo>
                      <a:pt x="38" y="18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EBE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88" name="Freeform 335">
                <a:extLst>
                  <a:ext uri="{FF2B5EF4-FFF2-40B4-BE49-F238E27FC236}">
                    <a16:creationId xmlns:a16="http://schemas.microsoft.com/office/drawing/2014/main" id="{DABD4F85-E322-47EC-97AF-A056A6352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1296"/>
                <a:ext cx="126" cy="179"/>
              </a:xfrm>
              <a:custGeom>
                <a:avLst/>
                <a:gdLst>
                  <a:gd name="T0" fmla="*/ 33 w 126"/>
                  <a:gd name="T1" fmla="*/ 19 h 179"/>
                  <a:gd name="T2" fmla="*/ 33 w 126"/>
                  <a:gd name="T3" fmla="*/ 19 h 179"/>
                  <a:gd name="T4" fmla="*/ 28 w 126"/>
                  <a:gd name="T5" fmla="*/ 19 h 179"/>
                  <a:gd name="T6" fmla="*/ 23 w 126"/>
                  <a:gd name="T7" fmla="*/ 20 h 179"/>
                  <a:gd name="T8" fmla="*/ 18 w 126"/>
                  <a:gd name="T9" fmla="*/ 23 h 179"/>
                  <a:gd name="T10" fmla="*/ 13 w 126"/>
                  <a:gd name="T11" fmla="*/ 28 h 179"/>
                  <a:gd name="T12" fmla="*/ 8 w 126"/>
                  <a:gd name="T13" fmla="*/ 34 h 179"/>
                  <a:gd name="T14" fmla="*/ 4 w 126"/>
                  <a:gd name="T15" fmla="*/ 42 h 179"/>
                  <a:gd name="T16" fmla="*/ 2 w 126"/>
                  <a:gd name="T17" fmla="*/ 51 h 179"/>
                  <a:gd name="T18" fmla="*/ 0 w 126"/>
                  <a:gd name="T19" fmla="*/ 62 h 179"/>
                  <a:gd name="T20" fmla="*/ 0 w 126"/>
                  <a:gd name="T21" fmla="*/ 62 h 179"/>
                  <a:gd name="T22" fmla="*/ 1 w 126"/>
                  <a:gd name="T23" fmla="*/ 68 h 179"/>
                  <a:gd name="T24" fmla="*/ 1 w 126"/>
                  <a:gd name="T25" fmla="*/ 73 h 179"/>
                  <a:gd name="T26" fmla="*/ 5 w 126"/>
                  <a:gd name="T27" fmla="*/ 84 h 179"/>
                  <a:gd name="T28" fmla="*/ 11 w 126"/>
                  <a:gd name="T29" fmla="*/ 94 h 179"/>
                  <a:gd name="T30" fmla="*/ 18 w 126"/>
                  <a:gd name="T31" fmla="*/ 104 h 179"/>
                  <a:gd name="T32" fmla="*/ 26 w 126"/>
                  <a:gd name="T33" fmla="*/ 113 h 179"/>
                  <a:gd name="T34" fmla="*/ 35 w 126"/>
                  <a:gd name="T35" fmla="*/ 122 h 179"/>
                  <a:gd name="T36" fmla="*/ 44 w 126"/>
                  <a:gd name="T37" fmla="*/ 129 h 179"/>
                  <a:gd name="T38" fmla="*/ 53 w 126"/>
                  <a:gd name="T39" fmla="*/ 135 h 179"/>
                  <a:gd name="T40" fmla="*/ 53 w 126"/>
                  <a:gd name="T41" fmla="*/ 135 h 179"/>
                  <a:gd name="T42" fmla="*/ 69 w 126"/>
                  <a:gd name="T43" fmla="*/ 145 h 179"/>
                  <a:gd name="T44" fmla="*/ 84 w 126"/>
                  <a:gd name="T45" fmla="*/ 157 h 179"/>
                  <a:gd name="T46" fmla="*/ 97 w 126"/>
                  <a:gd name="T47" fmla="*/ 167 h 179"/>
                  <a:gd name="T48" fmla="*/ 101 w 126"/>
                  <a:gd name="T49" fmla="*/ 172 h 179"/>
                  <a:gd name="T50" fmla="*/ 105 w 126"/>
                  <a:gd name="T51" fmla="*/ 177 h 179"/>
                  <a:gd name="T52" fmla="*/ 105 w 126"/>
                  <a:gd name="T53" fmla="*/ 177 h 179"/>
                  <a:gd name="T54" fmla="*/ 106 w 126"/>
                  <a:gd name="T55" fmla="*/ 179 h 179"/>
                  <a:gd name="T56" fmla="*/ 107 w 126"/>
                  <a:gd name="T57" fmla="*/ 179 h 179"/>
                  <a:gd name="T58" fmla="*/ 110 w 126"/>
                  <a:gd name="T59" fmla="*/ 179 h 179"/>
                  <a:gd name="T60" fmla="*/ 111 w 126"/>
                  <a:gd name="T61" fmla="*/ 178 h 179"/>
                  <a:gd name="T62" fmla="*/ 114 w 126"/>
                  <a:gd name="T63" fmla="*/ 172 h 179"/>
                  <a:gd name="T64" fmla="*/ 116 w 126"/>
                  <a:gd name="T65" fmla="*/ 166 h 179"/>
                  <a:gd name="T66" fmla="*/ 121 w 126"/>
                  <a:gd name="T67" fmla="*/ 148 h 179"/>
                  <a:gd name="T68" fmla="*/ 125 w 126"/>
                  <a:gd name="T69" fmla="*/ 130 h 179"/>
                  <a:gd name="T70" fmla="*/ 125 w 126"/>
                  <a:gd name="T71" fmla="*/ 130 h 179"/>
                  <a:gd name="T72" fmla="*/ 126 w 126"/>
                  <a:gd name="T73" fmla="*/ 121 h 179"/>
                  <a:gd name="T74" fmla="*/ 126 w 126"/>
                  <a:gd name="T75" fmla="*/ 108 h 179"/>
                  <a:gd name="T76" fmla="*/ 125 w 126"/>
                  <a:gd name="T77" fmla="*/ 96 h 179"/>
                  <a:gd name="T78" fmla="*/ 124 w 126"/>
                  <a:gd name="T79" fmla="*/ 83 h 179"/>
                  <a:gd name="T80" fmla="*/ 120 w 126"/>
                  <a:gd name="T81" fmla="*/ 59 h 179"/>
                  <a:gd name="T82" fmla="*/ 118 w 126"/>
                  <a:gd name="T83" fmla="*/ 49 h 179"/>
                  <a:gd name="T84" fmla="*/ 115 w 126"/>
                  <a:gd name="T85" fmla="*/ 42 h 179"/>
                  <a:gd name="T86" fmla="*/ 115 w 126"/>
                  <a:gd name="T87" fmla="*/ 42 h 179"/>
                  <a:gd name="T88" fmla="*/ 113 w 126"/>
                  <a:gd name="T89" fmla="*/ 36 h 179"/>
                  <a:gd name="T90" fmla="*/ 109 w 126"/>
                  <a:gd name="T91" fmla="*/ 29 h 179"/>
                  <a:gd name="T92" fmla="*/ 103 w 126"/>
                  <a:gd name="T93" fmla="*/ 21 h 179"/>
                  <a:gd name="T94" fmla="*/ 97 w 126"/>
                  <a:gd name="T95" fmla="*/ 13 h 179"/>
                  <a:gd name="T96" fmla="*/ 90 w 126"/>
                  <a:gd name="T97" fmla="*/ 7 h 179"/>
                  <a:gd name="T98" fmla="*/ 86 w 126"/>
                  <a:gd name="T99" fmla="*/ 3 h 179"/>
                  <a:gd name="T100" fmla="*/ 82 w 126"/>
                  <a:gd name="T101" fmla="*/ 2 h 179"/>
                  <a:gd name="T102" fmla="*/ 78 w 126"/>
                  <a:gd name="T103" fmla="*/ 1 h 179"/>
                  <a:gd name="T104" fmla="*/ 74 w 126"/>
                  <a:gd name="T105" fmla="*/ 0 h 179"/>
                  <a:gd name="T106" fmla="*/ 70 w 126"/>
                  <a:gd name="T107" fmla="*/ 1 h 179"/>
                  <a:gd name="T108" fmla="*/ 65 w 126"/>
                  <a:gd name="T109" fmla="*/ 3 h 179"/>
                  <a:gd name="T110" fmla="*/ 65 w 126"/>
                  <a:gd name="T111" fmla="*/ 3 h 179"/>
                  <a:gd name="T112" fmla="*/ 62 w 126"/>
                  <a:gd name="T113" fmla="*/ 7 h 179"/>
                  <a:gd name="T114" fmla="*/ 54 w 126"/>
                  <a:gd name="T115" fmla="*/ 13 h 179"/>
                  <a:gd name="T116" fmla="*/ 48 w 126"/>
                  <a:gd name="T117" fmla="*/ 16 h 179"/>
                  <a:gd name="T118" fmla="*/ 43 w 126"/>
                  <a:gd name="T119" fmla="*/ 19 h 179"/>
                  <a:gd name="T120" fmla="*/ 38 w 126"/>
                  <a:gd name="T121" fmla="*/ 20 h 179"/>
                  <a:gd name="T122" fmla="*/ 33 w 126"/>
                  <a:gd name="T123" fmla="*/ 19 h 179"/>
                  <a:gd name="T124" fmla="*/ 33 w 126"/>
                  <a:gd name="T125" fmla="*/ 19 h 17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6" h="179">
                    <a:moveTo>
                      <a:pt x="33" y="19"/>
                    </a:moveTo>
                    <a:lnTo>
                      <a:pt x="33" y="19"/>
                    </a:lnTo>
                    <a:lnTo>
                      <a:pt x="28" y="19"/>
                    </a:lnTo>
                    <a:lnTo>
                      <a:pt x="23" y="20"/>
                    </a:lnTo>
                    <a:lnTo>
                      <a:pt x="18" y="23"/>
                    </a:lnTo>
                    <a:lnTo>
                      <a:pt x="13" y="28"/>
                    </a:lnTo>
                    <a:lnTo>
                      <a:pt x="8" y="34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1" y="73"/>
                    </a:lnTo>
                    <a:lnTo>
                      <a:pt x="5" y="84"/>
                    </a:lnTo>
                    <a:lnTo>
                      <a:pt x="11" y="94"/>
                    </a:lnTo>
                    <a:lnTo>
                      <a:pt x="18" y="104"/>
                    </a:lnTo>
                    <a:lnTo>
                      <a:pt x="26" y="113"/>
                    </a:lnTo>
                    <a:lnTo>
                      <a:pt x="35" y="122"/>
                    </a:lnTo>
                    <a:lnTo>
                      <a:pt x="44" y="129"/>
                    </a:lnTo>
                    <a:lnTo>
                      <a:pt x="53" y="135"/>
                    </a:lnTo>
                    <a:lnTo>
                      <a:pt x="69" y="145"/>
                    </a:lnTo>
                    <a:lnTo>
                      <a:pt x="84" y="157"/>
                    </a:lnTo>
                    <a:lnTo>
                      <a:pt x="97" y="167"/>
                    </a:lnTo>
                    <a:lnTo>
                      <a:pt x="101" y="172"/>
                    </a:lnTo>
                    <a:lnTo>
                      <a:pt x="105" y="177"/>
                    </a:lnTo>
                    <a:lnTo>
                      <a:pt x="106" y="179"/>
                    </a:lnTo>
                    <a:lnTo>
                      <a:pt x="107" y="179"/>
                    </a:lnTo>
                    <a:lnTo>
                      <a:pt x="110" y="179"/>
                    </a:lnTo>
                    <a:lnTo>
                      <a:pt x="111" y="178"/>
                    </a:lnTo>
                    <a:lnTo>
                      <a:pt x="114" y="172"/>
                    </a:lnTo>
                    <a:lnTo>
                      <a:pt x="116" y="166"/>
                    </a:lnTo>
                    <a:lnTo>
                      <a:pt x="121" y="148"/>
                    </a:lnTo>
                    <a:lnTo>
                      <a:pt x="125" y="130"/>
                    </a:lnTo>
                    <a:lnTo>
                      <a:pt x="126" y="121"/>
                    </a:lnTo>
                    <a:lnTo>
                      <a:pt x="126" y="108"/>
                    </a:lnTo>
                    <a:lnTo>
                      <a:pt x="125" y="96"/>
                    </a:lnTo>
                    <a:lnTo>
                      <a:pt x="124" y="83"/>
                    </a:lnTo>
                    <a:lnTo>
                      <a:pt x="120" y="59"/>
                    </a:lnTo>
                    <a:lnTo>
                      <a:pt x="118" y="49"/>
                    </a:lnTo>
                    <a:lnTo>
                      <a:pt x="115" y="42"/>
                    </a:lnTo>
                    <a:lnTo>
                      <a:pt x="113" y="36"/>
                    </a:lnTo>
                    <a:lnTo>
                      <a:pt x="109" y="29"/>
                    </a:lnTo>
                    <a:lnTo>
                      <a:pt x="103" y="21"/>
                    </a:lnTo>
                    <a:lnTo>
                      <a:pt x="97" y="13"/>
                    </a:lnTo>
                    <a:lnTo>
                      <a:pt x="90" y="7"/>
                    </a:lnTo>
                    <a:lnTo>
                      <a:pt x="86" y="3"/>
                    </a:lnTo>
                    <a:lnTo>
                      <a:pt x="82" y="2"/>
                    </a:lnTo>
                    <a:lnTo>
                      <a:pt x="78" y="1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5" y="3"/>
                    </a:lnTo>
                    <a:lnTo>
                      <a:pt x="62" y="7"/>
                    </a:lnTo>
                    <a:lnTo>
                      <a:pt x="54" y="13"/>
                    </a:lnTo>
                    <a:lnTo>
                      <a:pt x="48" y="16"/>
                    </a:lnTo>
                    <a:lnTo>
                      <a:pt x="43" y="19"/>
                    </a:lnTo>
                    <a:lnTo>
                      <a:pt x="38" y="20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E8E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89" name="Freeform 336">
                <a:extLst>
                  <a:ext uri="{FF2B5EF4-FFF2-40B4-BE49-F238E27FC236}">
                    <a16:creationId xmlns:a16="http://schemas.microsoft.com/office/drawing/2014/main" id="{F078CF35-A481-4444-8F56-D36B17781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1297"/>
                <a:ext cx="122" cy="176"/>
              </a:xfrm>
              <a:custGeom>
                <a:avLst/>
                <a:gdLst>
                  <a:gd name="T0" fmla="*/ 32 w 122"/>
                  <a:gd name="T1" fmla="*/ 20 h 176"/>
                  <a:gd name="T2" fmla="*/ 32 w 122"/>
                  <a:gd name="T3" fmla="*/ 20 h 176"/>
                  <a:gd name="T4" fmla="*/ 27 w 122"/>
                  <a:gd name="T5" fmla="*/ 20 h 176"/>
                  <a:gd name="T6" fmla="*/ 22 w 122"/>
                  <a:gd name="T7" fmla="*/ 21 h 176"/>
                  <a:gd name="T8" fmla="*/ 17 w 122"/>
                  <a:gd name="T9" fmla="*/ 24 h 176"/>
                  <a:gd name="T10" fmla="*/ 12 w 122"/>
                  <a:gd name="T11" fmla="*/ 29 h 176"/>
                  <a:gd name="T12" fmla="*/ 7 w 122"/>
                  <a:gd name="T13" fmla="*/ 35 h 176"/>
                  <a:gd name="T14" fmla="*/ 4 w 122"/>
                  <a:gd name="T15" fmla="*/ 42 h 176"/>
                  <a:gd name="T16" fmla="*/ 1 w 122"/>
                  <a:gd name="T17" fmla="*/ 51 h 176"/>
                  <a:gd name="T18" fmla="*/ 0 w 122"/>
                  <a:gd name="T19" fmla="*/ 62 h 176"/>
                  <a:gd name="T20" fmla="*/ 0 w 122"/>
                  <a:gd name="T21" fmla="*/ 62 h 176"/>
                  <a:gd name="T22" fmla="*/ 0 w 122"/>
                  <a:gd name="T23" fmla="*/ 67 h 176"/>
                  <a:gd name="T24" fmla="*/ 1 w 122"/>
                  <a:gd name="T25" fmla="*/ 72 h 176"/>
                  <a:gd name="T26" fmla="*/ 5 w 122"/>
                  <a:gd name="T27" fmla="*/ 83 h 176"/>
                  <a:gd name="T28" fmla="*/ 10 w 122"/>
                  <a:gd name="T29" fmla="*/ 93 h 176"/>
                  <a:gd name="T30" fmla="*/ 17 w 122"/>
                  <a:gd name="T31" fmla="*/ 102 h 176"/>
                  <a:gd name="T32" fmla="*/ 25 w 122"/>
                  <a:gd name="T33" fmla="*/ 111 h 176"/>
                  <a:gd name="T34" fmla="*/ 34 w 122"/>
                  <a:gd name="T35" fmla="*/ 120 h 176"/>
                  <a:gd name="T36" fmla="*/ 42 w 122"/>
                  <a:gd name="T37" fmla="*/ 127 h 176"/>
                  <a:gd name="T38" fmla="*/ 51 w 122"/>
                  <a:gd name="T39" fmla="*/ 133 h 176"/>
                  <a:gd name="T40" fmla="*/ 51 w 122"/>
                  <a:gd name="T41" fmla="*/ 133 h 176"/>
                  <a:gd name="T42" fmla="*/ 67 w 122"/>
                  <a:gd name="T43" fmla="*/ 143 h 176"/>
                  <a:gd name="T44" fmla="*/ 81 w 122"/>
                  <a:gd name="T45" fmla="*/ 154 h 176"/>
                  <a:gd name="T46" fmla="*/ 93 w 122"/>
                  <a:gd name="T47" fmla="*/ 164 h 176"/>
                  <a:gd name="T48" fmla="*/ 98 w 122"/>
                  <a:gd name="T49" fmla="*/ 169 h 176"/>
                  <a:gd name="T50" fmla="*/ 101 w 122"/>
                  <a:gd name="T51" fmla="*/ 174 h 176"/>
                  <a:gd name="T52" fmla="*/ 101 w 122"/>
                  <a:gd name="T53" fmla="*/ 174 h 176"/>
                  <a:gd name="T54" fmla="*/ 103 w 122"/>
                  <a:gd name="T55" fmla="*/ 175 h 176"/>
                  <a:gd name="T56" fmla="*/ 104 w 122"/>
                  <a:gd name="T57" fmla="*/ 176 h 176"/>
                  <a:gd name="T58" fmla="*/ 106 w 122"/>
                  <a:gd name="T59" fmla="*/ 175 h 176"/>
                  <a:gd name="T60" fmla="*/ 108 w 122"/>
                  <a:gd name="T61" fmla="*/ 174 h 176"/>
                  <a:gd name="T62" fmla="*/ 110 w 122"/>
                  <a:gd name="T63" fmla="*/ 169 h 176"/>
                  <a:gd name="T64" fmla="*/ 112 w 122"/>
                  <a:gd name="T65" fmla="*/ 163 h 176"/>
                  <a:gd name="T66" fmla="*/ 117 w 122"/>
                  <a:gd name="T67" fmla="*/ 146 h 176"/>
                  <a:gd name="T68" fmla="*/ 121 w 122"/>
                  <a:gd name="T69" fmla="*/ 128 h 176"/>
                  <a:gd name="T70" fmla="*/ 121 w 122"/>
                  <a:gd name="T71" fmla="*/ 128 h 176"/>
                  <a:gd name="T72" fmla="*/ 122 w 122"/>
                  <a:gd name="T73" fmla="*/ 119 h 176"/>
                  <a:gd name="T74" fmla="*/ 122 w 122"/>
                  <a:gd name="T75" fmla="*/ 107 h 176"/>
                  <a:gd name="T76" fmla="*/ 121 w 122"/>
                  <a:gd name="T77" fmla="*/ 95 h 176"/>
                  <a:gd name="T78" fmla="*/ 120 w 122"/>
                  <a:gd name="T79" fmla="*/ 82 h 176"/>
                  <a:gd name="T80" fmla="*/ 116 w 122"/>
                  <a:gd name="T81" fmla="*/ 58 h 176"/>
                  <a:gd name="T82" fmla="*/ 114 w 122"/>
                  <a:gd name="T83" fmla="*/ 49 h 176"/>
                  <a:gd name="T84" fmla="*/ 112 w 122"/>
                  <a:gd name="T85" fmla="*/ 43 h 176"/>
                  <a:gd name="T86" fmla="*/ 112 w 122"/>
                  <a:gd name="T87" fmla="*/ 43 h 176"/>
                  <a:gd name="T88" fmla="*/ 104 w 122"/>
                  <a:gd name="T89" fmla="*/ 29 h 176"/>
                  <a:gd name="T90" fmla="*/ 99 w 122"/>
                  <a:gd name="T91" fmla="*/ 21 h 176"/>
                  <a:gd name="T92" fmla="*/ 94 w 122"/>
                  <a:gd name="T93" fmla="*/ 13 h 176"/>
                  <a:gd name="T94" fmla="*/ 87 w 122"/>
                  <a:gd name="T95" fmla="*/ 7 h 176"/>
                  <a:gd name="T96" fmla="*/ 83 w 122"/>
                  <a:gd name="T97" fmla="*/ 3 h 176"/>
                  <a:gd name="T98" fmla="*/ 80 w 122"/>
                  <a:gd name="T99" fmla="*/ 1 h 176"/>
                  <a:gd name="T100" fmla="*/ 76 w 122"/>
                  <a:gd name="T101" fmla="*/ 0 h 176"/>
                  <a:gd name="T102" fmla="*/ 72 w 122"/>
                  <a:gd name="T103" fmla="*/ 0 h 176"/>
                  <a:gd name="T104" fmla="*/ 67 w 122"/>
                  <a:gd name="T105" fmla="*/ 1 h 176"/>
                  <a:gd name="T106" fmla="*/ 63 w 122"/>
                  <a:gd name="T107" fmla="*/ 2 h 176"/>
                  <a:gd name="T108" fmla="*/ 63 w 122"/>
                  <a:gd name="T109" fmla="*/ 2 h 176"/>
                  <a:gd name="T110" fmla="*/ 60 w 122"/>
                  <a:gd name="T111" fmla="*/ 7 h 176"/>
                  <a:gd name="T112" fmla="*/ 52 w 122"/>
                  <a:gd name="T113" fmla="*/ 13 h 176"/>
                  <a:gd name="T114" fmla="*/ 46 w 122"/>
                  <a:gd name="T115" fmla="*/ 17 h 176"/>
                  <a:gd name="T116" fmla="*/ 41 w 122"/>
                  <a:gd name="T117" fmla="*/ 19 h 176"/>
                  <a:gd name="T118" fmla="*/ 36 w 122"/>
                  <a:gd name="T119" fmla="*/ 21 h 176"/>
                  <a:gd name="T120" fmla="*/ 32 w 122"/>
                  <a:gd name="T121" fmla="*/ 20 h 176"/>
                  <a:gd name="T122" fmla="*/ 32 w 122"/>
                  <a:gd name="T123" fmla="*/ 20 h 1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2" h="176">
                    <a:moveTo>
                      <a:pt x="32" y="20"/>
                    </a:moveTo>
                    <a:lnTo>
                      <a:pt x="32" y="20"/>
                    </a:lnTo>
                    <a:lnTo>
                      <a:pt x="27" y="20"/>
                    </a:lnTo>
                    <a:lnTo>
                      <a:pt x="22" y="21"/>
                    </a:lnTo>
                    <a:lnTo>
                      <a:pt x="17" y="24"/>
                    </a:lnTo>
                    <a:lnTo>
                      <a:pt x="12" y="29"/>
                    </a:lnTo>
                    <a:lnTo>
                      <a:pt x="7" y="35"/>
                    </a:lnTo>
                    <a:lnTo>
                      <a:pt x="4" y="42"/>
                    </a:lnTo>
                    <a:lnTo>
                      <a:pt x="1" y="51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1" y="72"/>
                    </a:lnTo>
                    <a:lnTo>
                      <a:pt x="5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5" y="111"/>
                    </a:lnTo>
                    <a:lnTo>
                      <a:pt x="34" y="120"/>
                    </a:lnTo>
                    <a:lnTo>
                      <a:pt x="42" y="127"/>
                    </a:lnTo>
                    <a:lnTo>
                      <a:pt x="51" y="133"/>
                    </a:lnTo>
                    <a:lnTo>
                      <a:pt x="67" y="143"/>
                    </a:lnTo>
                    <a:lnTo>
                      <a:pt x="81" y="154"/>
                    </a:lnTo>
                    <a:lnTo>
                      <a:pt x="93" y="164"/>
                    </a:lnTo>
                    <a:lnTo>
                      <a:pt x="98" y="169"/>
                    </a:lnTo>
                    <a:lnTo>
                      <a:pt x="101" y="174"/>
                    </a:lnTo>
                    <a:lnTo>
                      <a:pt x="103" y="175"/>
                    </a:lnTo>
                    <a:lnTo>
                      <a:pt x="104" y="176"/>
                    </a:lnTo>
                    <a:lnTo>
                      <a:pt x="106" y="175"/>
                    </a:lnTo>
                    <a:lnTo>
                      <a:pt x="108" y="174"/>
                    </a:lnTo>
                    <a:lnTo>
                      <a:pt x="110" y="169"/>
                    </a:lnTo>
                    <a:lnTo>
                      <a:pt x="112" y="163"/>
                    </a:lnTo>
                    <a:lnTo>
                      <a:pt x="117" y="146"/>
                    </a:lnTo>
                    <a:lnTo>
                      <a:pt x="121" y="128"/>
                    </a:lnTo>
                    <a:lnTo>
                      <a:pt x="122" y="119"/>
                    </a:lnTo>
                    <a:lnTo>
                      <a:pt x="122" y="107"/>
                    </a:lnTo>
                    <a:lnTo>
                      <a:pt x="121" y="95"/>
                    </a:lnTo>
                    <a:lnTo>
                      <a:pt x="120" y="82"/>
                    </a:lnTo>
                    <a:lnTo>
                      <a:pt x="116" y="58"/>
                    </a:lnTo>
                    <a:lnTo>
                      <a:pt x="114" y="49"/>
                    </a:lnTo>
                    <a:lnTo>
                      <a:pt x="112" y="43"/>
                    </a:lnTo>
                    <a:lnTo>
                      <a:pt x="104" y="29"/>
                    </a:lnTo>
                    <a:lnTo>
                      <a:pt x="99" y="21"/>
                    </a:lnTo>
                    <a:lnTo>
                      <a:pt x="94" y="13"/>
                    </a:lnTo>
                    <a:lnTo>
                      <a:pt x="87" y="7"/>
                    </a:lnTo>
                    <a:lnTo>
                      <a:pt x="83" y="3"/>
                    </a:lnTo>
                    <a:lnTo>
                      <a:pt x="80" y="1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7" y="1"/>
                    </a:lnTo>
                    <a:lnTo>
                      <a:pt x="63" y="2"/>
                    </a:lnTo>
                    <a:lnTo>
                      <a:pt x="60" y="7"/>
                    </a:lnTo>
                    <a:lnTo>
                      <a:pt x="52" y="13"/>
                    </a:lnTo>
                    <a:lnTo>
                      <a:pt x="46" y="17"/>
                    </a:lnTo>
                    <a:lnTo>
                      <a:pt x="41" y="19"/>
                    </a:lnTo>
                    <a:lnTo>
                      <a:pt x="36" y="21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E5D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90" name="Freeform 337">
                <a:extLst>
                  <a:ext uri="{FF2B5EF4-FFF2-40B4-BE49-F238E27FC236}">
                    <a16:creationId xmlns:a16="http://schemas.microsoft.com/office/drawing/2014/main" id="{0642E104-13D6-4267-BB23-7A73C57D5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298"/>
                <a:ext cx="118" cy="172"/>
              </a:xfrm>
              <a:custGeom>
                <a:avLst/>
                <a:gdLst>
                  <a:gd name="T0" fmla="*/ 30 w 118"/>
                  <a:gd name="T1" fmla="*/ 21 h 172"/>
                  <a:gd name="T2" fmla="*/ 30 w 118"/>
                  <a:gd name="T3" fmla="*/ 21 h 172"/>
                  <a:gd name="T4" fmla="*/ 26 w 118"/>
                  <a:gd name="T5" fmla="*/ 21 h 172"/>
                  <a:gd name="T6" fmla="*/ 21 w 118"/>
                  <a:gd name="T7" fmla="*/ 22 h 172"/>
                  <a:gd name="T8" fmla="*/ 16 w 118"/>
                  <a:gd name="T9" fmla="*/ 25 h 172"/>
                  <a:gd name="T10" fmla="*/ 11 w 118"/>
                  <a:gd name="T11" fmla="*/ 29 h 172"/>
                  <a:gd name="T12" fmla="*/ 7 w 118"/>
                  <a:gd name="T13" fmla="*/ 35 h 172"/>
                  <a:gd name="T14" fmla="*/ 3 w 118"/>
                  <a:gd name="T15" fmla="*/ 43 h 172"/>
                  <a:gd name="T16" fmla="*/ 1 w 118"/>
                  <a:gd name="T17" fmla="*/ 51 h 172"/>
                  <a:gd name="T18" fmla="*/ 0 w 118"/>
                  <a:gd name="T19" fmla="*/ 62 h 172"/>
                  <a:gd name="T20" fmla="*/ 0 w 118"/>
                  <a:gd name="T21" fmla="*/ 62 h 172"/>
                  <a:gd name="T22" fmla="*/ 0 w 118"/>
                  <a:gd name="T23" fmla="*/ 67 h 172"/>
                  <a:gd name="T24" fmla="*/ 1 w 118"/>
                  <a:gd name="T25" fmla="*/ 72 h 172"/>
                  <a:gd name="T26" fmla="*/ 4 w 118"/>
                  <a:gd name="T27" fmla="*/ 82 h 172"/>
                  <a:gd name="T28" fmla="*/ 9 w 118"/>
                  <a:gd name="T29" fmla="*/ 92 h 172"/>
                  <a:gd name="T30" fmla="*/ 16 w 118"/>
                  <a:gd name="T31" fmla="*/ 101 h 172"/>
                  <a:gd name="T32" fmla="*/ 24 w 118"/>
                  <a:gd name="T33" fmla="*/ 110 h 172"/>
                  <a:gd name="T34" fmla="*/ 32 w 118"/>
                  <a:gd name="T35" fmla="*/ 118 h 172"/>
                  <a:gd name="T36" fmla="*/ 40 w 118"/>
                  <a:gd name="T37" fmla="*/ 125 h 172"/>
                  <a:gd name="T38" fmla="*/ 49 w 118"/>
                  <a:gd name="T39" fmla="*/ 130 h 172"/>
                  <a:gd name="T40" fmla="*/ 49 w 118"/>
                  <a:gd name="T41" fmla="*/ 130 h 172"/>
                  <a:gd name="T42" fmla="*/ 64 w 118"/>
                  <a:gd name="T43" fmla="*/ 140 h 172"/>
                  <a:gd name="T44" fmla="*/ 79 w 118"/>
                  <a:gd name="T45" fmla="*/ 151 h 172"/>
                  <a:gd name="T46" fmla="*/ 90 w 118"/>
                  <a:gd name="T47" fmla="*/ 161 h 172"/>
                  <a:gd name="T48" fmla="*/ 95 w 118"/>
                  <a:gd name="T49" fmla="*/ 165 h 172"/>
                  <a:gd name="T50" fmla="*/ 98 w 118"/>
                  <a:gd name="T51" fmla="*/ 169 h 172"/>
                  <a:gd name="T52" fmla="*/ 98 w 118"/>
                  <a:gd name="T53" fmla="*/ 169 h 172"/>
                  <a:gd name="T54" fmla="*/ 99 w 118"/>
                  <a:gd name="T55" fmla="*/ 172 h 172"/>
                  <a:gd name="T56" fmla="*/ 101 w 118"/>
                  <a:gd name="T57" fmla="*/ 172 h 172"/>
                  <a:gd name="T58" fmla="*/ 103 w 118"/>
                  <a:gd name="T59" fmla="*/ 172 h 172"/>
                  <a:gd name="T60" fmla="*/ 104 w 118"/>
                  <a:gd name="T61" fmla="*/ 170 h 172"/>
                  <a:gd name="T62" fmla="*/ 107 w 118"/>
                  <a:gd name="T63" fmla="*/ 166 h 172"/>
                  <a:gd name="T64" fmla="*/ 109 w 118"/>
                  <a:gd name="T65" fmla="*/ 159 h 172"/>
                  <a:gd name="T66" fmla="*/ 113 w 118"/>
                  <a:gd name="T67" fmla="*/ 143 h 172"/>
                  <a:gd name="T68" fmla="*/ 117 w 118"/>
                  <a:gd name="T69" fmla="*/ 126 h 172"/>
                  <a:gd name="T70" fmla="*/ 117 w 118"/>
                  <a:gd name="T71" fmla="*/ 126 h 172"/>
                  <a:gd name="T72" fmla="*/ 118 w 118"/>
                  <a:gd name="T73" fmla="*/ 117 h 172"/>
                  <a:gd name="T74" fmla="*/ 118 w 118"/>
                  <a:gd name="T75" fmla="*/ 105 h 172"/>
                  <a:gd name="T76" fmla="*/ 117 w 118"/>
                  <a:gd name="T77" fmla="*/ 94 h 172"/>
                  <a:gd name="T78" fmla="*/ 116 w 118"/>
                  <a:gd name="T79" fmla="*/ 82 h 172"/>
                  <a:gd name="T80" fmla="*/ 112 w 118"/>
                  <a:gd name="T81" fmla="*/ 58 h 172"/>
                  <a:gd name="T82" fmla="*/ 108 w 118"/>
                  <a:gd name="T83" fmla="*/ 43 h 172"/>
                  <a:gd name="T84" fmla="*/ 108 w 118"/>
                  <a:gd name="T85" fmla="*/ 43 h 172"/>
                  <a:gd name="T86" fmla="*/ 101 w 118"/>
                  <a:gd name="T87" fmla="*/ 29 h 172"/>
                  <a:gd name="T88" fmla="*/ 96 w 118"/>
                  <a:gd name="T89" fmla="*/ 21 h 172"/>
                  <a:gd name="T90" fmla="*/ 91 w 118"/>
                  <a:gd name="T91" fmla="*/ 13 h 172"/>
                  <a:gd name="T92" fmla="*/ 84 w 118"/>
                  <a:gd name="T93" fmla="*/ 7 h 172"/>
                  <a:gd name="T94" fmla="*/ 81 w 118"/>
                  <a:gd name="T95" fmla="*/ 3 h 172"/>
                  <a:gd name="T96" fmla="*/ 77 w 118"/>
                  <a:gd name="T97" fmla="*/ 1 h 172"/>
                  <a:gd name="T98" fmla="*/ 73 w 118"/>
                  <a:gd name="T99" fmla="*/ 0 h 172"/>
                  <a:gd name="T100" fmla="*/ 69 w 118"/>
                  <a:gd name="T101" fmla="*/ 0 h 172"/>
                  <a:gd name="T102" fmla="*/ 65 w 118"/>
                  <a:gd name="T103" fmla="*/ 0 h 172"/>
                  <a:gd name="T104" fmla="*/ 61 w 118"/>
                  <a:gd name="T105" fmla="*/ 2 h 172"/>
                  <a:gd name="T106" fmla="*/ 61 w 118"/>
                  <a:gd name="T107" fmla="*/ 2 h 172"/>
                  <a:gd name="T108" fmla="*/ 58 w 118"/>
                  <a:gd name="T109" fmla="*/ 6 h 172"/>
                  <a:gd name="T110" fmla="*/ 50 w 118"/>
                  <a:gd name="T111" fmla="*/ 13 h 172"/>
                  <a:gd name="T112" fmla="*/ 45 w 118"/>
                  <a:gd name="T113" fmla="*/ 17 h 172"/>
                  <a:gd name="T114" fmla="*/ 40 w 118"/>
                  <a:gd name="T115" fmla="*/ 20 h 172"/>
                  <a:gd name="T116" fmla="*/ 35 w 118"/>
                  <a:gd name="T117" fmla="*/ 22 h 172"/>
                  <a:gd name="T118" fmla="*/ 30 w 118"/>
                  <a:gd name="T119" fmla="*/ 21 h 172"/>
                  <a:gd name="T120" fmla="*/ 30 w 118"/>
                  <a:gd name="T121" fmla="*/ 21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8" h="172">
                    <a:moveTo>
                      <a:pt x="30" y="21"/>
                    </a:moveTo>
                    <a:lnTo>
                      <a:pt x="30" y="21"/>
                    </a:lnTo>
                    <a:lnTo>
                      <a:pt x="26" y="21"/>
                    </a:lnTo>
                    <a:lnTo>
                      <a:pt x="21" y="22"/>
                    </a:lnTo>
                    <a:lnTo>
                      <a:pt x="16" y="25"/>
                    </a:lnTo>
                    <a:lnTo>
                      <a:pt x="11" y="29"/>
                    </a:lnTo>
                    <a:lnTo>
                      <a:pt x="7" y="35"/>
                    </a:lnTo>
                    <a:lnTo>
                      <a:pt x="3" y="43"/>
                    </a:lnTo>
                    <a:lnTo>
                      <a:pt x="1" y="51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1" y="72"/>
                    </a:lnTo>
                    <a:lnTo>
                      <a:pt x="4" y="82"/>
                    </a:lnTo>
                    <a:lnTo>
                      <a:pt x="9" y="92"/>
                    </a:lnTo>
                    <a:lnTo>
                      <a:pt x="16" y="101"/>
                    </a:lnTo>
                    <a:lnTo>
                      <a:pt x="24" y="110"/>
                    </a:lnTo>
                    <a:lnTo>
                      <a:pt x="32" y="118"/>
                    </a:lnTo>
                    <a:lnTo>
                      <a:pt x="40" y="125"/>
                    </a:lnTo>
                    <a:lnTo>
                      <a:pt x="49" y="130"/>
                    </a:lnTo>
                    <a:lnTo>
                      <a:pt x="64" y="140"/>
                    </a:lnTo>
                    <a:lnTo>
                      <a:pt x="79" y="151"/>
                    </a:lnTo>
                    <a:lnTo>
                      <a:pt x="90" y="161"/>
                    </a:lnTo>
                    <a:lnTo>
                      <a:pt x="95" y="165"/>
                    </a:lnTo>
                    <a:lnTo>
                      <a:pt x="98" y="169"/>
                    </a:lnTo>
                    <a:lnTo>
                      <a:pt x="99" y="172"/>
                    </a:lnTo>
                    <a:lnTo>
                      <a:pt x="101" y="172"/>
                    </a:lnTo>
                    <a:lnTo>
                      <a:pt x="103" y="172"/>
                    </a:lnTo>
                    <a:lnTo>
                      <a:pt x="104" y="170"/>
                    </a:lnTo>
                    <a:lnTo>
                      <a:pt x="107" y="166"/>
                    </a:lnTo>
                    <a:lnTo>
                      <a:pt x="109" y="159"/>
                    </a:lnTo>
                    <a:lnTo>
                      <a:pt x="113" y="143"/>
                    </a:lnTo>
                    <a:lnTo>
                      <a:pt x="117" y="126"/>
                    </a:lnTo>
                    <a:lnTo>
                      <a:pt x="118" y="117"/>
                    </a:lnTo>
                    <a:lnTo>
                      <a:pt x="118" y="105"/>
                    </a:lnTo>
                    <a:lnTo>
                      <a:pt x="117" y="94"/>
                    </a:lnTo>
                    <a:lnTo>
                      <a:pt x="116" y="82"/>
                    </a:lnTo>
                    <a:lnTo>
                      <a:pt x="112" y="58"/>
                    </a:lnTo>
                    <a:lnTo>
                      <a:pt x="108" y="43"/>
                    </a:lnTo>
                    <a:lnTo>
                      <a:pt x="101" y="29"/>
                    </a:lnTo>
                    <a:lnTo>
                      <a:pt x="96" y="21"/>
                    </a:lnTo>
                    <a:lnTo>
                      <a:pt x="91" y="13"/>
                    </a:lnTo>
                    <a:lnTo>
                      <a:pt x="84" y="7"/>
                    </a:lnTo>
                    <a:lnTo>
                      <a:pt x="81" y="3"/>
                    </a:lnTo>
                    <a:lnTo>
                      <a:pt x="77" y="1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8" y="6"/>
                    </a:lnTo>
                    <a:lnTo>
                      <a:pt x="50" y="13"/>
                    </a:lnTo>
                    <a:lnTo>
                      <a:pt x="45" y="17"/>
                    </a:lnTo>
                    <a:lnTo>
                      <a:pt x="40" y="20"/>
                    </a:lnTo>
                    <a:lnTo>
                      <a:pt x="35" y="22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E1D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91" name="Freeform 338">
                <a:extLst>
                  <a:ext uri="{FF2B5EF4-FFF2-40B4-BE49-F238E27FC236}">
                    <a16:creationId xmlns:a16="http://schemas.microsoft.com/office/drawing/2014/main" id="{885E9442-DEF6-4705-9B80-9F0ADAC44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298"/>
                <a:ext cx="115" cy="169"/>
              </a:xfrm>
              <a:custGeom>
                <a:avLst/>
                <a:gdLst>
                  <a:gd name="T0" fmla="*/ 30 w 115"/>
                  <a:gd name="T1" fmla="*/ 23 h 169"/>
                  <a:gd name="T2" fmla="*/ 30 w 115"/>
                  <a:gd name="T3" fmla="*/ 23 h 169"/>
                  <a:gd name="T4" fmla="*/ 26 w 115"/>
                  <a:gd name="T5" fmla="*/ 23 h 169"/>
                  <a:gd name="T6" fmla="*/ 21 w 115"/>
                  <a:gd name="T7" fmla="*/ 24 h 169"/>
                  <a:gd name="T8" fmla="*/ 16 w 115"/>
                  <a:gd name="T9" fmla="*/ 27 h 169"/>
                  <a:gd name="T10" fmla="*/ 11 w 115"/>
                  <a:gd name="T11" fmla="*/ 31 h 169"/>
                  <a:gd name="T12" fmla="*/ 7 w 115"/>
                  <a:gd name="T13" fmla="*/ 37 h 169"/>
                  <a:gd name="T14" fmla="*/ 4 w 115"/>
                  <a:gd name="T15" fmla="*/ 44 h 169"/>
                  <a:gd name="T16" fmla="*/ 1 w 115"/>
                  <a:gd name="T17" fmla="*/ 52 h 169"/>
                  <a:gd name="T18" fmla="*/ 0 w 115"/>
                  <a:gd name="T19" fmla="*/ 63 h 169"/>
                  <a:gd name="T20" fmla="*/ 0 w 115"/>
                  <a:gd name="T21" fmla="*/ 63 h 169"/>
                  <a:gd name="T22" fmla="*/ 0 w 115"/>
                  <a:gd name="T23" fmla="*/ 67 h 169"/>
                  <a:gd name="T24" fmla="*/ 1 w 115"/>
                  <a:gd name="T25" fmla="*/ 72 h 169"/>
                  <a:gd name="T26" fmla="*/ 4 w 115"/>
                  <a:gd name="T27" fmla="*/ 82 h 169"/>
                  <a:gd name="T28" fmla="*/ 10 w 115"/>
                  <a:gd name="T29" fmla="*/ 92 h 169"/>
                  <a:gd name="T30" fmla="*/ 16 w 115"/>
                  <a:gd name="T31" fmla="*/ 101 h 169"/>
                  <a:gd name="T32" fmla="*/ 24 w 115"/>
                  <a:gd name="T33" fmla="*/ 109 h 169"/>
                  <a:gd name="T34" fmla="*/ 32 w 115"/>
                  <a:gd name="T35" fmla="*/ 117 h 169"/>
                  <a:gd name="T36" fmla="*/ 40 w 115"/>
                  <a:gd name="T37" fmla="*/ 124 h 169"/>
                  <a:gd name="T38" fmla="*/ 48 w 115"/>
                  <a:gd name="T39" fmla="*/ 129 h 169"/>
                  <a:gd name="T40" fmla="*/ 48 w 115"/>
                  <a:gd name="T41" fmla="*/ 129 h 169"/>
                  <a:gd name="T42" fmla="*/ 63 w 115"/>
                  <a:gd name="T43" fmla="*/ 139 h 169"/>
                  <a:gd name="T44" fmla="*/ 77 w 115"/>
                  <a:gd name="T45" fmla="*/ 149 h 169"/>
                  <a:gd name="T46" fmla="*/ 88 w 115"/>
                  <a:gd name="T47" fmla="*/ 159 h 169"/>
                  <a:gd name="T48" fmla="*/ 93 w 115"/>
                  <a:gd name="T49" fmla="*/ 163 h 169"/>
                  <a:gd name="T50" fmla="*/ 96 w 115"/>
                  <a:gd name="T51" fmla="*/ 167 h 169"/>
                  <a:gd name="T52" fmla="*/ 96 w 115"/>
                  <a:gd name="T53" fmla="*/ 167 h 169"/>
                  <a:gd name="T54" fmla="*/ 97 w 115"/>
                  <a:gd name="T55" fmla="*/ 168 h 169"/>
                  <a:gd name="T56" fmla="*/ 98 w 115"/>
                  <a:gd name="T57" fmla="*/ 169 h 169"/>
                  <a:gd name="T58" fmla="*/ 99 w 115"/>
                  <a:gd name="T59" fmla="*/ 168 h 169"/>
                  <a:gd name="T60" fmla="*/ 102 w 115"/>
                  <a:gd name="T61" fmla="*/ 167 h 169"/>
                  <a:gd name="T62" fmla="*/ 104 w 115"/>
                  <a:gd name="T63" fmla="*/ 163 h 169"/>
                  <a:gd name="T64" fmla="*/ 106 w 115"/>
                  <a:gd name="T65" fmla="*/ 157 h 169"/>
                  <a:gd name="T66" fmla="*/ 110 w 115"/>
                  <a:gd name="T67" fmla="*/ 141 h 169"/>
                  <a:gd name="T68" fmla="*/ 114 w 115"/>
                  <a:gd name="T69" fmla="*/ 125 h 169"/>
                  <a:gd name="T70" fmla="*/ 114 w 115"/>
                  <a:gd name="T71" fmla="*/ 125 h 169"/>
                  <a:gd name="T72" fmla="*/ 115 w 115"/>
                  <a:gd name="T73" fmla="*/ 116 h 169"/>
                  <a:gd name="T74" fmla="*/ 115 w 115"/>
                  <a:gd name="T75" fmla="*/ 105 h 169"/>
                  <a:gd name="T76" fmla="*/ 115 w 115"/>
                  <a:gd name="T77" fmla="*/ 93 h 169"/>
                  <a:gd name="T78" fmla="*/ 113 w 115"/>
                  <a:gd name="T79" fmla="*/ 82 h 169"/>
                  <a:gd name="T80" fmla="*/ 110 w 115"/>
                  <a:gd name="T81" fmla="*/ 60 h 169"/>
                  <a:gd name="T82" fmla="*/ 106 w 115"/>
                  <a:gd name="T83" fmla="*/ 44 h 169"/>
                  <a:gd name="T84" fmla="*/ 106 w 115"/>
                  <a:gd name="T85" fmla="*/ 44 h 169"/>
                  <a:gd name="T86" fmla="*/ 99 w 115"/>
                  <a:gd name="T87" fmla="*/ 31 h 169"/>
                  <a:gd name="T88" fmla="*/ 94 w 115"/>
                  <a:gd name="T89" fmla="*/ 23 h 169"/>
                  <a:gd name="T90" fmla="*/ 89 w 115"/>
                  <a:gd name="T91" fmla="*/ 15 h 169"/>
                  <a:gd name="T92" fmla="*/ 82 w 115"/>
                  <a:gd name="T93" fmla="*/ 8 h 169"/>
                  <a:gd name="T94" fmla="*/ 79 w 115"/>
                  <a:gd name="T95" fmla="*/ 5 h 169"/>
                  <a:gd name="T96" fmla="*/ 75 w 115"/>
                  <a:gd name="T97" fmla="*/ 2 h 169"/>
                  <a:gd name="T98" fmla="*/ 72 w 115"/>
                  <a:gd name="T99" fmla="*/ 1 h 169"/>
                  <a:gd name="T100" fmla="*/ 68 w 115"/>
                  <a:gd name="T101" fmla="*/ 0 h 169"/>
                  <a:gd name="T102" fmla="*/ 64 w 115"/>
                  <a:gd name="T103" fmla="*/ 1 h 169"/>
                  <a:gd name="T104" fmla="*/ 60 w 115"/>
                  <a:gd name="T105" fmla="*/ 2 h 169"/>
                  <a:gd name="T106" fmla="*/ 60 w 115"/>
                  <a:gd name="T107" fmla="*/ 2 h 169"/>
                  <a:gd name="T108" fmla="*/ 57 w 115"/>
                  <a:gd name="T109" fmla="*/ 7 h 169"/>
                  <a:gd name="T110" fmla="*/ 49 w 115"/>
                  <a:gd name="T111" fmla="*/ 15 h 169"/>
                  <a:gd name="T112" fmla="*/ 45 w 115"/>
                  <a:gd name="T113" fmla="*/ 19 h 169"/>
                  <a:gd name="T114" fmla="*/ 39 w 115"/>
                  <a:gd name="T115" fmla="*/ 22 h 169"/>
                  <a:gd name="T116" fmla="*/ 34 w 115"/>
                  <a:gd name="T117" fmla="*/ 23 h 169"/>
                  <a:gd name="T118" fmla="*/ 30 w 115"/>
                  <a:gd name="T119" fmla="*/ 23 h 169"/>
                  <a:gd name="T120" fmla="*/ 30 w 115"/>
                  <a:gd name="T121" fmla="*/ 23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5" h="169">
                    <a:moveTo>
                      <a:pt x="30" y="23"/>
                    </a:moveTo>
                    <a:lnTo>
                      <a:pt x="30" y="23"/>
                    </a:lnTo>
                    <a:lnTo>
                      <a:pt x="26" y="23"/>
                    </a:lnTo>
                    <a:lnTo>
                      <a:pt x="21" y="24"/>
                    </a:lnTo>
                    <a:lnTo>
                      <a:pt x="16" y="27"/>
                    </a:lnTo>
                    <a:lnTo>
                      <a:pt x="11" y="31"/>
                    </a:lnTo>
                    <a:lnTo>
                      <a:pt x="7" y="37"/>
                    </a:lnTo>
                    <a:lnTo>
                      <a:pt x="4" y="44"/>
                    </a:lnTo>
                    <a:lnTo>
                      <a:pt x="1" y="52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1" y="72"/>
                    </a:lnTo>
                    <a:lnTo>
                      <a:pt x="4" y="82"/>
                    </a:lnTo>
                    <a:lnTo>
                      <a:pt x="10" y="92"/>
                    </a:lnTo>
                    <a:lnTo>
                      <a:pt x="16" y="101"/>
                    </a:lnTo>
                    <a:lnTo>
                      <a:pt x="24" y="109"/>
                    </a:lnTo>
                    <a:lnTo>
                      <a:pt x="32" y="117"/>
                    </a:lnTo>
                    <a:lnTo>
                      <a:pt x="40" y="124"/>
                    </a:lnTo>
                    <a:lnTo>
                      <a:pt x="48" y="129"/>
                    </a:lnTo>
                    <a:lnTo>
                      <a:pt x="63" y="139"/>
                    </a:lnTo>
                    <a:lnTo>
                      <a:pt x="77" y="149"/>
                    </a:lnTo>
                    <a:lnTo>
                      <a:pt x="88" y="159"/>
                    </a:lnTo>
                    <a:lnTo>
                      <a:pt x="93" y="163"/>
                    </a:lnTo>
                    <a:lnTo>
                      <a:pt x="96" y="167"/>
                    </a:lnTo>
                    <a:lnTo>
                      <a:pt x="97" y="168"/>
                    </a:lnTo>
                    <a:lnTo>
                      <a:pt x="98" y="169"/>
                    </a:lnTo>
                    <a:lnTo>
                      <a:pt x="99" y="168"/>
                    </a:lnTo>
                    <a:lnTo>
                      <a:pt x="102" y="167"/>
                    </a:lnTo>
                    <a:lnTo>
                      <a:pt x="104" y="163"/>
                    </a:lnTo>
                    <a:lnTo>
                      <a:pt x="106" y="157"/>
                    </a:lnTo>
                    <a:lnTo>
                      <a:pt x="110" y="141"/>
                    </a:lnTo>
                    <a:lnTo>
                      <a:pt x="114" y="125"/>
                    </a:lnTo>
                    <a:lnTo>
                      <a:pt x="115" y="116"/>
                    </a:lnTo>
                    <a:lnTo>
                      <a:pt x="115" y="105"/>
                    </a:lnTo>
                    <a:lnTo>
                      <a:pt x="115" y="93"/>
                    </a:lnTo>
                    <a:lnTo>
                      <a:pt x="113" y="82"/>
                    </a:lnTo>
                    <a:lnTo>
                      <a:pt x="110" y="60"/>
                    </a:lnTo>
                    <a:lnTo>
                      <a:pt x="106" y="44"/>
                    </a:lnTo>
                    <a:lnTo>
                      <a:pt x="99" y="31"/>
                    </a:lnTo>
                    <a:lnTo>
                      <a:pt x="94" y="23"/>
                    </a:lnTo>
                    <a:lnTo>
                      <a:pt x="89" y="15"/>
                    </a:lnTo>
                    <a:lnTo>
                      <a:pt x="82" y="8"/>
                    </a:lnTo>
                    <a:lnTo>
                      <a:pt x="79" y="5"/>
                    </a:lnTo>
                    <a:lnTo>
                      <a:pt x="75" y="2"/>
                    </a:lnTo>
                    <a:lnTo>
                      <a:pt x="72" y="1"/>
                    </a:lnTo>
                    <a:lnTo>
                      <a:pt x="68" y="0"/>
                    </a:lnTo>
                    <a:lnTo>
                      <a:pt x="64" y="1"/>
                    </a:lnTo>
                    <a:lnTo>
                      <a:pt x="60" y="2"/>
                    </a:lnTo>
                    <a:lnTo>
                      <a:pt x="57" y="7"/>
                    </a:lnTo>
                    <a:lnTo>
                      <a:pt x="49" y="15"/>
                    </a:lnTo>
                    <a:lnTo>
                      <a:pt x="45" y="19"/>
                    </a:lnTo>
                    <a:lnTo>
                      <a:pt x="39" y="22"/>
                    </a:lnTo>
                    <a:lnTo>
                      <a:pt x="34" y="23"/>
                    </a:lnTo>
                    <a:lnTo>
                      <a:pt x="30" y="23"/>
                    </a:lnTo>
                    <a:close/>
                  </a:path>
                </a:pathLst>
              </a:custGeom>
              <a:solidFill>
                <a:srgbClr val="DED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92" name="Freeform 339">
                <a:extLst>
                  <a:ext uri="{FF2B5EF4-FFF2-40B4-BE49-F238E27FC236}">
                    <a16:creationId xmlns:a16="http://schemas.microsoft.com/office/drawing/2014/main" id="{06B7D0EA-A7E9-4F4B-BAD0-7E6975844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1299"/>
                <a:ext cx="111" cy="165"/>
              </a:xfrm>
              <a:custGeom>
                <a:avLst/>
                <a:gdLst>
                  <a:gd name="T0" fmla="*/ 29 w 111"/>
                  <a:gd name="T1" fmla="*/ 24 h 165"/>
                  <a:gd name="T2" fmla="*/ 29 w 111"/>
                  <a:gd name="T3" fmla="*/ 24 h 165"/>
                  <a:gd name="T4" fmla="*/ 25 w 111"/>
                  <a:gd name="T5" fmla="*/ 24 h 165"/>
                  <a:gd name="T6" fmla="*/ 20 w 111"/>
                  <a:gd name="T7" fmla="*/ 25 h 165"/>
                  <a:gd name="T8" fmla="*/ 15 w 111"/>
                  <a:gd name="T9" fmla="*/ 28 h 165"/>
                  <a:gd name="T10" fmla="*/ 11 w 111"/>
                  <a:gd name="T11" fmla="*/ 32 h 165"/>
                  <a:gd name="T12" fmla="*/ 7 w 111"/>
                  <a:gd name="T13" fmla="*/ 37 h 165"/>
                  <a:gd name="T14" fmla="*/ 3 w 111"/>
                  <a:gd name="T15" fmla="*/ 44 h 165"/>
                  <a:gd name="T16" fmla="*/ 1 w 111"/>
                  <a:gd name="T17" fmla="*/ 52 h 165"/>
                  <a:gd name="T18" fmla="*/ 0 w 111"/>
                  <a:gd name="T19" fmla="*/ 62 h 165"/>
                  <a:gd name="T20" fmla="*/ 0 w 111"/>
                  <a:gd name="T21" fmla="*/ 62 h 165"/>
                  <a:gd name="T22" fmla="*/ 0 w 111"/>
                  <a:gd name="T23" fmla="*/ 67 h 165"/>
                  <a:gd name="T24" fmla="*/ 1 w 111"/>
                  <a:gd name="T25" fmla="*/ 72 h 165"/>
                  <a:gd name="T26" fmla="*/ 4 w 111"/>
                  <a:gd name="T27" fmla="*/ 81 h 165"/>
                  <a:gd name="T28" fmla="*/ 9 w 111"/>
                  <a:gd name="T29" fmla="*/ 90 h 165"/>
                  <a:gd name="T30" fmla="*/ 15 w 111"/>
                  <a:gd name="T31" fmla="*/ 99 h 165"/>
                  <a:gd name="T32" fmla="*/ 23 w 111"/>
                  <a:gd name="T33" fmla="*/ 107 h 165"/>
                  <a:gd name="T34" fmla="*/ 30 w 111"/>
                  <a:gd name="T35" fmla="*/ 115 h 165"/>
                  <a:gd name="T36" fmla="*/ 38 w 111"/>
                  <a:gd name="T37" fmla="*/ 122 h 165"/>
                  <a:gd name="T38" fmla="*/ 47 w 111"/>
                  <a:gd name="T39" fmla="*/ 127 h 165"/>
                  <a:gd name="T40" fmla="*/ 47 w 111"/>
                  <a:gd name="T41" fmla="*/ 127 h 165"/>
                  <a:gd name="T42" fmla="*/ 61 w 111"/>
                  <a:gd name="T43" fmla="*/ 136 h 165"/>
                  <a:gd name="T44" fmla="*/ 74 w 111"/>
                  <a:gd name="T45" fmla="*/ 146 h 165"/>
                  <a:gd name="T46" fmla="*/ 85 w 111"/>
                  <a:gd name="T47" fmla="*/ 155 h 165"/>
                  <a:gd name="T48" fmla="*/ 92 w 111"/>
                  <a:gd name="T49" fmla="*/ 164 h 165"/>
                  <a:gd name="T50" fmla="*/ 92 w 111"/>
                  <a:gd name="T51" fmla="*/ 164 h 165"/>
                  <a:gd name="T52" fmla="*/ 94 w 111"/>
                  <a:gd name="T53" fmla="*/ 165 h 165"/>
                  <a:gd name="T54" fmla="*/ 95 w 111"/>
                  <a:gd name="T55" fmla="*/ 165 h 165"/>
                  <a:gd name="T56" fmla="*/ 96 w 111"/>
                  <a:gd name="T57" fmla="*/ 165 h 165"/>
                  <a:gd name="T58" fmla="*/ 98 w 111"/>
                  <a:gd name="T59" fmla="*/ 164 h 165"/>
                  <a:gd name="T60" fmla="*/ 100 w 111"/>
                  <a:gd name="T61" fmla="*/ 160 h 165"/>
                  <a:gd name="T62" fmla="*/ 103 w 111"/>
                  <a:gd name="T63" fmla="*/ 154 h 165"/>
                  <a:gd name="T64" fmla="*/ 107 w 111"/>
                  <a:gd name="T65" fmla="*/ 139 h 165"/>
                  <a:gd name="T66" fmla="*/ 110 w 111"/>
                  <a:gd name="T67" fmla="*/ 123 h 165"/>
                  <a:gd name="T68" fmla="*/ 110 w 111"/>
                  <a:gd name="T69" fmla="*/ 123 h 165"/>
                  <a:gd name="T70" fmla="*/ 111 w 111"/>
                  <a:gd name="T71" fmla="*/ 113 h 165"/>
                  <a:gd name="T72" fmla="*/ 111 w 111"/>
                  <a:gd name="T73" fmla="*/ 103 h 165"/>
                  <a:gd name="T74" fmla="*/ 110 w 111"/>
                  <a:gd name="T75" fmla="*/ 81 h 165"/>
                  <a:gd name="T76" fmla="*/ 106 w 111"/>
                  <a:gd name="T77" fmla="*/ 60 h 165"/>
                  <a:gd name="T78" fmla="*/ 102 w 111"/>
                  <a:gd name="T79" fmla="*/ 44 h 165"/>
                  <a:gd name="T80" fmla="*/ 102 w 111"/>
                  <a:gd name="T81" fmla="*/ 44 h 165"/>
                  <a:gd name="T82" fmla="*/ 95 w 111"/>
                  <a:gd name="T83" fmla="*/ 31 h 165"/>
                  <a:gd name="T84" fmla="*/ 91 w 111"/>
                  <a:gd name="T85" fmla="*/ 23 h 165"/>
                  <a:gd name="T86" fmla="*/ 85 w 111"/>
                  <a:gd name="T87" fmla="*/ 15 h 165"/>
                  <a:gd name="T88" fmla="*/ 79 w 111"/>
                  <a:gd name="T89" fmla="*/ 8 h 165"/>
                  <a:gd name="T90" fmla="*/ 76 w 111"/>
                  <a:gd name="T91" fmla="*/ 5 h 165"/>
                  <a:gd name="T92" fmla="*/ 73 w 111"/>
                  <a:gd name="T93" fmla="*/ 2 h 165"/>
                  <a:gd name="T94" fmla="*/ 69 w 111"/>
                  <a:gd name="T95" fmla="*/ 1 h 165"/>
                  <a:gd name="T96" fmla="*/ 65 w 111"/>
                  <a:gd name="T97" fmla="*/ 0 h 165"/>
                  <a:gd name="T98" fmla="*/ 62 w 111"/>
                  <a:gd name="T99" fmla="*/ 0 h 165"/>
                  <a:gd name="T100" fmla="*/ 58 w 111"/>
                  <a:gd name="T101" fmla="*/ 2 h 165"/>
                  <a:gd name="T102" fmla="*/ 58 w 111"/>
                  <a:gd name="T103" fmla="*/ 2 h 165"/>
                  <a:gd name="T104" fmla="*/ 55 w 111"/>
                  <a:gd name="T105" fmla="*/ 7 h 165"/>
                  <a:gd name="T106" fmla="*/ 48 w 111"/>
                  <a:gd name="T107" fmla="*/ 15 h 165"/>
                  <a:gd name="T108" fmla="*/ 43 w 111"/>
                  <a:gd name="T109" fmla="*/ 19 h 165"/>
                  <a:gd name="T110" fmla="*/ 38 w 111"/>
                  <a:gd name="T111" fmla="*/ 22 h 165"/>
                  <a:gd name="T112" fmla="*/ 33 w 111"/>
                  <a:gd name="T113" fmla="*/ 24 h 165"/>
                  <a:gd name="T114" fmla="*/ 31 w 111"/>
                  <a:gd name="T115" fmla="*/ 24 h 165"/>
                  <a:gd name="T116" fmla="*/ 29 w 111"/>
                  <a:gd name="T117" fmla="*/ 24 h 165"/>
                  <a:gd name="T118" fmla="*/ 29 w 111"/>
                  <a:gd name="T119" fmla="*/ 24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1" h="165">
                    <a:moveTo>
                      <a:pt x="29" y="24"/>
                    </a:moveTo>
                    <a:lnTo>
                      <a:pt x="29" y="24"/>
                    </a:lnTo>
                    <a:lnTo>
                      <a:pt x="25" y="24"/>
                    </a:lnTo>
                    <a:lnTo>
                      <a:pt x="20" y="25"/>
                    </a:lnTo>
                    <a:lnTo>
                      <a:pt x="15" y="28"/>
                    </a:lnTo>
                    <a:lnTo>
                      <a:pt x="11" y="32"/>
                    </a:lnTo>
                    <a:lnTo>
                      <a:pt x="7" y="37"/>
                    </a:lnTo>
                    <a:lnTo>
                      <a:pt x="3" y="44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1" y="72"/>
                    </a:lnTo>
                    <a:lnTo>
                      <a:pt x="4" y="81"/>
                    </a:lnTo>
                    <a:lnTo>
                      <a:pt x="9" y="90"/>
                    </a:lnTo>
                    <a:lnTo>
                      <a:pt x="15" y="99"/>
                    </a:lnTo>
                    <a:lnTo>
                      <a:pt x="23" y="107"/>
                    </a:lnTo>
                    <a:lnTo>
                      <a:pt x="30" y="115"/>
                    </a:lnTo>
                    <a:lnTo>
                      <a:pt x="38" y="122"/>
                    </a:lnTo>
                    <a:lnTo>
                      <a:pt x="47" y="127"/>
                    </a:lnTo>
                    <a:lnTo>
                      <a:pt x="61" y="136"/>
                    </a:lnTo>
                    <a:lnTo>
                      <a:pt x="74" y="146"/>
                    </a:lnTo>
                    <a:lnTo>
                      <a:pt x="85" y="155"/>
                    </a:lnTo>
                    <a:lnTo>
                      <a:pt x="92" y="164"/>
                    </a:lnTo>
                    <a:lnTo>
                      <a:pt x="94" y="165"/>
                    </a:lnTo>
                    <a:lnTo>
                      <a:pt x="95" y="165"/>
                    </a:lnTo>
                    <a:lnTo>
                      <a:pt x="96" y="165"/>
                    </a:lnTo>
                    <a:lnTo>
                      <a:pt x="98" y="164"/>
                    </a:lnTo>
                    <a:lnTo>
                      <a:pt x="100" y="160"/>
                    </a:lnTo>
                    <a:lnTo>
                      <a:pt x="103" y="154"/>
                    </a:lnTo>
                    <a:lnTo>
                      <a:pt x="107" y="139"/>
                    </a:lnTo>
                    <a:lnTo>
                      <a:pt x="110" y="123"/>
                    </a:lnTo>
                    <a:lnTo>
                      <a:pt x="111" y="113"/>
                    </a:lnTo>
                    <a:lnTo>
                      <a:pt x="111" y="103"/>
                    </a:lnTo>
                    <a:lnTo>
                      <a:pt x="110" y="81"/>
                    </a:lnTo>
                    <a:lnTo>
                      <a:pt x="106" y="60"/>
                    </a:lnTo>
                    <a:lnTo>
                      <a:pt x="102" y="44"/>
                    </a:lnTo>
                    <a:lnTo>
                      <a:pt x="95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9" y="8"/>
                    </a:lnTo>
                    <a:lnTo>
                      <a:pt x="76" y="5"/>
                    </a:lnTo>
                    <a:lnTo>
                      <a:pt x="73" y="2"/>
                    </a:lnTo>
                    <a:lnTo>
                      <a:pt x="69" y="1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58" y="2"/>
                    </a:lnTo>
                    <a:lnTo>
                      <a:pt x="55" y="7"/>
                    </a:lnTo>
                    <a:lnTo>
                      <a:pt x="48" y="15"/>
                    </a:lnTo>
                    <a:lnTo>
                      <a:pt x="43" y="19"/>
                    </a:lnTo>
                    <a:lnTo>
                      <a:pt x="38" y="22"/>
                    </a:lnTo>
                    <a:lnTo>
                      <a:pt x="33" y="24"/>
                    </a:lnTo>
                    <a:lnTo>
                      <a:pt x="31" y="24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DCD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93" name="Freeform 340">
                <a:extLst>
                  <a:ext uri="{FF2B5EF4-FFF2-40B4-BE49-F238E27FC236}">
                    <a16:creationId xmlns:a16="http://schemas.microsoft.com/office/drawing/2014/main" id="{51C2D16E-6C3D-4788-9F1E-3542E3BE9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1300"/>
                <a:ext cx="108" cy="162"/>
              </a:xfrm>
              <a:custGeom>
                <a:avLst/>
                <a:gdLst>
                  <a:gd name="T0" fmla="*/ 56 w 108"/>
                  <a:gd name="T1" fmla="*/ 1 h 162"/>
                  <a:gd name="T2" fmla="*/ 56 w 108"/>
                  <a:gd name="T3" fmla="*/ 1 h 162"/>
                  <a:gd name="T4" fmla="*/ 54 w 108"/>
                  <a:gd name="T5" fmla="*/ 6 h 162"/>
                  <a:gd name="T6" fmla="*/ 47 w 108"/>
                  <a:gd name="T7" fmla="*/ 15 h 162"/>
                  <a:gd name="T8" fmla="*/ 42 w 108"/>
                  <a:gd name="T9" fmla="*/ 19 h 162"/>
                  <a:gd name="T10" fmla="*/ 37 w 108"/>
                  <a:gd name="T11" fmla="*/ 23 h 162"/>
                  <a:gd name="T12" fmla="*/ 33 w 108"/>
                  <a:gd name="T13" fmla="*/ 25 h 162"/>
                  <a:gd name="T14" fmla="*/ 30 w 108"/>
                  <a:gd name="T15" fmla="*/ 25 h 162"/>
                  <a:gd name="T16" fmla="*/ 29 w 108"/>
                  <a:gd name="T17" fmla="*/ 25 h 162"/>
                  <a:gd name="T18" fmla="*/ 29 w 108"/>
                  <a:gd name="T19" fmla="*/ 25 h 162"/>
                  <a:gd name="T20" fmla="*/ 24 w 108"/>
                  <a:gd name="T21" fmla="*/ 25 h 162"/>
                  <a:gd name="T22" fmla="*/ 20 w 108"/>
                  <a:gd name="T23" fmla="*/ 26 h 162"/>
                  <a:gd name="T24" fmla="*/ 15 w 108"/>
                  <a:gd name="T25" fmla="*/ 28 h 162"/>
                  <a:gd name="T26" fmla="*/ 11 w 108"/>
                  <a:gd name="T27" fmla="*/ 32 h 162"/>
                  <a:gd name="T28" fmla="*/ 7 w 108"/>
                  <a:gd name="T29" fmla="*/ 38 h 162"/>
                  <a:gd name="T30" fmla="*/ 4 w 108"/>
                  <a:gd name="T31" fmla="*/ 45 h 162"/>
                  <a:gd name="T32" fmla="*/ 1 w 108"/>
                  <a:gd name="T33" fmla="*/ 52 h 162"/>
                  <a:gd name="T34" fmla="*/ 0 w 108"/>
                  <a:gd name="T35" fmla="*/ 62 h 162"/>
                  <a:gd name="T36" fmla="*/ 0 w 108"/>
                  <a:gd name="T37" fmla="*/ 62 h 162"/>
                  <a:gd name="T38" fmla="*/ 1 w 108"/>
                  <a:gd name="T39" fmla="*/ 67 h 162"/>
                  <a:gd name="T40" fmla="*/ 1 w 108"/>
                  <a:gd name="T41" fmla="*/ 71 h 162"/>
                  <a:gd name="T42" fmla="*/ 4 w 108"/>
                  <a:gd name="T43" fmla="*/ 80 h 162"/>
                  <a:gd name="T44" fmla="*/ 9 w 108"/>
                  <a:gd name="T45" fmla="*/ 89 h 162"/>
                  <a:gd name="T46" fmla="*/ 16 w 108"/>
                  <a:gd name="T47" fmla="*/ 98 h 162"/>
                  <a:gd name="T48" fmla="*/ 23 w 108"/>
                  <a:gd name="T49" fmla="*/ 106 h 162"/>
                  <a:gd name="T50" fmla="*/ 30 w 108"/>
                  <a:gd name="T51" fmla="*/ 114 h 162"/>
                  <a:gd name="T52" fmla="*/ 38 w 108"/>
                  <a:gd name="T53" fmla="*/ 120 h 162"/>
                  <a:gd name="T54" fmla="*/ 46 w 108"/>
                  <a:gd name="T55" fmla="*/ 124 h 162"/>
                  <a:gd name="T56" fmla="*/ 46 w 108"/>
                  <a:gd name="T57" fmla="*/ 124 h 162"/>
                  <a:gd name="T58" fmla="*/ 59 w 108"/>
                  <a:gd name="T59" fmla="*/ 134 h 162"/>
                  <a:gd name="T60" fmla="*/ 72 w 108"/>
                  <a:gd name="T61" fmla="*/ 143 h 162"/>
                  <a:gd name="T62" fmla="*/ 83 w 108"/>
                  <a:gd name="T63" fmla="*/ 152 h 162"/>
                  <a:gd name="T64" fmla="*/ 90 w 108"/>
                  <a:gd name="T65" fmla="*/ 160 h 162"/>
                  <a:gd name="T66" fmla="*/ 90 w 108"/>
                  <a:gd name="T67" fmla="*/ 160 h 162"/>
                  <a:gd name="T68" fmla="*/ 91 w 108"/>
                  <a:gd name="T69" fmla="*/ 161 h 162"/>
                  <a:gd name="T70" fmla="*/ 92 w 108"/>
                  <a:gd name="T71" fmla="*/ 162 h 162"/>
                  <a:gd name="T72" fmla="*/ 94 w 108"/>
                  <a:gd name="T73" fmla="*/ 161 h 162"/>
                  <a:gd name="T74" fmla="*/ 96 w 108"/>
                  <a:gd name="T75" fmla="*/ 160 h 162"/>
                  <a:gd name="T76" fmla="*/ 98 w 108"/>
                  <a:gd name="T77" fmla="*/ 157 h 162"/>
                  <a:gd name="T78" fmla="*/ 100 w 108"/>
                  <a:gd name="T79" fmla="*/ 151 h 162"/>
                  <a:gd name="T80" fmla="*/ 104 w 108"/>
                  <a:gd name="T81" fmla="*/ 136 h 162"/>
                  <a:gd name="T82" fmla="*/ 107 w 108"/>
                  <a:gd name="T83" fmla="*/ 121 h 162"/>
                  <a:gd name="T84" fmla="*/ 107 w 108"/>
                  <a:gd name="T85" fmla="*/ 121 h 162"/>
                  <a:gd name="T86" fmla="*/ 108 w 108"/>
                  <a:gd name="T87" fmla="*/ 111 h 162"/>
                  <a:gd name="T88" fmla="*/ 108 w 108"/>
                  <a:gd name="T89" fmla="*/ 102 h 162"/>
                  <a:gd name="T90" fmla="*/ 107 w 108"/>
                  <a:gd name="T91" fmla="*/ 80 h 162"/>
                  <a:gd name="T92" fmla="*/ 103 w 108"/>
                  <a:gd name="T93" fmla="*/ 60 h 162"/>
                  <a:gd name="T94" fmla="*/ 99 w 108"/>
                  <a:gd name="T95" fmla="*/ 45 h 162"/>
                  <a:gd name="T96" fmla="*/ 99 w 108"/>
                  <a:gd name="T97" fmla="*/ 45 h 162"/>
                  <a:gd name="T98" fmla="*/ 93 w 108"/>
                  <a:gd name="T99" fmla="*/ 31 h 162"/>
                  <a:gd name="T100" fmla="*/ 89 w 108"/>
                  <a:gd name="T101" fmla="*/ 23 h 162"/>
                  <a:gd name="T102" fmla="*/ 83 w 108"/>
                  <a:gd name="T103" fmla="*/ 15 h 162"/>
                  <a:gd name="T104" fmla="*/ 78 w 108"/>
                  <a:gd name="T105" fmla="*/ 8 h 162"/>
                  <a:gd name="T106" fmla="*/ 74 w 108"/>
                  <a:gd name="T107" fmla="*/ 5 h 162"/>
                  <a:gd name="T108" fmla="*/ 71 w 108"/>
                  <a:gd name="T109" fmla="*/ 3 h 162"/>
                  <a:gd name="T110" fmla="*/ 68 w 108"/>
                  <a:gd name="T111" fmla="*/ 0 h 162"/>
                  <a:gd name="T112" fmla="*/ 64 w 108"/>
                  <a:gd name="T113" fmla="*/ 0 h 162"/>
                  <a:gd name="T114" fmla="*/ 60 w 108"/>
                  <a:gd name="T115" fmla="*/ 0 h 162"/>
                  <a:gd name="T116" fmla="*/ 56 w 108"/>
                  <a:gd name="T117" fmla="*/ 1 h 162"/>
                  <a:gd name="T118" fmla="*/ 56 w 108"/>
                  <a:gd name="T119" fmla="*/ 1 h 1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8" h="162">
                    <a:moveTo>
                      <a:pt x="56" y="1"/>
                    </a:moveTo>
                    <a:lnTo>
                      <a:pt x="56" y="1"/>
                    </a:lnTo>
                    <a:lnTo>
                      <a:pt x="54" y="6"/>
                    </a:lnTo>
                    <a:lnTo>
                      <a:pt x="47" y="15"/>
                    </a:lnTo>
                    <a:lnTo>
                      <a:pt x="42" y="19"/>
                    </a:lnTo>
                    <a:lnTo>
                      <a:pt x="37" y="23"/>
                    </a:lnTo>
                    <a:lnTo>
                      <a:pt x="33" y="25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4" y="25"/>
                    </a:lnTo>
                    <a:lnTo>
                      <a:pt x="20" y="26"/>
                    </a:lnTo>
                    <a:lnTo>
                      <a:pt x="15" y="28"/>
                    </a:lnTo>
                    <a:lnTo>
                      <a:pt x="11" y="32"/>
                    </a:lnTo>
                    <a:lnTo>
                      <a:pt x="7" y="38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1" y="71"/>
                    </a:lnTo>
                    <a:lnTo>
                      <a:pt x="4" y="80"/>
                    </a:lnTo>
                    <a:lnTo>
                      <a:pt x="9" y="89"/>
                    </a:lnTo>
                    <a:lnTo>
                      <a:pt x="16" y="98"/>
                    </a:lnTo>
                    <a:lnTo>
                      <a:pt x="23" y="106"/>
                    </a:lnTo>
                    <a:lnTo>
                      <a:pt x="30" y="114"/>
                    </a:lnTo>
                    <a:lnTo>
                      <a:pt x="38" y="120"/>
                    </a:lnTo>
                    <a:lnTo>
                      <a:pt x="46" y="124"/>
                    </a:lnTo>
                    <a:lnTo>
                      <a:pt x="59" y="134"/>
                    </a:lnTo>
                    <a:lnTo>
                      <a:pt x="72" y="143"/>
                    </a:lnTo>
                    <a:lnTo>
                      <a:pt x="83" y="152"/>
                    </a:lnTo>
                    <a:lnTo>
                      <a:pt x="90" y="160"/>
                    </a:lnTo>
                    <a:lnTo>
                      <a:pt x="91" y="161"/>
                    </a:lnTo>
                    <a:lnTo>
                      <a:pt x="92" y="162"/>
                    </a:lnTo>
                    <a:lnTo>
                      <a:pt x="94" y="161"/>
                    </a:lnTo>
                    <a:lnTo>
                      <a:pt x="96" y="160"/>
                    </a:lnTo>
                    <a:lnTo>
                      <a:pt x="98" y="157"/>
                    </a:lnTo>
                    <a:lnTo>
                      <a:pt x="100" y="151"/>
                    </a:lnTo>
                    <a:lnTo>
                      <a:pt x="104" y="136"/>
                    </a:lnTo>
                    <a:lnTo>
                      <a:pt x="107" y="121"/>
                    </a:lnTo>
                    <a:lnTo>
                      <a:pt x="108" y="111"/>
                    </a:lnTo>
                    <a:lnTo>
                      <a:pt x="108" y="102"/>
                    </a:lnTo>
                    <a:lnTo>
                      <a:pt x="107" y="80"/>
                    </a:lnTo>
                    <a:lnTo>
                      <a:pt x="103" y="60"/>
                    </a:lnTo>
                    <a:lnTo>
                      <a:pt x="99" y="45"/>
                    </a:lnTo>
                    <a:lnTo>
                      <a:pt x="93" y="31"/>
                    </a:lnTo>
                    <a:lnTo>
                      <a:pt x="89" y="23"/>
                    </a:lnTo>
                    <a:lnTo>
                      <a:pt x="83" y="15"/>
                    </a:lnTo>
                    <a:lnTo>
                      <a:pt x="78" y="8"/>
                    </a:lnTo>
                    <a:lnTo>
                      <a:pt x="74" y="5"/>
                    </a:lnTo>
                    <a:lnTo>
                      <a:pt x="71" y="3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D9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94" name="Freeform 341">
                <a:extLst>
                  <a:ext uri="{FF2B5EF4-FFF2-40B4-BE49-F238E27FC236}">
                    <a16:creationId xmlns:a16="http://schemas.microsoft.com/office/drawing/2014/main" id="{4C90E40C-DC36-4025-B3DF-3FA3ED170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1199"/>
                <a:ext cx="35" cy="92"/>
              </a:xfrm>
              <a:custGeom>
                <a:avLst/>
                <a:gdLst>
                  <a:gd name="T0" fmla="*/ 3 w 35"/>
                  <a:gd name="T1" fmla="*/ 19 h 92"/>
                  <a:gd name="T2" fmla="*/ 3 w 35"/>
                  <a:gd name="T3" fmla="*/ 19 h 92"/>
                  <a:gd name="T4" fmla="*/ 6 w 35"/>
                  <a:gd name="T5" fmla="*/ 33 h 92"/>
                  <a:gd name="T6" fmla="*/ 9 w 35"/>
                  <a:gd name="T7" fmla="*/ 46 h 92"/>
                  <a:gd name="T8" fmla="*/ 10 w 35"/>
                  <a:gd name="T9" fmla="*/ 59 h 92"/>
                  <a:gd name="T10" fmla="*/ 10 w 35"/>
                  <a:gd name="T11" fmla="*/ 59 h 92"/>
                  <a:gd name="T12" fmla="*/ 11 w 35"/>
                  <a:gd name="T13" fmla="*/ 70 h 92"/>
                  <a:gd name="T14" fmla="*/ 12 w 35"/>
                  <a:gd name="T15" fmla="*/ 79 h 92"/>
                  <a:gd name="T16" fmla="*/ 13 w 35"/>
                  <a:gd name="T17" fmla="*/ 83 h 92"/>
                  <a:gd name="T18" fmla="*/ 14 w 35"/>
                  <a:gd name="T19" fmla="*/ 87 h 92"/>
                  <a:gd name="T20" fmla="*/ 16 w 35"/>
                  <a:gd name="T21" fmla="*/ 89 h 92"/>
                  <a:gd name="T22" fmla="*/ 20 w 35"/>
                  <a:gd name="T23" fmla="*/ 91 h 92"/>
                  <a:gd name="T24" fmla="*/ 20 w 35"/>
                  <a:gd name="T25" fmla="*/ 91 h 92"/>
                  <a:gd name="T26" fmla="*/ 23 w 35"/>
                  <a:gd name="T27" fmla="*/ 92 h 92"/>
                  <a:gd name="T28" fmla="*/ 26 w 35"/>
                  <a:gd name="T29" fmla="*/ 90 h 92"/>
                  <a:gd name="T30" fmla="*/ 29 w 35"/>
                  <a:gd name="T31" fmla="*/ 86 h 92"/>
                  <a:gd name="T32" fmla="*/ 32 w 35"/>
                  <a:gd name="T33" fmla="*/ 81 h 92"/>
                  <a:gd name="T34" fmla="*/ 34 w 35"/>
                  <a:gd name="T35" fmla="*/ 75 h 92"/>
                  <a:gd name="T36" fmla="*/ 35 w 35"/>
                  <a:gd name="T37" fmla="*/ 67 h 92"/>
                  <a:gd name="T38" fmla="*/ 35 w 35"/>
                  <a:gd name="T39" fmla="*/ 59 h 92"/>
                  <a:gd name="T40" fmla="*/ 33 w 35"/>
                  <a:gd name="T41" fmla="*/ 51 h 92"/>
                  <a:gd name="T42" fmla="*/ 33 w 35"/>
                  <a:gd name="T43" fmla="*/ 51 h 92"/>
                  <a:gd name="T44" fmla="*/ 27 w 35"/>
                  <a:gd name="T45" fmla="*/ 34 h 92"/>
                  <a:gd name="T46" fmla="*/ 21 w 35"/>
                  <a:gd name="T47" fmla="*/ 20 h 92"/>
                  <a:gd name="T48" fmla="*/ 14 w 35"/>
                  <a:gd name="T49" fmla="*/ 10 h 92"/>
                  <a:gd name="T50" fmla="*/ 10 w 35"/>
                  <a:gd name="T51" fmla="*/ 4 h 92"/>
                  <a:gd name="T52" fmla="*/ 10 w 35"/>
                  <a:gd name="T53" fmla="*/ 4 h 92"/>
                  <a:gd name="T54" fmla="*/ 6 w 35"/>
                  <a:gd name="T55" fmla="*/ 1 h 92"/>
                  <a:gd name="T56" fmla="*/ 3 w 35"/>
                  <a:gd name="T57" fmla="*/ 0 h 92"/>
                  <a:gd name="T58" fmla="*/ 1 w 35"/>
                  <a:gd name="T59" fmla="*/ 0 h 92"/>
                  <a:gd name="T60" fmla="*/ 0 w 35"/>
                  <a:gd name="T61" fmla="*/ 2 h 92"/>
                  <a:gd name="T62" fmla="*/ 0 w 35"/>
                  <a:gd name="T63" fmla="*/ 6 h 92"/>
                  <a:gd name="T64" fmla="*/ 0 w 35"/>
                  <a:gd name="T65" fmla="*/ 11 h 92"/>
                  <a:gd name="T66" fmla="*/ 3 w 35"/>
                  <a:gd name="T67" fmla="*/ 19 h 92"/>
                  <a:gd name="T68" fmla="*/ 3 w 35"/>
                  <a:gd name="T69" fmla="*/ 19 h 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" h="92">
                    <a:moveTo>
                      <a:pt x="3" y="19"/>
                    </a:moveTo>
                    <a:lnTo>
                      <a:pt x="3" y="19"/>
                    </a:lnTo>
                    <a:lnTo>
                      <a:pt x="6" y="33"/>
                    </a:lnTo>
                    <a:lnTo>
                      <a:pt x="9" y="46"/>
                    </a:lnTo>
                    <a:lnTo>
                      <a:pt x="10" y="59"/>
                    </a:lnTo>
                    <a:lnTo>
                      <a:pt x="11" y="70"/>
                    </a:lnTo>
                    <a:lnTo>
                      <a:pt x="12" y="79"/>
                    </a:lnTo>
                    <a:lnTo>
                      <a:pt x="13" y="83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20" y="91"/>
                    </a:lnTo>
                    <a:lnTo>
                      <a:pt x="23" y="92"/>
                    </a:lnTo>
                    <a:lnTo>
                      <a:pt x="26" y="90"/>
                    </a:lnTo>
                    <a:lnTo>
                      <a:pt x="29" y="86"/>
                    </a:lnTo>
                    <a:lnTo>
                      <a:pt x="32" y="81"/>
                    </a:lnTo>
                    <a:lnTo>
                      <a:pt x="34" y="75"/>
                    </a:lnTo>
                    <a:lnTo>
                      <a:pt x="35" y="67"/>
                    </a:lnTo>
                    <a:lnTo>
                      <a:pt x="35" y="59"/>
                    </a:lnTo>
                    <a:lnTo>
                      <a:pt x="33" y="51"/>
                    </a:lnTo>
                    <a:lnTo>
                      <a:pt x="27" y="34"/>
                    </a:lnTo>
                    <a:lnTo>
                      <a:pt x="21" y="20"/>
                    </a:lnTo>
                    <a:lnTo>
                      <a:pt x="14" y="10"/>
                    </a:lnTo>
                    <a:lnTo>
                      <a:pt x="10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95" name="Freeform 342">
                <a:extLst>
                  <a:ext uri="{FF2B5EF4-FFF2-40B4-BE49-F238E27FC236}">
                    <a16:creationId xmlns:a16="http://schemas.microsoft.com/office/drawing/2014/main" id="{68185754-DB53-4446-91B2-22EE38EC1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1200"/>
                <a:ext cx="34" cy="90"/>
              </a:xfrm>
              <a:custGeom>
                <a:avLst/>
                <a:gdLst>
                  <a:gd name="T0" fmla="*/ 11 w 34"/>
                  <a:gd name="T1" fmla="*/ 58 h 90"/>
                  <a:gd name="T2" fmla="*/ 11 w 34"/>
                  <a:gd name="T3" fmla="*/ 58 h 90"/>
                  <a:gd name="T4" fmla="*/ 11 w 34"/>
                  <a:gd name="T5" fmla="*/ 68 h 90"/>
                  <a:gd name="T6" fmla="*/ 12 w 34"/>
                  <a:gd name="T7" fmla="*/ 77 h 90"/>
                  <a:gd name="T8" fmla="*/ 13 w 34"/>
                  <a:gd name="T9" fmla="*/ 81 h 90"/>
                  <a:gd name="T10" fmla="*/ 15 w 34"/>
                  <a:gd name="T11" fmla="*/ 85 h 90"/>
                  <a:gd name="T12" fmla="*/ 16 w 34"/>
                  <a:gd name="T13" fmla="*/ 88 h 90"/>
                  <a:gd name="T14" fmla="*/ 20 w 34"/>
                  <a:gd name="T15" fmla="*/ 90 h 90"/>
                  <a:gd name="T16" fmla="*/ 20 w 34"/>
                  <a:gd name="T17" fmla="*/ 90 h 90"/>
                  <a:gd name="T18" fmla="*/ 23 w 34"/>
                  <a:gd name="T19" fmla="*/ 90 h 90"/>
                  <a:gd name="T20" fmla="*/ 26 w 34"/>
                  <a:gd name="T21" fmla="*/ 88 h 90"/>
                  <a:gd name="T22" fmla="*/ 29 w 34"/>
                  <a:gd name="T23" fmla="*/ 85 h 90"/>
                  <a:gd name="T24" fmla="*/ 31 w 34"/>
                  <a:gd name="T25" fmla="*/ 80 h 90"/>
                  <a:gd name="T26" fmla="*/ 33 w 34"/>
                  <a:gd name="T27" fmla="*/ 73 h 90"/>
                  <a:gd name="T28" fmla="*/ 34 w 34"/>
                  <a:gd name="T29" fmla="*/ 66 h 90"/>
                  <a:gd name="T30" fmla="*/ 34 w 34"/>
                  <a:gd name="T31" fmla="*/ 58 h 90"/>
                  <a:gd name="T32" fmla="*/ 32 w 34"/>
                  <a:gd name="T33" fmla="*/ 50 h 90"/>
                  <a:gd name="T34" fmla="*/ 32 w 34"/>
                  <a:gd name="T35" fmla="*/ 50 h 90"/>
                  <a:gd name="T36" fmla="*/ 27 w 34"/>
                  <a:gd name="T37" fmla="*/ 33 h 90"/>
                  <a:gd name="T38" fmla="*/ 21 w 34"/>
                  <a:gd name="T39" fmla="*/ 20 h 90"/>
                  <a:gd name="T40" fmla="*/ 14 w 34"/>
                  <a:gd name="T41" fmla="*/ 10 h 90"/>
                  <a:gd name="T42" fmla="*/ 10 w 34"/>
                  <a:gd name="T43" fmla="*/ 4 h 90"/>
                  <a:gd name="T44" fmla="*/ 10 w 34"/>
                  <a:gd name="T45" fmla="*/ 4 h 90"/>
                  <a:gd name="T46" fmla="*/ 6 w 34"/>
                  <a:gd name="T47" fmla="*/ 1 h 90"/>
                  <a:gd name="T48" fmla="*/ 4 w 34"/>
                  <a:gd name="T49" fmla="*/ 0 h 90"/>
                  <a:gd name="T50" fmla="*/ 2 w 34"/>
                  <a:gd name="T51" fmla="*/ 0 h 90"/>
                  <a:gd name="T52" fmla="*/ 1 w 34"/>
                  <a:gd name="T53" fmla="*/ 2 h 90"/>
                  <a:gd name="T54" fmla="*/ 0 w 34"/>
                  <a:gd name="T55" fmla="*/ 5 h 90"/>
                  <a:gd name="T56" fmla="*/ 1 w 34"/>
                  <a:gd name="T57" fmla="*/ 11 h 90"/>
                  <a:gd name="T58" fmla="*/ 3 w 34"/>
                  <a:gd name="T59" fmla="*/ 19 h 90"/>
                  <a:gd name="T60" fmla="*/ 3 w 34"/>
                  <a:gd name="T61" fmla="*/ 19 h 90"/>
                  <a:gd name="T62" fmla="*/ 7 w 34"/>
                  <a:gd name="T63" fmla="*/ 33 h 90"/>
                  <a:gd name="T64" fmla="*/ 10 w 34"/>
                  <a:gd name="T65" fmla="*/ 45 h 90"/>
                  <a:gd name="T66" fmla="*/ 11 w 34"/>
                  <a:gd name="T67" fmla="*/ 58 h 90"/>
                  <a:gd name="T68" fmla="*/ 11 w 34"/>
                  <a:gd name="T69" fmla="*/ 58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" h="90">
                    <a:moveTo>
                      <a:pt x="11" y="58"/>
                    </a:moveTo>
                    <a:lnTo>
                      <a:pt x="11" y="58"/>
                    </a:lnTo>
                    <a:lnTo>
                      <a:pt x="11" y="68"/>
                    </a:lnTo>
                    <a:lnTo>
                      <a:pt x="12" y="77"/>
                    </a:lnTo>
                    <a:lnTo>
                      <a:pt x="13" y="81"/>
                    </a:lnTo>
                    <a:lnTo>
                      <a:pt x="15" y="85"/>
                    </a:lnTo>
                    <a:lnTo>
                      <a:pt x="16" y="88"/>
                    </a:lnTo>
                    <a:lnTo>
                      <a:pt x="20" y="90"/>
                    </a:lnTo>
                    <a:lnTo>
                      <a:pt x="23" y="90"/>
                    </a:lnTo>
                    <a:lnTo>
                      <a:pt x="26" y="88"/>
                    </a:lnTo>
                    <a:lnTo>
                      <a:pt x="29" y="85"/>
                    </a:lnTo>
                    <a:lnTo>
                      <a:pt x="31" y="80"/>
                    </a:lnTo>
                    <a:lnTo>
                      <a:pt x="33" y="73"/>
                    </a:lnTo>
                    <a:lnTo>
                      <a:pt x="34" y="66"/>
                    </a:lnTo>
                    <a:lnTo>
                      <a:pt x="34" y="58"/>
                    </a:lnTo>
                    <a:lnTo>
                      <a:pt x="32" y="50"/>
                    </a:lnTo>
                    <a:lnTo>
                      <a:pt x="27" y="33"/>
                    </a:lnTo>
                    <a:lnTo>
                      <a:pt x="21" y="20"/>
                    </a:lnTo>
                    <a:lnTo>
                      <a:pt x="14" y="10"/>
                    </a:lnTo>
                    <a:lnTo>
                      <a:pt x="10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9"/>
                    </a:lnTo>
                    <a:lnTo>
                      <a:pt x="7" y="33"/>
                    </a:lnTo>
                    <a:lnTo>
                      <a:pt x="10" y="45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FB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96" name="Freeform 343">
                <a:extLst>
                  <a:ext uri="{FF2B5EF4-FFF2-40B4-BE49-F238E27FC236}">
                    <a16:creationId xmlns:a16="http://schemas.microsoft.com/office/drawing/2014/main" id="{714894F7-49C3-40F8-926E-CB03AD2F5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1201"/>
                <a:ext cx="32" cy="88"/>
              </a:xfrm>
              <a:custGeom>
                <a:avLst/>
                <a:gdLst>
                  <a:gd name="T0" fmla="*/ 10 w 32"/>
                  <a:gd name="T1" fmla="*/ 57 h 88"/>
                  <a:gd name="T2" fmla="*/ 10 w 32"/>
                  <a:gd name="T3" fmla="*/ 57 h 88"/>
                  <a:gd name="T4" fmla="*/ 11 w 32"/>
                  <a:gd name="T5" fmla="*/ 67 h 88"/>
                  <a:gd name="T6" fmla="*/ 12 w 32"/>
                  <a:gd name="T7" fmla="*/ 76 h 88"/>
                  <a:gd name="T8" fmla="*/ 14 w 32"/>
                  <a:gd name="T9" fmla="*/ 83 h 88"/>
                  <a:gd name="T10" fmla="*/ 16 w 32"/>
                  <a:gd name="T11" fmla="*/ 86 h 88"/>
                  <a:gd name="T12" fmla="*/ 19 w 32"/>
                  <a:gd name="T13" fmla="*/ 88 h 88"/>
                  <a:gd name="T14" fmla="*/ 19 w 32"/>
                  <a:gd name="T15" fmla="*/ 88 h 88"/>
                  <a:gd name="T16" fmla="*/ 22 w 32"/>
                  <a:gd name="T17" fmla="*/ 88 h 88"/>
                  <a:gd name="T18" fmla="*/ 25 w 32"/>
                  <a:gd name="T19" fmla="*/ 86 h 88"/>
                  <a:gd name="T20" fmla="*/ 27 w 32"/>
                  <a:gd name="T21" fmla="*/ 83 h 88"/>
                  <a:gd name="T22" fmla="*/ 30 w 32"/>
                  <a:gd name="T23" fmla="*/ 78 h 88"/>
                  <a:gd name="T24" fmla="*/ 32 w 32"/>
                  <a:gd name="T25" fmla="*/ 72 h 88"/>
                  <a:gd name="T26" fmla="*/ 32 w 32"/>
                  <a:gd name="T27" fmla="*/ 65 h 88"/>
                  <a:gd name="T28" fmla="*/ 32 w 32"/>
                  <a:gd name="T29" fmla="*/ 57 h 88"/>
                  <a:gd name="T30" fmla="*/ 31 w 32"/>
                  <a:gd name="T31" fmla="*/ 49 h 88"/>
                  <a:gd name="T32" fmla="*/ 31 w 32"/>
                  <a:gd name="T33" fmla="*/ 49 h 88"/>
                  <a:gd name="T34" fmla="*/ 25 w 32"/>
                  <a:gd name="T35" fmla="*/ 32 h 88"/>
                  <a:gd name="T36" fmla="*/ 19 w 32"/>
                  <a:gd name="T37" fmla="*/ 19 h 88"/>
                  <a:gd name="T38" fmla="*/ 13 w 32"/>
                  <a:gd name="T39" fmla="*/ 9 h 88"/>
                  <a:gd name="T40" fmla="*/ 9 w 32"/>
                  <a:gd name="T41" fmla="*/ 3 h 88"/>
                  <a:gd name="T42" fmla="*/ 9 w 32"/>
                  <a:gd name="T43" fmla="*/ 3 h 88"/>
                  <a:gd name="T44" fmla="*/ 5 w 32"/>
                  <a:gd name="T45" fmla="*/ 0 h 88"/>
                  <a:gd name="T46" fmla="*/ 3 w 32"/>
                  <a:gd name="T47" fmla="*/ 0 h 88"/>
                  <a:gd name="T48" fmla="*/ 2 w 32"/>
                  <a:gd name="T49" fmla="*/ 0 h 88"/>
                  <a:gd name="T50" fmla="*/ 0 w 32"/>
                  <a:gd name="T51" fmla="*/ 2 h 88"/>
                  <a:gd name="T52" fmla="*/ 0 w 32"/>
                  <a:gd name="T53" fmla="*/ 5 h 88"/>
                  <a:gd name="T54" fmla="*/ 1 w 32"/>
                  <a:gd name="T55" fmla="*/ 10 h 88"/>
                  <a:gd name="T56" fmla="*/ 3 w 32"/>
                  <a:gd name="T57" fmla="*/ 18 h 88"/>
                  <a:gd name="T58" fmla="*/ 3 w 32"/>
                  <a:gd name="T59" fmla="*/ 18 h 88"/>
                  <a:gd name="T60" fmla="*/ 6 w 32"/>
                  <a:gd name="T61" fmla="*/ 32 h 88"/>
                  <a:gd name="T62" fmla="*/ 9 w 32"/>
                  <a:gd name="T63" fmla="*/ 44 h 88"/>
                  <a:gd name="T64" fmla="*/ 10 w 32"/>
                  <a:gd name="T65" fmla="*/ 57 h 88"/>
                  <a:gd name="T66" fmla="*/ 10 w 32"/>
                  <a:gd name="T67" fmla="*/ 57 h 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2" h="88">
                    <a:moveTo>
                      <a:pt x="10" y="57"/>
                    </a:moveTo>
                    <a:lnTo>
                      <a:pt x="10" y="57"/>
                    </a:lnTo>
                    <a:lnTo>
                      <a:pt x="11" y="67"/>
                    </a:lnTo>
                    <a:lnTo>
                      <a:pt x="12" y="76"/>
                    </a:lnTo>
                    <a:lnTo>
                      <a:pt x="14" y="83"/>
                    </a:lnTo>
                    <a:lnTo>
                      <a:pt x="16" y="86"/>
                    </a:lnTo>
                    <a:lnTo>
                      <a:pt x="19" y="88"/>
                    </a:lnTo>
                    <a:lnTo>
                      <a:pt x="22" y="88"/>
                    </a:lnTo>
                    <a:lnTo>
                      <a:pt x="25" y="86"/>
                    </a:lnTo>
                    <a:lnTo>
                      <a:pt x="27" y="83"/>
                    </a:lnTo>
                    <a:lnTo>
                      <a:pt x="30" y="78"/>
                    </a:lnTo>
                    <a:lnTo>
                      <a:pt x="32" y="72"/>
                    </a:lnTo>
                    <a:lnTo>
                      <a:pt x="32" y="65"/>
                    </a:lnTo>
                    <a:lnTo>
                      <a:pt x="32" y="57"/>
                    </a:lnTo>
                    <a:lnTo>
                      <a:pt x="31" y="49"/>
                    </a:lnTo>
                    <a:lnTo>
                      <a:pt x="25" y="32"/>
                    </a:lnTo>
                    <a:lnTo>
                      <a:pt x="19" y="19"/>
                    </a:lnTo>
                    <a:lnTo>
                      <a:pt x="13" y="9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3" y="18"/>
                    </a:lnTo>
                    <a:lnTo>
                      <a:pt x="6" y="32"/>
                    </a:lnTo>
                    <a:lnTo>
                      <a:pt x="9" y="44"/>
                    </a:ln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F7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97" name="Freeform 344">
                <a:extLst>
                  <a:ext uri="{FF2B5EF4-FFF2-40B4-BE49-F238E27FC236}">
                    <a16:creationId xmlns:a16="http://schemas.microsoft.com/office/drawing/2014/main" id="{016FD5F3-80D5-4346-BA91-B323F6D9D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202"/>
                <a:ext cx="31" cy="86"/>
              </a:xfrm>
              <a:custGeom>
                <a:avLst/>
                <a:gdLst>
                  <a:gd name="T0" fmla="*/ 10 w 31"/>
                  <a:gd name="T1" fmla="*/ 56 h 86"/>
                  <a:gd name="T2" fmla="*/ 10 w 31"/>
                  <a:gd name="T3" fmla="*/ 56 h 86"/>
                  <a:gd name="T4" fmla="*/ 10 w 31"/>
                  <a:gd name="T5" fmla="*/ 65 h 86"/>
                  <a:gd name="T6" fmla="*/ 11 w 31"/>
                  <a:gd name="T7" fmla="*/ 74 h 86"/>
                  <a:gd name="T8" fmla="*/ 13 w 31"/>
                  <a:gd name="T9" fmla="*/ 81 h 86"/>
                  <a:gd name="T10" fmla="*/ 15 w 31"/>
                  <a:gd name="T11" fmla="*/ 84 h 86"/>
                  <a:gd name="T12" fmla="*/ 18 w 31"/>
                  <a:gd name="T13" fmla="*/ 86 h 86"/>
                  <a:gd name="T14" fmla="*/ 18 w 31"/>
                  <a:gd name="T15" fmla="*/ 86 h 86"/>
                  <a:gd name="T16" fmla="*/ 21 w 31"/>
                  <a:gd name="T17" fmla="*/ 86 h 86"/>
                  <a:gd name="T18" fmla="*/ 24 w 31"/>
                  <a:gd name="T19" fmla="*/ 85 h 86"/>
                  <a:gd name="T20" fmla="*/ 26 w 31"/>
                  <a:gd name="T21" fmla="*/ 81 h 86"/>
                  <a:gd name="T22" fmla="*/ 28 w 31"/>
                  <a:gd name="T23" fmla="*/ 76 h 86"/>
                  <a:gd name="T24" fmla="*/ 30 w 31"/>
                  <a:gd name="T25" fmla="*/ 70 h 86"/>
                  <a:gd name="T26" fmla="*/ 31 w 31"/>
                  <a:gd name="T27" fmla="*/ 63 h 86"/>
                  <a:gd name="T28" fmla="*/ 30 w 31"/>
                  <a:gd name="T29" fmla="*/ 55 h 86"/>
                  <a:gd name="T30" fmla="*/ 29 w 31"/>
                  <a:gd name="T31" fmla="*/ 48 h 86"/>
                  <a:gd name="T32" fmla="*/ 29 w 31"/>
                  <a:gd name="T33" fmla="*/ 48 h 86"/>
                  <a:gd name="T34" fmla="*/ 24 w 31"/>
                  <a:gd name="T35" fmla="*/ 31 h 86"/>
                  <a:gd name="T36" fmla="*/ 18 w 31"/>
                  <a:gd name="T37" fmla="*/ 19 h 86"/>
                  <a:gd name="T38" fmla="*/ 12 w 31"/>
                  <a:gd name="T39" fmla="*/ 9 h 86"/>
                  <a:gd name="T40" fmla="*/ 8 w 31"/>
                  <a:gd name="T41" fmla="*/ 3 h 86"/>
                  <a:gd name="T42" fmla="*/ 8 w 31"/>
                  <a:gd name="T43" fmla="*/ 3 h 86"/>
                  <a:gd name="T44" fmla="*/ 5 w 31"/>
                  <a:gd name="T45" fmla="*/ 0 h 86"/>
                  <a:gd name="T46" fmla="*/ 3 w 31"/>
                  <a:gd name="T47" fmla="*/ 0 h 86"/>
                  <a:gd name="T48" fmla="*/ 1 w 31"/>
                  <a:gd name="T49" fmla="*/ 0 h 86"/>
                  <a:gd name="T50" fmla="*/ 0 w 31"/>
                  <a:gd name="T51" fmla="*/ 1 h 86"/>
                  <a:gd name="T52" fmla="*/ 0 w 31"/>
                  <a:gd name="T53" fmla="*/ 5 h 86"/>
                  <a:gd name="T54" fmla="*/ 0 w 31"/>
                  <a:gd name="T55" fmla="*/ 10 h 86"/>
                  <a:gd name="T56" fmla="*/ 2 w 31"/>
                  <a:gd name="T57" fmla="*/ 18 h 86"/>
                  <a:gd name="T58" fmla="*/ 2 w 31"/>
                  <a:gd name="T59" fmla="*/ 18 h 86"/>
                  <a:gd name="T60" fmla="*/ 6 w 31"/>
                  <a:gd name="T61" fmla="*/ 31 h 86"/>
                  <a:gd name="T62" fmla="*/ 8 w 31"/>
                  <a:gd name="T63" fmla="*/ 43 h 86"/>
                  <a:gd name="T64" fmla="*/ 10 w 31"/>
                  <a:gd name="T65" fmla="*/ 56 h 86"/>
                  <a:gd name="T66" fmla="*/ 10 w 31"/>
                  <a:gd name="T67" fmla="*/ 56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" h="86">
                    <a:moveTo>
                      <a:pt x="10" y="56"/>
                    </a:moveTo>
                    <a:lnTo>
                      <a:pt x="10" y="56"/>
                    </a:lnTo>
                    <a:lnTo>
                      <a:pt x="10" y="65"/>
                    </a:lnTo>
                    <a:lnTo>
                      <a:pt x="11" y="74"/>
                    </a:lnTo>
                    <a:lnTo>
                      <a:pt x="13" y="81"/>
                    </a:lnTo>
                    <a:lnTo>
                      <a:pt x="15" y="84"/>
                    </a:lnTo>
                    <a:lnTo>
                      <a:pt x="18" y="86"/>
                    </a:lnTo>
                    <a:lnTo>
                      <a:pt x="21" y="86"/>
                    </a:lnTo>
                    <a:lnTo>
                      <a:pt x="24" y="85"/>
                    </a:lnTo>
                    <a:lnTo>
                      <a:pt x="26" y="81"/>
                    </a:lnTo>
                    <a:lnTo>
                      <a:pt x="28" y="76"/>
                    </a:lnTo>
                    <a:lnTo>
                      <a:pt x="30" y="70"/>
                    </a:lnTo>
                    <a:lnTo>
                      <a:pt x="31" y="63"/>
                    </a:lnTo>
                    <a:lnTo>
                      <a:pt x="30" y="55"/>
                    </a:lnTo>
                    <a:lnTo>
                      <a:pt x="29" y="48"/>
                    </a:lnTo>
                    <a:lnTo>
                      <a:pt x="24" y="31"/>
                    </a:lnTo>
                    <a:lnTo>
                      <a:pt x="18" y="19"/>
                    </a:lnTo>
                    <a:lnTo>
                      <a:pt x="12" y="9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31"/>
                    </a:lnTo>
                    <a:lnTo>
                      <a:pt x="8" y="43"/>
                    </a:lnTo>
                    <a:lnTo>
                      <a:pt x="10" y="56"/>
                    </a:lnTo>
                    <a:close/>
                  </a:path>
                </a:pathLst>
              </a:custGeom>
              <a:solidFill>
                <a:srgbClr val="F4F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98" name="Freeform 345">
                <a:extLst>
                  <a:ext uri="{FF2B5EF4-FFF2-40B4-BE49-F238E27FC236}">
                    <a16:creationId xmlns:a16="http://schemas.microsoft.com/office/drawing/2014/main" id="{6CF6413B-5330-422C-8FC4-5F71D2FEF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202"/>
                <a:ext cx="30" cy="85"/>
              </a:xfrm>
              <a:custGeom>
                <a:avLst/>
                <a:gdLst>
                  <a:gd name="T0" fmla="*/ 10 w 30"/>
                  <a:gd name="T1" fmla="*/ 55 h 85"/>
                  <a:gd name="T2" fmla="*/ 10 w 30"/>
                  <a:gd name="T3" fmla="*/ 55 h 85"/>
                  <a:gd name="T4" fmla="*/ 11 w 30"/>
                  <a:gd name="T5" fmla="*/ 65 h 85"/>
                  <a:gd name="T6" fmla="*/ 12 w 30"/>
                  <a:gd name="T7" fmla="*/ 74 h 85"/>
                  <a:gd name="T8" fmla="*/ 14 w 30"/>
                  <a:gd name="T9" fmla="*/ 81 h 85"/>
                  <a:gd name="T10" fmla="*/ 15 w 30"/>
                  <a:gd name="T11" fmla="*/ 83 h 85"/>
                  <a:gd name="T12" fmla="*/ 19 w 30"/>
                  <a:gd name="T13" fmla="*/ 85 h 85"/>
                  <a:gd name="T14" fmla="*/ 19 w 30"/>
                  <a:gd name="T15" fmla="*/ 85 h 85"/>
                  <a:gd name="T16" fmla="*/ 21 w 30"/>
                  <a:gd name="T17" fmla="*/ 85 h 85"/>
                  <a:gd name="T18" fmla="*/ 24 w 30"/>
                  <a:gd name="T19" fmla="*/ 84 h 85"/>
                  <a:gd name="T20" fmla="*/ 26 w 30"/>
                  <a:gd name="T21" fmla="*/ 80 h 85"/>
                  <a:gd name="T22" fmla="*/ 28 w 30"/>
                  <a:gd name="T23" fmla="*/ 75 h 85"/>
                  <a:gd name="T24" fmla="*/ 29 w 30"/>
                  <a:gd name="T25" fmla="*/ 69 h 85"/>
                  <a:gd name="T26" fmla="*/ 30 w 30"/>
                  <a:gd name="T27" fmla="*/ 63 h 85"/>
                  <a:gd name="T28" fmla="*/ 30 w 30"/>
                  <a:gd name="T29" fmla="*/ 55 h 85"/>
                  <a:gd name="T30" fmla="*/ 28 w 30"/>
                  <a:gd name="T31" fmla="*/ 47 h 85"/>
                  <a:gd name="T32" fmla="*/ 28 w 30"/>
                  <a:gd name="T33" fmla="*/ 47 h 85"/>
                  <a:gd name="T34" fmla="*/ 23 w 30"/>
                  <a:gd name="T35" fmla="*/ 32 h 85"/>
                  <a:gd name="T36" fmla="*/ 18 w 30"/>
                  <a:gd name="T37" fmla="*/ 19 h 85"/>
                  <a:gd name="T38" fmla="*/ 12 w 30"/>
                  <a:gd name="T39" fmla="*/ 10 h 85"/>
                  <a:gd name="T40" fmla="*/ 9 w 30"/>
                  <a:gd name="T41" fmla="*/ 4 h 85"/>
                  <a:gd name="T42" fmla="*/ 9 w 30"/>
                  <a:gd name="T43" fmla="*/ 4 h 85"/>
                  <a:gd name="T44" fmla="*/ 5 w 30"/>
                  <a:gd name="T45" fmla="*/ 1 h 85"/>
                  <a:gd name="T46" fmla="*/ 3 w 30"/>
                  <a:gd name="T47" fmla="*/ 0 h 85"/>
                  <a:gd name="T48" fmla="*/ 2 w 30"/>
                  <a:gd name="T49" fmla="*/ 1 h 85"/>
                  <a:gd name="T50" fmla="*/ 1 w 30"/>
                  <a:gd name="T51" fmla="*/ 2 h 85"/>
                  <a:gd name="T52" fmla="*/ 0 w 30"/>
                  <a:gd name="T53" fmla="*/ 6 h 85"/>
                  <a:gd name="T54" fmla="*/ 1 w 30"/>
                  <a:gd name="T55" fmla="*/ 11 h 85"/>
                  <a:gd name="T56" fmla="*/ 3 w 30"/>
                  <a:gd name="T57" fmla="*/ 18 h 85"/>
                  <a:gd name="T58" fmla="*/ 3 w 30"/>
                  <a:gd name="T59" fmla="*/ 18 h 85"/>
                  <a:gd name="T60" fmla="*/ 6 w 30"/>
                  <a:gd name="T61" fmla="*/ 31 h 85"/>
                  <a:gd name="T62" fmla="*/ 9 w 30"/>
                  <a:gd name="T63" fmla="*/ 43 h 85"/>
                  <a:gd name="T64" fmla="*/ 10 w 30"/>
                  <a:gd name="T65" fmla="*/ 55 h 85"/>
                  <a:gd name="T66" fmla="*/ 10 w 30"/>
                  <a:gd name="T67" fmla="*/ 55 h 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" h="85">
                    <a:moveTo>
                      <a:pt x="10" y="55"/>
                    </a:moveTo>
                    <a:lnTo>
                      <a:pt x="10" y="55"/>
                    </a:lnTo>
                    <a:lnTo>
                      <a:pt x="11" y="65"/>
                    </a:lnTo>
                    <a:lnTo>
                      <a:pt x="12" y="74"/>
                    </a:lnTo>
                    <a:lnTo>
                      <a:pt x="14" y="81"/>
                    </a:lnTo>
                    <a:lnTo>
                      <a:pt x="15" y="83"/>
                    </a:lnTo>
                    <a:lnTo>
                      <a:pt x="19" y="85"/>
                    </a:lnTo>
                    <a:lnTo>
                      <a:pt x="21" y="85"/>
                    </a:lnTo>
                    <a:lnTo>
                      <a:pt x="24" y="84"/>
                    </a:lnTo>
                    <a:lnTo>
                      <a:pt x="26" y="80"/>
                    </a:lnTo>
                    <a:lnTo>
                      <a:pt x="28" y="75"/>
                    </a:lnTo>
                    <a:lnTo>
                      <a:pt x="29" y="69"/>
                    </a:lnTo>
                    <a:lnTo>
                      <a:pt x="30" y="63"/>
                    </a:lnTo>
                    <a:lnTo>
                      <a:pt x="30" y="55"/>
                    </a:lnTo>
                    <a:lnTo>
                      <a:pt x="28" y="47"/>
                    </a:lnTo>
                    <a:lnTo>
                      <a:pt x="23" y="32"/>
                    </a:lnTo>
                    <a:lnTo>
                      <a:pt x="18" y="19"/>
                    </a:lnTo>
                    <a:lnTo>
                      <a:pt x="12" y="10"/>
                    </a:lnTo>
                    <a:lnTo>
                      <a:pt x="9" y="4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3" y="18"/>
                    </a:lnTo>
                    <a:lnTo>
                      <a:pt x="6" y="31"/>
                    </a:lnTo>
                    <a:lnTo>
                      <a:pt x="9" y="43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F0E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599" name="Freeform 346">
                <a:extLst>
                  <a:ext uri="{FF2B5EF4-FFF2-40B4-BE49-F238E27FC236}">
                    <a16:creationId xmlns:a16="http://schemas.microsoft.com/office/drawing/2014/main" id="{748CCB21-09A0-49CF-A769-C8BD85DC1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1203"/>
                <a:ext cx="28" cy="84"/>
              </a:xfrm>
              <a:custGeom>
                <a:avLst/>
                <a:gdLst>
                  <a:gd name="T0" fmla="*/ 10 w 28"/>
                  <a:gd name="T1" fmla="*/ 54 h 84"/>
                  <a:gd name="T2" fmla="*/ 10 w 28"/>
                  <a:gd name="T3" fmla="*/ 54 h 84"/>
                  <a:gd name="T4" fmla="*/ 10 w 28"/>
                  <a:gd name="T5" fmla="*/ 63 h 84"/>
                  <a:gd name="T6" fmla="*/ 11 w 28"/>
                  <a:gd name="T7" fmla="*/ 72 h 84"/>
                  <a:gd name="T8" fmla="*/ 13 w 28"/>
                  <a:gd name="T9" fmla="*/ 79 h 84"/>
                  <a:gd name="T10" fmla="*/ 15 w 28"/>
                  <a:gd name="T11" fmla="*/ 82 h 84"/>
                  <a:gd name="T12" fmla="*/ 18 w 28"/>
                  <a:gd name="T13" fmla="*/ 83 h 84"/>
                  <a:gd name="T14" fmla="*/ 18 w 28"/>
                  <a:gd name="T15" fmla="*/ 83 h 84"/>
                  <a:gd name="T16" fmla="*/ 20 w 28"/>
                  <a:gd name="T17" fmla="*/ 84 h 84"/>
                  <a:gd name="T18" fmla="*/ 22 w 28"/>
                  <a:gd name="T19" fmla="*/ 82 h 84"/>
                  <a:gd name="T20" fmla="*/ 25 w 28"/>
                  <a:gd name="T21" fmla="*/ 79 h 84"/>
                  <a:gd name="T22" fmla="*/ 27 w 28"/>
                  <a:gd name="T23" fmla="*/ 74 h 84"/>
                  <a:gd name="T24" fmla="*/ 28 w 28"/>
                  <a:gd name="T25" fmla="*/ 68 h 84"/>
                  <a:gd name="T26" fmla="*/ 28 w 28"/>
                  <a:gd name="T27" fmla="*/ 61 h 84"/>
                  <a:gd name="T28" fmla="*/ 28 w 28"/>
                  <a:gd name="T29" fmla="*/ 54 h 84"/>
                  <a:gd name="T30" fmla="*/ 27 w 28"/>
                  <a:gd name="T31" fmla="*/ 46 h 84"/>
                  <a:gd name="T32" fmla="*/ 27 w 28"/>
                  <a:gd name="T33" fmla="*/ 46 h 84"/>
                  <a:gd name="T34" fmla="*/ 22 w 28"/>
                  <a:gd name="T35" fmla="*/ 31 h 84"/>
                  <a:gd name="T36" fmla="*/ 17 w 28"/>
                  <a:gd name="T37" fmla="*/ 18 h 84"/>
                  <a:gd name="T38" fmla="*/ 11 w 28"/>
                  <a:gd name="T39" fmla="*/ 9 h 84"/>
                  <a:gd name="T40" fmla="*/ 8 w 28"/>
                  <a:gd name="T41" fmla="*/ 4 h 84"/>
                  <a:gd name="T42" fmla="*/ 8 w 28"/>
                  <a:gd name="T43" fmla="*/ 4 h 84"/>
                  <a:gd name="T44" fmla="*/ 4 w 28"/>
                  <a:gd name="T45" fmla="*/ 1 h 84"/>
                  <a:gd name="T46" fmla="*/ 3 w 28"/>
                  <a:gd name="T47" fmla="*/ 0 h 84"/>
                  <a:gd name="T48" fmla="*/ 1 w 28"/>
                  <a:gd name="T49" fmla="*/ 1 h 84"/>
                  <a:gd name="T50" fmla="*/ 0 w 28"/>
                  <a:gd name="T51" fmla="*/ 2 h 84"/>
                  <a:gd name="T52" fmla="*/ 0 w 28"/>
                  <a:gd name="T53" fmla="*/ 5 h 84"/>
                  <a:gd name="T54" fmla="*/ 1 w 28"/>
                  <a:gd name="T55" fmla="*/ 10 h 84"/>
                  <a:gd name="T56" fmla="*/ 3 w 28"/>
                  <a:gd name="T57" fmla="*/ 18 h 84"/>
                  <a:gd name="T58" fmla="*/ 3 w 28"/>
                  <a:gd name="T59" fmla="*/ 18 h 84"/>
                  <a:gd name="T60" fmla="*/ 6 w 28"/>
                  <a:gd name="T61" fmla="*/ 31 h 84"/>
                  <a:gd name="T62" fmla="*/ 8 w 28"/>
                  <a:gd name="T63" fmla="*/ 42 h 84"/>
                  <a:gd name="T64" fmla="*/ 10 w 28"/>
                  <a:gd name="T65" fmla="*/ 54 h 84"/>
                  <a:gd name="T66" fmla="*/ 10 w 28"/>
                  <a:gd name="T67" fmla="*/ 54 h 8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" h="84">
                    <a:moveTo>
                      <a:pt x="10" y="54"/>
                    </a:moveTo>
                    <a:lnTo>
                      <a:pt x="10" y="54"/>
                    </a:lnTo>
                    <a:lnTo>
                      <a:pt x="10" y="63"/>
                    </a:lnTo>
                    <a:lnTo>
                      <a:pt x="11" y="72"/>
                    </a:lnTo>
                    <a:lnTo>
                      <a:pt x="13" y="79"/>
                    </a:lnTo>
                    <a:lnTo>
                      <a:pt x="15" y="82"/>
                    </a:lnTo>
                    <a:lnTo>
                      <a:pt x="18" y="83"/>
                    </a:lnTo>
                    <a:lnTo>
                      <a:pt x="20" y="84"/>
                    </a:lnTo>
                    <a:lnTo>
                      <a:pt x="22" y="82"/>
                    </a:lnTo>
                    <a:lnTo>
                      <a:pt x="25" y="79"/>
                    </a:lnTo>
                    <a:lnTo>
                      <a:pt x="27" y="74"/>
                    </a:lnTo>
                    <a:lnTo>
                      <a:pt x="28" y="68"/>
                    </a:lnTo>
                    <a:lnTo>
                      <a:pt x="28" y="61"/>
                    </a:lnTo>
                    <a:lnTo>
                      <a:pt x="28" y="54"/>
                    </a:lnTo>
                    <a:lnTo>
                      <a:pt x="27" y="46"/>
                    </a:lnTo>
                    <a:lnTo>
                      <a:pt x="22" y="31"/>
                    </a:lnTo>
                    <a:lnTo>
                      <a:pt x="17" y="18"/>
                    </a:lnTo>
                    <a:lnTo>
                      <a:pt x="11" y="9"/>
                    </a:lnTo>
                    <a:lnTo>
                      <a:pt x="8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3" y="18"/>
                    </a:lnTo>
                    <a:lnTo>
                      <a:pt x="6" y="31"/>
                    </a:lnTo>
                    <a:lnTo>
                      <a:pt x="8" y="42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ECE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00" name="Freeform 347">
                <a:extLst>
                  <a:ext uri="{FF2B5EF4-FFF2-40B4-BE49-F238E27FC236}">
                    <a16:creationId xmlns:a16="http://schemas.microsoft.com/office/drawing/2014/main" id="{A3E866D2-4FDF-473D-8057-223733A94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1204"/>
                <a:ext cx="27" cy="82"/>
              </a:xfrm>
              <a:custGeom>
                <a:avLst/>
                <a:gdLst>
                  <a:gd name="T0" fmla="*/ 9 w 27"/>
                  <a:gd name="T1" fmla="*/ 53 h 82"/>
                  <a:gd name="T2" fmla="*/ 9 w 27"/>
                  <a:gd name="T3" fmla="*/ 53 h 82"/>
                  <a:gd name="T4" fmla="*/ 10 w 27"/>
                  <a:gd name="T5" fmla="*/ 62 h 82"/>
                  <a:gd name="T6" fmla="*/ 11 w 27"/>
                  <a:gd name="T7" fmla="*/ 71 h 82"/>
                  <a:gd name="T8" fmla="*/ 13 w 27"/>
                  <a:gd name="T9" fmla="*/ 77 h 82"/>
                  <a:gd name="T10" fmla="*/ 14 w 27"/>
                  <a:gd name="T11" fmla="*/ 80 h 82"/>
                  <a:gd name="T12" fmla="*/ 17 w 27"/>
                  <a:gd name="T13" fmla="*/ 82 h 82"/>
                  <a:gd name="T14" fmla="*/ 17 w 27"/>
                  <a:gd name="T15" fmla="*/ 82 h 82"/>
                  <a:gd name="T16" fmla="*/ 19 w 27"/>
                  <a:gd name="T17" fmla="*/ 82 h 82"/>
                  <a:gd name="T18" fmla="*/ 21 w 27"/>
                  <a:gd name="T19" fmla="*/ 80 h 82"/>
                  <a:gd name="T20" fmla="*/ 23 w 27"/>
                  <a:gd name="T21" fmla="*/ 77 h 82"/>
                  <a:gd name="T22" fmla="*/ 25 w 27"/>
                  <a:gd name="T23" fmla="*/ 72 h 82"/>
                  <a:gd name="T24" fmla="*/ 26 w 27"/>
                  <a:gd name="T25" fmla="*/ 66 h 82"/>
                  <a:gd name="T26" fmla="*/ 27 w 27"/>
                  <a:gd name="T27" fmla="*/ 60 h 82"/>
                  <a:gd name="T28" fmla="*/ 26 w 27"/>
                  <a:gd name="T29" fmla="*/ 53 h 82"/>
                  <a:gd name="T30" fmla="*/ 25 w 27"/>
                  <a:gd name="T31" fmla="*/ 45 h 82"/>
                  <a:gd name="T32" fmla="*/ 25 w 27"/>
                  <a:gd name="T33" fmla="*/ 45 h 82"/>
                  <a:gd name="T34" fmla="*/ 20 w 27"/>
                  <a:gd name="T35" fmla="*/ 30 h 82"/>
                  <a:gd name="T36" fmla="*/ 16 w 27"/>
                  <a:gd name="T37" fmla="*/ 18 h 82"/>
                  <a:gd name="T38" fmla="*/ 10 w 27"/>
                  <a:gd name="T39" fmla="*/ 9 h 82"/>
                  <a:gd name="T40" fmla="*/ 7 w 27"/>
                  <a:gd name="T41" fmla="*/ 3 h 82"/>
                  <a:gd name="T42" fmla="*/ 7 w 27"/>
                  <a:gd name="T43" fmla="*/ 3 h 82"/>
                  <a:gd name="T44" fmla="*/ 4 w 27"/>
                  <a:gd name="T45" fmla="*/ 1 h 82"/>
                  <a:gd name="T46" fmla="*/ 2 w 27"/>
                  <a:gd name="T47" fmla="*/ 0 h 82"/>
                  <a:gd name="T48" fmla="*/ 1 w 27"/>
                  <a:gd name="T49" fmla="*/ 0 h 82"/>
                  <a:gd name="T50" fmla="*/ 0 w 27"/>
                  <a:gd name="T51" fmla="*/ 2 h 82"/>
                  <a:gd name="T52" fmla="*/ 0 w 27"/>
                  <a:gd name="T53" fmla="*/ 5 h 82"/>
                  <a:gd name="T54" fmla="*/ 0 w 27"/>
                  <a:gd name="T55" fmla="*/ 10 h 82"/>
                  <a:gd name="T56" fmla="*/ 2 w 27"/>
                  <a:gd name="T57" fmla="*/ 17 h 82"/>
                  <a:gd name="T58" fmla="*/ 2 w 27"/>
                  <a:gd name="T59" fmla="*/ 17 h 82"/>
                  <a:gd name="T60" fmla="*/ 5 w 27"/>
                  <a:gd name="T61" fmla="*/ 30 h 82"/>
                  <a:gd name="T62" fmla="*/ 8 w 27"/>
                  <a:gd name="T63" fmla="*/ 41 h 82"/>
                  <a:gd name="T64" fmla="*/ 9 w 27"/>
                  <a:gd name="T65" fmla="*/ 53 h 82"/>
                  <a:gd name="T66" fmla="*/ 9 w 27"/>
                  <a:gd name="T67" fmla="*/ 53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" h="82">
                    <a:moveTo>
                      <a:pt x="9" y="53"/>
                    </a:moveTo>
                    <a:lnTo>
                      <a:pt x="9" y="53"/>
                    </a:lnTo>
                    <a:lnTo>
                      <a:pt x="10" y="62"/>
                    </a:lnTo>
                    <a:lnTo>
                      <a:pt x="11" y="71"/>
                    </a:lnTo>
                    <a:lnTo>
                      <a:pt x="13" y="77"/>
                    </a:lnTo>
                    <a:lnTo>
                      <a:pt x="14" y="80"/>
                    </a:lnTo>
                    <a:lnTo>
                      <a:pt x="17" y="82"/>
                    </a:lnTo>
                    <a:lnTo>
                      <a:pt x="19" y="82"/>
                    </a:lnTo>
                    <a:lnTo>
                      <a:pt x="21" y="80"/>
                    </a:lnTo>
                    <a:lnTo>
                      <a:pt x="23" y="77"/>
                    </a:lnTo>
                    <a:lnTo>
                      <a:pt x="25" y="72"/>
                    </a:lnTo>
                    <a:lnTo>
                      <a:pt x="26" y="66"/>
                    </a:lnTo>
                    <a:lnTo>
                      <a:pt x="27" y="60"/>
                    </a:lnTo>
                    <a:lnTo>
                      <a:pt x="26" y="53"/>
                    </a:lnTo>
                    <a:lnTo>
                      <a:pt x="25" y="45"/>
                    </a:lnTo>
                    <a:lnTo>
                      <a:pt x="20" y="30"/>
                    </a:lnTo>
                    <a:lnTo>
                      <a:pt x="16" y="18"/>
                    </a:lnTo>
                    <a:lnTo>
                      <a:pt x="10" y="9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30"/>
                    </a:lnTo>
                    <a:lnTo>
                      <a:pt x="8" y="41"/>
                    </a:lnTo>
                    <a:lnTo>
                      <a:pt x="9" y="53"/>
                    </a:lnTo>
                    <a:close/>
                  </a:path>
                </a:pathLst>
              </a:custGeom>
              <a:solidFill>
                <a:srgbClr val="E8E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01" name="Freeform 348">
                <a:extLst>
                  <a:ext uri="{FF2B5EF4-FFF2-40B4-BE49-F238E27FC236}">
                    <a16:creationId xmlns:a16="http://schemas.microsoft.com/office/drawing/2014/main" id="{4AABD5ED-3964-4807-A3B5-735727FDD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1205"/>
                <a:ext cx="26" cy="80"/>
              </a:xfrm>
              <a:custGeom>
                <a:avLst/>
                <a:gdLst>
                  <a:gd name="T0" fmla="*/ 10 w 26"/>
                  <a:gd name="T1" fmla="*/ 52 h 80"/>
                  <a:gd name="T2" fmla="*/ 10 w 26"/>
                  <a:gd name="T3" fmla="*/ 52 h 80"/>
                  <a:gd name="T4" fmla="*/ 10 w 26"/>
                  <a:gd name="T5" fmla="*/ 61 h 80"/>
                  <a:gd name="T6" fmla="*/ 11 w 26"/>
                  <a:gd name="T7" fmla="*/ 69 h 80"/>
                  <a:gd name="T8" fmla="*/ 13 w 26"/>
                  <a:gd name="T9" fmla="*/ 76 h 80"/>
                  <a:gd name="T10" fmla="*/ 14 w 26"/>
                  <a:gd name="T11" fmla="*/ 78 h 80"/>
                  <a:gd name="T12" fmla="*/ 17 w 26"/>
                  <a:gd name="T13" fmla="*/ 80 h 80"/>
                  <a:gd name="T14" fmla="*/ 17 w 26"/>
                  <a:gd name="T15" fmla="*/ 80 h 80"/>
                  <a:gd name="T16" fmla="*/ 19 w 26"/>
                  <a:gd name="T17" fmla="*/ 80 h 80"/>
                  <a:gd name="T18" fmla="*/ 21 w 26"/>
                  <a:gd name="T19" fmla="*/ 78 h 80"/>
                  <a:gd name="T20" fmla="*/ 23 w 26"/>
                  <a:gd name="T21" fmla="*/ 75 h 80"/>
                  <a:gd name="T22" fmla="*/ 25 w 26"/>
                  <a:gd name="T23" fmla="*/ 70 h 80"/>
                  <a:gd name="T24" fmla="*/ 26 w 26"/>
                  <a:gd name="T25" fmla="*/ 65 h 80"/>
                  <a:gd name="T26" fmla="*/ 26 w 26"/>
                  <a:gd name="T27" fmla="*/ 58 h 80"/>
                  <a:gd name="T28" fmla="*/ 26 w 26"/>
                  <a:gd name="T29" fmla="*/ 51 h 80"/>
                  <a:gd name="T30" fmla="*/ 24 w 26"/>
                  <a:gd name="T31" fmla="*/ 44 h 80"/>
                  <a:gd name="T32" fmla="*/ 24 w 26"/>
                  <a:gd name="T33" fmla="*/ 44 h 80"/>
                  <a:gd name="T34" fmla="*/ 20 w 26"/>
                  <a:gd name="T35" fmla="*/ 29 h 80"/>
                  <a:gd name="T36" fmla="*/ 14 w 26"/>
                  <a:gd name="T37" fmla="*/ 17 h 80"/>
                  <a:gd name="T38" fmla="*/ 10 w 26"/>
                  <a:gd name="T39" fmla="*/ 8 h 80"/>
                  <a:gd name="T40" fmla="*/ 7 w 26"/>
                  <a:gd name="T41" fmla="*/ 3 h 80"/>
                  <a:gd name="T42" fmla="*/ 7 w 26"/>
                  <a:gd name="T43" fmla="*/ 3 h 80"/>
                  <a:gd name="T44" fmla="*/ 4 w 26"/>
                  <a:gd name="T45" fmla="*/ 0 h 80"/>
                  <a:gd name="T46" fmla="*/ 3 w 26"/>
                  <a:gd name="T47" fmla="*/ 0 h 80"/>
                  <a:gd name="T48" fmla="*/ 1 w 26"/>
                  <a:gd name="T49" fmla="*/ 0 h 80"/>
                  <a:gd name="T50" fmla="*/ 1 w 26"/>
                  <a:gd name="T51" fmla="*/ 2 h 80"/>
                  <a:gd name="T52" fmla="*/ 0 w 26"/>
                  <a:gd name="T53" fmla="*/ 5 h 80"/>
                  <a:gd name="T54" fmla="*/ 1 w 26"/>
                  <a:gd name="T55" fmla="*/ 10 h 80"/>
                  <a:gd name="T56" fmla="*/ 3 w 26"/>
                  <a:gd name="T57" fmla="*/ 17 h 80"/>
                  <a:gd name="T58" fmla="*/ 3 w 26"/>
                  <a:gd name="T59" fmla="*/ 17 h 80"/>
                  <a:gd name="T60" fmla="*/ 6 w 26"/>
                  <a:gd name="T61" fmla="*/ 29 h 80"/>
                  <a:gd name="T62" fmla="*/ 8 w 26"/>
                  <a:gd name="T63" fmla="*/ 40 h 80"/>
                  <a:gd name="T64" fmla="*/ 10 w 26"/>
                  <a:gd name="T65" fmla="*/ 52 h 80"/>
                  <a:gd name="T66" fmla="*/ 10 w 26"/>
                  <a:gd name="T67" fmla="*/ 52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6" h="80">
                    <a:moveTo>
                      <a:pt x="10" y="52"/>
                    </a:moveTo>
                    <a:lnTo>
                      <a:pt x="10" y="52"/>
                    </a:lnTo>
                    <a:lnTo>
                      <a:pt x="10" y="61"/>
                    </a:lnTo>
                    <a:lnTo>
                      <a:pt x="11" y="69"/>
                    </a:lnTo>
                    <a:lnTo>
                      <a:pt x="13" y="76"/>
                    </a:lnTo>
                    <a:lnTo>
                      <a:pt x="14" y="78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21" y="78"/>
                    </a:lnTo>
                    <a:lnTo>
                      <a:pt x="23" y="75"/>
                    </a:lnTo>
                    <a:lnTo>
                      <a:pt x="25" y="70"/>
                    </a:lnTo>
                    <a:lnTo>
                      <a:pt x="26" y="65"/>
                    </a:lnTo>
                    <a:lnTo>
                      <a:pt x="26" y="58"/>
                    </a:lnTo>
                    <a:lnTo>
                      <a:pt x="26" y="51"/>
                    </a:lnTo>
                    <a:lnTo>
                      <a:pt x="24" y="44"/>
                    </a:lnTo>
                    <a:lnTo>
                      <a:pt x="20" y="29"/>
                    </a:lnTo>
                    <a:lnTo>
                      <a:pt x="14" y="17"/>
                    </a:lnTo>
                    <a:lnTo>
                      <a:pt x="10" y="8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3" y="17"/>
                    </a:lnTo>
                    <a:lnTo>
                      <a:pt x="6" y="29"/>
                    </a:lnTo>
                    <a:lnTo>
                      <a:pt x="8" y="40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E4D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02" name="Freeform 349">
                <a:extLst>
                  <a:ext uri="{FF2B5EF4-FFF2-40B4-BE49-F238E27FC236}">
                    <a16:creationId xmlns:a16="http://schemas.microsoft.com/office/drawing/2014/main" id="{252280E5-0958-4F30-A960-03F4C7DBA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206"/>
                <a:ext cx="24" cy="78"/>
              </a:xfrm>
              <a:custGeom>
                <a:avLst/>
                <a:gdLst>
                  <a:gd name="T0" fmla="*/ 9 w 24"/>
                  <a:gd name="T1" fmla="*/ 50 h 78"/>
                  <a:gd name="T2" fmla="*/ 9 w 24"/>
                  <a:gd name="T3" fmla="*/ 50 h 78"/>
                  <a:gd name="T4" fmla="*/ 11 w 24"/>
                  <a:gd name="T5" fmla="*/ 67 h 78"/>
                  <a:gd name="T6" fmla="*/ 12 w 24"/>
                  <a:gd name="T7" fmla="*/ 74 h 78"/>
                  <a:gd name="T8" fmla="*/ 15 w 24"/>
                  <a:gd name="T9" fmla="*/ 76 h 78"/>
                  <a:gd name="T10" fmla="*/ 16 w 24"/>
                  <a:gd name="T11" fmla="*/ 78 h 78"/>
                  <a:gd name="T12" fmla="*/ 16 w 24"/>
                  <a:gd name="T13" fmla="*/ 78 h 78"/>
                  <a:gd name="T14" fmla="*/ 18 w 24"/>
                  <a:gd name="T15" fmla="*/ 78 h 78"/>
                  <a:gd name="T16" fmla="*/ 20 w 24"/>
                  <a:gd name="T17" fmla="*/ 76 h 78"/>
                  <a:gd name="T18" fmla="*/ 22 w 24"/>
                  <a:gd name="T19" fmla="*/ 73 h 78"/>
                  <a:gd name="T20" fmla="*/ 23 w 24"/>
                  <a:gd name="T21" fmla="*/ 69 h 78"/>
                  <a:gd name="T22" fmla="*/ 24 w 24"/>
                  <a:gd name="T23" fmla="*/ 63 h 78"/>
                  <a:gd name="T24" fmla="*/ 24 w 24"/>
                  <a:gd name="T25" fmla="*/ 57 h 78"/>
                  <a:gd name="T26" fmla="*/ 24 w 24"/>
                  <a:gd name="T27" fmla="*/ 50 h 78"/>
                  <a:gd name="T28" fmla="*/ 23 w 24"/>
                  <a:gd name="T29" fmla="*/ 43 h 78"/>
                  <a:gd name="T30" fmla="*/ 23 w 24"/>
                  <a:gd name="T31" fmla="*/ 43 h 78"/>
                  <a:gd name="T32" fmla="*/ 18 w 24"/>
                  <a:gd name="T33" fmla="*/ 28 h 78"/>
                  <a:gd name="T34" fmla="*/ 13 w 24"/>
                  <a:gd name="T35" fmla="*/ 17 h 78"/>
                  <a:gd name="T36" fmla="*/ 9 w 24"/>
                  <a:gd name="T37" fmla="*/ 8 h 78"/>
                  <a:gd name="T38" fmla="*/ 6 w 24"/>
                  <a:gd name="T39" fmla="*/ 3 h 78"/>
                  <a:gd name="T40" fmla="*/ 6 w 24"/>
                  <a:gd name="T41" fmla="*/ 3 h 78"/>
                  <a:gd name="T42" fmla="*/ 3 w 24"/>
                  <a:gd name="T43" fmla="*/ 0 h 78"/>
                  <a:gd name="T44" fmla="*/ 2 w 24"/>
                  <a:gd name="T45" fmla="*/ 0 h 78"/>
                  <a:gd name="T46" fmla="*/ 1 w 24"/>
                  <a:gd name="T47" fmla="*/ 0 h 78"/>
                  <a:gd name="T48" fmla="*/ 0 w 24"/>
                  <a:gd name="T49" fmla="*/ 2 h 78"/>
                  <a:gd name="T50" fmla="*/ 0 w 24"/>
                  <a:gd name="T51" fmla="*/ 5 h 78"/>
                  <a:gd name="T52" fmla="*/ 1 w 24"/>
                  <a:gd name="T53" fmla="*/ 9 h 78"/>
                  <a:gd name="T54" fmla="*/ 2 w 24"/>
                  <a:gd name="T55" fmla="*/ 16 h 78"/>
                  <a:gd name="T56" fmla="*/ 2 w 24"/>
                  <a:gd name="T57" fmla="*/ 16 h 78"/>
                  <a:gd name="T58" fmla="*/ 5 w 24"/>
                  <a:gd name="T59" fmla="*/ 28 h 78"/>
                  <a:gd name="T60" fmla="*/ 8 w 24"/>
                  <a:gd name="T61" fmla="*/ 39 h 78"/>
                  <a:gd name="T62" fmla="*/ 9 w 24"/>
                  <a:gd name="T63" fmla="*/ 50 h 78"/>
                  <a:gd name="T64" fmla="*/ 9 w 24"/>
                  <a:gd name="T65" fmla="*/ 5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" h="78">
                    <a:moveTo>
                      <a:pt x="9" y="50"/>
                    </a:moveTo>
                    <a:lnTo>
                      <a:pt x="9" y="50"/>
                    </a:lnTo>
                    <a:lnTo>
                      <a:pt x="11" y="67"/>
                    </a:lnTo>
                    <a:lnTo>
                      <a:pt x="12" y="74"/>
                    </a:lnTo>
                    <a:lnTo>
                      <a:pt x="15" y="76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20" y="76"/>
                    </a:lnTo>
                    <a:lnTo>
                      <a:pt x="22" y="73"/>
                    </a:lnTo>
                    <a:lnTo>
                      <a:pt x="23" y="69"/>
                    </a:lnTo>
                    <a:lnTo>
                      <a:pt x="24" y="63"/>
                    </a:lnTo>
                    <a:lnTo>
                      <a:pt x="24" y="57"/>
                    </a:lnTo>
                    <a:lnTo>
                      <a:pt x="24" y="50"/>
                    </a:lnTo>
                    <a:lnTo>
                      <a:pt x="23" y="43"/>
                    </a:lnTo>
                    <a:lnTo>
                      <a:pt x="18" y="28"/>
                    </a:lnTo>
                    <a:lnTo>
                      <a:pt x="13" y="17"/>
                    </a:lnTo>
                    <a:lnTo>
                      <a:pt x="9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2" y="16"/>
                    </a:lnTo>
                    <a:lnTo>
                      <a:pt x="5" y="28"/>
                    </a:lnTo>
                    <a:lnTo>
                      <a:pt x="8" y="39"/>
                    </a:lnTo>
                    <a:lnTo>
                      <a:pt x="9" y="50"/>
                    </a:lnTo>
                    <a:close/>
                  </a:path>
                </a:pathLst>
              </a:custGeom>
              <a:solidFill>
                <a:srgbClr val="E1D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03" name="Freeform 350">
                <a:extLst>
                  <a:ext uri="{FF2B5EF4-FFF2-40B4-BE49-F238E27FC236}">
                    <a16:creationId xmlns:a16="http://schemas.microsoft.com/office/drawing/2014/main" id="{8CD07C9A-BEB6-4D21-9D1D-625AACE9F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1207"/>
                <a:ext cx="23" cy="76"/>
              </a:xfrm>
              <a:custGeom>
                <a:avLst/>
                <a:gdLst>
                  <a:gd name="T0" fmla="*/ 8 w 23"/>
                  <a:gd name="T1" fmla="*/ 49 h 76"/>
                  <a:gd name="T2" fmla="*/ 8 w 23"/>
                  <a:gd name="T3" fmla="*/ 49 h 76"/>
                  <a:gd name="T4" fmla="*/ 10 w 23"/>
                  <a:gd name="T5" fmla="*/ 66 h 76"/>
                  <a:gd name="T6" fmla="*/ 12 w 23"/>
                  <a:gd name="T7" fmla="*/ 72 h 76"/>
                  <a:gd name="T8" fmla="*/ 14 w 23"/>
                  <a:gd name="T9" fmla="*/ 74 h 76"/>
                  <a:gd name="T10" fmla="*/ 16 w 23"/>
                  <a:gd name="T11" fmla="*/ 76 h 76"/>
                  <a:gd name="T12" fmla="*/ 16 w 23"/>
                  <a:gd name="T13" fmla="*/ 76 h 76"/>
                  <a:gd name="T14" fmla="*/ 17 w 23"/>
                  <a:gd name="T15" fmla="*/ 76 h 76"/>
                  <a:gd name="T16" fmla="*/ 19 w 23"/>
                  <a:gd name="T17" fmla="*/ 75 h 76"/>
                  <a:gd name="T18" fmla="*/ 21 w 23"/>
                  <a:gd name="T19" fmla="*/ 72 h 76"/>
                  <a:gd name="T20" fmla="*/ 22 w 23"/>
                  <a:gd name="T21" fmla="*/ 67 h 76"/>
                  <a:gd name="T22" fmla="*/ 23 w 23"/>
                  <a:gd name="T23" fmla="*/ 62 h 76"/>
                  <a:gd name="T24" fmla="*/ 23 w 23"/>
                  <a:gd name="T25" fmla="*/ 55 h 76"/>
                  <a:gd name="T26" fmla="*/ 22 w 23"/>
                  <a:gd name="T27" fmla="*/ 49 h 76"/>
                  <a:gd name="T28" fmla="*/ 21 w 23"/>
                  <a:gd name="T29" fmla="*/ 42 h 76"/>
                  <a:gd name="T30" fmla="*/ 21 w 23"/>
                  <a:gd name="T31" fmla="*/ 42 h 76"/>
                  <a:gd name="T32" fmla="*/ 17 w 23"/>
                  <a:gd name="T33" fmla="*/ 27 h 76"/>
                  <a:gd name="T34" fmla="*/ 12 w 23"/>
                  <a:gd name="T35" fmla="*/ 16 h 76"/>
                  <a:gd name="T36" fmla="*/ 8 w 23"/>
                  <a:gd name="T37" fmla="*/ 8 h 76"/>
                  <a:gd name="T38" fmla="*/ 5 w 23"/>
                  <a:gd name="T39" fmla="*/ 3 h 76"/>
                  <a:gd name="T40" fmla="*/ 5 w 23"/>
                  <a:gd name="T41" fmla="*/ 3 h 76"/>
                  <a:gd name="T42" fmla="*/ 3 w 23"/>
                  <a:gd name="T43" fmla="*/ 0 h 76"/>
                  <a:gd name="T44" fmla="*/ 2 w 23"/>
                  <a:gd name="T45" fmla="*/ 0 h 76"/>
                  <a:gd name="T46" fmla="*/ 0 w 23"/>
                  <a:gd name="T47" fmla="*/ 0 h 76"/>
                  <a:gd name="T48" fmla="*/ 0 w 23"/>
                  <a:gd name="T49" fmla="*/ 1 h 76"/>
                  <a:gd name="T50" fmla="*/ 0 w 23"/>
                  <a:gd name="T51" fmla="*/ 4 h 76"/>
                  <a:gd name="T52" fmla="*/ 2 w 23"/>
                  <a:gd name="T53" fmla="*/ 16 h 76"/>
                  <a:gd name="T54" fmla="*/ 2 w 23"/>
                  <a:gd name="T55" fmla="*/ 16 h 76"/>
                  <a:gd name="T56" fmla="*/ 5 w 23"/>
                  <a:gd name="T57" fmla="*/ 27 h 76"/>
                  <a:gd name="T58" fmla="*/ 7 w 23"/>
                  <a:gd name="T59" fmla="*/ 38 h 76"/>
                  <a:gd name="T60" fmla="*/ 8 w 23"/>
                  <a:gd name="T61" fmla="*/ 49 h 76"/>
                  <a:gd name="T62" fmla="*/ 8 w 23"/>
                  <a:gd name="T63" fmla="*/ 49 h 7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" h="76">
                    <a:moveTo>
                      <a:pt x="8" y="49"/>
                    </a:moveTo>
                    <a:lnTo>
                      <a:pt x="8" y="49"/>
                    </a:lnTo>
                    <a:lnTo>
                      <a:pt x="10" y="66"/>
                    </a:lnTo>
                    <a:lnTo>
                      <a:pt x="12" y="72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7" y="76"/>
                    </a:lnTo>
                    <a:lnTo>
                      <a:pt x="19" y="75"/>
                    </a:lnTo>
                    <a:lnTo>
                      <a:pt x="21" y="72"/>
                    </a:lnTo>
                    <a:lnTo>
                      <a:pt x="22" y="67"/>
                    </a:lnTo>
                    <a:lnTo>
                      <a:pt x="23" y="62"/>
                    </a:lnTo>
                    <a:lnTo>
                      <a:pt x="23" y="55"/>
                    </a:lnTo>
                    <a:lnTo>
                      <a:pt x="22" y="49"/>
                    </a:lnTo>
                    <a:lnTo>
                      <a:pt x="21" y="42"/>
                    </a:lnTo>
                    <a:lnTo>
                      <a:pt x="17" y="27"/>
                    </a:lnTo>
                    <a:lnTo>
                      <a:pt x="12" y="16"/>
                    </a:lnTo>
                    <a:lnTo>
                      <a:pt x="8" y="8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16"/>
                    </a:lnTo>
                    <a:lnTo>
                      <a:pt x="5" y="27"/>
                    </a:lnTo>
                    <a:lnTo>
                      <a:pt x="7" y="38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DDD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04" name="Freeform 351">
                <a:extLst>
                  <a:ext uri="{FF2B5EF4-FFF2-40B4-BE49-F238E27FC236}">
                    <a16:creationId xmlns:a16="http://schemas.microsoft.com/office/drawing/2014/main" id="{42ABA1F6-C0F1-4C52-AD76-32714A1BE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1207"/>
                <a:ext cx="22" cy="75"/>
              </a:xfrm>
              <a:custGeom>
                <a:avLst/>
                <a:gdLst>
                  <a:gd name="T0" fmla="*/ 3 w 22"/>
                  <a:gd name="T1" fmla="*/ 16 h 75"/>
                  <a:gd name="T2" fmla="*/ 3 w 22"/>
                  <a:gd name="T3" fmla="*/ 16 h 75"/>
                  <a:gd name="T4" fmla="*/ 5 w 22"/>
                  <a:gd name="T5" fmla="*/ 28 h 75"/>
                  <a:gd name="T6" fmla="*/ 7 w 22"/>
                  <a:gd name="T7" fmla="*/ 38 h 75"/>
                  <a:gd name="T8" fmla="*/ 9 w 22"/>
                  <a:gd name="T9" fmla="*/ 49 h 75"/>
                  <a:gd name="T10" fmla="*/ 9 w 22"/>
                  <a:gd name="T11" fmla="*/ 49 h 75"/>
                  <a:gd name="T12" fmla="*/ 11 w 22"/>
                  <a:gd name="T13" fmla="*/ 65 h 75"/>
                  <a:gd name="T14" fmla="*/ 12 w 22"/>
                  <a:gd name="T15" fmla="*/ 71 h 75"/>
                  <a:gd name="T16" fmla="*/ 14 w 22"/>
                  <a:gd name="T17" fmla="*/ 74 h 75"/>
                  <a:gd name="T18" fmla="*/ 16 w 22"/>
                  <a:gd name="T19" fmla="*/ 75 h 75"/>
                  <a:gd name="T20" fmla="*/ 16 w 22"/>
                  <a:gd name="T21" fmla="*/ 75 h 75"/>
                  <a:gd name="T22" fmla="*/ 17 w 22"/>
                  <a:gd name="T23" fmla="*/ 75 h 75"/>
                  <a:gd name="T24" fmla="*/ 19 w 22"/>
                  <a:gd name="T25" fmla="*/ 74 h 75"/>
                  <a:gd name="T26" fmla="*/ 20 w 22"/>
                  <a:gd name="T27" fmla="*/ 71 h 75"/>
                  <a:gd name="T28" fmla="*/ 21 w 22"/>
                  <a:gd name="T29" fmla="*/ 66 h 75"/>
                  <a:gd name="T30" fmla="*/ 22 w 22"/>
                  <a:gd name="T31" fmla="*/ 61 h 75"/>
                  <a:gd name="T32" fmla="*/ 22 w 22"/>
                  <a:gd name="T33" fmla="*/ 55 h 75"/>
                  <a:gd name="T34" fmla="*/ 22 w 22"/>
                  <a:gd name="T35" fmla="*/ 48 h 75"/>
                  <a:gd name="T36" fmla="*/ 20 w 22"/>
                  <a:gd name="T37" fmla="*/ 41 h 75"/>
                  <a:gd name="T38" fmla="*/ 20 w 22"/>
                  <a:gd name="T39" fmla="*/ 41 h 75"/>
                  <a:gd name="T40" fmla="*/ 16 w 22"/>
                  <a:gd name="T41" fmla="*/ 28 h 75"/>
                  <a:gd name="T42" fmla="*/ 12 w 22"/>
                  <a:gd name="T43" fmla="*/ 17 h 75"/>
                  <a:gd name="T44" fmla="*/ 8 w 22"/>
                  <a:gd name="T45" fmla="*/ 8 h 75"/>
                  <a:gd name="T46" fmla="*/ 5 w 22"/>
                  <a:gd name="T47" fmla="*/ 3 h 75"/>
                  <a:gd name="T48" fmla="*/ 5 w 22"/>
                  <a:gd name="T49" fmla="*/ 3 h 75"/>
                  <a:gd name="T50" fmla="*/ 3 w 22"/>
                  <a:gd name="T51" fmla="*/ 1 h 75"/>
                  <a:gd name="T52" fmla="*/ 2 w 22"/>
                  <a:gd name="T53" fmla="*/ 0 h 75"/>
                  <a:gd name="T54" fmla="*/ 1 w 22"/>
                  <a:gd name="T55" fmla="*/ 1 h 75"/>
                  <a:gd name="T56" fmla="*/ 0 w 22"/>
                  <a:gd name="T57" fmla="*/ 2 h 75"/>
                  <a:gd name="T58" fmla="*/ 0 w 22"/>
                  <a:gd name="T59" fmla="*/ 5 h 75"/>
                  <a:gd name="T60" fmla="*/ 3 w 22"/>
                  <a:gd name="T61" fmla="*/ 16 h 75"/>
                  <a:gd name="T62" fmla="*/ 3 w 22"/>
                  <a:gd name="T63" fmla="*/ 16 h 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" h="75">
                    <a:moveTo>
                      <a:pt x="3" y="16"/>
                    </a:moveTo>
                    <a:lnTo>
                      <a:pt x="3" y="16"/>
                    </a:lnTo>
                    <a:lnTo>
                      <a:pt x="5" y="28"/>
                    </a:lnTo>
                    <a:lnTo>
                      <a:pt x="7" y="38"/>
                    </a:lnTo>
                    <a:lnTo>
                      <a:pt x="9" y="49"/>
                    </a:lnTo>
                    <a:lnTo>
                      <a:pt x="11" y="65"/>
                    </a:lnTo>
                    <a:lnTo>
                      <a:pt x="12" y="71"/>
                    </a:lnTo>
                    <a:lnTo>
                      <a:pt x="14" y="74"/>
                    </a:lnTo>
                    <a:lnTo>
                      <a:pt x="16" y="75"/>
                    </a:lnTo>
                    <a:lnTo>
                      <a:pt x="17" y="75"/>
                    </a:lnTo>
                    <a:lnTo>
                      <a:pt x="19" y="74"/>
                    </a:lnTo>
                    <a:lnTo>
                      <a:pt x="20" y="71"/>
                    </a:lnTo>
                    <a:lnTo>
                      <a:pt x="21" y="66"/>
                    </a:lnTo>
                    <a:lnTo>
                      <a:pt x="22" y="61"/>
                    </a:lnTo>
                    <a:lnTo>
                      <a:pt x="22" y="55"/>
                    </a:lnTo>
                    <a:lnTo>
                      <a:pt x="22" y="48"/>
                    </a:lnTo>
                    <a:lnTo>
                      <a:pt x="20" y="41"/>
                    </a:lnTo>
                    <a:lnTo>
                      <a:pt x="16" y="28"/>
                    </a:lnTo>
                    <a:lnTo>
                      <a:pt x="12" y="17"/>
                    </a:lnTo>
                    <a:lnTo>
                      <a:pt x="8" y="8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D9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05" name="Freeform 352">
                <a:extLst>
                  <a:ext uri="{FF2B5EF4-FFF2-40B4-BE49-F238E27FC236}">
                    <a16:creationId xmlns:a16="http://schemas.microsoft.com/office/drawing/2014/main" id="{39A3AAB5-451D-422D-8C37-8572799EA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" y="1186"/>
                <a:ext cx="121" cy="187"/>
              </a:xfrm>
              <a:custGeom>
                <a:avLst/>
                <a:gdLst>
                  <a:gd name="T0" fmla="*/ 68 w 121"/>
                  <a:gd name="T1" fmla="*/ 18 h 187"/>
                  <a:gd name="T2" fmla="*/ 68 w 121"/>
                  <a:gd name="T3" fmla="*/ 18 h 187"/>
                  <a:gd name="T4" fmla="*/ 61 w 121"/>
                  <a:gd name="T5" fmla="*/ 23 h 187"/>
                  <a:gd name="T6" fmla="*/ 54 w 121"/>
                  <a:gd name="T7" fmla="*/ 28 h 187"/>
                  <a:gd name="T8" fmla="*/ 45 w 121"/>
                  <a:gd name="T9" fmla="*/ 37 h 187"/>
                  <a:gd name="T10" fmla="*/ 35 w 121"/>
                  <a:gd name="T11" fmla="*/ 47 h 187"/>
                  <a:gd name="T12" fmla="*/ 25 w 121"/>
                  <a:gd name="T13" fmla="*/ 62 h 187"/>
                  <a:gd name="T14" fmla="*/ 20 w 121"/>
                  <a:gd name="T15" fmla="*/ 69 h 187"/>
                  <a:gd name="T16" fmla="*/ 15 w 121"/>
                  <a:gd name="T17" fmla="*/ 78 h 187"/>
                  <a:gd name="T18" fmla="*/ 11 w 121"/>
                  <a:gd name="T19" fmla="*/ 87 h 187"/>
                  <a:gd name="T20" fmla="*/ 8 w 121"/>
                  <a:gd name="T21" fmla="*/ 97 h 187"/>
                  <a:gd name="T22" fmla="*/ 8 w 121"/>
                  <a:gd name="T23" fmla="*/ 97 h 187"/>
                  <a:gd name="T24" fmla="*/ 3 w 121"/>
                  <a:gd name="T25" fmla="*/ 117 h 187"/>
                  <a:gd name="T26" fmla="*/ 0 w 121"/>
                  <a:gd name="T27" fmla="*/ 136 h 187"/>
                  <a:gd name="T28" fmla="*/ 0 w 121"/>
                  <a:gd name="T29" fmla="*/ 152 h 187"/>
                  <a:gd name="T30" fmla="*/ 1 w 121"/>
                  <a:gd name="T31" fmla="*/ 159 h 187"/>
                  <a:gd name="T32" fmla="*/ 2 w 121"/>
                  <a:gd name="T33" fmla="*/ 166 h 187"/>
                  <a:gd name="T34" fmla="*/ 3 w 121"/>
                  <a:gd name="T35" fmla="*/ 172 h 187"/>
                  <a:gd name="T36" fmla="*/ 5 w 121"/>
                  <a:gd name="T37" fmla="*/ 177 h 187"/>
                  <a:gd name="T38" fmla="*/ 8 w 121"/>
                  <a:gd name="T39" fmla="*/ 181 h 187"/>
                  <a:gd name="T40" fmla="*/ 11 w 121"/>
                  <a:gd name="T41" fmla="*/ 184 h 187"/>
                  <a:gd name="T42" fmla="*/ 14 w 121"/>
                  <a:gd name="T43" fmla="*/ 186 h 187"/>
                  <a:gd name="T44" fmla="*/ 18 w 121"/>
                  <a:gd name="T45" fmla="*/ 187 h 187"/>
                  <a:gd name="T46" fmla="*/ 22 w 121"/>
                  <a:gd name="T47" fmla="*/ 187 h 187"/>
                  <a:gd name="T48" fmla="*/ 27 w 121"/>
                  <a:gd name="T49" fmla="*/ 185 h 187"/>
                  <a:gd name="T50" fmla="*/ 27 w 121"/>
                  <a:gd name="T51" fmla="*/ 185 h 187"/>
                  <a:gd name="T52" fmla="*/ 32 w 121"/>
                  <a:gd name="T53" fmla="*/ 183 h 187"/>
                  <a:gd name="T54" fmla="*/ 36 w 121"/>
                  <a:gd name="T55" fmla="*/ 179 h 187"/>
                  <a:gd name="T56" fmla="*/ 43 w 121"/>
                  <a:gd name="T57" fmla="*/ 172 h 187"/>
                  <a:gd name="T58" fmla="*/ 50 w 121"/>
                  <a:gd name="T59" fmla="*/ 161 h 187"/>
                  <a:gd name="T60" fmla="*/ 57 w 121"/>
                  <a:gd name="T61" fmla="*/ 150 h 187"/>
                  <a:gd name="T62" fmla="*/ 63 w 121"/>
                  <a:gd name="T63" fmla="*/ 138 h 187"/>
                  <a:gd name="T64" fmla="*/ 68 w 121"/>
                  <a:gd name="T65" fmla="*/ 126 h 187"/>
                  <a:gd name="T66" fmla="*/ 78 w 121"/>
                  <a:gd name="T67" fmla="*/ 101 h 187"/>
                  <a:gd name="T68" fmla="*/ 78 w 121"/>
                  <a:gd name="T69" fmla="*/ 101 h 187"/>
                  <a:gd name="T70" fmla="*/ 99 w 121"/>
                  <a:gd name="T71" fmla="*/ 54 h 187"/>
                  <a:gd name="T72" fmla="*/ 108 w 121"/>
                  <a:gd name="T73" fmla="*/ 34 h 187"/>
                  <a:gd name="T74" fmla="*/ 117 w 121"/>
                  <a:gd name="T75" fmla="*/ 19 h 187"/>
                  <a:gd name="T76" fmla="*/ 117 w 121"/>
                  <a:gd name="T77" fmla="*/ 19 h 187"/>
                  <a:gd name="T78" fmla="*/ 120 w 121"/>
                  <a:gd name="T79" fmla="*/ 14 h 187"/>
                  <a:gd name="T80" fmla="*/ 121 w 121"/>
                  <a:gd name="T81" fmla="*/ 9 h 187"/>
                  <a:gd name="T82" fmla="*/ 121 w 121"/>
                  <a:gd name="T83" fmla="*/ 6 h 187"/>
                  <a:gd name="T84" fmla="*/ 121 w 121"/>
                  <a:gd name="T85" fmla="*/ 3 h 187"/>
                  <a:gd name="T86" fmla="*/ 119 w 121"/>
                  <a:gd name="T87" fmla="*/ 2 h 187"/>
                  <a:gd name="T88" fmla="*/ 117 w 121"/>
                  <a:gd name="T89" fmla="*/ 1 h 187"/>
                  <a:gd name="T90" fmla="*/ 115 w 121"/>
                  <a:gd name="T91" fmla="*/ 0 h 187"/>
                  <a:gd name="T92" fmla="*/ 111 w 121"/>
                  <a:gd name="T93" fmla="*/ 0 h 187"/>
                  <a:gd name="T94" fmla="*/ 101 w 121"/>
                  <a:gd name="T95" fmla="*/ 2 h 187"/>
                  <a:gd name="T96" fmla="*/ 87 w 121"/>
                  <a:gd name="T97" fmla="*/ 9 h 187"/>
                  <a:gd name="T98" fmla="*/ 68 w 121"/>
                  <a:gd name="T99" fmla="*/ 18 h 187"/>
                  <a:gd name="T100" fmla="*/ 68 w 121"/>
                  <a:gd name="T101" fmla="*/ 18 h 1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21" h="187">
                    <a:moveTo>
                      <a:pt x="68" y="18"/>
                    </a:moveTo>
                    <a:lnTo>
                      <a:pt x="68" y="18"/>
                    </a:lnTo>
                    <a:lnTo>
                      <a:pt x="61" y="23"/>
                    </a:lnTo>
                    <a:lnTo>
                      <a:pt x="54" y="28"/>
                    </a:lnTo>
                    <a:lnTo>
                      <a:pt x="45" y="37"/>
                    </a:lnTo>
                    <a:lnTo>
                      <a:pt x="35" y="47"/>
                    </a:lnTo>
                    <a:lnTo>
                      <a:pt x="25" y="62"/>
                    </a:lnTo>
                    <a:lnTo>
                      <a:pt x="20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8" y="97"/>
                    </a:lnTo>
                    <a:lnTo>
                      <a:pt x="3" y="117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" y="159"/>
                    </a:lnTo>
                    <a:lnTo>
                      <a:pt x="2" y="166"/>
                    </a:lnTo>
                    <a:lnTo>
                      <a:pt x="3" y="172"/>
                    </a:lnTo>
                    <a:lnTo>
                      <a:pt x="5" y="177"/>
                    </a:lnTo>
                    <a:lnTo>
                      <a:pt x="8" y="181"/>
                    </a:lnTo>
                    <a:lnTo>
                      <a:pt x="11" y="184"/>
                    </a:lnTo>
                    <a:lnTo>
                      <a:pt x="14" y="186"/>
                    </a:lnTo>
                    <a:lnTo>
                      <a:pt x="18" y="187"/>
                    </a:lnTo>
                    <a:lnTo>
                      <a:pt x="22" y="187"/>
                    </a:lnTo>
                    <a:lnTo>
                      <a:pt x="27" y="185"/>
                    </a:lnTo>
                    <a:lnTo>
                      <a:pt x="32" y="183"/>
                    </a:lnTo>
                    <a:lnTo>
                      <a:pt x="36" y="179"/>
                    </a:lnTo>
                    <a:lnTo>
                      <a:pt x="43" y="172"/>
                    </a:lnTo>
                    <a:lnTo>
                      <a:pt x="50" y="161"/>
                    </a:lnTo>
                    <a:lnTo>
                      <a:pt x="57" y="150"/>
                    </a:lnTo>
                    <a:lnTo>
                      <a:pt x="63" y="138"/>
                    </a:lnTo>
                    <a:lnTo>
                      <a:pt x="68" y="126"/>
                    </a:lnTo>
                    <a:lnTo>
                      <a:pt x="78" y="101"/>
                    </a:lnTo>
                    <a:lnTo>
                      <a:pt x="99" y="54"/>
                    </a:lnTo>
                    <a:lnTo>
                      <a:pt x="108" y="34"/>
                    </a:lnTo>
                    <a:lnTo>
                      <a:pt x="117" y="19"/>
                    </a:lnTo>
                    <a:lnTo>
                      <a:pt x="120" y="14"/>
                    </a:lnTo>
                    <a:lnTo>
                      <a:pt x="121" y="9"/>
                    </a:lnTo>
                    <a:lnTo>
                      <a:pt x="121" y="6"/>
                    </a:lnTo>
                    <a:lnTo>
                      <a:pt x="121" y="3"/>
                    </a:lnTo>
                    <a:lnTo>
                      <a:pt x="119" y="2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1" y="2"/>
                    </a:lnTo>
                    <a:lnTo>
                      <a:pt x="87" y="9"/>
                    </a:lnTo>
                    <a:lnTo>
                      <a:pt x="6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06" name="Freeform 353">
                <a:extLst>
                  <a:ext uri="{FF2B5EF4-FFF2-40B4-BE49-F238E27FC236}">
                    <a16:creationId xmlns:a16="http://schemas.microsoft.com/office/drawing/2014/main" id="{DA61FFCD-6755-4899-92FC-C2CB151DD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1188"/>
                <a:ext cx="117" cy="181"/>
              </a:xfrm>
              <a:custGeom>
                <a:avLst/>
                <a:gdLst>
                  <a:gd name="T0" fmla="*/ 65 w 117"/>
                  <a:gd name="T1" fmla="*/ 18 h 181"/>
                  <a:gd name="T2" fmla="*/ 65 w 117"/>
                  <a:gd name="T3" fmla="*/ 18 h 181"/>
                  <a:gd name="T4" fmla="*/ 59 w 117"/>
                  <a:gd name="T5" fmla="*/ 22 h 181"/>
                  <a:gd name="T6" fmla="*/ 52 w 117"/>
                  <a:gd name="T7" fmla="*/ 28 h 181"/>
                  <a:gd name="T8" fmla="*/ 43 w 117"/>
                  <a:gd name="T9" fmla="*/ 36 h 181"/>
                  <a:gd name="T10" fmla="*/ 34 w 117"/>
                  <a:gd name="T11" fmla="*/ 46 h 181"/>
                  <a:gd name="T12" fmla="*/ 24 w 117"/>
                  <a:gd name="T13" fmla="*/ 60 h 181"/>
                  <a:gd name="T14" fmla="*/ 15 w 117"/>
                  <a:gd name="T15" fmla="*/ 76 h 181"/>
                  <a:gd name="T16" fmla="*/ 11 w 117"/>
                  <a:gd name="T17" fmla="*/ 84 h 181"/>
                  <a:gd name="T18" fmla="*/ 7 w 117"/>
                  <a:gd name="T19" fmla="*/ 94 h 181"/>
                  <a:gd name="T20" fmla="*/ 7 w 117"/>
                  <a:gd name="T21" fmla="*/ 94 h 181"/>
                  <a:gd name="T22" fmla="*/ 3 w 117"/>
                  <a:gd name="T23" fmla="*/ 113 h 181"/>
                  <a:gd name="T24" fmla="*/ 0 w 117"/>
                  <a:gd name="T25" fmla="*/ 131 h 181"/>
                  <a:gd name="T26" fmla="*/ 0 w 117"/>
                  <a:gd name="T27" fmla="*/ 147 h 181"/>
                  <a:gd name="T28" fmla="*/ 2 w 117"/>
                  <a:gd name="T29" fmla="*/ 160 h 181"/>
                  <a:gd name="T30" fmla="*/ 3 w 117"/>
                  <a:gd name="T31" fmla="*/ 166 h 181"/>
                  <a:gd name="T32" fmla="*/ 5 w 117"/>
                  <a:gd name="T33" fmla="*/ 172 h 181"/>
                  <a:gd name="T34" fmla="*/ 8 w 117"/>
                  <a:gd name="T35" fmla="*/ 175 h 181"/>
                  <a:gd name="T36" fmla="*/ 11 w 117"/>
                  <a:gd name="T37" fmla="*/ 178 h 181"/>
                  <a:gd name="T38" fmla="*/ 14 w 117"/>
                  <a:gd name="T39" fmla="*/ 180 h 181"/>
                  <a:gd name="T40" fmla="*/ 17 w 117"/>
                  <a:gd name="T41" fmla="*/ 181 h 181"/>
                  <a:gd name="T42" fmla="*/ 22 w 117"/>
                  <a:gd name="T43" fmla="*/ 181 h 181"/>
                  <a:gd name="T44" fmla="*/ 26 w 117"/>
                  <a:gd name="T45" fmla="*/ 179 h 181"/>
                  <a:gd name="T46" fmla="*/ 26 w 117"/>
                  <a:gd name="T47" fmla="*/ 179 h 181"/>
                  <a:gd name="T48" fmla="*/ 34 w 117"/>
                  <a:gd name="T49" fmla="*/ 174 h 181"/>
                  <a:gd name="T50" fmla="*/ 42 w 117"/>
                  <a:gd name="T51" fmla="*/ 165 h 181"/>
                  <a:gd name="T52" fmla="*/ 49 w 117"/>
                  <a:gd name="T53" fmla="*/ 156 h 181"/>
                  <a:gd name="T54" fmla="*/ 55 w 117"/>
                  <a:gd name="T55" fmla="*/ 145 h 181"/>
                  <a:gd name="T56" fmla="*/ 61 w 117"/>
                  <a:gd name="T57" fmla="*/ 134 h 181"/>
                  <a:gd name="T58" fmla="*/ 66 w 117"/>
                  <a:gd name="T59" fmla="*/ 122 h 181"/>
                  <a:gd name="T60" fmla="*/ 76 w 117"/>
                  <a:gd name="T61" fmla="*/ 98 h 181"/>
                  <a:gd name="T62" fmla="*/ 76 w 117"/>
                  <a:gd name="T63" fmla="*/ 98 h 181"/>
                  <a:gd name="T64" fmla="*/ 96 w 117"/>
                  <a:gd name="T65" fmla="*/ 53 h 181"/>
                  <a:gd name="T66" fmla="*/ 105 w 117"/>
                  <a:gd name="T67" fmla="*/ 33 h 181"/>
                  <a:gd name="T68" fmla="*/ 113 w 117"/>
                  <a:gd name="T69" fmla="*/ 19 h 181"/>
                  <a:gd name="T70" fmla="*/ 113 w 117"/>
                  <a:gd name="T71" fmla="*/ 19 h 181"/>
                  <a:gd name="T72" fmla="*/ 116 w 117"/>
                  <a:gd name="T73" fmla="*/ 14 h 181"/>
                  <a:gd name="T74" fmla="*/ 117 w 117"/>
                  <a:gd name="T75" fmla="*/ 9 h 181"/>
                  <a:gd name="T76" fmla="*/ 117 w 117"/>
                  <a:gd name="T77" fmla="*/ 6 h 181"/>
                  <a:gd name="T78" fmla="*/ 116 w 117"/>
                  <a:gd name="T79" fmla="*/ 5 h 181"/>
                  <a:gd name="T80" fmla="*/ 115 w 117"/>
                  <a:gd name="T81" fmla="*/ 3 h 181"/>
                  <a:gd name="T82" fmla="*/ 113 w 117"/>
                  <a:gd name="T83" fmla="*/ 1 h 181"/>
                  <a:gd name="T84" fmla="*/ 110 w 117"/>
                  <a:gd name="T85" fmla="*/ 0 h 181"/>
                  <a:gd name="T86" fmla="*/ 107 w 117"/>
                  <a:gd name="T87" fmla="*/ 0 h 181"/>
                  <a:gd name="T88" fmla="*/ 97 w 117"/>
                  <a:gd name="T89" fmla="*/ 3 h 181"/>
                  <a:gd name="T90" fmla="*/ 84 w 117"/>
                  <a:gd name="T91" fmla="*/ 9 h 181"/>
                  <a:gd name="T92" fmla="*/ 65 w 117"/>
                  <a:gd name="T93" fmla="*/ 18 h 181"/>
                  <a:gd name="T94" fmla="*/ 65 w 117"/>
                  <a:gd name="T95" fmla="*/ 18 h 1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7" h="181">
                    <a:moveTo>
                      <a:pt x="65" y="18"/>
                    </a:moveTo>
                    <a:lnTo>
                      <a:pt x="65" y="18"/>
                    </a:lnTo>
                    <a:lnTo>
                      <a:pt x="59" y="22"/>
                    </a:lnTo>
                    <a:lnTo>
                      <a:pt x="52" y="28"/>
                    </a:lnTo>
                    <a:lnTo>
                      <a:pt x="43" y="36"/>
                    </a:lnTo>
                    <a:lnTo>
                      <a:pt x="34" y="46"/>
                    </a:lnTo>
                    <a:lnTo>
                      <a:pt x="24" y="60"/>
                    </a:lnTo>
                    <a:lnTo>
                      <a:pt x="15" y="76"/>
                    </a:lnTo>
                    <a:lnTo>
                      <a:pt x="11" y="84"/>
                    </a:lnTo>
                    <a:lnTo>
                      <a:pt x="7" y="94"/>
                    </a:lnTo>
                    <a:lnTo>
                      <a:pt x="3" y="113"/>
                    </a:lnTo>
                    <a:lnTo>
                      <a:pt x="0" y="131"/>
                    </a:lnTo>
                    <a:lnTo>
                      <a:pt x="0" y="147"/>
                    </a:lnTo>
                    <a:lnTo>
                      <a:pt x="2" y="160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78"/>
                    </a:lnTo>
                    <a:lnTo>
                      <a:pt x="14" y="180"/>
                    </a:lnTo>
                    <a:lnTo>
                      <a:pt x="17" y="181"/>
                    </a:lnTo>
                    <a:lnTo>
                      <a:pt x="22" y="181"/>
                    </a:lnTo>
                    <a:lnTo>
                      <a:pt x="26" y="179"/>
                    </a:lnTo>
                    <a:lnTo>
                      <a:pt x="34" y="174"/>
                    </a:lnTo>
                    <a:lnTo>
                      <a:pt x="42" y="165"/>
                    </a:lnTo>
                    <a:lnTo>
                      <a:pt x="49" y="156"/>
                    </a:lnTo>
                    <a:lnTo>
                      <a:pt x="55" y="145"/>
                    </a:lnTo>
                    <a:lnTo>
                      <a:pt x="61" y="134"/>
                    </a:lnTo>
                    <a:lnTo>
                      <a:pt x="66" y="122"/>
                    </a:lnTo>
                    <a:lnTo>
                      <a:pt x="76" y="98"/>
                    </a:lnTo>
                    <a:lnTo>
                      <a:pt x="96" y="53"/>
                    </a:lnTo>
                    <a:lnTo>
                      <a:pt x="105" y="33"/>
                    </a:lnTo>
                    <a:lnTo>
                      <a:pt x="113" y="19"/>
                    </a:lnTo>
                    <a:lnTo>
                      <a:pt x="116" y="14"/>
                    </a:lnTo>
                    <a:lnTo>
                      <a:pt x="117" y="9"/>
                    </a:lnTo>
                    <a:lnTo>
                      <a:pt x="117" y="6"/>
                    </a:lnTo>
                    <a:lnTo>
                      <a:pt x="116" y="5"/>
                    </a:lnTo>
                    <a:lnTo>
                      <a:pt x="115" y="3"/>
                    </a:lnTo>
                    <a:lnTo>
                      <a:pt x="113" y="1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97" y="3"/>
                    </a:lnTo>
                    <a:lnTo>
                      <a:pt x="84" y="9"/>
                    </a:ln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FB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07" name="Freeform 354">
                <a:extLst>
                  <a:ext uri="{FF2B5EF4-FFF2-40B4-BE49-F238E27FC236}">
                    <a16:creationId xmlns:a16="http://schemas.microsoft.com/office/drawing/2014/main" id="{E1195E5A-A35E-40C2-B4C2-EC401B6CF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1191"/>
                <a:ext cx="113" cy="174"/>
              </a:xfrm>
              <a:custGeom>
                <a:avLst/>
                <a:gdLst>
                  <a:gd name="T0" fmla="*/ 63 w 113"/>
                  <a:gd name="T1" fmla="*/ 16 h 174"/>
                  <a:gd name="T2" fmla="*/ 63 w 113"/>
                  <a:gd name="T3" fmla="*/ 16 h 174"/>
                  <a:gd name="T4" fmla="*/ 56 w 113"/>
                  <a:gd name="T5" fmla="*/ 21 h 174"/>
                  <a:gd name="T6" fmla="*/ 50 w 113"/>
                  <a:gd name="T7" fmla="*/ 26 h 174"/>
                  <a:gd name="T8" fmla="*/ 41 w 113"/>
                  <a:gd name="T9" fmla="*/ 34 h 174"/>
                  <a:gd name="T10" fmla="*/ 32 w 113"/>
                  <a:gd name="T11" fmla="*/ 44 h 174"/>
                  <a:gd name="T12" fmla="*/ 23 w 113"/>
                  <a:gd name="T13" fmla="*/ 57 h 174"/>
                  <a:gd name="T14" fmla="*/ 14 w 113"/>
                  <a:gd name="T15" fmla="*/ 72 h 174"/>
                  <a:gd name="T16" fmla="*/ 10 w 113"/>
                  <a:gd name="T17" fmla="*/ 81 h 174"/>
                  <a:gd name="T18" fmla="*/ 7 w 113"/>
                  <a:gd name="T19" fmla="*/ 90 h 174"/>
                  <a:gd name="T20" fmla="*/ 7 w 113"/>
                  <a:gd name="T21" fmla="*/ 90 h 174"/>
                  <a:gd name="T22" fmla="*/ 2 w 113"/>
                  <a:gd name="T23" fmla="*/ 108 h 174"/>
                  <a:gd name="T24" fmla="*/ 0 w 113"/>
                  <a:gd name="T25" fmla="*/ 126 h 174"/>
                  <a:gd name="T26" fmla="*/ 0 w 113"/>
                  <a:gd name="T27" fmla="*/ 141 h 174"/>
                  <a:gd name="T28" fmla="*/ 2 w 113"/>
                  <a:gd name="T29" fmla="*/ 154 h 174"/>
                  <a:gd name="T30" fmla="*/ 3 w 113"/>
                  <a:gd name="T31" fmla="*/ 159 h 174"/>
                  <a:gd name="T32" fmla="*/ 5 w 113"/>
                  <a:gd name="T33" fmla="*/ 164 h 174"/>
                  <a:gd name="T34" fmla="*/ 7 w 113"/>
                  <a:gd name="T35" fmla="*/ 169 h 174"/>
                  <a:gd name="T36" fmla="*/ 10 w 113"/>
                  <a:gd name="T37" fmla="*/ 171 h 174"/>
                  <a:gd name="T38" fmla="*/ 13 w 113"/>
                  <a:gd name="T39" fmla="*/ 173 h 174"/>
                  <a:gd name="T40" fmla="*/ 17 w 113"/>
                  <a:gd name="T41" fmla="*/ 174 h 174"/>
                  <a:gd name="T42" fmla="*/ 21 w 113"/>
                  <a:gd name="T43" fmla="*/ 174 h 174"/>
                  <a:gd name="T44" fmla="*/ 25 w 113"/>
                  <a:gd name="T45" fmla="*/ 172 h 174"/>
                  <a:gd name="T46" fmla="*/ 25 w 113"/>
                  <a:gd name="T47" fmla="*/ 172 h 174"/>
                  <a:gd name="T48" fmla="*/ 33 w 113"/>
                  <a:gd name="T49" fmla="*/ 167 h 174"/>
                  <a:gd name="T50" fmla="*/ 40 w 113"/>
                  <a:gd name="T51" fmla="*/ 159 h 174"/>
                  <a:gd name="T52" fmla="*/ 47 w 113"/>
                  <a:gd name="T53" fmla="*/ 150 h 174"/>
                  <a:gd name="T54" fmla="*/ 53 w 113"/>
                  <a:gd name="T55" fmla="*/ 140 h 174"/>
                  <a:gd name="T56" fmla="*/ 58 w 113"/>
                  <a:gd name="T57" fmla="*/ 129 h 174"/>
                  <a:gd name="T58" fmla="*/ 63 w 113"/>
                  <a:gd name="T59" fmla="*/ 117 h 174"/>
                  <a:gd name="T60" fmla="*/ 73 w 113"/>
                  <a:gd name="T61" fmla="*/ 94 h 174"/>
                  <a:gd name="T62" fmla="*/ 73 w 113"/>
                  <a:gd name="T63" fmla="*/ 94 h 174"/>
                  <a:gd name="T64" fmla="*/ 92 w 113"/>
                  <a:gd name="T65" fmla="*/ 50 h 174"/>
                  <a:gd name="T66" fmla="*/ 101 w 113"/>
                  <a:gd name="T67" fmla="*/ 32 h 174"/>
                  <a:gd name="T68" fmla="*/ 109 w 113"/>
                  <a:gd name="T69" fmla="*/ 18 h 174"/>
                  <a:gd name="T70" fmla="*/ 109 w 113"/>
                  <a:gd name="T71" fmla="*/ 18 h 174"/>
                  <a:gd name="T72" fmla="*/ 112 w 113"/>
                  <a:gd name="T73" fmla="*/ 13 h 174"/>
                  <a:gd name="T74" fmla="*/ 113 w 113"/>
                  <a:gd name="T75" fmla="*/ 8 h 174"/>
                  <a:gd name="T76" fmla="*/ 113 w 113"/>
                  <a:gd name="T77" fmla="*/ 6 h 174"/>
                  <a:gd name="T78" fmla="*/ 112 w 113"/>
                  <a:gd name="T79" fmla="*/ 4 h 174"/>
                  <a:gd name="T80" fmla="*/ 111 w 113"/>
                  <a:gd name="T81" fmla="*/ 2 h 174"/>
                  <a:gd name="T82" fmla="*/ 109 w 113"/>
                  <a:gd name="T83" fmla="*/ 1 h 174"/>
                  <a:gd name="T84" fmla="*/ 106 w 113"/>
                  <a:gd name="T85" fmla="*/ 0 h 174"/>
                  <a:gd name="T86" fmla="*/ 103 w 113"/>
                  <a:gd name="T87" fmla="*/ 0 h 174"/>
                  <a:gd name="T88" fmla="*/ 93 w 113"/>
                  <a:gd name="T89" fmla="*/ 2 h 174"/>
                  <a:gd name="T90" fmla="*/ 80 w 113"/>
                  <a:gd name="T91" fmla="*/ 7 h 174"/>
                  <a:gd name="T92" fmla="*/ 63 w 113"/>
                  <a:gd name="T93" fmla="*/ 16 h 174"/>
                  <a:gd name="T94" fmla="*/ 63 w 113"/>
                  <a:gd name="T95" fmla="*/ 16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3" h="174">
                    <a:moveTo>
                      <a:pt x="63" y="16"/>
                    </a:moveTo>
                    <a:lnTo>
                      <a:pt x="63" y="16"/>
                    </a:lnTo>
                    <a:lnTo>
                      <a:pt x="56" y="21"/>
                    </a:lnTo>
                    <a:lnTo>
                      <a:pt x="50" y="26"/>
                    </a:lnTo>
                    <a:lnTo>
                      <a:pt x="41" y="34"/>
                    </a:lnTo>
                    <a:lnTo>
                      <a:pt x="32" y="44"/>
                    </a:lnTo>
                    <a:lnTo>
                      <a:pt x="23" y="57"/>
                    </a:lnTo>
                    <a:lnTo>
                      <a:pt x="14" y="72"/>
                    </a:lnTo>
                    <a:lnTo>
                      <a:pt x="10" y="81"/>
                    </a:lnTo>
                    <a:lnTo>
                      <a:pt x="7" y="90"/>
                    </a:lnTo>
                    <a:lnTo>
                      <a:pt x="2" y="108"/>
                    </a:lnTo>
                    <a:lnTo>
                      <a:pt x="0" y="126"/>
                    </a:lnTo>
                    <a:lnTo>
                      <a:pt x="0" y="141"/>
                    </a:lnTo>
                    <a:lnTo>
                      <a:pt x="2" y="154"/>
                    </a:lnTo>
                    <a:lnTo>
                      <a:pt x="3" y="159"/>
                    </a:lnTo>
                    <a:lnTo>
                      <a:pt x="5" y="164"/>
                    </a:lnTo>
                    <a:lnTo>
                      <a:pt x="7" y="169"/>
                    </a:lnTo>
                    <a:lnTo>
                      <a:pt x="10" y="171"/>
                    </a:lnTo>
                    <a:lnTo>
                      <a:pt x="13" y="173"/>
                    </a:lnTo>
                    <a:lnTo>
                      <a:pt x="17" y="174"/>
                    </a:lnTo>
                    <a:lnTo>
                      <a:pt x="21" y="174"/>
                    </a:lnTo>
                    <a:lnTo>
                      <a:pt x="25" y="172"/>
                    </a:lnTo>
                    <a:lnTo>
                      <a:pt x="33" y="167"/>
                    </a:lnTo>
                    <a:lnTo>
                      <a:pt x="40" y="159"/>
                    </a:lnTo>
                    <a:lnTo>
                      <a:pt x="47" y="150"/>
                    </a:lnTo>
                    <a:lnTo>
                      <a:pt x="53" y="140"/>
                    </a:lnTo>
                    <a:lnTo>
                      <a:pt x="58" y="129"/>
                    </a:lnTo>
                    <a:lnTo>
                      <a:pt x="63" y="117"/>
                    </a:lnTo>
                    <a:lnTo>
                      <a:pt x="73" y="94"/>
                    </a:lnTo>
                    <a:lnTo>
                      <a:pt x="92" y="50"/>
                    </a:lnTo>
                    <a:lnTo>
                      <a:pt x="101" y="32"/>
                    </a:lnTo>
                    <a:lnTo>
                      <a:pt x="109" y="18"/>
                    </a:lnTo>
                    <a:lnTo>
                      <a:pt x="112" y="13"/>
                    </a:lnTo>
                    <a:lnTo>
                      <a:pt x="113" y="8"/>
                    </a:lnTo>
                    <a:lnTo>
                      <a:pt x="113" y="6"/>
                    </a:lnTo>
                    <a:lnTo>
                      <a:pt x="112" y="4"/>
                    </a:lnTo>
                    <a:lnTo>
                      <a:pt x="111" y="2"/>
                    </a:lnTo>
                    <a:lnTo>
                      <a:pt x="109" y="1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93" y="2"/>
                    </a:lnTo>
                    <a:lnTo>
                      <a:pt x="80" y="7"/>
                    </a:lnTo>
                    <a:lnTo>
                      <a:pt x="63" y="16"/>
                    </a:lnTo>
                    <a:close/>
                  </a:path>
                </a:pathLst>
              </a:custGeom>
              <a:solidFill>
                <a:srgbClr val="F7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08" name="Freeform 355">
                <a:extLst>
                  <a:ext uri="{FF2B5EF4-FFF2-40B4-BE49-F238E27FC236}">
                    <a16:creationId xmlns:a16="http://schemas.microsoft.com/office/drawing/2014/main" id="{CEEE112B-7034-4602-95B0-7608B163A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1194"/>
                <a:ext cx="109" cy="167"/>
              </a:xfrm>
              <a:custGeom>
                <a:avLst/>
                <a:gdLst>
                  <a:gd name="T0" fmla="*/ 60 w 109"/>
                  <a:gd name="T1" fmla="*/ 15 h 167"/>
                  <a:gd name="T2" fmla="*/ 60 w 109"/>
                  <a:gd name="T3" fmla="*/ 15 h 167"/>
                  <a:gd name="T4" fmla="*/ 54 w 109"/>
                  <a:gd name="T5" fmla="*/ 19 h 167"/>
                  <a:gd name="T6" fmla="*/ 47 w 109"/>
                  <a:gd name="T7" fmla="*/ 24 h 167"/>
                  <a:gd name="T8" fmla="*/ 40 w 109"/>
                  <a:gd name="T9" fmla="*/ 32 h 167"/>
                  <a:gd name="T10" fmla="*/ 31 w 109"/>
                  <a:gd name="T11" fmla="*/ 42 h 167"/>
                  <a:gd name="T12" fmla="*/ 22 w 109"/>
                  <a:gd name="T13" fmla="*/ 55 h 167"/>
                  <a:gd name="T14" fmla="*/ 13 w 109"/>
                  <a:gd name="T15" fmla="*/ 69 h 167"/>
                  <a:gd name="T16" fmla="*/ 10 w 109"/>
                  <a:gd name="T17" fmla="*/ 77 h 167"/>
                  <a:gd name="T18" fmla="*/ 7 w 109"/>
                  <a:gd name="T19" fmla="*/ 86 h 167"/>
                  <a:gd name="T20" fmla="*/ 7 w 109"/>
                  <a:gd name="T21" fmla="*/ 86 h 167"/>
                  <a:gd name="T22" fmla="*/ 2 w 109"/>
                  <a:gd name="T23" fmla="*/ 104 h 167"/>
                  <a:gd name="T24" fmla="*/ 0 w 109"/>
                  <a:gd name="T25" fmla="*/ 121 h 167"/>
                  <a:gd name="T26" fmla="*/ 0 w 109"/>
                  <a:gd name="T27" fmla="*/ 135 h 167"/>
                  <a:gd name="T28" fmla="*/ 1 w 109"/>
                  <a:gd name="T29" fmla="*/ 148 h 167"/>
                  <a:gd name="T30" fmla="*/ 3 w 109"/>
                  <a:gd name="T31" fmla="*/ 153 h 167"/>
                  <a:gd name="T32" fmla="*/ 5 w 109"/>
                  <a:gd name="T33" fmla="*/ 157 h 167"/>
                  <a:gd name="T34" fmla="*/ 7 w 109"/>
                  <a:gd name="T35" fmla="*/ 161 h 167"/>
                  <a:gd name="T36" fmla="*/ 10 w 109"/>
                  <a:gd name="T37" fmla="*/ 165 h 167"/>
                  <a:gd name="T38" fmla="*/ 13 w 109"/>
                  <a:gd name="T39" fmla="*/ 166 h 167"/>
                  <a:gd name="T40" fmla="*/ 16 w 109"/>
                  <a:gd name="T41" fmla="*/ 167 h 167"/>
                  <a:gd name="T42" fmla="*/ 21 w 109"/>
                  <a:gd name="T43" fmla="*/ 167 h 167"/>
                  <a:gd name="T44" fmla="*/ 24 w 109"/>
                  <a:gd name="T45" fmla="*/ 165 h 167"/>
                  <a:gd name="T46" fmla="*/ 24 w 109"/>
                  <a:gd name="T47" fmla="*/ 165 h 167"/>
                  <a:gd name="T48" fmla="*/ 32 w 109"/>
                  <a:gd name="T49" fmla="*/ 159 h 167"/>
                  <a:gd name="T50" fmla="*/ 39 w 109"/>
                  <a:gd name="T51" fmla="*/ 152 h 167"/>
                  <a:gd name="T52" fmla="*/ 45 w 109"/>
                  <a:gd name="T53" fmla="*/ 144 h 167"/>
                  <a:gd name="T54" fmla="*/ 51 w 109"/>
                  <a:gd name="T55" fmla="*/ 134 h 167"/>
                  <a:gd name="T56" fmla="*/ 61 w 109"/>
                  <a:gd name="T57" fmla="*/ 112 h 167"/>
                  <a:gd name="T58" fmla="*/ 70 w 109"/>
                  <a:gd name="T59" fmla="*/ 90 h 167"/>
                  <a:gd name="T60" fmla="*/ 70 w 109"/>
                  <a:gd name="T61" fmla="*/ 90 h 167"/>
                  <a:gd name="T62" fmla="*/ 89 w 109"/>
                  <a:gd name="T63" fmla="*/ 48 h 167"/>
                  <a:gd name="T64" fmla="*/ 97 w 109"/>
                  <a:gd name="T65" fmla="*/ 30 h 167"/>
                  <a:gd name="T66" fmla="*/ 105 w 109"/>
                  <a:gd name="T67" fmla="*/ 17 h 167"/>
                  <a:gd name="T68" fmla="*/ 105 w 109"/>
                  <a:gd name="T69" fmla="*/ 17 h 167"/>
                  <a:gd name="T70" fmla="*/ 107 w 109"/>
                  <a:gd name="T71" fmla="*/ 12 h 167"/>
                  <a:gd name="T72" fmla="*/ 109 w 109"/>
                  <a:gd name="T73" fmla="*/ 7 h 167"/>
                  <a:gd name="T74" fmla="*/ 108 w 109"/>
                  <a:gd name="T75" fmla="*/ 5 h 167"/>
                  <a:gd name="T76" fmla="*/ 108 w 109"/>
                  <a:gd name="T77" fmla="*/ 3 h 167"/>
                  <a:gd name="T78" fmla="*/ 106 w 109"/>
                  <a:gd name="T79" fmla="*/ 2 h 167"/>
                  <a:gd name="T80" fmla="*/ 104 w 109"/>
                  <a:gd name="T81" fmla="*/ 0 h 167"/>
                  <a:gd name="T82" fmla="*/ 102 w 109"/>
                  <a:gd name="T83" fmla="*/ 0 h 167"/>
                  <a:gd name="T84" fmla="*/ 98 w 109"/>
                  <a:gd name="T85" fmla="*/ 0 h 167"/>
                  <a:gd name="T86" fmla="*/ 89 w 109"/>
                  <a:gd name="T87" fmla="*/ 2 h 167"/>
                  <a:gd name="T88" fmla="*/ 77 w 109"/>
                  <a:gd name="T89" fmla="*/ 6 h 167"/>
                  <a:gd name="T90" fmla="*/ 60 w 109"/>
                  <a:gd name="T91" fmla="*/ 15 h 167"/>
                  <a:gd name="T92" fmla="*/ 60 w 109"/>
                  <a:gd name="T93" fmla="*/ 15 h 1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60" y="15"/>
                    </a:moveTo>
                    <a:lnTo>
                      <a:pt x="60" y="15"/>
                    </a:lnTo>
                    <a:lnTo>
                      <a:pt x="54" y="19"/>
                    </a:lnTo>
                    <a:lnTo>
                      <a:pt x="47" y="24"/>
                    </a:lnTo>
                    <a:lnTo>
                      <a:pt x="40" y="32"/>
                    </a:lnTo>
                    <a:lnTo>
                      <a:pt x="31" y="42"/>
                    </a:lnTo>
                    <a:lnTo>
                      <a:pt x="22" y="55"/>
                    </a:lnTo>
                    <a:lnTo>
                      <a:pt x="13" y="69"/>
                    </a:lnTo>
                    <a:lnTo>
                      <a:pt x="10" y="77"/>
                    </a:lnTo>
                    <a:lnTo>
                      <a:pt x="7" y="86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5"/>
                    </a:lnTo>
                    <a:lnTo>
                      <a:pt x="1" y="148"/>
                    </a:lnTo>
                    <a:lnTo>
                      <a:pt x="3" y="153"/>
                    </a:lnTo>
                    <a:lnTo>
                      <a:pt x="5" y="157"/>
                    </a:lnTo>
                    <a:lnTo>
                      <a:pt x="7" y="161"/>
                    </a:lnTo>
                    <a:lnTo>
                      <a:pt x="10" y="165"/>
                    </a:lnTo>
                    <a:lnTo>
                      <a:pt x="13" y="166"/>
                    </a:lnTo>
                    <a:lnTo>
                      <a:pt x="16" y="167"/>
                    </a:lnTo>
                    <a:lnTo>
                      <a:pt x="21" y="167"/>
                    </a:lnTo>
                    <a:lnTo>
                      <a:pt x="24" y="165"/>
                    </a:lnTo>
                    <a:lnTo>
                      <a:pt x="32" y="159"/>
                    </a:lnTo>
                    <a:lnTo>
                      <a:pt x="39" y="152"/>
                    </a:lnTo>
                    <a:lnTo>
                      <a:pt x="45" y="144"/>
                    </a:lnTo>
                    <a:lnTo>
                      <a:pt x="51" y="134"/>
                    </a:lnTo>
                    <a:lnTo>
                      <a:pt x="61" y="112"/>
                    </a:lnTo>
                    <a:lnTo>
                      <a:pt x="70" y="90"/>
                    </a:lnTo>
                    <a:lnTo>
                      <a:pt x="89" y="48"/>
                    </a:lnTo>
                    <a:lnTo>
                      <a:pt x="97" y="30"/>
                    </a:lnTo>
                    <a:lnTo>
                      <a:pt x="105" y="17"/>
                    </a:lnTo>
                    <a:lnTo>
                      <a:pt x="107" y="12"/>
                    </a:lnTo>
                    <a:lnTo>
                      <a:pt x="109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6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9" y="2"/>
                    </a:lnTo>
                    <a:lnTo>
                      <a:pt x="77" y="6"/>
                    </a:lnTo>
                    <a:lnTo>
                      <a:pt x="60" y="15"/>
                    </a:lnTo>
                    <a:close/>
                  </a:path>
                </a:pathLst>
              </a:custGeom>
              <a:solidFill>
                <a:srgbClr val="F4F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09" name="Freeform 356">
                <a:extLst>
                  <a:ext uri="{FF2B5EF4-FFF2-40B4-BE49-F238E27FC236}">
                    <a16:creationId xmlns:a16="http://schemas.microsoft.com/office/drawing/2014/main" id="{6D383105-8CDB-4EF0-BBE6-78569E31D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1196"/>
                <a:ext cx="104" cy="160"/>
              </a:xfrm>
              <a:custGeom>
                <a:avLst/>
                <a:gdLst>
                  <a:gd name="T0" fmla="*/ 57 w 104"/>
                  <a:gd name="T1" fmla="*/ 14 h 160"/>
                  <a:gd name="T2" fmla="*/ 57 w 104"/>
                  <a:gd name="T3" fmla="*/ 14 h 160"/>
                  <a:gd name="T4" fmla="*/ 51 w 104"/>
                  <a:gd name="T5" fmla="*/ 18 h 160"/>
                  <a:gd name="T6" fmla="*/ 45 w 104"/>
                  <a:gd name="T7" fmla="*/ 24 h 160"/>
                  <a:gd name="T8" fmla="*/ 38 w 104"/>
                  <a:gd name="T9" fmla="*/ 31 h 160"/>
                  <a:gd name="T10" fmla="*/ 30 w 104"/>
                  <a:gd name="T11" fmla="*/ 40 h 160"/>
                  <a:gd name="T12" fmla="*/ 21 w 104"/>
                  <a:gd name="T13" fmla="*/ 53 h 160"/>
                  <a:gd name="T14" fmla="*/ 13 w 104"/>
                  <a:gd name="T15" fmla="*/ 67 h 160"/>
                  <a:gd name="T16" fmla="*/ 7 w 104"/>
                  <a:gd name="T17" fmla="*/ 83 h 160"/>
                  <a:gd name="T18" fmla="*/ 7 w 104"/>
                  <a:gd name="T19" fmla="*/ 83 h 160"/>
                  <a:gd name="T20" fmla="*/ 2 w 104"/>
                  <a:gd name="T21" fmla="*/ 100 h 160"/>
                  <a:gd name="T22" fmla="*/ 0 w 104"/>
                  <a:gd name="T23" fmla="*/ 117 h 160"/>
                  <a:gd name="T24" fmla="*/ 0 w 104"/>
                  <a:gd name="T25" fmla="*/ 131 h 160"/>
                  <a:gd name="T26" fmla="*/ 1 w 104"/>
                  <a:gd name="T27" fmla="*/ 142 h 160"/>
                  <a:gd name="T28" fmla="*/ 3 w 104"/>
                  <a:gd name="T29" fmla="*/ 147 h 160"/>
                  <a:gd name="T30" fmla="*/ 5 w 104"/>
                  <a:gd name="T31" fmla="*/ 152 h 160"/>
                  <a:gd name="T32" fmla="*/ 7 w 104"/>
                  <a:gd name="T33" fmla="*/ 155 h 160"/>
                  <a:gd name="T34" fmla="*/ 9 w 104"/>
                  <a:gd name="T35" fmla="*/ 158 h 160"/>
                  <a:gd name="T36" fmla="*/ 12 w 104"/>
                  <a:gd name="T37" fmla="*/ 159 h 160"/>
                  <a:gd name="T38" fmla="*/ 16 w 104"/>
                  <a:gd name="T39" fmla="*/ 160 h 160"/>
                  <a:gd name="T40" fmla="*/ 20 w 104"/>
                  <a:gd name="T41" fmla="*/ 160 h 160"/>
                  <a:gd name="T42" fmla="*/ 23 w 104"/>
                  <a:gd name="T43" fmla="*/ 158 h 160"/>
                  <a:gd name="T44" fmla="*/ 23 w 104"/>
                  <a:gd name="T45" fmla="*/ 158 h 160"/>
                  <a:gd name="T46" fmla="*/ 31 w 104"/>
                  <a:gd name="T47" fmla="*/ 153 h 160"/>
                  <a:gd name="T48" fmla="*/ 37 w 104"/>
                  <a:gd name="T49" fmla="*/ 147 h 160"/>
                  <a:gd name="T50" fmla="*/ 43 w 104"/>
                  <a:gd name="T51" fmla="*/ 138 h 160"/>
                  <a:gd name="T52" fmla="*/ 49 w 104"/>
                  <a:gd name="T53" fmla="*/ 129 h 160"/>
                  <a:gd name="T54" fmla="*/ 59 w 104"/>
                  <a:gd name="T55" fmla="*/ 109 h 160"/>
                  <a:gd name="T56" fmla="*/ 67 w 104"/>
                  <a:gd name="T57" fmla="*/ 87 h 160"/>
                  <a:gd name="T58" fmla="*/ 67 w 104"/>
                  <a:gd name="T59" fmla="*/ 87 h 160"/>
                  <a:gd name="T60" fmla="*/ 85 w 104"/>
                  <a:gd name="T61" fmla="*/ 46 h 160"/>
                  <a:gd name="T62" fmla="*/ 93 w 104"/>
                  <a:gd name="T63" fmla="*/ 29 h 160"/>
                  <a:gd name="T64" fmla="*/ 101 w 104"/>
                  <a:gd name="T65" fmla="*/ 17 h 160"/>
                  <a:gd name="T66" fmla="*/ 101 w 104"/>
                  <a:gd name="T67" fmla="*/ 17 h 160"/>
                  <a:gd name="T68" fmla="*/ 103 w 104"/>
                  <a:gd name="T69" fmla="*/ 12 h 160"/>
                  <a:gd name="T70" fmla="*/ 104 w 104"/>
                  <a:gd name="T71" fmla="*/ 7 h 160"/>
                  <a:gd name="T72" fmla="*/ 103 w 104"/>
                  <a:gd name="T73" fmla="*/ 3 h 160"/>
                  <a:gd name="T74" fmla="*/ 102 w 104"/>
                  <a:gd name="T75" fmla="*/ 2 h 160"/>
                  <a:gd name="T76" fmla="*/ 100 w 104"/>
                  <a:gd name="T77" fmla="*/ 1 h 160"/>
                  <a:gd name="T78" fmla="*/ 98 w 104"/>
                  <a:gd name="T79" fmla="*/ 0 h 160"/>
                  <a:gd name="T80" fmla="*/ 94 w 104"/>
                  <a:gd name="T81" fmla="*/ 0 h 160"/>
                  <a:gd name="T82" fmla="*/ 86 w 104"/>
                  <a:gd name="T83" fmla="*/ 2 h 160"/>
                  <a:gd name="T84" fmla="*/ 73 w 104"/>
                  <a:gd name="T85" fmla="*/ 6 h 160"/>
                  <a:gd name="T86" fmla="*/ 57 w 104"/>
                  <a:gd name="T87" fmla="*/ 14 h 160"/>
                  <a:gd name="T88" fmla="*/ 57 w 104"/>
                  <a:gd name="T89" fmla="*/ 14 h 1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4" h="160">
                    <a:moveTo>
                      <a:pt x="57" y="14"/>
                    </a:moveTo>
                    <a:lnTo>
                      <a:pt x="57" y="14"/>
                    </a:lnTo>
                    <a:lnTo>
                      <a:pt x="51" y="18"/>
                    </a:lnTo>
                    <a:lnTo>
                      <a:pt x="45" y="24"/>
                    </a:lnTo>
                    <a:lnTo>
                      <a:pt x="38" y="31"/>
                    </a:lnTo>
                    <a:lnTo>
                      <a:pt x="30" y="40"/>
                    </a:lnTo>
                    <a:lnTo>
                      <a:pt x="21" y="53"/>
                    </a:lnTo>
                    <a:lnTo>
                      <a:pt x="13" y="67"/>
                    </a:lnTo>
                    <a:lnTo>
                      <a:pt x="7" y="83"/>
                    </a:lnTo>
                    <a:lnTo>
                      <a:pt x="2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1" y="142"/>
                    </a:lnTo>
                    <a:lnTo>
                      <a:pt x="3" y="147"/>
                    </a:lnTo>
                    <a:lnTo>
                      <a:pt x="5" y="152"/>
                    </a:lnTo>
                    <a:lnTo>
                      <a:pt x="7" y="155"/>
                    </a:lnTo>
                    <a:lnTo>
                      <a:pt x="9" y="158"/>
                    </a:lnTo>
                    <a:lnTo>
                      <a:pt x="12" y="159"/>
                    </a:lnTo>
                    <a:lnTo>
                      <a:pt x="16" y="160"/>
                    </a:lnTo>
                    <a:lnTo>
                      <a:pt x="20" y="160"/>
                    </a:lnTo>
                    <a:lnTo>
                      <a:pt x="23" y="158"/>
                    </a:lnTo>
                    <a:lnTo>
                      <a:pt x="31" y="153"/>
                    </a:lnTo>
                    <a:lnTo>
                      <a:pt x="37" y="147"/>
                    </a:lnTo>
                    <a:lnTo>
                      <a:pt x="43" y="138"/>
                    </a:lnTo>
                    <a:lnTo>
                      <a:pt x="49" y="129"/>
                    </a:lnTo>
                    <a:lnTo>
                      <a:pt x="59" y="109"/>
                    </a:lnTo>
                    <a:lnTo>
                      <a:pt x="67" y="87"/>
                    </a:lnTo>
                    <a:lnTo>
                      <a:pt x="85" y="46"/>
                    </a:lnTo>
                    <a:lnTo>
                      <a:pt x="93" y="29"/>
                    </a:lnTo>
                    <a:lnTo>
                      <a:pt x="101" y="17"/>
                    </a:lnTo>
                    <a:lnTo>
                      <a:pt x="103" y="12"/>
                    </a:lnTo>
                    <a:lnTo>
                      <a:pt x="104" y="7"/>
                    </a:lnTo>
                    <a:lnTo>
                      <a:pt x="103" y="3"/>
                    </a:lnTo>
                    <a:lnTo>
                      <a:pt x="102" y="2"/>
                    </a:lnTo>
                    <a:lnTo>
                      <a:pt x="100" y="1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6" y="2"/>
                    </a:lnTo>
                    <a:lnTo>
                      <a:pt x="73" y="6"/>
                    </a:lnTo>
                    <a:lnTo>
                      <a:pt x="57" y="14"/>
                    </a:lnTo>
                    <a:close/>
                  </a:path>
                </a:pathLst>
              </a:custGeom>
              <a:solidFill>
                <a:srgbClr val="F0E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10" name="Freeform 357">
                <a:extLst>
                  <a:ext uri="{FF2B5EF4-FFF2-40B4-BE49-F238E27FC236}">
                    <a16:creationId xmlns:a16="http://schemas.microsoft.com/office/drawing/2014/main" id="{F1FA5A9A-CD91-4879-82EE-5112FB84C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198"/>
                <a:ext cx="100" cy="154"/>
              </a:xfrm>
              <a:custGeom>
                <a:avLst/>
                <a:gdLst>
                  <a:gd name="T0" fmla="*/ 54 w 100"/>
                  <a:gd name="T1" fmla="*/ 14 h 154"/>
                  <a:gd name="T2" fmla="*/ 54 w 100"/>
                  <a:gd name="T3" fmla="*/ 14 h 154"/>
                  <a:gd name="T4" fmla="*/ 49 w 100"/>
                  <a:gd name="T5" fmla="*/ 18 h 154"/>
                  <a:gd name="T6" fmla="*/ 43 w 100"/>
                  <a:gd name="T7" fmla="*/ 23 h 154"/>
                  <a:gd name="T8" fmla="*/ 36 w 100"/>
                  <a:gd name="T9" fmla="*/ 30 h 154"/>
                  <a:gd name="T10" fmla="*/ 28 w 100"/>
                  <a:gd name="T11" fmla="*/ 39 h 154"/>
                  <a:gd name="T12" fmla="*/ 21 w 100"/>
                  <a:gd name="T13" fmla="*/ 51 h 154"/>
                  <a:gd name="T14" fmla="*/ 12 w 100"/>
                  <a:gd name="T15" fmla="*/ 65 h 154"/>
                  <a:gd name="T16" fmla="*/ 6 w 100"/>
                  <a:gd name="T17" fmla="*/ 80 h 154"/>
                  <a:gd name="T18" fmla="*/ 6 w 100"/>
                  <a:gd name="T19" fmla="*/ 80 h 154"/>
                  <a:gd name="T20" fmla="*/ 2 w 100"/>
                  <a:gd name="T21" fmla="*/ 96 h 154"/>
                  <a:gd name="T22" fmla="*/ 0 w 100"/>
                  <a:gd name="T23" fmla="*/ 112 h 154"/>
                  <a:gd name="T24" fmla="*/ 0 w 100"/>
                  <a:gd name="T25" fmla="*/ 126 h 154"/>
                  <a:gd name="T26" fmla="*/ 1 w 100"/>
                  <a:gd name="T27" fmla="*/ 137 h 154"/>
                  <a:gd name="T28" fmla="*/ 4 w 100"/>
                  <a:gd name="T29" fmla="*/ 146 h 154"/>
                  <a:gd name="T30" fmla="*/ 6 w 100"/>
                  <a:gd name="T31" fmla="*/ 149 h 154"/>
                  <a:gd name="T32" fmla="*/ 9 w 100"/>
                  <a:gd name="T33" fmla="*/ 152 h 154"/>
                  <a:gd name="T34" fmla="*/ 12 w 100"/>
                  <a:gd name="T35" fmla="*/ 153 h 154"/>
                  <a:gd name="T36" fmla="*/ 16 w 100"/>
                  <a:gd name="T37" fmla="*/ 154 h 154"/>
                  <a:gd name="T38" fmla="*/ 19 w 100"/>
                  <a:gd name="T39" fmla="*/ 154 h 154"/>
                  <a:gd name="T40" fmla="*/ 22 w 100"/>
                  <a:gd name="T41" fmla="*/ 152 h 154"/>
                  <a:gd name="T42" fmla="*/ 22 w 100"/>
                  <a:gd name="T43" fmla="*/ 152 h 154"/>
                  <a:gd name="T44" fmla="*/ 29 w 100"/>
                  <a:gd name="T45" fmla="*/ 148 h 154"/>
                  <a:gd name="T46" fmla="*/ 36 w 100"/>
                  <a:gd name="T47" fmla="*/ 141 h 154"/>
                  <a:gd name="T48" fmla="*/ 42 w 100"/>
                  <a:gd name="T49" fmla="*/ 133 h 154"/>
                  <a:gd name="T50" fmla="*/ 47 w 100"/>
                  <a:gd name="T51" fmla="*/ 124 h 154"/>
                  <a:gd name="T52" fmla="*/ 56 w 100"/>
                  <a:gd name="T53" fmla="*/ 105 h 154"/>
                  <a:gd name="T54" fmla="*/ 65 w 100"/>
                  <a:gd name="T55" fmla="*/ 84 h 154"/>
                  <a:gd name="T56" fmla="*/ 65 w 100"/>
                  <a:gd name="T57" fmla="*/ 84 h 154"/>
                  <a:gd name="T58" fmla="*/ 82 w 100"/>
                  <a:gd name="T59" fmla="*/ 45 h 154"/>
                  <a:gd name="T60" fmla="*/ 90 w 100"/>
                  <a:gd name="T61" fmla="*/ 29 h 154"/>
                  <a:gd name="T62" fmla="*/ 97 w 100"/>
                  <a:gd name="T63" fmla="*/ 16 h 154"/>
                  <a:gd name="T64" fmla="*/ 97 w 100"/>
                  <a:gd name="T65" fmla="*/ 16 h 154"/>
                  <a:gd name="T66" fmla="*/ 99 w 100"/>
                  <a:gd name="T67" fmla="*/ 12 h 154"/>
                  <a:gd name="T68" fmla="*/ 100 w 100"/>
                  <a:gd name="T69" fmla="*/ 7 h 154"/>
                  <a:gd name="T70" fmla="*/ 99 w 100"/>
                  <a:gd name="T71" fmla="*/ 4 h 154"/>
                  <a:gd name="T72" fmla="*/ 98 w 100"/>
                  <a:gd name="T73" fmla="*/ 2 h 154"/>
                  <a:gd name="T74" fmla="*/ 96 w 100"/>
                  <a:gd name="T75" fmla="*/ 1 h 154"/>
                  <a:gd name="T76" fmla="*/ 93 w 100"/>
                  <a:gd name="T77" fmla="*/ 0 h 154"/>
                  <a:gd name="T78" fmla="*/ 90 w 100"/>
                  <a:gd name="T79" fmla="*/ 0 h 154"/>
                  <a:gd name="T80" fmla="*/ 82 w 100"/>
                  <a:gd name="T81" fmla="*/ 2 h 154"/>
                  <a:gd name="T82" fmla="*/ 70 w 100"/>
                  <a:gd name="T83" fmla="*/ 6 h 154"/>
                  <a:gd name="T84" fmla="*/ 54 w 100"/>
                  <a:gd name="T85" fmla="*/ 14 h 154"/>
                  <a:gd name="T86" fmla="*/ 54 w 100"/>
                  <a:gd name="T87" fmla="*/ 14 h 1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" h="154">
                    <a:moveTo>
                      <a:pt x="54" y="14"/>
                    </a:moveTo>
                    <a:lnTo>
                      <a:pt x="54" y="14"/>
                    </a:lnTo>
                    <a:lnTo>
                      <a:pt x="49" y="18"/>
                    </a:lnTo>
                    <a:lnTo>
                      <a:pt x="43" y="23"/>
                    </a:lnTo>
                    <a:lnTo>
                      <a:pt x="36" y="30"/>
                    </a:lnTo>
                    <a:lnTo>
                      <a:pt x="28" y="39"/>
                    </a:lnTo>
                    <a:lnTo>
                      <a:pt x="21" y="51"/>
                    </a:lnTo>
                    <a:lnTo>
                      <a:pt x="12" y="65"/>
                    </a:lnTo>
                    <a:lnTo>
                      <a:pt x="6" y="80"/>
                    </a:lnTo>
                    <a:lnTo>
                      <a:pt x="2" y="96"/>
                    </a:lnTo>
                    <a:lnTo>
                      <a:pt x="0" y="112"/>
                    </a:lnTo>
                    <a:lnTo>
                      <a:pt x="0" y="126"/>
                    </a:lnTo>
                    <a:lnTo>
                      <a:pt x="1" y="137"/>
                    </a:lnTo>
                    <a:lnTo>
                      <a:pt x="4" y="146"/>
                    </a:lnTo>
                    <a:lnTo>
                      <a:pt x="6" y="149"/>
                    </a:lnTo>
                    <a:lnTo>
                      <a:pt x="9" y="152"/>
                    </a:lnTo>
                    <a:lnTo>
                      <a:pt x="12" y="153"/>
                    </a:lnTo>
                    <a:lnTo>
                      <a:pt x="16" y="154"/>
                    </a:lnTo>
                    <a:lnTo>
                      <a:pt x="19" y="154"/>
                    </a:lnTo>
                    <a:lnTo>
                      <a:pt x="22" y="152"/>
                    </a:lnTo>
                    <a:lnTo>
                      <a:pt x="29" y="148"/>
                    </a:lnTo>
                    <a:lnTo>
                      <a:pt x="36" y="141"/>
                    </a:lnTo>
                    <a:lnTo>
                      <a:pt x="42" y="133"/>
                    </a:lnTo>
                    <a:lnTo>
                      <a:pt x="47" y="124"/>
                    </a:lnTo>
                    <a:lnTo>
                      <a:pt x="56" y="105"/>
                    </a:lnTo>
                    <a:lnTo>
                      <a:pt x="65" y="84"/>
                    </a:lnTo>
                    <a:lnTo>
                      <a:pt x="82" y="45"/>
                    </a:lnTo>
                    <a:lnTo>
                      <a:pt x="90" y="29"/>
                    </a:lnTo>
                    <a:lnTo>
                      <a:pt x="97" y="16"/>
                    </a:lnTo>
                    <a:lnTo>
                      <a:pt x="99" y="12"/>
                    </a:lnTo>
                    <a:lnTo>
                      <a:pt x="100" y="7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6" y="1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2" y="2"/>
                    </a:lnTo>
                    <a:lnTo>
                      <a:pt x="70" y="6"/>
                    </a:lnTo>
                    <a:lnTo>
                      <a:pt x="54" y="14"/>
                    </a:lnTo>
                    <a:close/>
                  </a:path>
                </a:pathLst>
              </a:custGeom>
              <a:solidFill>
                <a:srgbClr val="ECE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11" name="Freeform 358">
                <a:extLst>
                  <a:ext uri="{FF2B5EF4-FFF2-40B4-BE49-F238E27FC236}">
                    <a16:creationId xmlns:a16="http://schemas.microsoft.com/office/drawing/2014/main" id="{8335F5C5-95A6-4C0D-8DEE-32B26302B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1201"/>
                <a:ext cx="96" cy="147"/>
              </a:xfrm>
              <a:custGeom>
                <a:avLst/>
                <a:gdLst>
                  <a:gd name="T0" fmla="*/ 51 w 96"/>
                  <a:gd name="T1" fmla="*/ 13 h 147"/>
                  <a:gd name="T2" fmla="*/ 51 w 96"/>
                  <a:gd name="T3" fmla="*/ 13 h 147"/>
                  <a:gd name="T4" fmla="*/ 46 w 96"/>
                  <a:gd name="T5" fmla="*/ 16 h 147"/>
                  <a:gd name="T6" fmla="*/ 41 w 96"/>
                  <a:gd name="T7" fmla="*/ 21 h 147"/>
                  <a:gd name="T8" fmla="*/ 34 w 96"/>
                  <a:gd name="T9" fmla="*/ 28 h 147"/>
                  <a:gd name="T10" fmla="*/ 27 w 96"/>
                  <a:gd name="T11" fmla="*/ 37 h 147"/>
                  <a:gd name="T12" fmla="*/ 20 w 96"/>
                  <a:gd name="T13" fmla="*/ 49 h 147"/>
                  <a:gd name="T14" fmla="*/ 13 w 96"/>
                  <a:gd name="T15" fmla="*/ 61 h 147"/>
                  <a:gd name="T16" fmla="*/ 6 w 96"/>
                  <a:gd name="T17" fmla="*/ 76 h 147"/>
                  <a:gd name="T18" fmla="*/ 6 w 96"/>
                  <a:gd name="T19" fmla="*/ 76 h 147"/>
                  <a:gd name="T20" fmla="*/ 2 w 96"/>
                  <a:gd name="T21" fmla="*/ 92 h 147"/>
                  <a:gd name="T22" fmla="*/ 0 w 96"/>
                  <a:gd name="T23" fmla="*/ 107 h 147"/>
                  <a:gd name="T24" fmla="*/ 0 w 96"/>
                  <a:gd name="T25" fmla="*/ 120 h 147"/>
                  <a:gd name="T26" fmla="*/ 1 w 96"/>
                  <a:gd name="T27" fmla="*/ 131 h 147"/>
                  <a:gd name="T28" fmla="*/ 4 w 96"/>
                  <a:gd name="T29" fmla="*/ 139 h 147"/>
                  <a:gd name="T30" fmla="*/ 6 w 96"/>
                  <a:gd name="T31" fmla="*/ 142 h 147"/>
                  <a:gd name="T32" fmla="*/ 8 w 96"/>
                  <a:gd name="T33" fmla="*/ 145 h 147"/>
                  <a:gd name="T34" fmla="*/ 12 w 96"/>
                  <a:gd name="T35" fmla="*/ 146 h 147"/>
                  <a:gd name="T36" fmla="*/ 15 w 96"/>
                  <a:gd name="T37" fmla="*/ 147 h 147"/>
                  <a:gd name="T38" fmla="*/ 18 w 96"/>
                  <a:gd name="T39" fmla="*/ 147 h 147"/>
                  <a:gd name="T40" fmla="*/ 21 w 96"/>
                  <a:gd name="T41" fmla="*/ 145 h 147"/>
                  <a:gd name="T42" fmla="*/ 21 w 96"/>
                  <a:gd name="T43" fmla="*/ 145 h 147"/>
                  <a:gd name="T44" fmla="*/ 28 w 96"/>
                  <a:gd name="T45" fmla="*/ 141 h 147"/>
                  <a:gd name="T46" fmla="*/ 34 w 96"/>
                  <a:gd name="T47" fmla="*/ 135 h 147"/>
                  <a:gd name="T48" fmla="*/ 40 w 96"/>
                  <a:gd name="T49" fmla="*/ 127 h 147"/>
                  <a:gd name="T50" fmla="*/ 45 w 96"/>
                  <a:gd name="T51" fmla="*/ 119 h 147"/>
                  <a:gd name="T52" fmla="*/ 54 w 96"/>
                  <a:gd name="T53" fmla="*/ 99 h 147"/>
                  <a:gd name="T54" fmla="*/ 62 w 96"/>
                  <a:gd name="T55" fmla="*/ 80 h 147"/>
                  <a:gd name="T56" fmla="*/ 62 w 96"/>
                  <a:gd name="T57" fmla="*/ 80 h 147"/>
                  <a:gd name="T58" fmla="*/ 78 w 96"/>
                  <a:gd name="T59" fmla="*/ 43 h 147"/>
                  <a:gd name="T60" fmla="*/ 86 w 96"/>
                  <a:gd name="T61" fmla="*/ 27 h 147"/>
                  <a:gd name="T62" fmla="*/ 92 w 96"/>
                  <a:gd name="T63" fmla="*/ 15 h 147"/>
                  <a:gd name="T64" fmla="*/ 92 w 96"/>
                  <a:gd name="T65" fmla="*/ 15 h 147"/>
                  <a:gd name="T66" fmla="*/ 95 w 96"/>
                  <a:gd name="T67" fmla="*/ 11 h 147"/>
                  <a:gd name="T68" fmla="*/ 96 w 96"/>
                  <a:gd name="T69" fmla="*/ 6 h 147"/>
                  <a:gd name="T70" fmla="*/ 95 w 96"/>
                  <a:gd name="T71" fmla="*/ 3 h 147"/>
                  <a:gd name="T72" fmla="*/ 93 w 96"/>
                  <a:gd name="T73" fmla="*/ 1 h 147"/>
                  <a:gd name="T74" fmla="*/ 91 w 96"/>
                  <a:gd name="T75" fmla="*/ 0 h 147"/>
                  <a:gd name="T76" fmla="*/ 86 w 96"/>
                  <a:gd name="T77" fmla="*/ 0 h 147"/>
                  <a:gd name="T78" fmla="*/ 78 w 96"/>
                  <a:gd name="T79" fmla="*/ 1 h 147"/>
                  <a:gd name="T80" fmla="*/ 66 w 96"/>
                  <a:gd name="T81" fmla="*/ 5 h 147"/>
                  <a:gd name="T82" fmla="*/ 51 w 96"/>
                  <a:gd name="T83" fmla="*/ 13 h 147"/>
                  <a:gd name="T84" fmla="*/ 51 w 96"/>
                  <a:gd name="T85" fmla="*/ 13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6" h="147">
                    <a:moveTo>
                      <a:pt x="51" y="13"/>
                    </a:moveTo>
                    <a:lnTo>
                      <a:pt x="51" y="13"/>
                    </a:lnTo>
                    <a:lnTo>
                      <a:pt x="46" y="16"/>
                    </a:lnTo>
                    <a:lnTo>
                      <a:pt x="41" y="21"/>
                    </a:lnTo>
                    <a:lnTo>
                      <a:pt x="34" y="28"/>
                    </a:lnTo>
                    <a:lnTo>
                      <a:pt x="27" y="37"/>
                    </a:lnTo>
                    <a:lnTo>
                      <a:pt x="20" y="49"/>
                    </a:lnTo>
                    <a:lnTo>
                      <a:pt x="13" y="61"/>
                    </a:lnTo>
                    <a:lnTo>
                      <a:pt x="6" y="76"/>
                    </a:lnTo>
                    <a:lnTo>
                      <a:pt x="2" y="92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4" y="139"/>
                    </a:lnTo>
                    <a:lnTo>
                      <a:pt x="6" y="142"/>
                    </a:lnTo>
                    <a:lnTo>
                      <a:pt x="8" y="145"/>
                    </a:lnTo>
                    <a:lnTo>
                      <a:pt x="12" y="146"/>
                    </a:lnTo>
                    <a:lnTo>
                      <a:pt x="15" y="147"/>
                    </a:lnTo>
                    <a:lnTo>
                      <a:pt x="18" y="147"/>
                    </a:lnTo>
                    <a:lnTo>
                      <a:pt x="21" y="145"/>
                    </a:lnTo>
                    <a:lnTo>
                      <a:pt x="28" y="141"/>
                    </a:lnTo>
                    <a:lnTo>
                      <a:pt x="34" y="135"/>
                    </a:lnTo>
                    <a:lnTo>
                      <a:pt x="40" y="127"/>
                    </a:lnTo>
                    <a:lnTo>
                      <a:pt x="45" y="119"/>
                    </a:lnTo>
                    <a:lnTo>
                      <a:pt x="54" y="99"/>
                    </a:lnTo>
                    <a:lnTo>
                      <a:pt x="62" y="80"/>
                    </a:lnTo>
                    <a:lnTo>
                      <a:pt x="78" y="43"/>
                    </a:lnTo>
                    <a:lnTo>
                      <a:pt x="86" y="27"/>
                    </a:lnTo>
                    <a:lnTo>
                      <a:pt x="92" y="15"/>
                    </a:lnTo>
                    <a:lnTo>
                      <a:pt x="95" y="11"/>
                    </a:lnTo>
                    <a:lnTo>
                      <a:pt x="96" y="6"/>
                    </a:lnTo>
                    <a:lnTo>
                      <a:pt x="95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78" y="1"/>
                    </a:lnTo>
                    <a:lnTo>
                      <a:pt x="66" y="5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E8E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12" name="Freeform 359">
                <a:extLst>
                  <a:ext uri="{FF2B5EF4-FFF2-40B4-BE49-F238E27FC236}">
                    <a16:creationId xmlns:a16="http://schemas.microsoft.com/office/drawing/2014/main" id="{6A6C9FB3-5A29-4215-B2D4-05920F9CE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1203"/>
                <a:ext cx="91" cy="141"/>
              </a:xfrm>
              <a:custGeom>
                <a:avLst/>
                <a:gdLst>
                  <a:gd name="T0" fmla="*/ 48 w 91"/>
                  <a:gd name="T1" fmla="*/ 12 h 141"/>
                  <a:gd name="T2" fmla="*/ 48 w 91"/>
                  <a:gd name="T3" fmla="*/ 12 h 141"/>
                  <a:gd name="T4" fmla="*/ 44 w 91"/>
                  <a:gd name="T5" fmla="*/ 16 h 141"/>
                  <a:gd name="T6" fmla="*/ 38 w 91"/>
                  <a:gd name="T7" fmla="*/ 21 h 141"/>
                  <a:gd name="T8" fmla="*/ 32 w 91"/>
                  <a:gd name="T9" fmla="*/ 27 h 141"/>
                  <a:gd name="T10" fmla="*/ 25 w 91"/>
                  <a:gd name="T11" fmla="*/ 36 h 141"/>
                  <a:gd name="T12" fmla="*/ 19 w 91"/>
                  <a:gd name="T13" fmla="*/ 47 h 141"/>
                  <a:gd name="T14" fmla="*/ 12 w 91"/>
                  <a:gd name="T15" fmla="*/ 59 h 141"/>
                  <a:gd name="T16" fmla="*/ 6 w 91"/>
                  <a:gd name="T17" fmla="*/ 73 h 141"/>
                  <a:gd name="T18" fmla="*/ 6 w 91"/>
                  <a:gd name="T19" fmla="*/ 73 h 141"/>
                  <a:gd name="T20" fmla="*/ 2 w 91"/>
                  <a:gd name="T21" fmla="*/ 88 h 141"/>
                  <a:gd name="T22" fmla="*/ 0 w 91"/>
                  <a:gd name="T23" fmla="*/ 103 h 141"/>
                  <a:gd name="T24" fmla="*/ 0 w 91"/>
                  <a:gd name="T25" fmla="*/ 115 h 141"/>
                  <a:gd name="T26" fmla="*/ 1 w 91"/>
                  <a:gd name="T27" fmla="*/ 126 h 141"/>
                  <a:gd name="T28" fmla="*/ 4 w 91"/>
                  <a:gd name="T29" fmla="*/ 134 h 141"/>
                  <a:gd name="T30" fmla="*/ 6 w 91"/>
                  <a:gd name="T31" fmla="*/ 137 h 141"/>
                  <a:gd name="T32" fmla="*/ 8 w 91"/>
                  <a:gd name="T33" fmla="*/ 139 h 141"/>
                  <a:gd name="T34" fmla="*/ 12 w 91"/>
                  <a:gd name="T35" fmla="*/ 140 h 141"/>
                  <a:gd name="T36" fmla="*/ 14 w 91"/>
                  <a:gd name="T37" fmla="*/ 141 h 141"/>
                  <a:gd name="T38" fmla="*/ 17 w 91"/>
                  <a:gd name="T39" fmla="*/ 141 h 141"/>
                  <a:gd name="T40" fmla="*/ 21 w 91"/>
                  <a:gd name="T41" fmla="*/ 139 h 141"/>
                  <a:gd name="T42" fmla="*/ 21 w 91"/>
                  <a:gd name="T43" fmla="*/ 139 h 141"/>
                  <a:gd name="T44" fmla="*/ 27 w 91"/>
                  <a:gd name="T45" fmla="*/ 135 h 141"/>
                  <a:gd name="T46" fmla="*/ 33 w 91"/>
                  <a:gd name="T47" fmla="*/ 129 h 141"/>
                  <a:gd name="T48" fmla="*/ 38 w 91"/>
                  <a:gd name="T49" fmla="*/ 122 h 141"/>
                  <a:gd name="T50" fmla="*/ 43 w 91"/>
                  <a:gd name="T51" fmla="*/ 114 h 141"/>
                  <a:gd name="T52" fmla="*/ 51 w 91"/>
                  <a:gd name="T53" fmla="*/ 95 h 141"/>
                  <a:gd name="T54" fmla="*/ 59 w 91"/>
                  <a:gd name="T55" fmla="*/ 77 h 141"/>
                  <a:gd name="T56" fmla="*/ 59 w 91"/>
                  <a:gd name="T57" fmla="*/ 77 h 141"/>
                  <a:gd name="T58" fmla="*/ 75 w 91"/>
                  <a:gd name="T59" fmla="*/ 41 h 141"/>
                  <a:gd name="T60" fmla="*/ 82 w 91"/>
                  <a:gd name="T61" fmla="*/ 26 h 141"/>
                  <a:gd name="T62" fmla="*/ 88 w 91"/>
                  <a:gd name="T63" fmla="*/ 15 h 141"/>
                  <a:gd name="T64" fmla="*/ 88 w 91"/>
                  <a:gd name="T65" fmla="*/ 15 h 141"/>
                  <a:gd name="T66" fmla="*/ 91 w 91"/>
                  <a:gd name="T67" fmla="*/ 11 h 141"/>
                  <a:gd name="T68" fmla="*/ 91 w 91"/>
                  <a:gd name="T69" fmla="*/ 7 h 141"/>
                  <a:gd name="T70" fmla="*/ 90 w 91"/>
                  <a:gd name="T71" fmla="*/ 3 h 141"/>
                  <a:gd name="T72" fmla="*/ 89 w 91"/>
                  <a:gd name="T73" fmla="*/ 2 h 141"/>
                  <a:gd name="T74" fmla="*/ 87 w 91"/>
                  <a:gd name="T75" fmla="*/ 1 h 141"/>
                  <a:gd name="T76" fmla="*/ 82 w 91"/>
                  <a:gd name="T77" fmla="*/ 0 h 141"/>
                  <a:gd name="T78" fmla="*/ 74 w 91"/>
                  <a:gd name="T79" fmla="*/ 1 h 141"/>
                  <a:gd name="T80" fmla="*/ 62 w 91"/>
                  <a:gd name="T81" fmla="*/ 5 h 141"/>
                  <a:gd name="T82" fmla="*/ 48 w 91"/>
                  <a:gd name="T83" fmla="*/ 12 h 141"/>
                  <a:gd name="T84" fmla="*/ 48 w 91"/>
                  <a:gd name="T85" fmla="*/ 12 h 1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1" h="141">
                    <a:moveTo>
                      <a:pt x="48" y="12"/>
                    </a:moveTo>
                    <a:lnTo>
                      <a:pt x="48" y="12"/>
                    </a:lnTo>
                    <a:lnTo>
                      <a:pt x="44" y="16"/>
                    </a:lnTo>
                    <a:lnTo>
                      <a:pt x="38" y="21"/>
                    </a:lnTo>
                    <a:lnTo>
                      <a:pt x="32" y="27"/>
                    </a:lnTo>
                    <a:lnTo>
                      <a:pt x="25" y="36"/>
                    </a:lnTo>
                    <a:lnTo>
                      <a:pt x="19" y="47"/>
                    </a:lnTo>
                    <a:lnTo>
                      <a:pt x="12" y="59"/>
                    </a:lnTo>
                    <a:lnTo>
                      <a:pt x="6" y="73"/>
                    </a:lnTo>
                    <a:lnTo>
                      <a:pt x="2" y="88"/>
                    </a:lnTo>
                    <a:lnTo>
                      <a:pt x="0" y="103"/>
                    </a:lnTo>
                    <a:lnTo>
                      <a:pt x="0" y="115"/>
                    </a:lnTo>
                    <a:lnTo>
                      <a:pt x="1" y="126"/>
                    </a:lnTo>
                    <a:lnTo>
                      <a:pt x="4" y="134"/>
                    </a:lnTo>
                    <a:lnTo>
                      <a:pt x="6" y="137"/>
                    </a:lnTo>
                    <a:lnTo>
                      <a:pt x="8" y="139"/>
                    </a:lnTo>
                    <a:lnTo>
                      <a:pt x="12" y="140"/>
                    </a:lnTo>
                    <a:lnTo>
                      <a:pt x="14" y="141"/>
                    </a:lnTo>
                    <a:lnTo>
                      <a:pt x="17" y="141"/>
                    </a:lnTo>
                    <a:lnTo>
                      <a:pt x="21" y="139"/>
                    </a:lnTo>
                    <a:lnTo>
                      <a:pt x="27" y="135"/>
                    </a:lnTo>
                    <a:lnTo>
                      <a:pt x="33" y="129"/>
                    </a:lnTo>
                    <a:lnTo>
                      <a:pt x="38" y="122"/>
                    </a:lnTo>
                    <a:lnTo>
                      <a:pt x="43" y="114"/>
                    </a:lnTo>
                    <a:lnTo>
                      <a:pt x="51" y="95"/>
                    </a:lnTo>
                    <a:lnTo>
                      <a:pt x="59" y="77"/>
                    </a:lnTo>
                    <a:lnTo>
                      <a:pt x="75" y="41"/>
                    </a:lnTo>
                    <a:lnTo>
                      <a:pt x="82" y="26"/>
                    </a:lnTo>
                    <a:lnTo>
                      <a:pt x="88" y="15"/>
                    </a:lnTo>
                    <a:lnTo>
                      <a:pt x="91" y="11"/>
                    </a:lnTo>
                    <a:lnTo>
                      <a:pt x="91" y="7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7" y="1"/>
                    </a:lnTo>
                    <a:lnTo>
                      <a:pt x="82" y="0"/>
                    </a:lnTo>
                    <a:lnTo>
                      <a:pt x="74" y="1"/>
                    </a:lnTo>
                    <a:lnTo>
                      <a:pt x="62" y="5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E4D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13" name="Freeform 360">
                <a:extLst>
                  <a:ext uri="{FF2B5EF4-FFF2-40B4-BE49-F238E27FC236}">
                    <a16:creationId xmlns:a16="http://schemas.microsoft.com/office/drawing/2014/main" id="{5932D1AD-FAF7-4763-8A58-64485EF32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1205"/>
                <a:ext cx="87" cy="135"/>
              </a:xfrm>
              <a:custGeom>
                <a:avLst/>
                <a:gdLst>
                  <a:gd name="T0" fmla="*/ 45 w 87"/>
                  <a:gd name="T1" fmla="*/ 12 h 135"/>
                  <a:gd name="T2" fmla="*/ 45 w 87"/>
                  <a:gd name="T3" fmla="*/ 12 h 135"/>
                  <a:gd name="T4" fmla="*/ 41 w 87"/>
                  <a:gd name="T5" fmla="*/ 15 h 135"/>
                  <a:gd name="T6" fmla="*/ 36 w 87"/>
                  <a:gd name="T7" fmla="*/ 20 h 135"/>
                  <a:gd name="T8" fmla="*/ 30 w 87"/>
                  <a:gd name="T9" fmla="*/ 26 h 135"/>
                  <a:gd name="T10" fmla="*/ 24 w 87"/>
                  <a:gd name="T11" fmla="*/ 34 h 135"/>
                  <a:gd name="T12" fmla="*/ 18 w 87"/>
                  <a:gd name="T13" fmla="*/ 45 h 135"/>
                  <a:gd name="T14" fmla="*/ 11 w 87"/>
                  <a:gd name="T15" fmla="*/ 57 h 135"/>
                  <a:gd name="T16" fmla="*/ 5 w 87"/>
                  <a:gd name="T17" fmla="*/ 71 h 135"/>
                  <a:gd name="T18" fmla="*/ 5 w 87"/>
                  <a:gd name="T19" fmla="*/ 71 h 135"/>
                  <a:gd name="T20" fmla="*/ 2 w 87"/>
                  <a:gd name="T21" fmla="*/ 85 h 135"/>
                  <a:gd name="T22" fmla="*/ 0 w 87"/>
                  <a:gd name="T23" fmla="*/ 99 h 135"/>
                  <a:gd name="T24" fmla="*/ 0 w 87"/>
                  <a:gd name="T25" fmla="*/ 110 h 135"/>
                  <a:gd name="T26" fmla="*/ 1 w 87"/>
                  <a:gd name="T27" fmla="*/ 120 h 135"/>
                  <a:gd name="T28" fmla="*/ 4 w 87"/>
                  <a:gd name="T29" fmla="*/ 128 h 135"/>
                  <a:gd name="T30" fmla="*/ 5 w 87"/>
                  <a:gd name="T31" fmla="*/ 131 h 135"/>
                  <a:gd name="T32" fmla="*/ 9 w 87"/>
                  <a:gd name="T33" fmla="*/ 133 h 135"/>
                  <a:gd name="T34" fmla="*/ 11 w 87"/>
                  <a:gd name="T35" fmla="*/ 134 h 135"/>
                  <a:gd name="T36" fmla="*/ 14 w 87"/>
                  <a:gd name="T37" fmla="*/ 135 h 135"/>
                  <a:gd name="T38" fmla="*/ 16 w 87"/>
                  <a:gd name="T39" fmla="*/ 135 h 135"/>
                  <a:gd name="T40" fmla="*/ 20 w 87"/>
                  <a:gd name="T41" fmla="*/ 134 h 135"/>
                  <a:gd name="T42" fmla="*/ 20 w 87"/>
                  <a:gd name="T43" fmla="*/ 134 h 135"/>
                  <a:gd name="T44" fmla="*/ 26 w 87"/>
                  <a:gd name="T45" fmla="*/ 129 h 135"/>
                  <a:gd name="T46" fmla="*/ 31 w 87"/>
                  <a:gd name="T47" fmla="*/ 124 h 135"/>
                  <a:gd name="T48" fmla="*/ 36 w 87"/>
                  <a:gd name="T49" fmla="*/ 117 h 135"/>
                  <a:gd name="T50" fmla="*/ 41 w 87"/>
                  <a:gd name="T51" fmla="*/ 109 h 135"/>
                  <a:gd name="T52" fmla="*/ 49 w 87"/>
                  <a:gd name="T53" fmla="*/ 91 h 135"/>
                  <a:gd name="T54" fmla="*/ 56 w 87"/>
                  <a:gd name="T55" fmla="*/ 74 h 135"/>
                  <a:gd name="T56" fmla="*/ 56 w 87"/>
                  <a:gd name="T57" fmla="*/ 74 h 135"/>
                  <a:gd name="T58" fmla="*/ 71 w 87"/>
                  <a:gd name="T59" fmla="*/ 40 h 135"/>
                  <a:gd name="T60" fmla="*/ 78 w 87"/>
                  <a:gd name="T61" fmla="*/ 25 h 135"/>
                  <a:gd name="T62" fmla="*/ 84 w 87"/>
                  <a:gd name="T63" fmla="*/ 15 h 135"/>
                  <a:gd name="T64" fmla="*/ 84 w 87"/>
                  <a:gd name="T65" fmla="*/ 15 h 135"/>
                  <a:gd name="T66" fmla="*/ 86 w 87"/>
                  <a:gd name="T67" fmla="*/ 11 h 135"/>
                  <a:gd name="T68" fmla="*/ 87 w 87"/>
                  <a:gd name="T69" fmla="*/ 7 h 135"/>
                  <a:gd name="T70" fmla="*/ 86 w 87"/>
                  <a:gd name="T71" fmla="*/ 3 h 135"/>
                  <a:gd name="T72" fmla="*/ 83 w 87"/>
                  <a:gd name="T73" fmla="*/ 1 h 135"/>
                  <a:gd name="T74" fmla="*/ 78 w 87"/>
                  <a:gd name="T75" fmla="*/ 0 h 135"/>
                  <a:gd name="T76" fmla="*/ 70 w 87"/>
                  <a:gd name="T77" fmla="*/ 1 h 135"/>
                  <a:gd name="T78" fmla="*/ 59 w 87"/>
                  <a:gd name="T79" fmla="*/ 5 h 135"/>
                  <a:gd name="T80" fmla="*/ 45 w 87"/>
                  <a:gd name="T81" fmla="*/ 12 h 135"/>
                  <a:gd name="T82" fmla="*/ 45 w 87"/>
                  <a:gd name="T83" fmla="*/ 12 h 13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7" h="135">
                    <a:moveTo>
                      <a:pt x="45" y="12"/>
                    </a:moveTo>
                    <a:lnTo>
                      <a:pt x="45" y="12"/>
                    </a:lnTo>
                    <a:lnTo>
                      <a:pt x="41" y="15"/>
                    </a:lnTo>
                    <a:lnTo>
                      <a:pt x="36" y="20"/>
                    </a:lnTo>
                    <a:lnTo>
                      <a:pt x="30" y="26"/>
                    </a:lnTo>
                    <a:lnTo>
                      <a:pt x="24" y="34"/>
                    </a:lnTo>
                    <a:lnTo>
                      <a:pt x="18" y="45"/>
                    </a:lnTo>
                    <a:lnTo>
                      <a:pt x="11" y="57"/>
                    </a:lnTo>
                    <a:lnTo>
                      <a:pt x="5" y="71"/>
                    </a:lnTo>
                    <a:lnTo>
                      <a:pt x="2" y="85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1" y="120"/>
                    </a:lnTo>
                    <a:lnTo>
                      <a:pt x="4" y="128"/>
                    </a:lnTo>
                    <a:lnTo>
                      <a:pt x="5" y="131"/>
                    </a:lnTo>
                    <a:lnTo>
                      <a:pt x="9" y="133"/>
                    </a:lnTo>
                    <a:lnTo>
                      <a:pt x="11" y="134"/>
                    </a:lnTo>
                    <a:lnTo>
                      <a:pt x="14" y="135"/>
                    </a:lnTo>
                    <a:lnTo>
                      <a:pt x="16" y="135"/>
                    </a:lnTo>
                    <a:lnTo>
                      <a:pt x="20" y="134"/>
                    </a:lnTo>
                    <a:lnTo>
                      <a:pt x="26" y="129"/>
                    </a:lnTo>
                    <a:lnTo>
                      <a:pt x="31" y="124"/>
                    </a:lnTo>
                    <a:lnTo>
                      <a:pt x="36" y="117"/>
                    </a:lnTo>
                    <a:lnTo>
                      <a:pt x="41" y="109"/>
                    </a:lnTo>
                    <a:lnTo>
                      <a:pt x="49" y="91"/>
                    </a:lnTo>
                    <a:lnTo>
                      <a:pt x="56" y="74"/>
                    </a:lnTo>
                    <a:lnTo>
                      <a:pt x="71" y="40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6" y="11"/>
                    </a:lnTo>
                    <a:lnTo>
                      <a:pt x="87" y="7"/>
                    </a:lnTo>
                    <a:lnTo>
                      <a:pt x="86" y="3"/>
                    </a:lnTo>
                    <a:lnTo>
                      <a:pt x="83" y="1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59" y="5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rgbClr val="E1D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14" name="Freeform 361">
                <a:extLst>
                  <a:ext uri="{FF2B5EF4-FFF2-40B4-BE49-F238E27FC236}">
                    <a16:creationId xmlns:a16="http://schemas.microsoft.com/office/drawing/2014/main" id="{16B8D269-4FF6-45E0-B3DF-63D5A60F2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1207"/>
                <a:ext cx="83" cy="129"/>
              </a:xfrm>
              <a:custGeom>
                <a:avLst/>
                <a:gdLst>
                  <a:gd name="T0" fmla="*/ 42 w 83"/>
                  <a:gd name="T1" fmla="*/ 11 h 129"/>
                  <a:gd name="T2" fmla="*/ 42 w 83"/>
                  <a:gd name="T3" fmla="*/ 11 h 129"/>
                  <a:gd name="T4" fmla="*/ 38 w 83"/>
                  <a:gd name="T5" fmla="*/ 15 h 129"/>
                  <a:gd name="T6" fmla="*/ 29 w 83"/>
                  <a:gd name="T7" fmla="*/ 25 h 129"/>
                  <a:gd name="T8" fmla="*/ 23 w 83"/>
                  <a:gd name="T9" fmla="*/ 33 h 129"/>
                  <a:gd name="T10" fmla="*/ 17 w 83"/>
                  <a:gd name="T11" fmla="*/ 43 h 129"/>
                  <a:gd name="T12" fmla="*/ 11 w 83"/>
                  <a:gd name="T13" fmla="*/ 55 h 129"/>
                  <a:gd name="T14" fmla="*/ 6 w 83"/>
                  <a:gd name="T15" fmla="*/ 68 h 129"/>
                  <a:gd name="T16" fmla="*/ 6 w 83"/>
                  <a:gd name="T17" fmla="*/ 68 h 129"/>
                  <a:gd name="T18" fmla="*/ 1 w 83"/>
                  <a:gd name="T19" fmla="*/ 81 h 129"/>
                  <a:gd name="T20" fmla="*/ 0 w 83"/>
                  <a:gd name="T21" fmla="*/ 94 h 129"/>
                  <a:gd name="T22" fmla="*/ 0 w 83"/>
                  <a:gd name="T23" fmla="*/ 106 h 129"/>
                  <a:gd name="T24" fmla="*/ 1 w 83"/>
                  <a:gd name="T25" fmla="*/ 115 h 129"/>
                  <a:gd name="T26" fmla="*/ 3 w 83"/>
                  <a:gd name="T27" fmla="*/ 122 h 129"/>
                  <a:gd name="T28" fmla="*/ 6 w 83"/>
                  <a:gd name="T29" fmla="*/ 125 h 129"/>
                  <a:gd name="T30" fmla="*/ 8 w 83"/>
                  <a:gd name="T31" fmla="*/ 127 h 129"/>
                  <a:gd name="T32" fmla="*/ 10 w 83"/>
                  <a:gd name="T33" fmla="*/ 128 h 129"/>
                  <a:gd name="T34" fmla="*/ 13 w 83"/>
                  <a:gd name="T35" fmla="*/ 129 h 129"/>
                  <a:gd name="T36" fmla="*/ 16 w 83"/>
                  <a:gd name="T37" fmla="*/ 129 h 129"/>
                  <a:gd name="T38" fmla="*/ 19 w 83"/>
                  <a:gd name="T39" fmla="*/ 128 h 129"/>
                  <a:gd name="T40" fmla="*/ 19 w 83"/>
                  <a:gd name="T41" fmla="*/ 128 h 129"/>
                  <a:gd name="T42" fmla="*/ 24 w 83"/>
                  <a:gd name="T43" fmla="*/ 124 h 129"/>
                  <a:gd name="T44" fmla="*/ 30 w 83"/>
                  <a:gd name="T45" fmla="*/ 118 h 129"/>
                  <a:gd name="T46" fmla="*/ 34 w 83"/>
                  <a:gd name="T47" fmla="*/ 112 h 129"/>
                  <a:gd name="T48" fmla="*/ 39 w 83"/>
                  <a:gd name="T49" fmla="*/ 104 h 129"/>
                  <a:gd name="T50" fmla="*/ 47 w 83"/>
                  <a:gd name="T51" fmla="*/ 87 h 129"/>
                  <a:gd name="T52" fmla="*/ 54 w 83"/>
                  <a:gd name="T53" fmla="*/ 71 h 129"/>
                  <a:gd name="T54" fmla="*/ 54 w 83"/>
                  <a:gd name="T55" fmla="*/ 71 h 129"/>
                  <a:gd name="T56" fmla="*/ 68 w 83"/>
                  <a:gd name="T57" fmla="*/ 38 h 129"/>
                  <a:gd name="T58" fmla="*/ 74 w 83"/>
                  <a:gd name="T59" fmla="*/ 25 h 129"/>
                  <a:gd name="T60" fmla="*/ 80 w 83"/>
                  <a:gd name="T61" fmla="*/ 15 h 129"/>
                  <a:gd name="T62" fmla="*/ 80 w 83"/>
                  <a:gd name="T63" fmla="*/ 15 h 129"/>
                  <a:gd name="T64" fmla="*/ 82 w 83"/>
                  <a:gd name="T65" fmla="*/ 11 h 129"/>
                  <a:gd name="T66" fmla="*/ 83 w 83"/>
                  <a:gd name="T67" fmla="*/ 7 h 129"/>
                  <a:gd name="T68" fmla="*/ 82 w 83"/>
                  <a:gd name="T69" fmla="*/ 4 h 129"/>
                  <a:gd name="T70" fmla="*/ 78 w 83"/>
                  <a:gd name="T71" fmla="*/ 1 h 129"/>
                  <a:gd name="T72" fmla="*/ 73 w 83"/>
                  <a:gd name="T73" fmla="*/ 0 h 129"/>
                  <a:gd name="T74" fmla="*/ 66 w 83"/>
                  <a:gd name="T75" fmla="*/ 1 h 129"/>
                  <a:gd name="T76" fmla="*/ 55 w 83"/>
                  <a:gd name="T77" fmla="*/ 5 h 129"/>
                  <a:gd name="T78" fmla="*/ 42 w 83"/>
                  <a:gd name="T79" fmla="*/ 11 h 129"/>
                  <a:gd name="T80" fmla="*/ 42 w 83"/>
                  <a:gd name="T81" fmla="*/ 11 h 1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3" h="129">
                    <a:moveTo>
                      <a:pt x="42" y="11"/>
                    </a:moveTo>
                    <a:lnTo>
                      <a:pt x="42" y="11"/>
                    </a:lnTo>
                    <a:lnTo>
                      <a:pt x="38" y="15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7" y="43"/>
                    </a:lnTo>
                    <a:lnTo>
                      <a:pt x="11" y="55"/>
                    </a:lnTo>
                    <a:lnTo>
                      <a:pt x="6" y="68"/>
                    </a:lnTo>
                    <a:lnTo>
                      <a:pt x="1" y="81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2"/>
                    </a:lnTo>
                    <a:lnTo>
                      <a:pt x="6" y="125"/>
                    </a:lnTo>
                    <a:lnTo>
                      <a:pt x="8" y="127"/>
                    </a:lnTo>
                    <a:lnTo>
                      <a:pt x="10" y="128"/>
                    </a:lnTo>
                    <a:lnTo>
                      <a:pt x="13" y="129"/>
                    </a:lnTo>
                    <a:lnTo>
                      <a:pt x="16" y="129"/>
                    </a:lnTo>
                    <a:lnTo>
                      <a:pt x="19" y="128"/>
                    </a:lnTo>
                    <a:lnTo>
                      <a:pt x="24" y="124"/>
                    </a:lnTo>
                    <a:lnTo>
                      <a:pt x="30" y="118"/>
                    </a:lnTo>
                    <a:lnTo>
                      <a:pt x="34" y="112"/>
                    </a:lnTo>
                    <a:lnTo>
                      <a:pt x="39" y="104"/>
                    </a:lnTo>
                    <a:lnTo>
                      <a:pt x="47" y="87"/>
                    </a:lnTo>
                    <a:lnTo>
                      <a:pt x="54" y="71"/>
                    </a:lnTo>
                    <a:lnTo>
                      <a:pt x="68" y="38"/>
                    </a:lnTo>
                    <a:lnTo>
                      <a:pt x="74" y="25"/>
                    </a:lnTo>
                    <a:lnTo>
                      <a:pt x="80" y="15"/>
                    </a:lnTo>
                    <a:lnTo>
                      <a:pt x="82" y="11"/>
                    </a:lnTo>
                    <a:lnTo>
                      <a:pt x="83" y="7"/>
                    </a:lnTo>
                    <a:lnTo>
                      <a:pt x="82" y="4"/>
                    </a:lnTo>
                    <a:lnTo>
                      <a:pt x="78" y="1"/>
                    </a:lnTo>
                    <a:lnTo>
                      <a:pt x="73" y="0"/>
                    </a:lnTo>
                    <a:lnTo>
                      <a:pt x="66" y="1"/>
                    </a:lnTo>
                    <a:lnTo>
                      <a:pt x="55" y="5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DDD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15" name="Freeform 362">
                <a:extLst>
                  <a:ext uri="{FF2B5EF4-FFF2-40B4-BE49-F238E27FC236}">
                    <a16:creationId xmlns:a16="http://schemas.microsoft.com/office/drawing/2014/main" id="{8EFA699C-BA12-49DA-8959-148C4E4A9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210"/>
                <a:ext cx="79" cy="122"/>
              </a:xfrm>
              <a:custGeom>
                <a:avLst/>
                <a:gdLst>
                  <a:gd name="T0" fmla="*/ 41 w 79"/>
                  <a:gd name="T1" fmla="*/ 10 h 122"/>
                  <a:gd name="T2" fmla="*/ 41 w 79"/>
                  <a:gd name="T3" fmla="*/ 10 h 122"/>
                  <a:gd name="T4" fmla="*/ 37 w 79"/>
                  <a:gd name="T5" fmla="*/ 13 h 122"/>
                  <a:gd name="T6" fmla="*/ 28 w 79"/>
                  <a:gd name="T7" fmla="*/ 23 h 122"/>
                  <a:gd name="T8" fmla="*/ 22 w 79"/>
                  <a:gd name="T9" fmla="*/ 31 h 122"/>
                  <a:gd name="T10" fmla="*/ 17 w 79"/>
                  <a:gd name="T11" fmla="*/ 41 h 122"/>
                  <a:gd name="T12" fmla="*/ 11 w 79"/>
                  <a:gd name="T13" fmla="*/ 51 h 122"/>
                  <a:gd name="T14" fmla="*/ 7 w 79"/>
                  <a:gd name="T15" fmla="*/ 64 h 122"/>
                  <a:gd name="T16" fmla="*/ 7 w 79"/>
                  <a:gd name="T17" fmla="*/ 64 h 122"/>
                  <a:gd name="T18" fmla="*/ 2 w 79"/>
                  <a:gd name="T19" fmla="*/ 76 h 122"/>
                  <a:gd name="T20" fmla="*/ 1 w 79"/>
                  <a:gd name="T21" fmla="*/ 88 h 122"/>
                  <a:gd name="T22" fmla="*/ 0 w 79"/>
                  <a:gd name="T23" fmla="*/ 100 h 122"/>
                  <a:gd name="T24" fmla="*/ 2 w 79"/>
                  <a:gd name="T25" fmla="*/ 109 h 122"/>
                  <a:gd name="T26" fmla="*/ 5 w 79"/>
                  <a:gd name="T27" fmla="*/ 116 h 122"/>
                  <a:gd name="T28" fmla="*/ 7 w 79"/>
                  <a:gd name="T29" fmla="*/ 118 h 122"/>
                  <a:gd name="T30" fmla="*/ 9 w 79"/>
                  <a:gd name="T31" fmla="*/ 120 h 122"/>
                  <a:gd name="T32" fmla="*/ 11 w 79"/>
                  <a:gd name="T33" fmla="*/ 121 h 122"/>
                  <a:gd name="T34" fmla="*/ 13 w 79"/>
                  <a:gd name="T35" fmla="*/ 122 h 122"/>
                  <a:gd name="T36" fmla="*/ 16 w 79"/>
                  <a:gd name="T37" fmla="*/ 122 h 122"/>
                  <a:gd name="T38" fmla="*/ 19 w 79"/>
                  <a:gd name="T39" fmla="*/ 121 h 122"/>
                  <a:gd name="T40" fmla="*/ 19 w 79"/>
                  <a:gd name="T41" fmla="*/ 121 h 122"/>
                  <a:gd name="T42" fmla="*/ 24 w 79"/>
                  <a:gd name="T43" fmla="*/ 117 h 122"/>
                  <a:gd name="T44" fmla="*/ 29 w 79"/>
                  <a:gd name="T45" fmla="*/ 112 h 122"/>
                  <a:gd name="T46" fmla="*/ 34 w 79"/>
                  <a:gd name="T47" fmla="*/ 106 h 122"/>
                  <a:gd name="T48" fmla="*/ 38 w 79"/>
                  <a:gd name="T49" fmla="*/ 99 h 122"/>
                  <a:gd name="T50" fmla="*/ 45 w 79"/>
                  <a:gd name="T51" fmla="*/ 82 h 122"/>
                  <a:gd name="T52" fmla="*/ 52 w 79"/>
                  <a:gd name="T53" fmla="*/ 67 h 122"/>
                  <a:gd name="T54" fmla="*/ 52 w 79"/>
                  <a:gd name="T55" fmla="*/ 67 h 122"/>
                  <a:gd name="T56" fmla="*/ 66 w 79"/>
                  <a:gd name="T57" fmla="*/ 37 h 122"/>
                  <a:gd name="T58" fmla="*/ 72 w 79"/>
                  <a:gd name="T59" fmla="*/ 23 h 122"/>
                  <a:gd name="T60" fmla="*/ 77 w 79"/>
                  <a:gd name="T61" fmla="*/ 13 h 122"/>
                  <a:gd name="T62" fmla="*/ 77 w 79"/>
                  <a:gd name="T63" fmla="*/ 13 h 122"/>
                  <a:gd name="T64" fmla="*/ 79 w 79"/>
                  <a:gd name="T65" fmla="*/ 10 h 122"/>
                  <a:gd name="T66" fmla="*/ 79 w 79"/>
                  <a:gd name="T67" fmla="*/ 6 h 122"/>
                  <a:gd name="T68" fmla="*/ 78 w 79"/>
                  <a:gd name="T69" fmla="*/ 3 h 122"/>
                  <a:gd name="T70" fmla="*/ 75 w 79"/>
                  <a:gd name="T71" fmla="*/ 1 h 122"/>
                  <a:gd name="T72" fmla="*/ 70 w 79"/>
                  <a:gd name="T73" fmla="*/ 0 h 122"/>
                  <a:gd name="T74" fmla="*/ 63 w 79"/>
                  <a:gd name="T75" fmla="*/ 1 h 122"/>
                  <a:gd name="T76" fmla="*/ 53 w 79"/>
                  <a:gd name="T77" fmla="*/ 4 h 122"/>
                  <a:gd name="T78" fmla="*/ 41 w 79"/>
                  <a:gd name="T79" fmla="*/ 10 h 122"/>
                  <a:gd name="T80" fmla="*/ 41 w 79"/>
                  <a:gd name="T81" fmla="*/ 10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9" h="122">
                    <a:moveTo>
                      <a:pt x="41" y="10"/>
                    </a:moveTo>
                    <a:lnTo>
                      <a:pt x="41" y="10"/>
                    </a:lnTo>
                    <a:lnTo>
                      <a:pt x="37" y="13"/>
                    </a:lnTo>
                    <a:lnTo>
                      <a:pt x="28" y="23"/>
                    </a:lnTo>
                    <a:lnTo>
                      <a:pt x="22" y="31"/>
                    </a:lnTo>
                    <a:lnTo>
                      <a:pt x="17" y="41"/>
                    </a:lnTo>
                    <a:lnTo>
                      <a:pt x="11" y="51"/>
                    </a:lnTo>
                    <a:lnTo>
                      <a:pt x="7" y="64"/>
                    </a:lnTo>
                    <a:lnTo>
                      <a:pt x="2" y="76"/>
                    </a:lnTo>
                    <a:lnTo>
                      <a:pt x="1" y="88"/>
                    </a:lnTo>
                    <a:lnTo>
                      <a:pt x="0" y="100"/>
                    </a:lnTo>
                    <a:lnTo>
                      <a:pt x="2" y="109"/>
                    </a:lnTo>
                    <a:lnTo>
                      <a:pt x="5" y="116"/>
                    </a:lnTo>
                    <a:lnTo>
                      <a:pt x="7" y="118"/>
                    </a:lnTo>
                    <a:lnTo>
                      <a:pt x="9" y="120"/>
                    </a:lnTo>
                    <a:lnTo>
                      <a:pt x="11" y="121"/>
                    </a:lnTo>
                    <a:lnTo>
                      <a:pt x="13" y="122"/>
                    </a:lnTo>
                    <a:lnTo>
                      <a:pt x="16" y="122"/>
                    </a:lnTo>
                    <a:lnTo>
                      <a:pt x="19" y="121"/>
                    </a:lnTo>
                    <a:lnTo>
                      <a:pt x="24" y="117"/>
                    </a:lnTo>
                    <a:lnTo>
                      <a:pt x="29" y="112"/>
                    </a:lnTo>
                    <a:lnTo>
                      <a:pt x="34" y="106"/>
                    </a:lnTo>
                    <a:lnTo>
                      <a:pt x="38" y="99"/>
                    </a:lnTo>
                    <a:lnTo>
                      <a:pt x="45" y="82"/>
                    </a:lnTo>
                    <a:lnTo>
                      <a:pt x="52" y="67"/>
                    </a:lnTo>
                    <a:lnTo>
                      <a:pt x="66" y="37"/>
                    </a:lnTo>
                    <a:lnTo>
                      <a:pt x="72" y="23"/>
                    </a:lnTo>
                    <a:lnTo>
                      <a:pt x="77" y="13"/>
                    </a:lnTo>
                    <a:lnTo>
                      <a:pt x="79" y="10"/>
                    </a:lnTo>
                    <a:lnTo>
                      <a:pt x="79" y="6"/>
                    </a:lnTo>
                    <a:lnTo>
                      <a:pt x="78" y="3"/>
                    </a:lnTo>
                    <a:lnTo>
                      <a:pt x="75" y="1"/>
                    </a:lnTo>
                    <a:lnTo>
                      <a:pt x="70" y="0"/>
                    </a:lnTo>
                    <a:lnTo>
                      <a:pt x="63" y="1"/>
                    </a:lnTo>
                    <a:lnTo>
                      <a:pt x="53" y="4"/>
                    </a:lnTo>
                    <a:lnTo>
                      <a:pt x="41" y="10"/>
                    </a:lnTo>
                    <a:close/>
                  </a:path>
                </a:pathLst>
              </a:custGeom>
              <a:solidFill>
                <a:srgbClr val="D9D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16" name="Freeform 363">
                <a:extLst>
                  <a:ext uri="{FF2B5EF4-FFF2-40B4-BE49-F238E27FC236}">
                    <a16:creationId xmlns:a16="http://schemas.microsoft.com/office/drawing/2014/main" id="{19F19580-E7FB-42BB-B36B-22F94A6B0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201"/>
                <a:ext cx="87" cy="99"/>
              </a:xfrm>
              <a:custGeom>
                <a:avLst/>
                <a:gdLst>
                  <a:gd name="T0" fmla="*/ 4 w 87"/>
                  <a:gd name="T1" fmla="*/ 55 h 99"/>
                  <a:gd name="T2" fmla="*/ 4 w 87"/>
                  <a:gd name="T3" fmla="*/ 55 h 99"/>
                  <a:gd name="T4" fmla="*/ 5 w 87"/>
                  <a:gd name="T5" fmla="*/ 48 h 99"/>
                  <a:gd name="T6" fmla="*/ 7 w 87"/>
                  <a:gd name="T7" fmla="*/ 40 h 99"/>
                  <a:gd name="T8" fmla="*/ 9 w 87"/>
                  <a:gd name="T9" fmla="*/ 31 h 99"/>
                  <a:gd name="T10" fmla="*/ 14 w 87"/>
                  <a:gd name="T11" fmla="*/ 22 h 99"/>
                  <a:gd name="T12" fmla="*/ 17 w 87"/>
                  <a:gd name="T13" fmla="*/ 17 h 99"/>
                  <a:gd name="T14" fmla="*/ 20 w 87"/>
                  <a:gd name="T15" fmla="*/ 13 h 99"/>
                  <a:gd name="T16" fmla="*/ 24 w 87"/>
                  <a:gd name="T17" fmla="*/ 10 h 99"/>
                  <a:gd name="T18" fmla="*/ 29 w 87"/>
                  <a:gd name="T19" fmla="*/ 7 h 99"/>
                  <a:gd name="T20" fmla="*/ 34 w 87"/>
                  <a:gd name="T21" fmla="*/ 4 h 99"/>
                  <a:gd name="T22" fmla="*/ 41 w 87"/>
                  <a:gd name="T23" fmla="*/ 2 h 99"/>
                  <a:gd name="T24" fmla="*/ 41 w 87"/>
                  <a:gd name="T25" fmla="*/ 2 h 99"/>
                  <a:gd name="T26" fmla="*/ 54 w 87"/>
                  <a:gd name="T27" fmla="*/ 0 h 99"/>
                  <a:gd name="T28" fmla="*/ 63 w 87"/>
                  <a:gd name="T29" fmla="*/ 0 h 99"/>
                  <a:gd name="T30" fmla="*/ 68 w 87"/>
                  <a:gd name="T31" fmla="*/ 1 h 99"/>
                  <a:gd name="T32" fmla="*/ 71 w 87"/>
                  <a:gd name="T33" fmla="*/ 2 h 99"/>
                  <a:gd name="T34" fmla="*/ 74 w 87"/>
                  <a:gd name="T35" fmla="*/ 4 h 99"/>
                  <a:gd name="T36" fmla="*/ 77 w 87"/>
                  <a:gd name="T37" fmla="*/ 6 h 99"/>
                  <a:gd name="T38" fmla="*/ 79 w 87"/>
                  <a:gd name="T39" fmla="*/ 9 h 99"/>
                  <a:gd name="T40" fmla="*/ 81 w 87"/>
                  <a:gd name="T41" fmla="*/ 12 h 99"/>
                  <a:gd name="T42" fmla="*/ 84 w 87"/>
                  <a:gd name="T43" fmla="*/ 21 h 99"/>
                  <a:gd name="T44" fmla="*/ 86 w 87"/>
                  <a:gd name="T45" fmla="*/ 33 h 99"/>
                  <a:gd name="T46" fmla="*/ 87 w 87"/>
                  <a:gd name="T47" fmla="*/ 49 h 99"/>
                  <a:gd name="T48" fmla="*/ 87 w 87"/>
                  <a:gd name="T49" fmla="*/ 49 h 99"/>
                  <a:gd name="T50" fmla="*/ 87 w 87"/>
                  <a:gd name="T51" fmla="*/ 63 h 99"/>
                  <a:gd name="T52" fmla="*/ 86 w 87"/>
                  <a:gd name="T53" fmla="*/ 72 h 99"/>
                  <a:gd name="T54" fmla="*/ 84 w 87"/>
                  <a:gd name="T55" fmla="*/ 78 h 99"/>
                  <a:gd name="T56" fmla="*/ 82 w 87"/>
                  <a:gd name="T57" fmla="*/ 80 h 99"/>
                  <a:gd name="T58" fmla="*/ 78 w 87"/>
                  <a:gd name="T59" fmla="*/ 81 h 99"/>
                  <a:gd name="T60" fmla="*/ 74 w 87"/>
                  <a:gd name="T61" fmla="*/ 81 h 99"/>
                  <a:gd name="T62" fmla="*/ 70 w 87"/>
                  <a:gd name="T63" fmla="*/ 80 h 99"/>
                  <a:gd name="T64" fmla="*/ 65 w 87"/>
                  <a:gd name="T65" fmla="*/ 81 h 99"/>
                  <a:gd name="T66" fmla="*/ 65 w 87"/>
                  <a:gd name="T67" fmla="*/ 81 h 99"/>
                  <a:gd name="T68" fmla="*/ 59 w 87"/>
                  <a:gd name="T69" fmla="*/ 84 h 99"/>
                  <a:gd name="T70" fmla="*/ 53 w 87"/>
                  <a:gd name="T71" fmla="*/ 88 h 99"/>
                  <a:gd name="T72" fmla="*/ 45 w 87"/>
                  <a:gd name="T73" fmla="*/ 92 h 99"/>
                  <a:gd name="T74" fmla="*/ 38 w 87"/>
                  <a:gd name="T75" fmla="*/ 96 h 99"/>
                  <a:gd name="T76" fmla="*/ 31 w 87"/>
                  <a:gd name="T77" fmla="*/ 98 h 99"/>
                  <a:gd name="T78" fmla="*/ 27 w 87"/>
                  <a:gd name="T79" fmla="*/ 99 h 99"/>
                  <a:gd name="T80" fmla="*/ 23 w 87"/>
                  <a:gd name="T81" fmla="*/ 98 h 99"/>
                  <a:gd name="T82" fmla="*/ 19 w 87"/>
                  <a:gd name="T83" fmla="*/ 97 h 99"/>
                  <a:gd name="T84" fmla="*/ 15 w 87"/>
                  <a:gd name="T85" fmla="*/ 94 h 99"/>
                  <a:gd name="T86" fmla="*/ 11 w 87"/>
                  <a:gd name="T87" fmla="*/ 91 h 99"/>
                  <a:gd name="T88" fmla="*/ 7 w 87"/>
                  <a:gd name="T89" fmla="*/ 86 h 99"/>
                  <a:gd name="T90" fmla="*/ 7 w 87"/>
                  <a:gd name="T91" fmla="*/ 86 h 99"/>
                  <a:gd name="T92" fmla="*/ 4 w 87"/>
                  <a:gd name="T93" fmla="*/ 82 h 99"/>
                  <a:gd name="T94" fmla="*/ 2 w 87"/>
                  <a:gd name="T95" fmla="*/ 77 h 99"/>
                  <a:gd name="T96" fmla="*/ 1 w 87"/>
                  <a:gd name="T97" fmla="*/ 73 h 99"/>
                  <a:gd name="T98" fmla="*/ 0 w 87"/>
                  <a:gd name="T99" fmla="*/ 69 h 99"/>
                  <a:gd name="T100" fmla="*/ 0 w 87"/>
                  <a:gd name="T101" fmla="*/ 65 h 99"/>
                  <a:gd name="T102" fmla="*/ 1 w 87"/>
                  <a:gd name="T103" fmla="*/ 62 h 99"/>
                  <a:gd name="T104" fmla="*/ 4 w 87"/>
                  <a:gd name="T105" fmla="*/ 55 h 99"/>
                  <a:gd name="T106" fmla="*/ 4 w 87"/>
                  <a:gd name="T107" fmla="*/ 55 h 9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7" h="99">
                    <a:moveTo>
                      <a:pt x="4" y="55"/>
                    </a:moveTo>
                    <a:lnTo>
                      <a:pt x="4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9" y="31"/>
                    </a:lnTo>
                    <a:lnTo>
                      <a:pt x="14" y="22"/>
                    </a:lnTo>
                    <a:lnTo>
                      <a:pt x="17" y="17"/>
                    </a:lnTo>
                    <a:lnTo>
                      <a:pt x="20" y="13"/>
                    </a:lnTo>
                    <a:lnTo>
                      <a:pt x="24" y="10"/>
                    </a:lnTo>
                    <a:lnTo>
                      <a:pt x="29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68" y="1"/>
                    </a:lnTo>
                    <a:lnTo>
                      <a:pt x="71" y="2"/>
                    </a:lnTo>
                    <a:lnTo>
                      <a:pt x="74" y="4"/>
                    </a:lnTo>
                    <a:lnTo>
                      <a:pt x="77" y="6"/>
                    </a:lnTo>
                    <a:lnTo>
                      <a:pt x="79" y="9"/>
                    </a:lnTo>
                    <a:lnTo>
                      <a:pt x="81" y="12"/>
                    </a:lnTo>
                    <a:lnTo>
                      <a:pt x="84" y="21"/>
                    </a:lnTo>
                    <a:lnTo>
                      <a:pt x="86" y="33"/>
                    </a:lnTo>
                    <a:lnTo>
                      <a:pt x="87" y="49"/>
                    </a:lnTo>
                    <a:lnTo>
                      <a:pt x="87" y="63"/>
                    </a:lnTo>
                    <a:lnTo>
                      <a:pt x="86" y="72"/>
                    </a:lnTo>
                    <a:lnTo>
                      <a:pt x="84" y="78"/>
                    </a:lnTo>
                    <a:lnTo>
                      <a:pt x="82" y="80"/>
                    </a:lnTo>
                    <a:lnTo>
                      <a:pt x="78" y="81"/>
                    </a:lnTo>
                    <a:lnTo>
                      <a:pt x="74" y="81"/>
                    </a:lnTo>
                    <a:lnTo>
                      <a:pt x="70" y="80"/>
                    </a:lnTo>
                    <a:lnTo>
                      <a:pt x="65" y="81"/>
                    </a:lnTo>
                    <a:lnTo>
                      <a:pt x="59" y="84"/>
                    </a:lnTo>
                    <a:lnTo>
                      <a:pt x="53" y="88"/>
                    </a:lnTo>
                    <a:lnTo>
                      <a:pt x="45" y="92"/>
                    </a:lnTo>
                    <a:lnTo>
                      <a:pt x="38" y="96"/>
                    </a:lnTo>
                    <a:lnTo>
                      <a:pt x="31" y="98"/>
                    </a:lnTo>
                    <a:lnTo>
                      <a:pt x="27" y="99"/>
                    </a:lnTo>
                    <a:lnTo>
                      <a:pt x="23" y="98"/>
                    </a:lnTo>
                    <a:lnTo>
                      <a:pt x="19" y="97"/>
                    </a:lnTo>
                    <a:lnTo>
                      <a:pt x="15" y="94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4" y="82"/>
                    </a:lnTo>
                    <a:lnTo>
                      <a:pt x="2" y="77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1" y="62"/>
                    </a:ln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17" name="Freeform 364">
                <a:extLst>
                  <a:ext uri="{FF2B5EF4-FFF2-40B4-BE49-F238E27FC236}">
                    <a16:creationId xmlns:a16="http://schemas.microsoft.com/office/drawing/2014/main" id="{347C626B-07C0-47D6-8B76-FC2E83124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1203"/>
                <a:ext cx="84" cy="94"/>
              </a:xfrm>
              <a:custGeom>
                <a:avLst/>
                <a:gdLst>
                  <a:gd name="T0" fmla="*/ 40 w 84"/>
                  <a:gd name="T1" fmla="*/ 2 h 94"/>
                  <a:gd name="T2" fmla="*/ 40 w 84"/>
                  <a:gd name="T3" fmla="*/ 2 h 94"/>
                  <a:gd name="T4" fmla="*/ 52 w 84"/>
                  <a:gd name="T5" fmla="*/ 0 h 94"/>
                  <a:gd name="T6" fmla="*/ 62 w 84"/>
                  <a:gd name="T7" fmla="*/ 0 h 94"/>
                  <a:gd name="T8" fmla="*/ 69 w 84"/>
                  <a:gd name="T9" fmla="*/ 2 h 94"/>
                  <a:gd name="T10" fmla="*/ 72 w 84"/>
                  <a:gd name="T11" fmla="*/ 3 h 94"/>
                  <a:gd name="T12" fmla="*/ 75 w 84"/>
                  <a:gd name="T13" fmla="*/ 6 h 94"/>
                  <a:gd name="T14" fmla="*/ 77 w 84"/>
                  <a:gd name="T15" fmla="*/ 8 h 94"/>
                  <a:gd name="T16" fmla="*/ 79 w 84"/>
                  <a:gd name="T17" fmla="*/ 12 h 94"/>
                  <a:gd name="T18" fmla="*/ 82 w 84"/>
                  <a:gd name="T19" fmla="*/ 20 h 94"/>
                  <a:gd name="T20" fmla="*/ 84 w 84"/>
                  <a:gd name="T21" fmla="*/ 32 h 94"/>
                  <a:gd name="T22" fmla="*/ 84 w 84"/>
                  <a:gd name="T23" fmla="*/ 47 h 94"/>
                  <a:gd name="T24" fmla="*/ 84 w 84"/>
                  <a:gd name="T25" fmla="*/ 47 h 94"/>
                  <a:gd name="T26" fmla="*/ 84 w 84"/>
                  <a:gd name="T27" fmla="*/ 61 h 94"/>
                  <a:gd name="T28" fmla="*/ 84 w 84"/>
                  <a:gd name="T29" fmla="*/ 70 h 94"/>
                  <a:gd name="T30" fmla="*/ 82 w 84"/>
                  <a:gd name="T31" fmla="*/ 75 h 94"/>
                  <a:gd name="T32" fmla="*/ 79 w 84"/>
                  <a:gd name="T33" fmla="*/ 77 h 94"/>
                  <a:gd name="T34" fmla="*/ 76 w 84"/>
                  <a:gd name="T35" fmla="*/ 78 h 94"/>
                  <a:gd name="T36" fmla="*/ 72 w 84"/>
                  <a:gd name="T37" fmla="*/ 78 h 94"/>
                  <a:gd name="T38" fmla="*/ 67 w 84"/>
                  <a:gd name="T39" fmla="*/ 78 h 94"/>
                  <a:gd name="T40" fmla="*/ 62 w 84"/>
                  <a:gd name="T41" fmla="*/ 78 h 94"/>
                  <a:gd name="T42" fmla="*/ 62 w 84"/>
                  <a:gd name="T43" fmla="*/ 78 h 94"/>
                  <a:gd name="T44" fmla="*/ 57 w 84"/>
                  <a:gd name="T45" fmla="*/ 81 h 94"/>
                  <a:gd name="T46" fmla="*/ 51 w 84"/>
                  <a:gd name="T47" fmla="*/ 85 h 94"/>
                  <a:gd name="T48" fmla="*/ 43 w 84"/>
                  <a:gd name="T49" fmla="*/ 88 h 94"/>
                  <a:gd name="T50" fmla="*/ 36 w 84"/>
                  <a:gd name="T51" fmla="*/ 92 h 94"/>
                  <a:gd name="T52" fmla="*/ 29 w 84"/>
                  <a:gd name="T53" fmla="*/ 94 h 94"/>
                  <a:gd name="T54" fmla="*/ 26 w 84"/>
                  <a:gd name="T55" fmla="*/ 94 h 94"/>
                  <a:gd name="T56" fmla="*/ 22 w 84"/>
                  <a:gd name="T57" fmla="*/ 93 h 94"/>
                  <a:gd name="T58" fmla="*/ 18 w 84"/>
                  <a:gd name="T59" fmla="*/ 92 h 94"/>
                  <a:gd name="T60" fmla="*/ 15 w 84"/>
                  <a:gd name="T61" fmla="*/ 90 h 94"/>
                  <a:gd name="T62" fmla="*/ 11 w 84"/>
                  <a:gd name="T63" fmla="*/ 87 h 94"/>
                  <a:gd name="T64" fmla="*/ 7 w 84"/>
                  <a:gd name="T65" fmla="*/ 83 h 94"/>
                  <a:gd name="T66" fmla="*/ 7 w 84"/>
                  <a:gd name="T67" fmla="*/ 83 h 94"/>
                  <a:gd name="T68" fmla="*/ 4 w 84"/>
                  <a:gd name="T69" fmla="*/ 78 h 94"/>
                  <a:gd name="T70" fmla="*/ 2 w 84"/>
                  <a:gd name="T71" fmla="*/ 74 h 94"/>
                  <a:gd name="T72" fmla="*/ 0 w 84"/>
                  <a:gd name="T73" fmla="*/ 70 h 94"/>
                  <a:gd name="T74" fmla="*/ 0 w 84"/>
                  <a:gd name="T75" fmla="*/ 66 h 94"/>
                  <a:gd name="T76" fmla="*/ 0 w 84"/>
                  <a:gd name="T77" fmla="*/ 62 h 94"/>
                  <a:gd name="T78" fmla="*/ 1 w 84"/>
                  <a:gd name="T79" fmla="*/ 59 h 94"/>
                  <a:gd name="T80" fmla="*/ 4 w 84"/>
                  <a:gd name="T81" fmla="*/ 53 h 94"/>
                  <a:gd name="T82" fmla="*/ 4 w 84"/>
                  <a:gd name="T83" fmla="*/ 53 h 94"/>
                  <a:gd name="T84" fmla="*/ 4 w 84"/>
                  <a:gd name="T85" fmla="*/ 46 h 94"/>
                  <a:gd name="T86" fmla="*/ 6 w 84"/>
                  <a:gd name="T87" fmla="*/ 38 h 94"/>
                  <a:gd name="T88" fmla="*/ 9 w 84"/>
                  <a:gd name="T89" fmla="*/ 29 h 94"/>
                  <a:gd name="T90" fmla="*/ 13 w 84"/>
                  <a:gd name="T91" fmla="*/ 21 h 94"/>
                  <a:gd name="T92" fmla="*/ 16 w 84"/>
                  <a:gd name="T93" fmla="*/ 17 h 94"/>
                  <a:gd name="T94" fmla="*/ 20 w 84"/>
                  <a:gd name="T95" fmla="*/ 13 h 94"/>
                  <a:gd name="T96" fmla="*/ 24 w 84"/>
                  <a:gd name="T97" fmla="*/ 9 h 94"/>
                  <a:gd name="T98" fmla="*/ 28 w 84"/>
                  <a:gd name="T99" fmla="*/ 6 h 94"/>
                  <a:gd name="T100" fmla="*/ 34 w 84"/>
                  <a:gd name="T101" fmla="*/ 4 h 94"/>
                  <a:gd name="T102" fmla="*/ 40 w 84"/>
                  <a:gd name="T103" fmla="*/ 2 h 94"/>
                  <a:gd name="T104" fmla="*/ 40 w 84"/>
                  <a:gd name="T105" fmla="*/ 2 h 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4" h="94">
                    <a:moveTo>
                      <a:pt x="40" y="2"/>
                    </a:moveTo>
                    <a:lnTo>
                      <a:pt x="40" y="2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69" y="2"/>
                    </a:lnTo>
                    <a:lnTo>
                      <a:pt x="72" y="3"/>
                    </a:lnTo>
                    <a:lnTo>
                      <a:pt x="75" y="6"/>
                    </a:lnTo>
                    <a:lnTo>
                      <a:pt x="77" y="8"/>
                    </a:lnTo>
                    <a:lnTo>
                      <a:pt x="79" y="12"/>
                    </a:lnTo>
                    <a:lnTo>
                      <a:pt x="82" y="20"/>
                    </a:lnTo>
                    <a:lnTo>
                      <a:pt x="84" y="32"/>
                    </a:lnTo>
                    <a:lnTo>
                      <a:pt x="84" y="47"/>
                    </a:lnTo>
                    <a:lnTo>
                      <a:pt x="84" y="61"/>
                    </a:lnTo>
                    <a:lnTo>
                      <a:pt x="84" y="70"/>
                    </a:lnTo>
                    <a:lnTo>
                      <a:pt x="82" y="75"/>
                    </a:lnTo>
                    <a:lnTo>
                      <a:pt x="79" y="77"/>
                    </a:lnTo>
                    <a:lnTo>
                      <a:pt x="76" y="78"/>
                    </a:lnTo>
                    <a:lnTo>
                      <a:pt x="72" y="78"/>
                    </a:lnTo>
                    <a:lnTo>
                      <a:pt x="67" y="78"/>
                    </a:lnTo>
                    <a:lnTo>
                      <a:pt x="62" y="78"/>
                    </a:lnTo>
                    <a:lnTo>
                      <a:pt x="57" y="81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6" y="92"/>
                    </a:lnTo>
                    <a:lnTo>
                      <a:pt x="29" y="94"/>
                    </a:lnTo>
                    <a:lnTo>
                      <a:pt x="26" y="94"/>
                    </a:lnTo>
                    <a:lnTo>
                      <a:pt x="22" y="93"/>
                    </a:lnTo>
                    <a:lnTo>
                      <a:pt x="18" y="92"/>
                    </a:lnTo>
                    <a:lnTo>
                      <a:pt x="15" y="90"/>
                    </a:lnTo>
                    <a:lnTo>
                      <a:pt x="11" y="87"/>
                    </a:lnTo>
                    <a:lnTo>
                      <a:pt x="7" y="83"/>
                    </a:lnTo>
                    <a:lnTo>
                      <a:pt x="4" y="78"/>
                    </a:lnTo>
                    <a:lnTo>
                      <a:pt x="2" y="74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4" y="53"/>
                    </a:lnTo>
                    <a:lnTo>
                      <a:pt x="4" y="46"/>
                    </a:lnTo>
                    <a:lnTo>
                      <a:pt x="6" y="38"/>
                    </a:lnTo>
                    <a:lnTo>
                      <a:pt x="9" y="29"/>
                    </a:lnTo>
                    <a:lnTo>
                      <a:pt x="13" y="21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4" y="9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FFF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18" name="Freeform 365">
                <a:extLst>
                  <a:ext uri="{FF2B5EF4-FFF2-40B4-BE49-F238E27FC236}">
                    <a16:creationId xmlns:a16="http://schemas.microsoft.com/office/drawing/2014/main" id="{B2955C5F-EC00-43A1-938C-F03D86D6C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1205"/>
                <a:ext cx="83" cy="89"/>
              </a:xfrm>
              <a:custGeom>
                <a:avLst/>
                <a:gdLst>
                  <a:gd name="T0" fmla="*/ 40 w 83"/>
                  <a:gd name="T1" fmla="*/ 2 h 89"/>
                  <a:gd name="T2" fmla="*/ 40 w 83"/>
                  <a:gd name="T3" fmla="*/ 2 h 89"/>
                  <a:gd name="T4" fmla="*/ 52 w 83"/>
                  <a:gd name="T5" fmla="*/ 0 h 89"/>
                  <a:gd name="T6" fmla="*/ 61 w 83"/>
                  <a:gd name="T7" fmla="*/ 0 h 89"/>
                  <a:gd name="T8" fmla="*/ 68 w 83"/>
                  <a:gd name="T9" fmla="*/ 2 h 89"/>
                  <a:gd name="T10" fmla="*/ 71 w 83"/>
                  <a:gd name="T11" fmla="*/ 3 h 89"/>
                  <a:gd name="T12" fmla="*/ 74 w 83"/>
                  <a:gd name="T13" fmla="*/ 5 h 89"/>
                  <a:gd name="T14" fmla="*/ 76 w 83"/>
                  <a:gd name="T15" fmla="*/ 8 h 89"/>
                  <a:gd name="T16" fmla="*/ 78 w 83"/>
                  <a:gd name="T17" fmla="*/ 11 h 89"/>
                  <a:gd name="T18" fmla="*/ 80 w 83"/>
                  <a:gd name="T19" fmla="*/ 19 h 89"/>
                  <a:gd name="T20" fmla="*/ 82 w 83"/>
                  <a:gd name="T21" fmla="*/ 30 h 89"/>
                  <a:gd name="T22" fmla="*/ 83 w 83"/>
                  <a:gd name="T23" fmla="*/ 45 h 89"/>
                  <a:gd name="T24" fmla="*/ 83 w 83"/>
                  <a:gd name="T25" fmla="*/ 45 h 89"/>
                  <a:gd name="T26" fmla="*/ 83 w 83"/>
                  <a:gd name="T27" fmla="*/ 58 h 89"/>
                  <a:gd name="T28" fmla="*/ 82 w 83"/>
                  <a:gd name="T29" fmla="*/ 67 h 89"/>
                  <a:gd name="T30" fmla="*/ 80 w 83"/>
                  <a:gd name="T31" fmla="*/ 72 h 89"/>
                  <a:gd name="T32" fmla="*/ 78 w 83"/>
                  <a:gd name="T33" fmla="*/ 74 h 89"/>
                  <a:gd name="T34" fmla="*/ 74 w 83"/>
                  <a:gd name="T35" fmla="*/ 75 h 89"/>
                  <a:gd name="T36" fmla="*/ 71 w 83"/>
                  <a:gd name="T37" fmla="*/ 75 h 89"/>
                  <a:gd name="T38" fmla="*/ 66 w 83"/>
                  <a:gd name="T39" fmla="*/ 75 h 89"/>
                  <a:gd name="T40" fmla="*/ 61 w 83"/>
                  <a:gd name="T41" fmla="*/ 76 h 89"/>
                  <a:gd name="T42" fmla="*/ 61 w 83"/>
                  <a:gd name="T43" fmla="*/ 76 h 89"/>
                  <a:gd name="T44" fmla="*/ 56 w 83"/>
                  <a:gd name="T45" fmla="*/ 78 h 89"/>
                  <a:gd name="T46" fmla="*/ 50 w 83"/>
                  <a:gd name="T47" fmla="*/ 81 h 89"/>
                  <a:gd name="T48" fmla="*/ 42 w 83"/>
                  <a:gd name="T49" fmla="*/ 85 h 89"/>
                  <a:gd name="T50" fmla="*/ 36 w 83"/>
                  <a:gd name="T51" fmla="*/ 88 h 89"/>
                  <a:gd name="T52" fmla="*/ 29 w 83"/>
                  <a:gd name="T53" fmla="*/ 89 h 89"/>
                  <a:gd name="T54" fmla="*/ 25 w 83"/>
                  <a:gd name="T55" fmla="*/ 89 h 89"/>
                  <a:gd name="T56" fmla="*/ 22 w 83"/>
                  <a:gd name="T57" fmla="*/ 89 h 89"/>
                  <a:gd name="T58" fmla="*/ 18 w 83"/>
                  <a:gd name="T59" fmla="*/ 88 h 89"/>
                  <a:gd name="T60" fmla="*/ 15 w 83"/>
                  <a:gd name="T61" fmla="*/ 86 h 89"/>
                  <a:gd name="T62" fmla="*/ 11 w 83"/>
                  <a:gd name="T63" fmla="*/ 83 h 89"/>
                  <a:gd name="T64" fmla="*/ 8 w 83"/>
                  <a:gd name="T65" fmla="*/ 79 h 89"/>
                  <a:gd name="T66" fmla="*/ 8 w 83"/>
                  <a:gd name="T67" fmla="*/ 79 h 89"/>
                  <a:gd name="T68" fmla="*/ 5 w 83"/>
                  <a:gd name="T69" fmla="*/ 75 h 89"/>
                  <a:gd name="T70" fmla="*/ 2 w 83"/>
                  <a:gd name="T71" fmla="*/ 70 h 89"/>
                  <a:gd name="T72" fmla="*/ 1 w 83"/>
                  <a:gd name="T73" fmla="*/ 66 h 89"/>
                  <a:gd name="T74" fmla="*/ 0 w 83"/>
                  <a:gd name="T75" fmla="*/ 63 h 89"/>
                  <a:gd name="T76" fmla="*/ 0 w 83"/>
                  <a:gd name="T77" fmla="*/ 59 h 89"/>
                  <a:gd name="T78" fmla="*/ 1 w 83"/>
                  <a:gd name="T79" fmla="*/ 56 h 89"/>
                  <a:gd name="T80" fmla="*/ 4 w 83"/>
                  <a:gd name="T81" fmla="*/ 50 h 89"/>
                  <a:gd name="T82" fmla="*/ 4 w 83"/>
                  <a:gd name="T83" fmla="*/ 50 h 89"/>
                  <a:gd name="T84" fmla="*/ 5 w 83"/>
                  <a:gd name="T85" fmla="*/ 44 h 89"/>
                  <a:gd name="T86" fmla="*/ 6 w 83"/>
                  <a:gd name="T87" fmla="*/ 36 h 89"/>
                  <a:gd name="T88" fmla="*/ 9 w 83"/>
                  <a:gd name="T89" fmla="*/ 28 h 89"/>
                  <a:gd name="T90" fmla="*/ 14 w 83"/>
                  <a:gd name="T91" fmla="*/ 20 h 89"/>
                  <a:gd name="T92" fmla="*/ 20 w 83"/>
                  <a:gd name="T93" fmla="*/ 12 h 89"/>
                  <a:gd name="T94" fmla="*/ 24 w 83"/>
                  <a:gd name="T95" fmla="*/ 9 h 89"/>
                  <a:gd name="T96" fmla="*/ 29 w 83"/>
                  <a:gd name="T97" fmla="*/ 6 h 89"/>
                  <a:gd name="T98" fmla="*/ 34 w 83"/>
                  <a:gd name="T99" fmla="*/ 3 h 89"/>
                  <a:gd name="T100" fmla="*/ 40 w 83"/>
                  <a:gd name="T101" fmla="*/ 2 h 89"/>
                  <a:gd name="T102" fmla="*/ 40 w 83"/>
                  <a:gd name="T103" fmla="*/ 2 h 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3" h="89">
                    <a:moveTo>
                      <a:pt x="40" y="2"/>
                    </a:moveTo>
                    <a:lnTo>
                      <a:pt x="40" y="2"/>
                    </a:lnTo>
                    <a:lnTo>
                      <a:pt x="52" y="0"/>
                    </a:lnTo>
                    <a:lnTo>
                      <a:pt x="61" y="0"/>
                    </a:lnTo>
                    <a:lnTo>
                      <a:pt x="68" y="2"/>
                    </a:lnTo>
                    <a:lnTo>
                      <a:pt x="71" y="3"/>
                    </a:lnTo>
                    <a:lnTo>
                      <a:pt x="74" y="5"/>
                    </a:lnTo>
                    <a:lnTo>
                      <a:pt x="76" y="8"/>
                    </a:lnTo>
                    <a:lnTo>
                      <a:pt x="78" y="11"/>
                    </a:lnTo>
                    <a:lnTo>
                      <a:pt x="80" y="19"/>
                    </a:lnTo>
                    <a:lnTo>
                      <a:pt x="82" y="30"/>
                    </a:lnTo>
                    <a:lnTo>
                      <a:pt x="83" y="45"/>
                    </a:lnTo>
                    <a:lnTo>
                      <a:pt x="83" y="58"/>
                    </a:lnTo>
                    <a:lnTo>
                      <a:pt x="82" y="67"/>
                    </a:lnTo>
                    <a:lnTo>
                      <a:pt x="80" y="72"/>
                    </a:lnTo>
                    <a:lnTo>
                      <a:pt x="78" y="74"/>
                    </a:lnTo>
                    <a:lnTo>
                      <a:pt x="74" y="75"/>
                    </a:lnTo>
                    <a:lnTo>
                      <a:pt x="71" y="75"/>
                    </a:lnTo>
                    <a:lnTo>
                      <a:pt x="66" y="75"/>
                    </a:lnTo>
                    <a:lnTo>
                      <a:pt x="61" y="76"/>
                    </a:lnTo>
                    <a:lnTo>
                      <a:pt x="56" y="78"/>
                    </a:lnTo>
                    <a:lnTo>
                      <a:pt x="50" y="81"/>
                    </a:lnTo>
                    <a:lnTo>
                      <a:pt x="42" y="85"/>
                    </a:lnTo>
                    <a:lnTo>
                      <a:pt x="36" y="88"/>
                    </a:lnTo>
                    <a:lnTo>
                      <a:pt x="29" y="89"/>
                    </a:lnTo>
                    <a:lnTo>
                      <a:pt x="25" y="89"/>
                    </a:lnTo>
                    <a:lnTo>
                      <a:pt x="22" y="89"/>
                    </a:lnTo>
                    <a:lnTo>
                      <a:pt x="18" y="88"/>
                    </a:lnTo>
                    <a:lnTo>
                      <a:pt x="15" y="86"/>
                    </a:lnTo>
                    <a:lnTo>
                      <a:pt x="11" y="83"/>
                    </a:lnTo>
                    <a:lnTo>
                      <a:pt x="8" y="79"/>
                    </a:lnTo>
                    <a:lnTo>
                      <a:pt x="5" y="75"/>
                    </a:lnTo>
                    <a:lnTo>
                      <a:pt x="2" y="70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6"/>
                    </a:lnTo>
                    <a:lnTo>
                      <a:pt x="4" y="50"/>
                    </a:lnTo>
                    <a:lnTo>
                      <a:pt x="5" y="44"/>
                    </a:lnTo>
                    <a:lnTo>
                      <a:pt x="6" y="36"/>
                    </a:lnTo>
                    <a:lnTo>
                      <a:pt x="9" y="28"/>
                    </a:lnTo>
                    <a:lnTo>
                      <a:pt x="14" y="20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FFF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19" name="Freeform 366">
                <a:extLst>
                  <a:ext uri="{FF2B5EF4-FFF2-40B4-BE49-F238E27FC236}">
                    <a16:creationId xmlns:a16="http://schemas.microsoft.com/office/drawing/2014/main" id="{CA6C8CBB-6FF8-467F-907A-D16EABCC9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207"/>
                <a:ext cx="80" cy="85"/>
              </a:xfrm>
              <a:custGeom>
                <a:avLst/>
                <a:gdLst>
                  <a:gd name="T0" fmla="*/ 38 w 80"/>
                  <a:gd name="T1" fmla="*/ 2 h 85"/>
                  <a:gd name="T2" fmla="*/ 38 w 80"/>
                  <a:gd name="T3" fmla="*/ 2 h 85"/>
                  <a:gd name="T4" fmla="*/ 50 w 80"/>
                  <a:gd name="T5" fmla="*/ 0 h 85"/>
                  <a:gd name="T6" fmla="*/ 59 w 80"/>
                  <a:gd name="T7" fmla="*/ 0 h 85"/>
                  <a:gd name="T8" fmla="*/ 66 w 80"/>
                  <a:gd name="T9" fmla="*/ 1 h 85"/>
                  <a:gd name="T10" fmla="*/ 69 w 80"/>
                  <a:gd name="T11" fmla="*/ 3 h 85"/>
                  <a:gd name="T12" fmla="*/ 71 w 80"/>
                  <a:gd name="T13" fmla="*/ 5 h 85"/>
                  <a:gd name="T14" fmla="*/ 75 w 80"/>
                  <a:gd name="T15" fmla="*/ 10 h 85"/>
                  <a:gd name="T16" fmla="*/ 78 w 80"/>
                  <a:gd name="T17" fmla="*/ 18 h 85"/>
                  <a:gd name="T18" fmla="*/ 79 w 80"/>
                  <a:gd name="T19" fmla="*/ 29 h 85"/>
                  <a:gd name="T20" fmla="*/ 80 w 80"/>
                  <a:gd name="T21" fmla="*/ 43 h 85"/>
                  <a:gd name="T22" fmla="*/ 80 w 80"/>
                  <a:gd name="T23" fmla="*/ 43 h 85"/>
                  <a:gd name="T24" fmla="*/ 80 w 80"/>
                  <a:gd name="T25" fmla="*/ 55 h 85"/>
                  <a:gd name="T26" fmla="*/ 79 w 80"/>
                  <a:gd name="T27" fmla="*/ 64 h 85"/>
                  <a:gd name="T28" fmla="*/ 78 w 80"/>
                  <a:gd name="T29" fmla="*/ 69 h 85"/>
                  <a:gd name="T30" fmla="*/ 75 w 80"/>
                  <a:gd name="T31" fmla="*/ 71 h 85"/>
                  <a:gd name="T32" fmla="*/ 72 w 80"/>
                  <a:gd name="T33" fmla="*/ 72 h 85"/>
                  <a:gd name="T34" fmla="*/ 68 w 80"/>
                  <a:gd name="T35" fmla="*/ 72 h 85"/>
                  <a:gd name="T36" fmla="*/ 64 w 80"/>
                  <a:gd name="T37" fmla="*/ 72 h 85"/>
                  <a:gd name="T38" fmla="*/ 59 w 80"/>
                  <a:gd name="T39" fmla="*/ 73 h 85"/>
                  <a:gd name="T40" fmla="*/ 59 w 80"/>
                  <a:gd name="T41" fmla="*/ 73 h 85"/>
                  <a:gd name="T42" fmla="*/ 54 w 80"/>
                  <a:gd name="T43" fmla="*/ 75 h 85"/>
                  <a:gd name="T44" fmla="*/ 48 w 80"/>
                  <a:gd name="T45" fmla="*/ 78 h 85"/>
                  <a:gd name="T46" fmla="*/ 41 w 80"/>
                  <a:gd name="T47" fmla="*/ 81 h 85"/>
                  <a:gd name="T48" fmla="*/ 34 w 80"/>
                  <a:gd name="T49" fmla="*/ 83 h 85"/>
                  <a:gd name="T50" fmla="*/ 27 w 80"/>
                  <a:gd name="T51" fmla="*/ 85 h 85"/>
                  <a:gd name="T52" fmla="*/ 21 w 80"/>
                  <a:gd name="T53" fmla="*/ 84 h 85"/>
                  <a:gd name="T54" fmla="*/ 17 w 80"/>
                  <a:gd name="T55" fmla="*/ 83 h 85"/>
                  <a:gd name="T56" fmla="*/ 14 w 80"/>
                  <a:gd name="T57" fmla="*/ 81 h 85"/>
                  <a:gd name="T58" fmla="*/ 11 w 80"/>
                  <a:gd name="T59" fmla="*/ 79 h 85"/>
                  <a:gd name="T60" fmla="*/ 8 w 80"/>
                  <a:gd name="T61" fmla="*/ 75 h 85"/>
                  <a:gd name="T62" fmla="*/ 8 w 80"/>
                  <a:gd name="T63" fmla="*/ 75 h 85"/>
                  <a:gd name="T64" fmla="*/ 2 w 80"/>
                  <a:gd name="T65" fmla="*/ 67 h 85"/>
                  <a:gd name="T66" fmla="*/ 1 w 80"/>
                  <a:gd name="T67" fmla="*/ 63 h 85"/>
                  <a:gd name="T68" fmla="*/ 0 w 80"/>
                  <a:gd name="T69" fmla="*/ 60 h 85"/>
                  <a:gd name="T70" fmla="*/ 0 w 80"/>
                  <a:gd name="T71" fmla="*/ 56 h 85"/>
                  <a:gd name="T72" fmla="*/ 0 w 80"/>
                  <a:gd name="T73" fmla="*/ 53 h 85"/>
                  <a:gd name="T74" fmla="*/ 3 w 80"/>
                  <a:gd name="T75" fmla="*/ 47 h 85"/>
                  <a:gd name="T76" fmla="*/ 3 w 80"/>
                  <a:gd name="T77" fmla="*/ 47 h 85"/>
                  <a:gd name="T78" fmla="*/ 4 w 80"/>
                  <a:gd name="T79" fmla="*/ 41 h 85"/>
                  <a:gd name="T80" fmla="*/ 6 w 80"/>
                  <a:gd name="T81" fmla="*/ 34 h 85"/>
                  <a:gd name="T82" fmla="*/ 9 w 80"/>
                  <a:gd name="T83" fmla="*/ 26 h 85"/>
                  <a:gd name="T84" fmla="*/ 13 w 80"/>
                  <a:gd name="T85" fmla="*/ 19 h 85"/>
                  <a:gd name="T86" fmla="*/ 20 w 80"/>
                  <a:gd name="T87" fmla="*/ 11 h 85"/>
                  <a:gd name="T88" fmla="*/ 23 w 80"/>
                  <a:gd name="T89" fmla="*/ 8 h 85"/>
                  <a:gd name="T90" fmla="*/ 28 w 80"/>
                  <a:gd name="T91" fmla="*/ 5 h 85"/>
                  <a:gd name="T92" fmla="*/ 33 w 80"/>
                  <a:gd name="T93" fmla="*/ 3 h 85"/>
                  <a:gd name="T94" fmla="*/ 38 w 80"/>
                  <a:gd name="T95" fmla="*/ 2 h 85"/>
                  <a:gd name="T96" fmla="*/ 38 w 80"/>
                  <a:gd name="T97" fmla="*/ 2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0" h="85">
                    <a:moveTo>
                      <a:pt x="38" y="2"/>
                    </a:moveTo>
                    <a:lnTo>
                      <a:pt x="38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1" y="5"/>
                    </a:lnTo>
                    <a:lnTo>
                      <a:pt x="75" y="10"/>
                    </a:lnTo>
                    <a:lnTo>
                      <a:pt x="78" y="18"/>
                    </a:lnTo>
                    <a:lnTo>
                      <a:pt x="79" y="29"/>
                    </a:lnTo>
                    <a:lnTo>
                      <a:pt x="80" y="43"/>
                    </a:lnTo>
                    <a:lnTo>
                      <a:pt x="80" y="55"/>
                    </a:lnTo>
                    <a:lnTo>
                      <a:pt x="79" y="64"/>
                    </a:lnTo>
                    <a:lnTo>
                      <a:pt x="78" y="69"/>
                    </a:lnTo>
                    <a:lnTo>
                      <a:pt x="75" y="71"/>
                    </a:lnTo>
                    <a:lnTo>
                      <a:pt x="72" y="72"/>
                    </a:lnTo>
                    <a:lnTo>
                      <a:pt x="68" y="72"/>
                    </a:lnTo>
                    <a:lnTo>
                      <a:pt x="64" y="72"/>
                    </a:lnTo>
                    <a:lnTo>
                      <a:pt x="59" y="73"/>
                    </a:lnTo>
                    <a:lnTo>
                      <a:pt x="54" y="75"/>
                    </a:lnTo>
                    <a:lnTo>
                      <a:pt x="48" y="78"/>
                    </a:lnTo>
                    <a:lnTo>
                      <a:pt x="41" y="81"/>
                    </a:lnTo>
                    <a:lnTo>
                      <a:pt x="34" y="83"/>
                    </a:lnTo>
                    <a:lnTo>
                      <a:pt x="27" y="85"/>
                    </a:lnTo>
                    <a:lnTo>
                      <a:pt x="21" y="84"/>
                    </a:lnTo>
                    <a:lnTo>
                      <a:pt x="17" y="83"/>
                    </a:lnTo>
                    <a:lnTo>
                      <a:pt x="14" y="81"/>
                    </a:lnTo>
                    <a:lnTo>
                      <a:pt x="11" y="79"/>
                    </a:lnTo>
                    <a:lnTo>
                      <a:pt x="8" y="75"/>
                    </a:lnTo>
                    <a:lnTo>
                      <a:pt x="2" y="67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3" y="47"/>
                    </a:lnTo>
                    <a:lnTo>
                      <a:pt x="4" y="41"/>
                    </a:lnTo>
                    <a:lnTo>
                      <a:pt x="6" y="34"/>
                    </a:lnTo>
                    <a:lnTo>
                      <a:pt x="9" y="26"/>
                    </a:lnTo>
                    <a:lnTo>
                      <a:pt x="13" y="19"/>
                    </a:lnTo>
                    <a:lnTo>
                      <a:pt x="20" y="11"/>
                    </a:lnTo>
                    <a:lnTo>
                      <a:pt x="23" y="8"/>
                    </a:lnTo>
                    <a:lnTo>
                      <a:pt x="28" y="5"/>
                    </a:lnTo>
                    <a:lnTo>
                      <a:pt x="33" y="3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FEF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20" name="Freeform 367">
                <a:extLst>
                  <a:ext uri="{FF2B5EF4-FFF2-40B4-BE49-F238E27FC236}">
                    <a16:creationId xmlns:a16="http://schemas.microsoft.com/office/drawing/2014/main" id="{F54E5E38-842F-4969-9F8A-E2D8BC8D7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209"/>
                <a:ext cx="79" cy="80"/>
              </a:xfrm>
              <a:custGeom>
                <a:avLst/>
                <a:gdLst>
                  <a:gd name="T0" fmla="*/ 38 w 79"/>
                  <a:gd name="T1" fmla="*/ 1 h 80"/>
                  <a:gd name="T2" fmla="*/ 38 w 79"/>
                  <a:gd name="T3" fmla="*/ 1 h 80"/>
                  <a:gd name="T4" fmla="*/ 50 w 79"/>
                  <a:gd name="T5" fmla="*/ 0 h 80"/>
                  <a:gd name="T6" fmla="*/ 58 w 79"/>
                  <a:gd name="T7" fmla="*/ 0 h 80"/>
                  <a:gd name="T8" fmla="*/ 65 w 79"/>
                  <a:gd name="T9" fmla="*/ 1 h 80"/>
                  <a:gd name="T10" fmla="*/ 68 w 79"/>
                  <a:gd name="T11" fmla="*/ 3 h 80"/>
                  <a:gd name="T12" fmla="*/ 70 w 79"/>
                  <a:gd name="T13" fmla="*/ 5 h 80"/>
                  <a:gd name="T14" fmla="*/ 74 w 79"/>
                  <a:gd name="T15" fmla="*/ 10 h 80"/>
                  <a:gd name="T16" fmla="*/ 76 w 79"/>
                  <a:gd name="T17" fmla="*/ 17 h 80"/>
                  <a:gd name="T18" fmla="*/ 78 w 79"/>
                  <a:gd name="T19" fmla="*/ 27 h 80"/>
                  <a:gd name="T20" fmla="*/ 79 w 79"/>
                  <a:gd name="T21" fmla="*/ 41 h 80"/>
                  <a:gd name="T22" fmla="*/ 79 w 79"/>
                  <a:gd name="T23" fmla="*/ 41 h 80"/>
                  <a:gd name="T24" fmla="*/ 79 w 79"/>
                  <a:gd name="T25" fmla="*/ 53 h 80"/>
                  <a:gd name="T26" fmla="*/ 78 w 79"/>
                  <a:gd name="T27" fmla="*/ 61 h 80"/>
                  <a:gd name="T28" fmla="*/ 76 w 79"/>
                  <a:gd name="T29" fmla="*/ 66 h 80"/>
                  <a:gd name="T30" fmla="*/ 74 w 79"/>
                  <a:gd name="T31" fmla="*/ 68 h 80"/>
                  <a:gd name="T32" fmla="*/ 70 w 79"/>
                  <a:gd name="T33" fmla="*/ 69 h 80"/>
                  <a:gd name="T34" fmla="*/ 67 w 79"/>
                  <a:gd name="T35" fmla="*/ 69 h 80"/>
                  <a:gd name="T36" fmla="*/ 63 w 79"/>
                  <a:gd name="T37" fmla="*/ 69 h 80"/>
                  <a:gd name="T38" fmla="*/ 58 w 79"/>
                  <a:gd name="T39" fmla="*/ 70 h 80"/>
                  <a:gd name="T40" fmla="*/ 58 w 79"/>
                  <a:gd name="T41" fmla="*/ 70 h 80"/>
                  <a:gd name="T42" fmla="*/ 47 w 79"/>
                  <a:gd name="T43" fmla="*/ 74 h 80"/>
                  <a:gd name="T44" fmla="*/ 40 w 79"/>
                  <a:gd name="T45" fmla="*/ 77 h 80"/>
                  <a:gd name="T46" fmla="*/ 33 w 79"/>
                  <a:gd name="T47" fmla="*/ 79 h 80"/>
                  <a:gd name="T48" fmla="*/ 27 w 79"/>
                  <a:gd name="T49" fmla="*/ 80 h 80"/>
                  <a:gd name="T50" fmla="*/ 20 w 79"/>
                  <a:gd name="T51" fmla="*/ 80 h 80"/>
                  <a:gd name="T52" fmla="*/ 17 w 79"/>
                  <a:gd name="T53" fmla="*/ 79 h 80"/>
                  <a:gd name="T54" fmla="*/ 14 w 79"/>
                  <a:gd name="T55" fmla="*/ 77 h 80"/>
                  <a:gd name="T56" fmla="*/ 11 w 79"/>
                  <a:gd name="T57" fmla="*/ 75 h 80"/>
                  <a:gd name="T58" fmla="*/ 8 w 79"/>
                  <a:gd name="T59" fmla="*/ 72 h 80"/>
                  <a:gd name="T60" fmla="*/ 8 w 79"/>
                  <a:gd name="T61" fmla="*/ 72 h 80"/>
                  <a:gd name="T62" fmla="*/ 3 w 79"/>
                  <a:gd name="T63" fmla="*/ 64 h 80"/>
                  <a:gd name="T64" fmla="*/ 1 w 79"/>
                  <a:gd name="T65" fmla="*/ 60 h 80"/>
                  <a:gd name="T66" fmla="*/ 1 w 79"/>
                  <a:gd name="T67" fmla="*/ 57 h 80"/>
                  <a:gd name="T68" fmla="*/ 0 w 79"/>
                  <a:gd name="T69" fmla="*/ 53 h 80"/>
                  <a:gd name="T70" fmla="*/ 1 w 79"/>
                  <a:gd name="T71" fmla="*/ 50 h 80"/>
                  <a:gd name="T72" fmla="*/ 2 w 79"/>
                  <a:gd name="T73" fmla="*/ 47 h 80"/>
                  <a:gd name="T74" fmla="*/ 3 w 79"/>
                  <a:gd name="T75" fmla="*/ 45 h 80"/>
                  <a:gd name="T76" fmla="*/ 3 w 79"/>
                  <a:gd name="T77" fmla="*/ 45 h 80"/>
                  <a:gd name="T78" fmla="*/ 5 w 79"/>
                  <a:gd name="T79" fmla="*/ 39 h 80"/>
                  <a:gd name="T80" fmla="*/ 6 w 79"/>
                  <a:gd name="T81" fmla="*/ 32 h 80"/>
                  <a:gd name="T82" fmla="*/ 9 w 79"/>
                  <a:gd name="T83" fmla="*/ 25 h 80"/>
                  <a:gd name="T84" fmla="*/ 14 w 79"/>
                  <a:gd name="T85" fmla="*/ 17 h 80"/>
                  <a:gd name="T86" fmla="*/ 20 w 79"/>
                  <a:gd name="T87" fmla="*/ 11 h 80"/>
                  <a:gd name="T88" fmla="*/ 24 w 79"/>
                  <a:gd name="T89" fmla="*/ 8 h 80"/>
                  <a:gd name="T90" fmla="*/ 28 w 79"/>
                  <a:gd name="T91" fmla="*/ 5 h 80"/>
                  <a:gd name="T92" fmla="*/ 33 w 79"/>
                  <a:gd name="T93" fmla="*/ 3 h 80"/>
                  <a:gd name="T94" fmla="*/ 38 w 79"/>
                  <a:gd name="T95" fmla="*/ 1 h 80"/>
                  <a:gd name="T96" fmla="*/ 38 w 79"/>
                  <a:gd name="T97" fmla="*/ 1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9" h="80">
                    <a:moveTo>
                      <a:pt x="38" y="1"/>
                    </a:moveTo>
                    <a:lnTo>
                      <a:pt x="38" y="1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5" y="1"/>
                    </a:lnTo>
                    <a:lnTo>
                      <a:pt x="68" y="3"/>
                    </a:lnTo>
                    <a:lnTo>
                      <a:pt x="70" y="5"/>
                    </a:lnTo>
                    <a:lnTo>
                      <a:pt x="74" y="10"/>
                    </a:lnTo>
                    <a:lnTo>
                      <a:pt x="76" y="17"/>
                    </a:lnTo>
                    <a:lnTo>
                      <a:pt x="78" y="27"/>
                    </a:lnTo>
                    <a:lnTo>
                      <a:pt x="79" y="41"/>
                    </a:lnTo>
                    <a:lnTo>
                      <a:pt x="79" y="53"/>
                    </a:lnTo>
                    <a:lnTo>
                      <a:pt x="78" y="61"/>
                    </a:lnTo>
                    <a:lnTo>
                      <a:pt x="76" y="66"/>
                    </a:lnTo>
                    <a:lnTo>
                      <a:pt x="74" y="68"/>
                    </a:lnTo>
                    <a:lnTo>
                      <a:pt x="70" y="69"/>
                    </a:lnTo>
                    <a:lnTo>
                      <a:pt x="67" y="69"/>
                    </a:lnTo>
                    <a:lnTo>
                      <a:pt x="63" y="69"/>
                    </a:lnTo>
                    <a:lnTo>
                      <a:pt x="58" y="70"/>
                    </a:lnTo>
                    <a:lnTo>
                      <a:pt x="47" y="74"/>
                    </a:lnTo>
                    <a:lnTo>
                      <a:pt x="40" y="77"/>
                    </a:lnTo>
                    <a:lnTo>
                      <a:pt x="33" y="79"/>
                    </a:lnTo>
                    <a:lnTo>
                      <a:pt x="27" y="80"/>
                    </a:lnTo>
                    <a:lnTo>
                      <a:pt x="20" y="80"/>
                    </a:lnTo>
                    <a:lnTo>
                      <a:pt x="17" y="79"/>
                    </a:lnTo>
                    <a:lnTo>
                      <a:pt x="14" y="77"/>
                    </a:lnTo>
                    <a:lnTo>
                      <a:pt x="11" y="75"/>
                    </a:lnTo>
                    <a:lnTo>
                      <a:pt x="8" y="72"/>
                    </a:lnTo>
                    <a:lnTo>
                      <a:pt x="3" y="64"/>
                    </a:lnTo>
                    <a:lnTo>
                      <a:pt x="1" y="60"/>
                    </a:lnTo>
                    <a:lnTo>
                      <a:pt x="1" y="57"/>
                    </a:lnTo>
                    <a:lnTo>
                      <a:pt x="0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5" y="39"/>
                    </a:lnTo>
                    <a:lnTo>
                      <a:pt x="6" y="32"/>
                    </a:lnTo>
                    <a:lnTo>
                      <a:pt x="9" y="25"/>
                    </a:lnTo>
                    <a:lnTo>
                      <a:pt x="14" y="17"/>
                    </a:lnTo>
                    <a:lnTo>
                      <a:pt x="20" y="11"/>
                    </a:lnTo>
                    <a:lnTo>
                      <a:pt x="24" y="8"/>
                    </a:lnTo>
                    <a:lnTo>
                      <a:pt x="28" y="5"/>
                    </a:lnTo>
                    <a:lnTo>
                      <a:pt x="33" y="3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EE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21" name="Freeform 368">
                <a:extLst>
                  <a:ext uri="{FF2B5EF4-FFF2-40B4-BE49-F238E27FC236}">
                    <a16:creationId xmlns:a16="http://schemas.microsoft.com/office/drawing/2014/main" id="{524470A5-862A-48FB-98B4-FAAD12F3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1211"/>
                <a:ext cx="76" cy="76"/>
              </a:xfrm>
              <a:custGeom>
                <a:avLst/>
                <a:gdLst>
                  <a:gd name="T0" fmla="*/ 37 w 76"/>
                  <a:gd name="T1" fmla="*/ 1 h 76"/>
                  <a:gd name="T2" fmla="*/ 37 w 76"/>
                  <a:gd name="T3" fmla="*/ 1 h 76"/>
                  <a:gd name="T4" fmla="*/ 48 w 76"/>
                  <a:gd name="T5" fmla="*/ 0 h 76"/>
                  <a:gd name="T6" fmla="*/ 57 w 76"/>
                  <a:gd name="T7" fmla="*/ 0 h 76"/>
                  <a:gd name="T8" fmla="*/ 63 w 76"/>
                  <a:gd name="T9" fmla="*/ 1 h 76"/>
                  <a:gd name="T10" fmla="*/ 68 w 76"/>
                  <a:gd name="T11" fmla="*/ 4 h 76"/>
                  <a:gd name="T12" fmla="*/ 71 w 76"/>
                  <a:gd name="T13" fmla="*/ 9 h 76"/>
                  <a:gd name="T14" fmla="*/ 74 w 76"/>
                  <a:gd name="T15" fmla="*/ 16 h 76"/>
                  <a:gd name="T16" fmla="*/ 75 w 76"/>
                  <a:gd name="T17" fmla="*/ 26 h 76"/>
                  <a:gd name="T18" fmla="*/ 76 w 76"/>
                  <a:gd name="T19" fmla="*/ 39 h 76"/>
                  <a:gd name="T20" fmla="*/ 76 w 76"/>
                  <a:gd name="T21" fmla="*/ 39 h 76"/>
                  <a:gd name="T22" fmla="*/ 76 w 76"/>
                  <a:gd name="T23" fmla="*/ 50 h 76"/>
                  <a:gd name="T24" fmla="*/ 75 w 76"/>
                  <a:gd name="T25" fmla="*/ 58 h 76"/>
                  <a:gd name="T26" fmla="*/ 73 w 76"/>
                  <a:gd name="T27" fmla="*/ 62 h 76"/>
                  <a:gd name="T28" fmla="*/ 71 w 76"/>
                  <a:gd name="T29" fmla="*/ 65 h 76"/>
                  <a:gd name="T30" fmla="*/ 68 w 76"/>
                  <a:gd name="T31" fmla="*/ 66 h 76"/>
                  <a:gd name="T32" fmla="*/ 64 w 76"/>
                  <a:gd name="T33" fmla="*/ 66 h 76"/>
                  <a:gd name="T34" fmla="*/ 60 w 76"/>
                  <a:gd name="T35" fmla="*/ 66 h 76"/>
                  <a:gd name="T36" fmla="*/ 56 w 76"/>
                  <a:gd name="T37" fmla="*/ 67 h 76"/>
                  <a:gd name="T38" fmla="*/ 56 w 76"/>
                  <a:gd name="T39" fmla="*/ 67 h 76"/>
                  <a:gd name="T40" fmla="*/ 45 w 76"/>
                  <a:gd name="T41" fmla="*/ 71 h 76"/>
                  <a:gd name="T42" fmla="*/ 38 w 76"/>
                  <a:gd name="T43" fmla="*/ 73 h 76"/>
                  <a:gd name="T44" fmla="*/ 32 w 76"/>
                  <a:gd name="T45" fmla="*/ 75 h 76"/>
                  <a:gd name="T46" fmla="*/ 25 w 76"/>
                  <a:gd name="T47" fmla="*/ 76 h 76"/>
                  <a:gd name="T48" fmla="*/ 19 w 76"/>
                  <a:gd name="T49" fmla="*/ 75 h 76"/>
                  <a:gd name="T50" fmla="*/ 13 w 76"/>
                  <a:gd name="T51" fmla="*/ 73 h 76"/>
                  <a:gd name="T52" fmla="*/ 8 w 76"/>
                  <a:gd name="T53" fmla="*/ 68 h 76"/>
                  <a:gd name="T54" fmla="*/ 8 w 76"/>
                  <a:gd name="T55" fmla="*/ 68 h 76"/>
                  <a:gd name="T56" fmla="*/ 3 w 76"/>
                  <a:gd name="T57" fmla="*/ 61 h 76"/>
                  <a:gd name="T58" fmla="*/ 0 w 76"/>
                  <a:gd name="T59" fmla="*/ 54 h 76"/>
                  <a:gd name="T60" fmla="*/ 0 w 76"/>
                  <a:gd name="T61" fmla="*/ 50 h 76"/>
                  <a:gd name="T62" fmla="*/ 0 w 76"/>
                  <a:gd name="T63" fmla="*/ 47 h 76"/>
                  <a:gd name="T64" fmla="*/ 1 w 76"/>
                  <a:gd name="T65" fmla="*/ 45 h 76"/>
                  <a:gd name="T66" fmla="*/ 3 w 76"/>
                  <a:gd name="T67" fmla="*/ 42 h 76"/>
                  <a:gd name="T68" fmla="*/ 3 w 76"/>
                  <a:gd name="T69" fmla="*/ 42 h 76"/>
                  <a:gd name="T70" fmla="*/ 4 w 76"/>
                  <a:gd name="T71" fmla="*/ 37 h 76"/>
                  <a:gd name="T72" fmla="*/ 6 w 76"/>
                  <a:gd name="T73" fmla="*/ 30 h 76"/>
                  <a:gd name="T74" fmla="*/ 9 w 76"/>
                  <a:gd name="T75" fmla="*/ 23 h 76"/>
                  <a:gd name="T76" fmla="*/ 13 w 76"/>
                  <a:gd name="T77" fmla="*/ 16 h 76"/>
                  <a:gd name="T78" fmla="*/ 19 w 76"/>
                  <a:gd name="T79" fmla="*/ 10 h 76"/>
                  <a:gd name="T80" fmla="*/ 23 w 76"/>
                  <a:gd name="T81" fmla="*/ 7 h 76"/>
                  <a:gd name="T82" fmla="*/ 27 w 76"/>
                  <a:gd name="T83" fmla="*/ 5 h 76"/>
                  <a:gd name="T84" fmla="*/ 32 w 76"/>
                  <a:gd name="T85" fmla="*/ 3 h 76"/>
                  <a:gd name="T86" fmla="*/ 37 w 76"/>
                  <a:gd name="T87" fmla="*/ 1 h 76"/>
                  <a:gd name="T88" fmla="*/ 37 w 76"/>
                  <a:gd name="T89" fmla="*/ 1 h 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6" h="76">
                    <a:moveTo>
                      <a:pt x="37" y="1"/>
                    </a:moveTo>
                    <a:lnTo>
                      <a:pt x="37" y="1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63" y="1"/>
                    </a:lnTo>
                    <a:lnTo>
                      <a:pt x="68" y="4"/>
                    </a:lnTo>
                    <a:lnTo>
                      <a:pt x="71" y="9"/>
                    </a:lnTo>
                    <a:lnTo>
                      <a:pt x="74" y="16"/>
                    </a:lnTo>
                    <a:lnTo>
                      <a:pt x="75" y="26"/>
                    </a:lnTo>
                    <a:lnTo>
                      <a:pt x="76" y="39"/>
                    </a:lnTo>
                    <a:lnTo>
                      <a:pt x="76" y="50"/>
                    </a:lnTo>
                    <a:lnTo>
                      <a:pt x="75" y="58"/>
                    </a:lnTo>
                    <a:lnTo>
                      <a:pt x="73" y="62"/>
                    </a:lnTo>
                    <a:lnTo>
                      <a:pt x="71" y="65"/>
                    </a:lnTo>
                    <a:lnTo>
                      <a:pt x="68" y="66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56" y="67"/>
                    </a:lnTo>
                    <a:lnTo>
                      <a:pt x="45" y="71"/>
                    </a:lnTo>
                    <a:lnTo>
                      <a:pt x="38" y="73"/>
                    </a:lnTo>
                    <a:lnTo>
                      <a:pt x="32" y="75"/>
                    </a:lnTo>
                    <a:lnTo>
                      <a:pt x="25" y="76"/>
                    </a:lnTo>
                    <a:lnTo>
                      <a:pt x="19" y="75"/>
                    </a:lnTo>
                    <a:lnTo>
                      <a:pt x="13" y="73"/>
                    </a:lnTo>
                    <a:lnTo>
                      <a:pt x="8" y="68"/>
                    </a:lnTo>
                    <a:lnTo>
                      <a:pt x="3" y="61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3" y="42"/>
                    </a:lnTo>
                    <a:lnTo>
                      <a:pt x="4" y="37"/>
                    </a:lnTo>
                    <a:lnTo>
                      <a:pt x="6" y="30"/>
                    </a:lnTo>
                    <a:lnTo>
                      <a:pt x="9" y="23"/>
                    </a:lnTo>
                    <a:lnTo>
                      <a:pt x="13" y="16"/>
                    </a:lnTo>
                    <a:lnTo>
                      <a:pt x="19" y="10"/>
                    </a:lnTo>
                    <a:lnTo>
                      <a:pt x="23" y="7"/>
                    </a:lnTo>
                    <a:lnTo>
                      <a:pt x="27" y="5"/>
                    </a:lnTo>
                    <a:lnTo>
                      <a:pt x="32" y="3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E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22" name="Freeform 369">
                <a:extLst>
                  <a:ext uri="{FF2B5EF4-FFF2-40B4-BE49-F238E27FC236}">
                    <a16:creationId xmlns:a16="http://schemas.microsoft.com/office/drawing/2014/main" id="{E3221911-E91E-410A-9414-6EED6384A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1213"/>
                <a:ext cx="75" cy="71"/>
              </a:xfrm>
              <a:custGeom>
                <a:avLst/>
                <a:gdLst>
                  <a:gd name="T0" fmla="*/ 37 w 75"/>
                  <a:gd name="T1" fmla="*/ 1 h 71"/>
                  <a:gd name="T2" fmla="*/ 37 w 75"/>
                  <a:gd name="T3" fmla="*/ 1 h 71"/>
                  <a:gd name="T4" fmla="*/ 48 w 75"/>
                  <a:gd name="T5" fmla="*/ 0 h 71"/>
                  <a:gd name="T6" fmla="*/ 56 w 75"/>
                  <a:gd name="T7" fmla="*/ 0 h 71"/>
                  <a:gd name="T8" fmla="*/ 62 w 75"/>
                  <a:gd name="T9" fmla="*/ 1 h 71"/>
                  <a:gd name="T10" fmla="*/ 67 w 75"/>
                  <a:gd name="T11" fmla="*/ 4 h 71"/>
                  <a:gd name="T12" fmla="*/ 70 w 75"/>
                  <a:gd name="T13" fmla="*/ 9 h 71"/>
                  <a:gd name="T14" fmla="*/ 72 w 75"/>
                  <a:gd name="T15" fmla="*/ 15 h 71"/>
                  <a:gd name="T16" fmla="*/ 74 w 75"/>
                  <a:gd name="T17" fmla="*/ 24 h 71"/>
                  <a:gd name="T18" fmla="*/ 75 w 75"/>
                  <a:gd name="T19" fmla="*/ 37 h 71"/>
                  <a:gd name="T20" fmla="*/ 75 w 75"/>
                  <a:gd name="T21" fmla="*/ 37 h 71"/>
                  <a:gd name="T22" fmla="*/ 74 w 75"/>
                  <a:gd name="T23" fmla="*/ 47 h 71"/>
                  <a:gd name="T24" fmla="*/ 74 w 75"/>
                  <a:gd name="T25" fmla="*/ 55 h 71"/>
                  <a:gd name="T26" fmla="*/ 72 w 75"/>
                  <a:gd name="T27" fmla="*/ 59 h 71"/>
                  <a:gd name="T28" fmla="*/ 69 w 75"/>
                  <a:gd name="T29" fmla="*/ 62 h 71"/>
                  <a:gd name="T30" fmla="*/ 66 w 75"/>
                  <a:gd name="T31" fmla="*/ 63 h 71"/>
                  <a:gd name="T32" fmla="*/ 63 w 75"/>
                  <a:gd name="T33" fmla="*/ 63 h 71"/>
                  <a:gd name="T34" fmla="*/ 59 w 75"/>
                  <a:gd name="T35" fmla="*/ 64 h 71"/>
                  <a:gd name="T36" fmla="*/ 55 w 75"/>
                  <a:gd name="T37" fmla="*/ 64 h 71"/>
                  <a:gd name="T38" fmla="*/ 55 w 75"/>
                  <a:gd name="T39" fmla="*/ 64 h 71"/>
                  <a:gd name="T40" fmla="*/ 44 w 75"/>
                  <a:gd name="T41" fmla="*/ 68 h 71"/>
                  <a:gd name="T42" fmla="*/ 31 w 75"/>
                  <a:gd name="T43" fmla="*/ 71 h 71"/>
                  <a:gd name="T44" fmla="*/ 25 w 75"/>
                  <a:gd name="T45" fmla="*/ 71 h 71"/>
                  <a:gd name="T46" fmla="*/ 19 w 75"/>
                  <a:gd name="T47" fmla="*/ 71 h 71"/>
                  <a:gd name="T48" fmla="*/ 13 w 75"/>
                  <a:gd name="T49" fmla="*/ 68 h 71"/>
                  <a:gd name="T50" fmla="*/ 9 w 75"/>
                  <a:gd name="T51" fmla="*/ 64 h 71"/>
                  <a:gd name="T52" fmla="*/ 9 w 75"/>
                  <a:gd name="T53" fmla="*/ 64 h 71"/>
                  <a:gd name="T54" fmla="*/ 3 w 75"/>
                  <a:gd name="T55" fmla="*/ 57 h 71"/>
                  <a:gd name="T56" fmla="*/ 1 w 75"/>
                  <a:gd name="T57" fmla="*/ 51 h 71"/>
                  <a:gd name="T58" fmla="*/ 0 w 75"/>
                  <a:gd name="T59" fmla="*/ 47 h 71"/>
                  <a:gd name="T60" fmla="*/ 1 w 75"/>
                  <a:gd name="T61" fmla="*/ 45 h 71"/>
                  <a:gd name="T62" fmla="*/ 1 w 75"/>
                  <a:gd name="T63" fmla="*/ 42 h 71"/>
                  <a:gd name="T64" fmla="*/ 3 w 75"/>
                  <a:gd name="T65" fmla="*/ 40 h 71"/>
                  <a:gd name="T66" fmla="*/ 3 w 75"/>
                  <a:gd name="T67" fmla="*/ 40 h 71"/>
                  <a:gd name="T68" fmla="*/ 4 w 75"/>
                  <a:gd name="T69" fmla="*/ 34 h 71"/>
                  <a:gd name="T70" fmla="*/ 6 w 75"/>
                  <a:gd name="T71" fmla="*/ 28 h 71"/>
                  <a:gd name="T72" fmla="*/ 9 w 75"/>
                  <a:gd name="T73" fmla="*/ 22 h 71"/>
                  <a:gd name="T74" fmla="*/ 14 w 75"/>
                  <a:gd name="T75" fmla="*/ 15 h 71"/>
                  <a:gd name="T76" fmla="*/ 20 w 75"/>
                  <a:gd name="T77" fmla="*/ 9 h 71"/>
                  <a:gd name="T78" fmla="*/ 28 w 75"/>
                  <a:gd name="T79" fmla="*/ 4 h 71"/>
                  <a:gd name="T80" fmla="*/ 32 w 75"/>
                  <a:gd name="T81" fmla="*/ 2 h 71"/>
                  <a:gd name="T82" fmla="*/ 37 w 75"/>
                  <a:gd name="T83" fmla="*/ 1 h 71"/>
                  <a:gd name="T84" fmla="*/ 37 w 75"/>
                  <a:gd name="T85" fmla="*/ 1 h 7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" h="71">
                    <a:moveTo>
                      <a:pt x="37" y="1"/>
                    </a:moveTo>
                    <a:lnTo>
                      <a:pt x="37" y="1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2" y="1"/>
                    </a:lnTo>
                    <a:lnTo>
                      <a:pt x="67" y="4"/>
                    </a:lnTo>
                    <a:lnTo>
                      <a:pt x="70" y="9"/>
                    </a:lnTo>
                    <a:lnTo>
                      <a:pt x="72" y="15"/>
                    </a:lnTo>
                    <a:lnTo>
                      <a:pt x="74" y="24"/>
                    </a:lnTo>
                    <a:lnTo>
                      <a:pt x="75" y="37"/>
                    </a:lnTo>
                    <a:lnTo>
                      <a:pt x="74" y="47"/>
                    </a:lnTo>
                    <a:lnTo>
                      <a:pt x="74" y="55"/>
                    </a:lnTo>
                    <a:lnTo>
                      <a:pt x="72" y="59"/>
                    </a:lnTo>
                    <a:lnTo>
                      <a:pt x="69" y="62"/>
                    </a:lnTo>
                    <a:lnTo>
                      <a:pt x="66" y="63"/>
                    </a:lnTo>
                    <a:lnTo>
                      <a:pt x="63" y="63"/>
                    </a:lnTo>
                    <a:lnTo>
                      <a:pt x="59" y="64"/>
                    </a:lnTo>
                    <a:lnTo>
                      <a:pt x="55" y="64"/>
                    </a:lnTo>
                    <a:lnTo>
                      <a:pt x="44" y="68"/>
                    </a:lnTo>
                    <a:lnTo>
                      <a:pt x="31" y="71"/>
                    </a:lnTo>
                    <a:lnTo>
                      <a:pt x="25" y="71"/>
                    </a:lnTo>
                    <a:lnTo>
                      <a:pt x="19" y="71"/>
                    </a:lnTo>
                    <a:lnTo>
                      <a:pt x="13" y="68"/>
                    </a:lnTo>
                    <a:lnTo>
                      <a:pt x="9" y="64"/>
                    </a:lnTo>
                    <a:lnTo>
                      <a:pt x="3" y="57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3" y="40"/>
                    </a:lnTo>
                    <a:lnTo>
                      <a:pt x="4" y="34"/>
                    </a:lnTo>
                    <a:lnTo>
                      <a:pt x="6" y="28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32" y="2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DE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23" name="Freeform 370">
                <a:extLst>
                  <a:ext uri="{FF2B5EF4-FFF2-40B4-BE49-F238E27FC236}">
                    <a16:creationId xmlns:a16="http://schemas.microsoft.com/office/drawing/2014/main" id="{CB3FADD2-824F-4B64-9E7F-9F7317514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214"/>
                <a:ext cx="72" cy="68"/>
              </a:xfrm>
              <a:custGeom>
                <a:avLst/>
                <a:gdLst>
                  <a:gd name="T0" fmla="*/ 36 w 72"/>
                  <a:gd name="T1" fmla="*/ 2 h 68"/>
                  <a:gd name="T2" fmla="*/ 36 w 72"/>
                  <a:gd name="T3" fmla="*/ 2 h 68"/>
                  <a:gd name="T4" fmla="*/ 46 w 72"/>
                  <a:gd name="T5" fmla="*/ 1 h 68"/>
                  <a:gd name="T6" fmla="*/ 54 w 72"/>
                  <a:gd name="T7" fmla="*/ 0 h 68"/>
                  <a:gd name="T8" fmla="*/ 60 w 72"/>
                  <a:gd name="T9" fmla="*/ 2 h 68"/>
                  <a:gd name="T10" fmla="*/ 64 w 72"/>
                  <a:gd name="T11" fmla="*/ 4 h 68"/>
                  <a:gd name="T12" fmla="*/ 68 w 72"/>
                  <a:gd name="T13" fmla="*/ 9 h 68"/>
                  <a:gd name="T14" fmla="*/ 70 w 72"/>
                  <a:gd name="T15" fmla="*/ 15 h 68"/>
                  <a:gd name="T16" fmla="*/ 71 w 72"/>
                  <a:gd name="T17" fmla="*/ 24 h 68"/>
                  <a:gd name="T18" fmla="*/ 72 w 72"/>
                  <a:gd name="T19" fmla="*/ 36 h 68"/>
                  <a:gd name="T20" fmla="*/ 72 w 72"/>
                  <a:gd name="T21" fmla="*/ 36 h 68"/>
                  <a:gd name="T22" fmla="*/ 72 w 72"/>
                  <a:gd name="T23" fmla="*/ 46 h 68"/>
                  <a:gd name="T24" fmla="*/ 71 w 72"/>
                  <a:gd name="T25" fmla="*/ 53 h 68"/>
                  <a:gd name="T26" fmla="*/ 69 w 72"/>
                  <a:gd name="T27" fmla="*/ 57 h 68"/>
                  <a:gd name="T28" fmla="*/ 67 w 72"/>
                  <a:gd name="T29" fmla="*/ 60 h 68"/>
                  <a:gd name="T30" fmla="*/ 64 w 72"/>
                  <a:gd name="T31" fmla="*/ 61 h 68"/>
                  <a:gd name="T32" fmla="*/ 60 w 72"/>
                  <a:gd name="T33" fmla="*/ 61 h 68"/>
                  <a:gd name="T34" fmla="*/ 57 w 72"/>
                  <a:gd name="T35" fmla="*/ 62 h 68"/>
                  <a:gd name="T36" fmla="*/ 53 w 72"/>
                  <a:gd name="T37" fmla="*/ 63 h 68"/>
                  <a:gd name="T38" fmla="*/ 53 w 72"/>
                  <a:gd name="T39" fmla="*/ 63 h 68"/>
                  <a:gd name="T40" fmla="*/ 41 w 72"/>
                  <a:gd name="T41" fmla="*/ 65 h 68"/>
                  <a:gd name="T42" fmla="*/ 29 w 72"/>
                  <a:gd name="T43" fmla="*/ 67 h 68"/>
                  <a:gd name="T44" fmla="*/ 23 w 72"/>
                  <a:gd name="T45" fmla="*/ 68 h 68"/>
                  <a:gd name="T46" fmla="*/ 18 w 72"/>
                  <a:gd name="T47" fmla="*/ 67 h 68"/>
                  <a:gd name="T48" fmla="*/ 12 w 72"/>
                  <a:gd name="T49" fmla="*/ 65 h 68"/>
                  <a:gd name="T50" fmla="*/ 8 w 72"/>
                  <a:gd name="T51" fmla="*/ 62 h 68"/>
                  <a:gd name="T52" fmla="*/ 8 w 72"/>
                  <a:gd name="T53" fmla="*/ 62 h 68"/>
                  <a:gd name="T54" fmla="*/ 3 w 72"/>
                  <a:gd name="T55" fmla="*/ 55 h 68"/>
                  <a:gd name="T56" fmla="*/ 0 w 72"/>
                  <a:gd name="T57" fmla="*/ 49 h 68"/>
                  <a:gd name="T58" fmla="*/ 0 w 72"/>
                  <a:gd name="T59" fmla="*/ 43 h 68"/>
                  <a:gd name="T60" fmla="*/ 1 w 72"/>
                  <a:gd name="T61" fmla="*/ 40 h 68"/>
                  <a:gd name="T62" fmla="*/ 2 w 72"/>
                  <a:gd name="T63" fmla="*/ 38 h 68"/>
                  <a:gd name="T64" fmla="*/ 2 w 72"/>
                  <a:gd name="T65" fmla="*/ 38 h 68"/>
                  <a:gd name="T66" fmla="*/ 4 w 72"/>
                  <a:gd name="T67" fmla="*/ 33 h 68"/>
                  <a:gd name="T68" fmla="*/ 6 w 72"/>
                  <a:gd name="T69" fmla="*/ 27 h 68"/>
                  <a:gd name="T70" fmla="*/ 9 w 72"/>
                  <a:gd name="T71" fmla="*/ 21 h 68"/>
                  <a:gd name="T72" fmla="*/ 14 w 72"/>
                  <a:gd name="T73" fmla="*/ 15 h 68"/>
                  <a:gd name="T74" fmla="*/ 19 w 72"/>
                  <a:gd name="T75" fmla="*/ 10 h 68"/>
                  <a:gd name="T76" fmla="*/ 27 w 72"/>
                  <a:gd name="T77" fmla="*/ 5 h 68"/>
                  <a:gd name="T78" fmla="*/ 31 w 72"/>
                  <a:gd name="T79" fmla="*/ 3 h 68"/>
                  <a:gd name="T80" fmla="*/ 36 w 72"/>
                  <a:gd name="T81" fmla="*/ 2 h 68"/>
                  <a:gd name="T82" fmla="*/ 36 w 72"/>
                  <a:gd name="T83" fmla="*/ 2 h 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2" h="68">
                    <a:moveTo>
                      <a:pt x="36" y="2"/>
                    </a:moveTo>
                    <a:lnTo>
                      <a:pt x="36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8" y="9"/>
                    </a:lnTo>
                    <a:lnTo>
                      <a:pt x="70" y="15"/>
                    </a:lnTo>
                    <a:lnTo>
                      <a:pt x="71" y="24"/>
                    </a:lnTo>
                    <a:lnTo>
                      <a:pt x="72" y="36"/>
                    </a:lnTo>
                    <a:lnTo>
                      <a:pt x="72" y="46"/>
                    </a:lnTo>
                    <a:lnTo>
                      <a:pt x="71" y="53"/>
                    </a:lnTo>
                    <a:lnTo>
                      <a:pt x="69" y="57"/>
                    </a:lnTo>
                    <a:lnTo>
                      <a:pt x="67" y="60"/>
                    </a:lnTo>
                    <a:lnTo>
                      <a:pt x="64" y="61"/>
                    </a:lnTo>
                    <a:lnTo>
                      <a:pt x="60" y="61"/>
                    </a:lnTo>
                    <a:lnTo>
                      <a:pt x="57" y="62"/>
                    </a:lnTo>
                    <a:lnTo>
                      <a:pt x="53" y="63"/>
                    </a:lnTo>
                    <a:lnTo>
                      <a:pt x="41" y="65"/>
                    </a:lnTo>
                    <a:lnTo>
                      <a:pt x="29" y="67"/>
                    </a:lnTo>
                    <a:lnTo>
                      <a:pt x="23" y="68"/>
                    </a:lnTo>
                    <a:lnTo>
                      <a:pt x="18" y="67"/>
                    </a:lnTo>
                    <a:lnTo>
                      <a:pt x="12" y="65"/>
                    </a:lnTo>
                    <a:lnTo>
                      <a:pt x="8" y="62"/>
                    </a:lnTo>
                    <a:lnTo>
                      <a:pt x="3" y="55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1" y="40"/>
                    </a:lnTo>
                    <a:lnTo>
                      <a:pt x="2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9" y="21"/>
                    </a:lnTo>
                    <a:lnTo>
                      <a:pt x="14" y="15"/>
                    </a:lnTo>
                    <a:lnTo>
                      <a:pt x="19" y="10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FDD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24" name="Freeform 371">
                <a:extLst>
                  <a:ext uri="{FF2B5EF4-FFF2-40B4-BE49-F238E27FC236}">
                    <a16:creationId xmlns:a16="http://schemas.microsoft.com/office/drawing/2014/main" id="{20F631E9-059B-42BE-A9C8-4F2C9D023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216"/>
                <a:ext cx="70" cy="63"/>
              </a:xfrm>
              <a:custGeom>
                <a:avLst/>
                <a:gdLst>
                  <a:gd name="T0" fmla="*/ 2 w 70"/>
                  <a:gd name="T1" fmla="*/ 35 h 63"/>
                  <a:gd name="T2" fmla="*/ 2 w 70"/>
                  <a:gd name="T3" fmla="*/ 35 h 63"/>
                  <a:gd name="T4" fmla="*/ 4 w 70"/>
                  <a:gd name="T5" fmla="*/ 31 h 63"/>
                  <a:gd name="T6" fmla="*/ 6 w 70"/>
                  <a:gd name="T7" fmla="*/ 25 h 63"/>
                  <a:gd name="T8" fmla="*/ 10 w 70"/>
                  <a:gd name="T9" fmla="*/ 20 h 63"/>
                  <a:gd name="T10" fmla="*/ 14 w 70"/>
                  <a:gd name="T11" fmla="*/ 14 h 63"/>
                  <a:gd name="T12" fmla="*/ 20 w 70"/>
                  <a:gd name="T13" fmla="*/ 9 h 63"/>
                  <a:gd name="T14" fmla="*/ 27 w 70"/>
                  <a:gd name="T15" fmla="*/ 4 h 63"/>
                  <a:gd name="T16" fmla="*/ 36 w 70"/>
                  <a:gd name="T17" fmla="*/ 2 h 63"/>
                  <a:gd name="T18" fmla="*/ 36 w 70"/>
                  <a:gd name="T19" fmla="*/ 2 h 63"/>
                  <a:gd name="T20" fmla="*/ 46 w 70"/>
                  <a:gd name="T21" fmla="*/ 0 h 63"/>
                  <a:gd name="T22" fmla="*/ 53 w 70"/>
                  <a:gd name="T23" fmla="*/ 0 h 63"/>
                  <a:gd name="T24" fmla="*/ 59 w 70"/>
                  <a:gd name="T25" fmla="*/ 1 h 63"/>
                  <a:gd name="T26" fmla="*/ 63 w 70"/>
                  <a:gd name="T27" fmla="*/ 4 h 63"/>
                  <a:gd name="T28" fmla="*/ 66 w 70"/>
                  <a:gd name="T29" fmla="*/ 8 h 63"/>
                  <a:gd name="T30" fmla="*/ 68 w 70"/>
                  <a:gd name="T31" fmla="*/ 15 h 63"/>
                  <a:gd name="T32" fmla="*/ 70 w 70"/>
                  <a:gd name="T33" fmla="*/ 23 h 63"/>
                  <a:gd name="T34" fmla="*/ 70 w 70"/>
                  <a:gd name="T35" fmla="*/ 34 h 63"/>
                  <a:gd name="T36" fmla="*/ 70 w 70"/>
                  <a:gd name="T37" fmla="*/ 34 h 63"/>
                  <a:gd name="T38" fmla="*/ 70 w 70"/>
                  <a:gd name="T39" fmla="*/ 43 h 63"/>
                  <a:gd name="T40" fmla="*/ 69 w 70"/>
                  <a:gd name="T41" fmla="*/ 50 h 63"/>
                  <a:gd name="T42" fmla="*/ 68 w 70"/>
                  <a:gd name="T43" fmla="*/ 54 h 63"/>
                  <a:gd name="T44" fmla="*/ 65 w 70"/>
                  <a:gd name="T45" fmla="*/ 57 h 63"/>
                  <a:gd name="T46" fmla="*/ 62 w 70"/>
                  <a:gd name="T47" fmla="*/ 58 h 63"/>
                  <a:gd name="T48" fmla="*/ 59 w 70"/>
                  <a:gd name="T49" fmla="*/ 59 h 63"/>
                  <a:gd name="T50" fmla="*/ 51 w 70"/>
                  <a:gd name="T51" fmla="*/ 60 h 63"/>
                  <a:gd name="T52" fmla="*/ 51 w 70"/>
                  <a:gd name="T53" fmla="*/ 60 h 63"/>
                  <a:gd name="T54" fmla="*/ 41 w 70"/>
                  <a:gd name="T55" fmla="*/ 62 h 63"/>
                  <a:gd name="T56" fmla="*/ 29 w 70"/>
                  <a:gd name="T57" fmla="*/ 63 h 63"/>
                  <a:gd name="T58" fmla="*/ 23 w 70"/>
                  <a:gd name="T59" fmla="*/ 63 h 63"/>
                  <a:gd name="T60" fmla="*/ 17 w 70"/>
                  <a:gd name="T61" fmla="*/ 62 h 63"/>
                  <a:gd name="T62" fmla="*/ 13 w 70"/>
                  <a:gd name="T63" fmla="*/ 61 h 63"/>
                  <a:gd name="T64" fmla="*/ 9 w 70"/>
                  <a:gd name="T65" fmla="*/ 58 h 63"/>
                  <a:gd name="T66" fmla="*/ 9 w 70"/>
                  <a:gd name="T67" fmla="*/ 58 h 63"/>
                  <a:gd name="T68" fmla="*/ 4 w 70"/>
                  <a:gd name="T69" fmla="*/ 52 h 63"/>
                  <a:gd name="T70" fmla="*/ 1 w 70"/>
                  <a:gd name="T71" fmla="*/ 46 h 63"/>
                  <a:gd name="T72" fmla="*/ 0 w 70"/>
                  <a:gd name="T73" fmla="*/ 40 h 63"/>
                  <a:gd name="T74" fmla="*/ 1 w 70"/>
                  <a:gd name="T75" fmla="*/ 37 h 63"/>
                  <a:gd name="T76" fmla="*/ 2 w 70"/>
                  <a:gd name="T77" fmla="*/ 35 h 63"/>
                  <a:gd name="T78" fmla="*/ 2 w 70"/>
                  <a:gd name="T79" fmla="*/ 35 h 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0" h="63">
                    <a:moveTo>
                      <a:pt x="2" y="35"/>
                    </a:moveTo>
                    <a:lnTo>
                      <a:pt x="2" y="35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10" y="20"/>
                    </a:lnTo>
                    <a:lnTo>
                      <a:pt x="14" y="14"/>
                    </a:lnTo>
                    <a:lnTo>
                      <a:pt x="20" y="9"/>
                    </a:lnTo>
                    <a:lnTo>
                      <a:pt x="27" y="4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9" y="1"/>
                    </a:lnTo>
                    <a:lnTo>
                      <a:pt x="63" y="4"/>
                    </a:lnTo>
                    <a:lnTo>
                      <a:pt x="66" y="8"/>
                    </a:lnTo>
                    <a:lnTo>
                      <a:pt x="68" y="15"/>
                    </a:lnTo>
                    <a:lnTo>
                      <a:pt x="70" y="23"/>
                    </a:lnTo>
                    <a:lnTo>
                      <a:pt x="70" y="34"/>
                    </a:lnTo>
                    <a:lnTo>
                      <a:pt x="70" y="43"/>
                    </a:lnTo>
                    <a:lnTo>
                      <a:pt x="69" y="50"/>
                    </a:lnTo>
                    <a:lnTo>
                      <a:pt x="68" y="54"/>
                    </a:lnTo>
                    <a:lnTo>
                      <a:pt x="65" y="57"/>
                    </a:lnTo>
                    <a:lnTo>
                      <a:pt x="62" y="58"/>
                    </a:lnTo>
                    <a:lnTo>
                      <a:pt x="59" y="59"/>
                    </a:lnTo>
                    <a:lnTo>
                      <a:pt x="51" y="60"/>
                    </a:lnTo>
                    <a:lnTo>
                      <a:pt x="41" y="62"/>
                    </a:lnTo>
                    <a:lnTo>
                      <a:pt x="29" y="63"/>
                    </a:lnTo>
                    <a:lnTo>
                      <a:pt x="23" y="63"/>
                    </a:lnTo>
                    <a:lnTo>
                      <a:pt x="17" y="62"/>
                    </a:lnTo>
                    <a:lnTo>
                      <a:pt x="13" y="61"/>
                    </a:lnTo>
                    <a:lnTo>
                      <a:pt x="9" y="58"/>
                    </a:lnTo>
                    <a:lnTo>
                      <a:pt x="4" y="52"/>
                    </a:lnTo>
                    <a:lnTo>
                      <a:pt x="1" y="46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FC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25" name="Freeform 372">
                <a:extLst>
                  <a:ext uri="{FF2B5EF4-FFF2-40B4-BE49-F238E27FC236}">
                    <a16:creationId xmlns:a16="http://schemas.microsoft.com/office/drawing/2014/main" id="{743C28CA-1747-4569-9630-303E12928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514"/>
                <a:ext cx="86" cy="94"/>
              </a:xfrm>
              <a:custGeom>
                <a:avLst/>
                <a:gdLst>
                  <a:gd name="T0" fmla="*/ 9 w 86"/>
                  <a:gd name="T1" fmla="*/ 67 h 94"/>
                  <a:gd name="T2" fmla="*/ 9 w 86"/>
                  <a:gd name="T3" fmla="*/ 67 h 94"/>
                  <a:gd name="T4" fmla="*/ 23 w 86"/>
                  <a:gd name="T5" fmla="*/ 47 h 94"/>
                  <a:gd name="T6" fmla="*/ 37 w 86"/>
                  <a:gd name="T7" fmla="*/ 32 h 94"/>
                  <a:gd name="T8" fmla="*/ 45 w 86"/>
                  <a:gd name="T9" fmla="*/ 24 h 94"/>
                  <a:gd name="T10" fmla="*/ 52 w 86"/>
                  <a:gd name="T11" fmla="*/ 18 h 94"/>
                  <a:gd name="T12" fmla="*/ 52 w 86"/>
                  <a:gd name="T13" fmla="*/ 18 h 94"/>
                  <a:gd name="T14" fmla="*/ 65 w 86"/>
                  <a:gd name="T15" fmla="*/ 7 h 94"/>
                  <a:gd name="T16" fmla="*/ 71 w 86"/>
                  <a:gd name="T17" fmla="*/ 3 h 94"/>
                  <a:gd name="T18" fmla="*/ 76 w 86"/>
                  <a:gd name="T19" fmla="*/ 0 h 94"/>
                  <a:gd name="T20" fmla="*/ 79 w 86"/>
                  <a:gd name="T21" fmla="*/ 0 h 94"/>
                  <a:gd name="T22" fmla="*/ 81 w 86"/>
                  <a:gd name="T23" fmla="*/ 0 h 94"/>
                  <a:gd name="T24" fmla="*/ 83 w 86"/>
                  <a:gd name="T25" fmla="*/ 1 h 94"/>
                  <a:gd name="T26" fmla="*/ 84 w 86"/>
                  <a:gd name="T27" fmla="*/ 3 h 94"/>
                  <a:gd name="T28" fmla="*/ 85 w 86"/>
                  <a:gd name="T29" fmla="*/ 5 h 94"/>
                  <a:gd name="T30" fmla="*/ 86 w 86"/>
                  <a:gd name="T31" fmla="*/ 9 h 94"/>
                  <a:gd name="T32" fmla="*/ 86 w 86"/>
                  <a:gd name="T33" fmla="*/ 21 h 94"/>
                  <a:gd name="T34" fmla="*/ 86 w 86"/>
                  <a:gd name="T35" fmla="*/ 21 h 94"/>
                  <a:gd name="T36" fmla="*/ 85 w 86"/>
                  <a:gd name="T37" fmla="*/ 43 h 94"/>
                  <a:gd name="T38" fmla="*/ 85 w 86"/>
                  <a:gd name="T39" fmla="*/ 50 h 94"/>
                  <a:gd name="T40" fmla="*/ 83 w 86"/>
                  <a:gd name="T41" fmla="*/ 57 h 94"/>
                  <a:gd name="T42" fmla="*/ 81 w 86"/>
                  <a:gd name="T43" fmla="*/ 62 h 94"/>
                  <a:gd name="T44" fmla="*/ 78 w 86"/>
                  <a:gd name="T45" fmla="*/ 67 h 94"/>
                  <a:gd name="T46" fmla="*/ 74 w 86"/>
                  <a:gd name="T47" fmla="*/ 71 h 94"/>
                  <a:gd name="T48" fmla="*/ 67 w 86"/>
                  <a:gd name="T49" fmla="*/ 75 h 94"/>
                  <a:gd name="T50" fmla="*/ 67 w 86"/>
                  <a:gd name="T51" fmla="*/ 75 h 94"/>
                  <a:gd name="T52" fmla="*/ 60 w 86"/>
                  <a:gd name="T53" fmla="*/ 79 h 94"/>
                  <a:gd name="T54" fmla="*/ 52 w 86"/>
                  <a:gd name="T55" fmla="*/ 83 h 94"/>
                  <a:gd name="T56" fmla="*/ 35 w 86"/>
                  <a:gd name="T57" fmla="*/ 88 h 94"/>
                  <a:gd name="T58" fmla="*/ 21 w 86"/>
                  <a:gd name="T59" fmla="*/ 91 h 94"/>
                  <a:gd name="T60" fmla="*/ 10 w 86"/>
                  <a:gd name="T61" fmla="*/ 93 h 94"/>
                  <a:gd name="T62" fmla="*/ 10 w 86"/>
                  <a:gd name="T63" fmla="*/ 93 h 94"/>
                  <a:gd name="T64" fmla="*/ 6 w 86"/>
                  <a:gd name="T65" fmla="*/ 94 h 94"/>
                  <a:gd name="T66" fmla="*/ 3 w 86"/>
                  <a:gd name="T67" fmla="*/ 93 h 94"/>
                  <a:gd name="T68" fmla="*/ 1 w 86"/>
                  <a:gd name="T69" fmla="*/ 91 h 94"/>
                  <a:gd name="T70" fmla="*/ 0 w 86"/>
                  <a:gd name="T71" fmla="*/ 88 h 94"/>
                  <a:gd name="T72" fmla="*/ 0 w 86"/>
                  <a:gd name="T73" fmla="*/ 84 h 94"/>
                  <a:gd name="T74" fmla="*/ 2 w 86"/>
                  <a:gd name="T75" fmla="*/ 79 h 94"/>
                  <a:gd name="T76" fmla="*/ 5 w 86"/>
                  <a:gd name="T77" fmla="*/ 73 h 94"/>
                  <a:gd name="T78" fmla="*/ 9 w 86"/>
                  <a:gd name="T79" fmla="*/ 67 h 94"/>
                  <a:gd name="T80" fmla="*/ 9 w 86"/>
                  <a:gd name="T81" fmla="*/ 67 h 9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6" h="94">
                    <a:moveTo>
                      <a:pt x="9" y="67"/>
                    </a:moveTo>
                    <a:lnTo>
                      <a:pt x="9" y="67"/>
                    </a:lnTo>
                    <a:lnTo>
                      <a:pt x="23" y="47"/>
                    </a:lnTo>
                    <a:lnTo>
                      <a:pt x="37" y="32"/>
                    </a:lnTo>
                    <a:lnTo>
                      <a:pt x="45" y="24"/>
                    </a:lnTo>
                    <a:lnTo>
                      <a:pt x="52" y="18"/>
                    </a:lnTo>
                    <a:lnTo>
                      <a:pt x="65" y="7"/>
                    </a:lnTo>
                    <a:lnTo>
                      <a:pt x="71" y="3"/>
                    </a:lnTo>
                    <a:lnTo>
                      <a:pt x="76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1"/>
                    </a:lnTo>
                    <a:lnTo>
                      <a:pt x="84" y="3"/>
                    </a:lnTo>
                    <a:lnTo>
                      <a:pt x="85" y="5"/>
                    </a:lnTo>
                    <a:lnTo>
                      <a:pt x="86" y="9"/>
                    </a:lnTo>
                    <a:lnTo>
                      <a:pt x="86" y="21"/>
                    </a:lnTo>
                    <a:lnTo>
                      <a:pt x="85" y="43"/>
                    </a:lnTo>
                    <a:lnTo>
                      <a:pt x="85" y="50"/>
                    </a:lnTo>
                    <a:lnTo>
                      <a:pt x="83" y="57"/>
                    </a:lnTo>
                    <a:lnTo>
                      <a:pt x="81" y="62"/>
                    </a:lnTo>
                    <a:lnTo>
                      <a:pt x="78" y="67"/>
                    </a:lnTo>
                    <a:lnTo>
                      <a:pt x="74" y="71"/>
                    </a:lnTo>
                    <a:lnTo>
                      <a:pt x="67" y="75"/>
                    </a:lnTo>
                    <a:lnTo>
                      <a:pt x="60" y="79"/>
                    </a:lnTo>
                    <a:lnTo>
                      <a:pt x="52" y="83"/>
                    </a:lnTo>
                    <a:lnTo>
                      <a:pt x="35" y="88"/>
                    </a:lnTo>
                    <a:lnTo>
                      <a:pt x="21" y="91"/>
                    </a:lnTo>
                    <a:lnTo>
                      <a:pt x="10" y="93"/>
                    </a:lnTo>
                    <a:lnTo>
                      <a:pt x="6" y="94"/>
                    </a:lnTo>
                    <a:lnTo>
                      <a:pt x="3" y="93"/>
                    </a:lnTo>
                    <a:lnTo>
                      <a:pt x="1" y="91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2" y="79"/>
                    </a:lnTo>
                    <a:lnTo>
                      <a:pt x="5" y="73"/>
                    </a:lnTo>
                    <a:lnTo>
                      <a:pt x="9" y="67"/>
                    </a:lnTo>
                    <a:close/>
                  </a:path>
                </a:pathLst>
              </a:custGeom>
              <a:solidFill>
                <a:srgbClr val="517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26" name="Freeform 373">
                <a:extLst>
                  <a:ext uri="{FF2B5EF4-FFF2-40B4-BE49-F238E27FC236}">
                    <a16:creationId xmlns:a16="http://schemas.microsoft.com/office/drawing/2014/main" id="{010E9473-4CC1-44F9-8D57-7674391A6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1516"/>
                <a:ext cx="82" cy="90"/>
              </a:xfrm>
              <a:custGeom>
                <a:avLst/>
                <a:gdLst>
                  <a:gd name="T0" fmla="*/ 82 w 82"/>
                  <a:gd name="T1" fmla="*/ 20 h 90"/>
                  <a:gd name="T2" fmla="*/ 82 w 82"/>
                  <a:gd name="T3" fmla="*/ 20 h 90"/>
                  <a:gd name="T4" fmla="*/ 81 w 82"/>
                  <a:gd name="T5" fmla="*/ 41 h 90"/>
                  <a:gd name="T6" fmla="*/ 81 w 82"/>
                  <a:gd name="T7" fmla="*/ 48 h 90"/>
                  <a:gd name="T8" fmla="*/ 80 w 82"/>
                  <a:gd name="T9" fmla="*/ 54 h 90"/>
                  <a:gd name="T10" fmla="*/ 78 w 82"/>
                  <a:gd name="T11" fmla="*/ 59 h 90"/>
                  <a:gd name="T12" fmla="*/ 75 w 82"/>
                  <a:gd name="T13" fmla="*/ 63 h 90"/>
                  <a:gd name="T14" fmla="*/ 70 w 82"/>
                  <a:gd name="T15" fmla="*/ 68 h 90"/>
                  <a:gd name="T16" fmla="*/ 64 w 82"/>
                  <a:gd name="T17" fmla="*/ 72 h 90"/>
                  <a:gd name="T18" fmla="*/ 64 w 82"/>
                  <a:gd name="T19" fmla="*/ 72 h 90"/>
                  <a:gd name="T20" fmla="*/ 57 w 82"/>
                  <a:gd name="T21" fmla="*/ 76 h 90"/>
                  <a:gd name="T22" fmla="*/ 49 w 82"/>
                  <a:gd name="T23" fmla="*/ 79 h 90"/>
                  <a:gd name="T24" fmla="*/ 34 w 82"/>
                  <a:gd name="T25" fmla="*/ 84 h 90"/>
                  <a:gd name="T26" fmla="*/ 20 w 82"/>
                  <a:gd name="T27" fmla="*/ 87 h 90"/>
                  <a:gd name="T28" fmla="*/ 10 w 82"/>
                  <a:gd name="T29" fmla="*/ 89 h 90"/>
                  <a:gd name="T30" fmla="*/ 10 w 82"/>
                  <a:gd name="T31" fmla="*/ 89 h 90"/>
                  <a:gd name="T32" fmla="*/ 6 w 82"/>
                  <a:gd name="T33" fmla="*/ 90 h 90"/>
                  <a:gd name="T34" fmla="*/ 3 w 82"/>
                  <a:gd name="T35" fmla="*/ 89 h 90"/>
                  <a:gd name="T36" fmla="*/ 1 w 82"/>
                  <a:gd name="T37" fmla="*/ 87 h 90"/>
                  <a:gd name="T38" fmla="*/ 0 w 82"/>
                  <a:gd name="T39" fmla="*/ 84 h 90"/>
                  <a:gd name="T40" fmla="*/ 0 w 82"/>
                  <a:gd name="T41" fmla="*/ 81 h 90"/>
                  <a:gd name="T42" fmla="*/ 1 w 82"/>
                  <a:gd name="T43" fmla="*/ 76 h 90"/>
                  <a:gd name="T44" fmla="*/ 4 w 82"/>
                  <a:gd name="T45" fmla="*/ 70 h 90"/>
                  <a:gd name="T46" fmla="*/ 9 w 82"/>
                  <a:gd name="T47" fmla="*/ 63 h 90"/>
                  <a:gd name="T48" fmla="*/ 9 w 82"/>
                  <a:gd name="T49" fmla="*/ 63 h 90"/>
                  <a:gd name="T50" fmla="*/ 22 w 82"/>
                  <a:gd name="T51" fmla="*/ 45 h 90"/>
                  <a:gd name="T52" fmla="*/ 35 w 82"/>
                  <a:gd name="T53" fmla="*/ 30 h 90"/>
                  <a:gd name="T54" fmla="*/ 43 w 82"/>
                  <a:gd name="T55" fmla="*/ 23 h 90"/>
                  <a:gd name="T56" fmla="*/ 49 w 82"/>
                  <a:gd name="T57" fmla="*/ 18 h 90"/>
                  <a:gd name="T58" fmla="*/ 49 w 82"/>
                  <a:gd name="T59" fmla="*/ 18 h 90"/>
                  <a:gd name="T60" fmla="*/ 62 w 82"/>
                  <a:gd name="T61" fmla="*/ 7 h 90"/>
                  <a:gd name="T62" fmla="*/ 68 w 82"/>
                  <a:gd name="T63" fmla="*/ 3 h 90"/>
                  <a:gd name="T64" fmla="*/ 73 w 82"/>
                  <a:gd name="T65" fmla="*/ 0 h 90"/>
                  <a:gd name="T66" fmla="*/ 75 w 82"/>
                  <a:gd name="T67" fmla="*/ 0 h 90"/>
                  <a:gd name="T68" fmla="*/ 77 w 82"/>
                  <a:gd name="T69" fmla="*/ 0 h 90"/>
                  <a:gd name="T70" fmla="*/ 79 w 82"/>
                  <a:gd name="T71" fmla="*/ 1 h 90"/>
                  <a:gd name="T72" fmla="*/ 80 w 82"/>
                  <a:gd name="T73" fmla="*/ 3 h 90"/>
                  <a:gd name="T74" fmla="*/ 81 w 82"/>
                  <a:gd name="T75" fmla="*/ 5 h 90"/>
                  <a:gd name="T76" fmla="*/ 82 w 82"/>
                  <a:gd name="T77" fmla="*/ 10 h 90"/>
                  <a:gd name="T78" fmla="*/ 82 w 82"/>
                  <a:gd name="T79" fmla="*/ 20 h 90"/>
                  <a:gd name="T80" fmla="*/ 82 w 82"/>
                  <a:gd name="T81" fmla="*/ 20 h 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2" h="90">
                    <a:moveTo>
                      <a:pt x="82" y="20"/>
                    </a:moveTo>
                    <a:lnTo>
                      <a:pt x="82" y="20"/>
                    </a:lnTo>
                    <a:lnTo>
                      <a:pt x="81" y="41"/>
                    </a:lnTo>
                    <a:lnTo>
                      <a:pt x="81" y="48"/>
                    </a:lnTo>
                    <a:lnTo>
                      <a:pt x="80" y="54"/>
                    </a:lnTo>
                    <a:lnTo>
                      <a:pt x="78" y="59"/>
                    </a:lnTo>
                    <a:lnTo>
                      <a:pt x="75" y="63"/>
                    </a:lnTo>
                    <a:lnTo>
                      <a:pt x="70" y="68"/>
                    </a:lnTo>
                    <a:lnTo>
                      <a:pt x="64" y="72"/>
                    </a:lnTo>
                    <a:lnTo>
                      <a:pt x="57" y="76"/>
                    </a:lnTo>
                    <a:lnTo>
                      <a:pt x="49" y="79"/>
                    </a:lnTo>
                    <a:lnTo>
                      <a:pt x="34" y="84"/>
                    </a:lnTo>
                    <a:lnTo>
                      <a:pt x="20" y="87"/>
                    </a:lnTo>
                    <a:lnTo>
                      <a:pt x="10" y="89"/>
                    </a:lnTo>
                    <a:lnTo>
                      <a:pt x="6" y="90"/>
                    </a:lnTo>
                    <a:lnTo>
                      <a:pt x="3" y="89"/>
                    </a:lnTo>
                    <a:lnTo>
                      <a:pt x="1" y="87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1" y="76"/>
                    </a:lnTo>
                    <a:lnTo>
                      <a:pt x="4" y="70"/>
                    </a:lnTo>
                    <a:lnTo>
                      <a:pt x="9" y="63"/>
                    </a:lnTo>
                    <a:lnTo>
                      <a:pt x="22" y="45"/>
                    </a:lnTo>
                    <a:lnTo>
                      <a:pt x="35" y="30"/>
                    </a:lnTo>
                    <a:lnTo>
                      <a:pt x="43" y="23"/>
                    </a:lnTo>
                    <a:lnTo>
                      <a:pt x="49" y="18"/>
                    </a:lnTo>
                    <a:lnTo>
                      <a:pt x="62" y="7"/>
                    </a:lnTo>
                    <a:lnTo>
                      <a:pt x="68" y="3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80" y="3"/>
                    </a:lnTo>
                    <a:lnTo>
                      <a:pt x="81" y="5"/>
                    </a:lnTo>
                    <a:lnTo>
                      <a:pt x="82" y="10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6D8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27" name="Freeform 374">
                <a:extLst>
                  <a:ext uri="{FF2B5EF4-FFF2-40B4-BE49-F238E27FC236}">
                    <a16:creationId xmlns:a16="http://schemas.microsoft.com/office/drawing/2014/main" id="{41DE06B6-2CC5-437A-A368-E505B2250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518"/>
                <a:ext cx="79" cy="86"/>
              </a:xfrm>
              <a:custGeom>
                <a:avLst/>
                <a:gdLst>
                  <a:gd name="T0" fmla="*/ 79 w 79"/>
                  <a:gd name="T1" fmla="*/ 19 h 86"/>
                  <a:gd name="T2" fmla="*/ 79 w 79"/>
                  <a:gd name="T3" fmla="*/ 19 h 86"/>
                  <a:gd name="T4" fmla="*/ 79 w 79"/>
                  <a:gd name="T5" fmla="*/ 39 h 86"/>
                  <a:gd name="T6" fmla="*/ 78 w 79"/>
                  <a:gd name="T7" fmla="*/ 46 h 86"/>
                  <a:gd name="T8" fmla="*/ 77 w 79"/>
                  <a:gd name="T9" fmla="*/ 52 h 86"/>
                  <a:gd name="T10" fmla="*/ 75 w 79"/>
                  <a:gd name="T11" fmla="*/ 56 h 86"/>
                  <a:gd name="T12" fmla="*/ 72 w 79"/>
                  <a:gd name="T13" fmla="*/ 60 h 86"/>
                  <a:gd name="T14" fmla="*/ 68 w 79"/>
                  <a:gd name="T15" fmla="*/ 65 h 86"/>
                  <a:gd name="T16" fmla="*/ 62 w 79"/>
                  <a:gd name="T17" fmla="*/ 69 h 86"/>
                  <a:gd name="T18" fmla="*/ 62 w 79"/>
                  <a:gd name="T19" fmla="*/ 69 h 86"/>
                  <a:gd name="T20" fmla="*/ 55 w 79"/>
                  <a:gd name="T21" fmla="*/ 72 h 86"/>
                  <a:gd name="T22" fmla="*/ 48 w 79"/>
                  <a:gd name="T23" fmla="*/ 75 h 86"/>
                  <a:gd name="T24" fmla="*/ 33 w 79"/>
                  <a:gd name="T25" fmla="*/ 80 h 86"/>
                  <a:gd name="T26" fmla="*/ 20 w 79"/>
                  <a:gd name="T27" fmla="*/ 83 h 86"/>
                  <a:gd name="T28" fmla="*/ 10 w 79"/>
                  <a:gd name="T29" fmla="*/ 85 h 86"/>
                  <a:gd name="T30" fmla="*/ 10 w 79"/>
                  <a:gd name="T31" fmla="*/ 85 h 86"/>
                  <a:gd name="T32" fmla="*/ 6 w 79"/>
                  <a:gd name="T33" fmla="*/ 86 h 86"/>
                  <a:gd name="T34" fmla="*/ 3 w 79"/>
                  <a:gd name="T35" fmla="*/ 85 h 86"/>
                  <a:gd name="T36" fmla="*/ 1 w 79"/>
                  <a:gd name="T37" fmla="*/ 83 h 86"/>
                  <a:gd name="T38" fmla="*/ 0 w 79"/>
                  <a:gd name="T39" fmla="*/ 80 h 86"/>
                  <a:gd name="T40" fmla="*/ 1 w 79"/>
                  <a:gd name="T41" fmla="*/ 77 h 86"/>
                  <a:gd name="T42" fmla="*/ 2 w 79"/>
                  <a:gd name="T43" fmla="*/ 72 h 86"/>
                  <a:gd name="T44" fmla="*/ 5 w 79"/>
                  <a:gd name="T45" fmla="*/ 67 h 86"/>
                  <a:gd name="T46" fmla="*/ 9 w 79"/>
                  <a:gd name="T47" fmla="*/ 60 h 86"/>
                  <a:gd name="T48" fmla="*/ 9 w 79"/>
                  <a:gd name="T49" fmla="*/ 60 h 86"/>
                  <a:gd name="T50" fmla="*/ 22 w 79"/>
                  <a:gd name="T51" fmla="*/ 43 h 86"/>
                  <a:gd name="T52" fmla="*/ 34 w 79"/>
                  <a:gd name="T53" fmla="*/ 29 h 86"/>
                  <a:gd name="T54" fmla="*/ 42 w 79"/>
                  <a:gd name="T55" fmla="*/ 22 h 86"/>
                  <a:gd name="T56" fmla="*/ 48 w 79"/>
                  <a:gd name="T57" fmla="*/ 17 h 86"/>
                  <a:gd name="T58" fmla="*/ 48 w 79"/>
                  <a:gd name="T59" fmla="*/ 17 h 86"/>
                  <a:gd name="T60" fmla="*/ 60 w 79"/>
                  <a:gd name="T61" fmla="*/ 8 h 86"/>
                  <a:gd name="T62" fmla="*/ 66 w 79"/>
                  <a:gd name="T63" fmla="*/ 3 h 86"/>
                  <a:gd name="T64" fmla="*/ 71 w 79"/>
                  <a:gd name="T65" fmla="*/ 0 h 86"/>
                  <a:gd name="T66" fmla="*/ 73 w 79"/>
                  <a:gd name="T67" fmla="*/ 0 h 86"/>
                  <a:gd name="T68" fmla="*/ 75 w 79"/>
                  <a:gd name="T69" fmla="*/ 0 h 86"/>
                  <a:gd name="T70" fmla="*/ 76 w 79"/>
                  <a:gd name="T71" fmla="*/ 1 h 86"/>
                  <a:gd name="T72" fmla="*/ 78 w 79"/>
                  <a:gd name="T73" fmla="*/ 3 h 86"/>
                  <a:gd name="T74" fmla="*/ 79 w 79"/>
                  <a:gd name="T75" fmla="*/ 5 h 86"/>
                  <a:gd name="T76" fmla="*/ 79 w 79"/>
                  <a:gd name="T77" fmla="*/ 9 h 86"/>
                  <a:gd name="T78" fmla="*/ 79 w 79"/>
                  <a:gd name="T79" fmla="*/ 19 h 86"/>
                  <a:gd name="T80" fmla="*/ 79 w 79"/>
                  <a:gd name="T81" fmla="*/ 19 h 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9" h="86">
                    <a:moveTo>
                      <a:pt x="79" y="19"/>
                    </a:moveTo>
                    <a:lnTo>
                      <a:pt x="79" y="19"/>
                    </a:lnTo>
                    <a:lnTo>
                      <a:pt x="79" y="39"/>
                    </a:lnTo>
                    <a:lnTo>
                      <a:pt x="78" y="46"/>
                    </a:lnTo>
                    <a:lnTo>
                      <a:pt x="77" y="52"/>
                    </a:lnTo>
                    <a:lnTo>
                      <a:pt x="75" y="56"/>
                    </a:lnTo>
                    <a:lnTo>
                      <a:pt x="72" y="60"/>
                    </a:lnTo>
                    <a:lnTo>
                      <a:pt x="68" y="65"/>
                    </a:lnTo>
                    <a:lnTo>
                      <a:pt x="62" y="69"/>
                    </a:lnTo>
                    <a:lnTo>
                      <a:pt x="55" y="72"/>
                    </a:lnTo>
                    <a:lnTo>
                      <a:pt x="48" y="75"/>
                    </a:lnTo>
                    <a:lnTo>
                      <a:pt x="33" y="80"/>
                    </a:lnTo>
                    <a:lnTo>
                      <a:pt x="20" y="83"/>
                    </a:lnTo>
                    <a:lnTo>
                      <a:pt x="10" y="85"/>
                    </a:lnTo>
                    <a:lnTo>
                      <a:pt x="6" y="86"/>
                    </a:lnTo>
                    <a:lnTo>
                      <a:pt x="3" y="85"/>
                    </a:lnTo>
                    <a:lnTo>
                      <a:pt x="1" y="83"/>
                    </a:lnTo>
                    <a:lnTo>
                      <a:pt x="0" y="80"/>
                    </a:lnTo>
                    <a:lnTo>
                      <a:pt x="1" y="77"/>
                    </a:lnTo>
                    <a:lnTo>
                      <a:pt x="2" y="72"/>
                    </a:lnTo>
                    <a:lnTo>
                      <a:pt x="5" y="67"/>
                    </a:lnTo>
                    <a:lnTo>
                      <a:pt x="9" y="60"/>
                    </a:lnTo>
                    <a:lnTo>
                      <a:pt x="22" y="43"/>
                    </a:lnTo>
                    <a:lnTo>
                      <a:pt x="34" y="29"/>
                    </a:lnTo>
                    <a:lnTo>
                      <a:pt x="42" y="22"/>
                    </a:lnTo>
                    <a:lnTo>
                      <a:pt x="48" y="17"/>
                    </a:lnTo>
                    <a:lnTo>
                      <a:pt x="60" y="8"/>
                    </a:lnTo>
                    <a:lnTo>
                      <a:pt x="66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79" y="5"/>
                    </a:lnTo>
                    <a:lnTo>
                      <a:pt x="79" y="9"/>
                    </a:lnTo>
                    <a:lnTo>
                      <a:pt x="79" y="19"/>
                    </a:lnTo>
                    <a:close/>
                  </a:path>
                </a:pathLst>
              </a:custGeom>
              <a:solidFill>
                <a:srgbClr val="899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28" name="Freeform 375">
                <a:extLst>
                  <a:ext uri="{FF2B5EF4-FFF2-40B4-BE49-F238E27FC236}">
                    <a16:creationId xmlns:a16="http://schemas.microsoft.com/office/drawing/2014/main" id="{4A63B78E-F2A7-4E19-83EB-26DEA7145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1520"/>
                <a:ext cx="76" cy="81"/>
              </a:xfrm>
              <a:custGeom>
                <a:avLst/>
                <a:gdLst>
                  <a:gd name="T0" fmla="*/ 76 w 76"/>
                  <a:gd name="T1" fmla="*/ 18 h 81"/>
                  <a:gd name="T2" fmla="*/ 76 w 76"/>
                  <a:gd name="T3" fmla="*/ 18 h 81"/>
                  <a:gd name="T4" fmla="*/ 75 w 76"/>
                  <a:gd name="T5" fmla="*/ 37 h 81"/>
                  <a:gd name="T6" fmla="*/ 74 w 76"/>
                  <a:gd name="T7" fmla="*/ 44 h 81"/>
                  <a:gd name="T8" fmla="*/ 73 w 76"/>
                  <a:gd name="T9" fmla="*/ 49 h 81"/>
                  <a:gd name="T10" fmla="*/ 72 w 76"/>
                  <a:gd name="T11" fmla="*/ 54 h 81"/>
                  <a:gd name="T12" fmla="*/ 69 w 76"/>
                  <a:gd name="T13" fmla="*/ 58 h 81"/>
                  <a:gd name="T14" fmla="*/ 65 w 76"/>
                  <a:gd name="T15" fmla="*/ 62 h 81"/>
                  <a:gd name="T16" fmla="*/ 59 w 76"/>
                  <a:gd name="T17" fmla="*/ 66 h 81"/>
                  <a:gd name="T18" fmla="*/ 59 w 76"/>
                  <a:gd name="T19" fmla="*/ 66 h 81"/>
                  <a:gd name="T20" fmla="*/ 46 w 76"/>
                  <a:gd name="T21" fmla="*/ 72 h 81"/>
                  <a:gd name="T22" fmla="*/ 31 w 76"/>
                  <a:gd name="T23" fmla="*/ 76 h 81"/>
                  <a:gd name="T24" fmla="*/ 19 w 76"/>
                  <a:gd name="T25" fmla="*/ 79 h 81"/>
                  <a:gd name="T26" fmla="*/ 9 w 76"/>
                  <a:gd name="T27" fmla="*/ 81 h 81"/>
                  <a:gd name="T28" fmla="*/ 9 w 76"/>
                  <a:gd name="T29" fmla="*/ 81 h 81"/>
                  <a:gd name="T30" fmla="*/ 6 w 76"/>
                  <a:gd name="T31" fmla="*/ 81 h 81"/>
                  <a:gd name="T32" fmla="*/ 3 w 76"/>
                  <a:gd name="T33" fmla="*/ 81 h 81"/>
                  <a:gd name="T34" fmla="*/ 1 w 76"/>
                  <a:gd name="T35" fmla="*/ 79 h 81"/>
                  <a:gd name="T36" fmla="*/ 0 w 76"/>
                  <a:gd name="T37" fmla="*/ 77 h 81"/>
                  <a:gd name="T38" fmla="*/ 1 w 76"/>
                  <a:gd name="T39" fmla="*/ 73 h 81"/>
                  <a:gd name="T40" fmla="*/ 2 w 76"/>
                  <a:gd name="T41" fmla="*/ 69 h 81"/>
                  <a:gd name="T42" fmla="*/ 5 w 76"/>
                  <a:gd name="T43" fmla="*/ 64 h 81"/>
                  <a:gd name="T44" fmla="*/ 9 w 76"/>
                  <a:gd name="T45" fmla="*/ 57 h 81"/>
                  <a:gd name="T46" fmla="*/ 9 w 76"/>
                  <a:gd name="T47" fmla="*/ 57 h 81"/>
                  <a:gd name="T48" fmla="*/ 21 w 76"/>
                  <a:gd name="T49" fmla="*/ 41 h 81"/>
                  <a:gd name="T50" fmla="*/ 32 w 76"/>
                  <a:gd name="T51" fmla="*/ 28 h 81"/>
                  <a:gd name="T52" fmla="*/ 40 w 76"/>
                  <a:gd name="T53" fmla="*/ 21 h 81"/>
                  <a:gd name="T54" fmla="*/ 46 w 76"/>
                  <a:gd name="T55" fmla="*/ 16 h 81"/>
                  <a:gd name="T56" fmla="*/ 46 w 76"/>
                  <a:gd name="T57" fmla="*/ 16 h 81"/>
                  <a:gd name="T58" fmla="*/ 57 w 76"/>
                  <a:gd name="T59" fmla="*/ 7 h 81"/>
                  <a:gd name="T60" fmla="*/ 62 w 76"/>
                  <a:gd name="T61" fmla="*/ 3 h 81"/>
                  <a:gd name="T62" fmla="*/ 67 w 76"/>
                  <a:gd name="T63" fmla="*/ 0 h 81"/>
                  <a:gd name="T64" fmla="*/ 71 w 76"/>
                  <a:gd name="T65" fmla="*/ 0 h 81"/>
                  <a:gd name="T66" fmla="*/ 72 w 76"/>
                  <a:gd name="T67" fmla="*/ 1 h 81"/>
                  <a:gd name="T68" fmla="*/ 74 w 76"/>
                  <a:gd name="T69" fmla="*/ 3 h 81"/>
                  <a:gd name="T70" fmla="*/ 75 w 76"/>
                  <a:gd name="T71" fmla="*/ 9 h 81"/>
                  <a:gd name="T72" fmla="*/ 76 w 76"/>
                  <a:gd name="T73" fmla="*/ 18 h 81"/>
                  <a:gd name="T74" fmla="*/ 76 w 76"/>
                  <a:gd name="T75" fmla="*/ 18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6" h="81">
                    <a:moveTo>
                      <a:pt x="76" y="18"/>
                    </a:moveTo>
                    <a:lnTo>
                      <a:pt x="76" y="18"/>
                    </a:lnTo>
                    <a:lnTo>
                      <a:pt x="75" y="37"/>
                    </a:lnTo>
                    <a:lnTo>
                      <a:pt x="74" y="44"/>
                    </a:lnTo>
                    <a:lnTo>
                      <a:pt x="73" y="49"/>
                    </a:lnTo>
                    <a:lnTo>
                      <a:pt x="72" y="54"/>
                    </a:lnTo>
                    <a:lnTo>
                      <a:pt x="69" y="58"/>
                    </a:lnTo>
                    <a:lnTo>
                      <a:pt x="65" y="62"/>
                    </a:lnTo>
                    <a:lnTo>
                      <a:pt x="59" y="66"/>
                    </a:lnTo>
                    <a:lnTo>
                      <a:pt x="46" y="72"/>
                    </a:lnTo>
                    <a:lnTo>
                      <a:pt x="31" y="76"/>
                    </a:lnTo>
                    <a:lnTo>
                      <a:pt x="19" y="79"/>
                    </a:lnTo>
                    <a:lnTo>
                      <a:pt x="9" y="81"/>
                    </a:lnTo>
                    <a:lnTo>
                      <a:pt x="6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0" y="77"/>
                    </a:lnTo>
                    <a:lnTo>
                      <a:pt x="1" y="73"/>
                    </a:lnTo>
                    <a:lnTo>
                      <a:pt x="2" y="69"/>
                    </a:lnTo>
                    <a:lnTo>
                      <a:pt x="5" y="64"/>
                    </a:lnTo>
                    <a:lnTo>
                      <a:pt x="9" y="57"/>
                    </a:lnTo>
                    <a:lnTo>
                      <a:pt x="21" y="41"/>
                    </a:lnTo>
                    <a:lnTo>
                      <a:pt x="32" y="28"/>
                    </a:lnTo>
                    <a:lnTo>
                      <a:pt x="40" y="21"/>
                    </a:lnTo>
                    <a:lnTo>
                      <a:pt x="46" y="16"/>
                    </a:lnTo>
                    <a:lnTo>
                      <a:pt x="57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1"/>
                    </a:lnTo>
                    <a:lnTo>
                      <a:pt x="74" y="3"/>
                    </a:lnTo>
                    <a:lnTo>
                      <a:pt x="75" y="9"/>
                    </a:lnTo>
                    <a:lnTo>
                      <a:pt x="76" y="18"/>
                    </a:lnTo>
                    <a:close/>
                  </a:path>
                </a:pathLst>
              </a:custGeom>
              <a:solidFill>
                <a:srgbClr val="A6A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29" name="Freeform 376">
                <a:extLst>
                  <a:ext uri="{FF2B5EF4-FFF2-40B4-BE49-F238E27FC236}">
                    <a16:creationId xmlns:a16="http://schemas.microsoft.com/office/drawing/2014/main" id="{92BBF64D-A9D7-4B7A-9C8E-EE03139EC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522"/>
                <a:ext cx="72" cy="77"/>
              </a:xfrm>
              <a:custGeom>
                <a:avLst/>
                <a:gdLst>
                  <a:gd name="T0" fmla="*/ 72 w 72"/>
                  <a:gd name="T1" fmla="*/ 18 h 77"/>
                  <a:gd name="T2" fmla="*/ 72 w 72"/>
                  <a:gd name="T3" fmla="*/ 18 h 77"/>
                  <a:gd name="T4" fmla="*/ 71 w 72"/>
                  <a:gd name="T5" fmla="*/ 35 h 77"/>
                  <a:gd name="T6" fmla="*/ 70 w 72"/>
                  <a:gd name="T7" fmla="*/ 42 h 77"/>
                  <a:gd name="T8" fmla="*/ 70 w 72"/>
                  <a:gd name="T9" fmla="*/ 47 h 77"/>
                  <a:gd name="T10" fmla="*/ 68 w 72"/>
                  <a:gd name="T11" fmla="*/ 51 h 77"/>
                  <a:gd name="T12" fmla="*/ 65 w 72"/>
                  <a:gd name="T13" fmla="*/ 55 h 77"/>
                  <a:gd name="T14" fmla="*/ 61 w 72"/>
                  <a:gd name="T15" fmla="*/ 59 h 77"/>
                  <a:gd name="T16" fmla="*/ 56 w 72"/>
                  <a:gd name="T17" fmla="*/ 62 h 77"/>
                  <a:gd name="T18" fmla="*/ 56 w 72"/>
                  <a:gd name="T19" fmla="*/ 62 h 77"/>
                  <a:gd name="T20" fmla="*/ 43 w 72"/>
                  <a:gd name="T21" fmla="*/ 68 h 77"/>
                  <a:gd name="T22" fmla="*/ 30 w 72"/>
                  <a:gd name="T23" fmla="*/ 72 h 77"/>
                  <a:gd name="T24" fmla="*/ 9 w 72"/>
                  <a:gd name="T25" fmla="*/ 77 h 77"/>
                  <a:gd name="T26" fmla="*/ 9 w 72"/>
                  <a:gd name="T27" fmla="*/ 77 h 77"/>
                  <a:gd name="T28" fmla="*/ 5 w 72"/>
                  <a:gd name="T29" fmla="*/ 77 h 77"/>
                  <a:gd name="T30" fmla="*/ 3 w 72"/>
                  <a:gd name="T31" fmla="*/ 77 h 77"/>
                  <a:gd name="T32" fmla="*/ 1 w 72"/>
                  <a:gd name="T33" fmla="*/ 75 h 77"/>
                  <a:gd name="T34" fmla="*/ 0 w 72"/>
                  <a:gd name="T35" fmla="*/ 73 h 77"/>
                  <a:gd name="T36" fmla="*/ 0 w 72"/>
                  <a:gd name="T37" fmla="*/ 69 h 77"/>
                  <a:gd name="T38" fmla="*/ 2 w 72"/>
                  <a:gd name="T39" fmla="*/ 65 h 77"/>
                  <a:gd name="T40" fmla="*/ 4 w 72"/>
                  <a:gd name="T41" fmla="*/ 61 h 77"/>
                  <a:gd name="T42" fmla="*/ 8 w 72"/>
                  <a:gd name="T43" fmla="*/ 54 h 77"/>
                  <a:gd name="T44" fmla="*/ 8 w 72"/>
                  <a:gd name="T45" fmla="*/ 54 h 77"/>
                  <a:gd name="T46" fmla="*/ 20 w 72"/>
                  <a:gd name="T47" fmla="*/ 39 h 77"/>
                  <a:gd name="T48" fmla="*/ 31 w 72"/>
                  <a:gd name="T49" fmla="*/ 26 h 77"/>
                  <a:gd name="T50" fmla="*/ 37 w 72"/>
                  <a:gd name="T51" fmla="*/ 20 h 77"/>
                  <a:gd name="T52" fmla="*/ 43 w 72"/>
                  <a:gd name="T53" fmla="*/ 16 h 77"/>
                  <a:gd name="T54" fmla="*/ 43 w 72"/>
                  <a:gd name="T55" fmla="*/ 16 h 77"/>
                  <a:gd name="T56" fmla="*/ 54 w 72"/>
                  <a:gd name="T57" fmla="*/ 7 h 77"/>
                  <a:gd name="T58" fmla="*/ 59 w 72"/>
                  <a:gd name="T59" fmla="*/ 4 h 77"/>
                  <a:gd name="T60" fmla="*/ 64 w 72"/>
                  <a:gd name="T61" fmla="*/ 1 h 77"/>
                  <a:gd name="T62" fmla="*/ 67 w 72"/>
                  <a:gd name="T63" fmla="*/ 0 h 77"/>
                  <a:gd name="T64" fmla="*/ 69 w 72"/>
                  <a:gd name="T65" fmla="*/ 1 h 77"/>
                  <a:gd name="T66" fmla="*/ 70 w 72"/>
                  <a:gd name="T67" fmla="*/ 4 h 77"/>
                  <a:gd name="T68" fmla="*/ 72 w 72"/>
                  <a:gd name="T69" fmla="*/ 9 h 77"/>
                  <a:gd name="T70" fmla="*/ 72 w 72"/>
                  <a:gd name="T71" fmla="*/ 18 h 77"/>
                  <a:gd name="T72" fmla="*/ 72 w 72"/>
                  <a:gd name="T73" fmla="*/ 18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2" h="77">
                    <a:moveTo>
                      <a:pt x="72" y="18"/>
                    </a:moveTo>
                    <a:lnTo>
                      <a:pt x="72" y="18"/>
                    </a:lnTo>
                    <a:lnTo>
                      <a:pt x="71" y="35"/>
                    </a:lnTo>
                    <a:lnTo>
                      <a:pt x="70" y="42"/>
                    </a:lnTo>
                    <a:lnTo>
                      <a:pt x="70" y="47"/>
                    </a:lnTo>
                    <a:lnTo>
                      <a:pt x="68" y="51"/>
                    </a:lnTo>
                    <a:lnTo>
                      <a:pt x="65" y="55"/>
                    </a:lnTo>
                    <a:lnTo>
                      <a:pt x="61" y="59"/>
                    </a:lnTo>
                    <a:lnTo>
                      <a:pt x="56" y="62"/>
                    </a:lnTo>
                    <a:lnTo>
                      <a:pt x="43" y="68"/>
                    </a:lnTo>
                    <a:lnTo>
                      <a:pt x="30" y="72"/>
                    </a:lnTo>
                    <a:lnTo>
                      <a:pt x="9" y="77"/>
                    </a:lnTo>
                    <a:lnTo>
                      <a:pt x="5" y="77"/>
                    </a:lnTo>
                    <a:lnTo>
                      <a:pt x="3" y="77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2" y="65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20" y="39"/>
                    </a:lnTo>
                    <a:lnTo>
                      <a:pt x="31" y="26"/>
                    </a:lnTo>
                    <a:lnTo>
                      <a:pt x="37" y="20"/>
                    </a:lnTo>
                    <a:lnTo>
                      <a:pt x="43" y="16"/>
                    </a:lnTo>
                    <a:lnTo>
                      <a:pt x="54" y="7"/>
                    </a:lnTo>
                    <a:lnTo>
                      <a:pt x="59" y="4"/>
                    </a:lnTo>
                    <a:lnTo>
                      <a:pt x="64" y="1"/>
                    </a:lnTo>
                    <a:lnTo>
                      <a:pt x="67" y="0"/>
                    </a:lnTo>
                    <a:lnTo>
                      <a:pt x="69" y="1"/>
                    </a:lnTo>
                    <a:lnTo>
                      <a:pt x="70" y="4"/>
                    </a:lnTo>
                    <a:lnTo>
                      <a:pt x="72" y="9"/>
                    </a:lnTo>
                    <a:lnTo>
                      <a:pt x="72" y="18"/>
                    </a:lnTo>
                    <a:close/>
                  </a:path>
                </a:pathLst>
              </a:custGeom>
              <a:solidFill>
                <a:srgbClr val="C3B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30" name="Freeform 377">
                <a:extLst>
                  <a:ext uri="{FF2B5EF4-FFF2-40B4-BE49-F238E27FC236}">
                    <a16:creationId xmlns:a16="http://schemas.microsoft.com/office/drawing/2014/main" id="{D3FB8159-AB84-4DE8-9F3A-93DFFDCDD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1525"/>
                <a:ext cx="68" cy="72"/>
              </a:xfrm>
              <a:custGeom>
                <a:avLst/>
                <a:gdLst>
                  <a:gd name="T0" fmla="*/ 68 w 68"/>
                  <a:gd name="T1" fmla="*/ 16 h 72"/>
                  <a:gd name="T2" fmla="*/ 68 w 68"/>
                  <a:gd name="T3" fmla="*/ 16 h 72"/>
                  <a:gd name="T4" fmla="*/ 67 w 68"/>
                  <a:gd name="T5" fmla="*/ 33 h 72"/>
                  <a:gd name="T6" fmla="*/ 67 w 68"/>
                  <a:gd name="T7" fmla="*/ 39 h 72"/>
                  <a:gd name="T8" fmla="*/ 66 w 68"/>
                  <a:gd name="T9" fmla="*/ 43 h 72"/>
                  <a:gd name="T10" fmla="*/ 64 w 68"/>
                  <a:gd name="T11" fmla="*/ 47 h 72"/>
                  <a:gd name="T12" fmla="*/ 62 w 68"/>
                  <a:gd name="T13" fmla="*/ 51 h 72"/>
                  <a:gd name="T14" fmla="*/ 58 w 68"/>
                  <a:gd name="T15" fmla="*/ 54 h 72"/>
                  <a:gd name="T16" fmla="*/ 53 w 68"/>
                  <a:gd name="T17" fmla="*/ 58 h 72"/>
                  <a:gd name="T18" fmla="*/ 53 w 68"/>
                  <a:gd name="T19" fmla="*/ 58 h 72"/>
                  <a:gd name="T20" fmla="*/ 41 w 68"/>
                  <a:gd name="T21" fmla="*/ 64 h 72"/>
                  <a:gd name="T22" fmla="*/ 28 w 68"/>
                  <a:gd name="T23" fmla="*/ 67 h 72"/>
                  <a:gd name="T24" fmla="*/ 8 w 68"/>
                  <a:gd name="T25" fmla="*/ 72 h 72"/>
                  <a:gd name="T26" fmla="*/ 8 w 68"/>
                  <a:gd name="T27" fmla="*/ 72 h 72"/>
                  <a:gd name="T28" fmla="*/ 5 w 68"/>
                  <a:gd name="T29" fmla="*/ 72 h 72"/>
                  <a:gd name="T30" fmla="*/ 3 w 68"/>
                  <a:gd name="T31" fmla="*/ 72 h 72"/>
                  <a:gd name="T32" fmla="*/ 1 w 68"/>
                  <a:gd name="T33" fmla="*/ 70 h 72"/>
                  <a:gd name="T34" fmla="*/ 0 w 68"/>
                  <a:gd name="T35" fmla="*/ 68 h 72"/>
                  <a:gd name="T36" fmla="*/ 0 w 68"/>
                  <a:gd name="T37" fmla="*/ 65 h 72"/>
                  <a:gd name="T38" fmla="*/ 1 w 68"/>
                  <a:gd name="T39" fmla="*/ 61 h 72"/>
                  <a:gd name="T40" fmla="*/ 4 w 68"/>
                  <a:gd name="T41" fmla="*/ 57 h 72"/>
                  <a:gd name="T42" fmla="*/ 8 w 68"/>
                  <a:gd name="T43" fmla="*/ 50 h 72"/>
                  <a:gd name="T44" fmla="*/ 8 w 68"/>
                  <a:gd name="T45" fmla="*/ 50 h 72"/>
                  <a:gd name="T46" fmla="*/ 18 w 68"/>
                  <a:gd name="T47" fmla="*/ 36 h 72"/>
                  <a:gd name="T48" fmla="*/ 29 w 68"/>
                  <a:gd name="T49" fmla="*/ 24 h 72"/>
                  <a:gd name="T50" fmla="*/ 35 w 68"/>
                  <a:gd name="T51" fmla="*/ 18 h 72"/>
                  <a:gd name="T52" fmla="*/ 41 w 68"/>
                  <a:gd name="T53" fmla="*/ 14 h 72"/>
                  <a:gd name="T54" fmla="*/ 41 w 68"/>
                  <a:gd name="T55" fmla="*/ 14 h 72"/>
                  <a:gd name="T56" fmla="*/ 51 w 68"/>
                  <a:gd name="T57" fmla="*/ 6 h 72"/>
                  <a:gd name="T58" fmla="*/ 56 w 68"/>
                  <a:gd name="T59" fmla="*/ 3 h 72"/>
                  <a:gd name="T60" fmla="*/ 60 w 68"/>
                  <a:gd name="T61" fmla="*/ 1 h 72"/>
                  <a:gd name="T62" fmla="*/ 64 w 68"/>
                  <a:gd name="T63" fmla="*/ 0 h 72"/>
                  <a:gd name="T64" fmla="*/ 65 w 68"/>
                  <a:gd name="T65" fmla="*/ 1 h 72"/>
                  <a:gd name="T66" fmla="*/ 66 w 68"/>
                  <a:gd name="T67" fmla="*/ 3 h 72"/>
                  <a:gd name="T68" fmla="*/ 68 w 68"/>
                  <a:gd name="T69" fmla="*/ 8 h 72"/>
                  <a:gd name="T70" fmla="*/ 68 w 68"/>
                  <a:gd name="T71" fmla="*/ 16 h 72"/>
                  <a:gd name="T72" fmla="*/ 68 w 68"/>
                  <a:gd name="T73" fmla="*/ 16 h 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8" h="72">
                    <a:moveTo>
                      <a:pt x="68" y="16"/>
                    </a:moveTo>
                    <a:lnTo>
                      <a:pt x="68" y="16"/>
                    </a:lnTo>
                    <a:lnTo>
                      <a:pt x="67" y="33"/>
                    </a:lnTo>
                    <a:lnTo>
                      <a:pt x="67" y="39"/>
                    </a:lnTo>
                    <a:lnTo>
                      <a:pt x="66" y="43"/>
                    </a:lnTo>
                    <a:lnTo>
                      <a:pt x="64" y="47"/>
                    </a:lnTo>
                    <a:lnTo>
                      <a:pt x="62" y="51"/>
                    </a:lnTo>
                    <a:lnTo>
                      <a:pt x="58" y="54"/>
                    </a:lnTo>
                    <a:lnTo>
                      <a:pt x="53" y="58"/>
                    </a:lnTo>
                    <a:lnTo>
                      <a:pt x="41" y="64"/>
                    </a:lnTo>
                    <a:lnTo>
                      <a:pt x="28" y="67"/>
                    </a:lnTo>
                    <a:lnTo>
                      <a:pt x="8" y="72"/>
                    </a:lnTo>
                    <a:lnTo>
                      <a:pt x="5" y="72"/>
                    </a:lnTo>
                    <a:lnTo>
                      <a:pt x="3" y="72"/>
                    </a:lnTo>
                    <a:lnTo>
                      <a:pt x="1" y="70"/>
                    </a:lnTo>
                    <a:lnTo>
                      <a:pt x="0" y="68"/>
                    </a:lnTo>
                    <a:lnTo>
                      <a:pt x="0" y="65"/>
                    </a:lnTo>
                    <a:lnTo>
                      <a:pt x="1" y="61"/>
                    </a:lnTo>
                    <a:lnTo>
                      <a:pt x="4" y="57"/>
                    </a:lnTo>
                    <a:lnTo>
                      <a:pt x="8" y="50"/>
                    </a:lnTo>
                    <a:lnTo>
                      <a:pt x="18" y="36"/>
                    </a:lnTo>
                    <a:lnTo>
                      <a:pt x="29" y="24"/>
                    </a:lnTo>
                    <a:lnTo>
                      <a:pt x="35" y="18"/>
                    </a:lnTo>
                    <a:lnTo>
                      <a:pt x="41" y="14"/>
                    </a:lnTo>
                    <a:lnTo>
                      <a:pt x="51" y="6"/>
                    </a:lnTo>
                    <a:lnTo>
                      <a:pt x="56" y="3"/>
                    </a:lnTo>
                    <a:lnTo>
                      <a:pt x="60" y="1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6" y="3"/>
                    </a:lnTo>
                    <a:lnTo>
                      <a:pt x="68" y="8"/>
                    </a:lnTo>
                    <a:lnTo>
                      <a:pt x="68" y="16"/>
                    </a:lnTo>
                    <a:close/>
                  </a:path>
                </a:pathLst>
              </a:custGeom>
              <a:solidFill>
                <a:srgbClr val="DFC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31" name="Freeform 378">
                <a:extLst>
                  <a:ext uri="{FF2B5EF4-FFF2-40B4-BE49-F238E27FC236}">
                    <a16:creationId xmlns:a16="http://schemas.microsoft.com/office/drawing/2014/main" id="{B8824135-EFF8-4397-BC2C-7E7E24940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1528"/>
                <a:ext cx="64" cy="67"/>
              </a:xfrm>
              <a:custGeom>
                <a:avLst/>
                <a:gdLst>
                  <a:gd name="T0" fmla="*/ 7 w 64"/>
                  <a:gd name="T1" fmla="*/ 46 h 67"/>
                  <a:gd name="T2" fmla="*/ 7 w 64"/>
                  <a:gd name="T3" fmla="*/ 46 h 67"/>
                  <a:gd name="T4" fmla="*/ 17 w 64"/>
                  <a:gd name="T5" fmla="*/ 33 h 67"/>
                  <a:gd name="T6" fmla="*/ 27 w 64"/>
                  <a:gd name="T7" fmla="*/ 22 h 67"/>
                  <a:gd name="T8" fmla="*/ 33 w 64"/>
                  <a:gd name="T9" fmla="*/ 17 h 67"/>
                  <a:gd name="T10" fmla="*/ 39 w 64"/>
                  <a:gd name="T11" fmla="*/ 12 h 67"/>
                  <a:gd name="T12" fmla="*/ 39 w 64"/>
                  <a:gd name="T13" fmla="*/ 12 h 67"/>
                  <a:gd name="T14" fmla="*/ 48 w 64"/>
                  <a:gd name="T15" fmla="*/ 5 h 67"/>
                  <a:gd name="T16" fmla="*/ 53 w 64"/>
                  <a:gd name="T17" fmla="*/ 2 h 67"/>
                  <a:gd name="T18" fmla="*/ 57 w 64"/>
                  <a:gd name="T19" fmla="*/ 0 h 67"/>
                  <a:gd name="T20" fmla="*/ 60 w 64"/>
                  <a:gd name="T21" fmla="*/ 0 h 67"/>
                  <a:gd name="T22" fmla="*/ 61 w 64"/>
                  <a:gd name="T23" fmla="*/ 0 h 67"/>
                  <a:gd name="T24" fmla="*/ 62 w 64"/>
                  <a:gd name="T25" fmla="*/ 2 h 67"/>
                  <a:gd name="T26" fmla="*/ 64 w 64"/>
                  <a:gd name="T27" fmla="*/ 6 h 67"/>
                  <a:gd name="T28" fmla="*/ 64 w 64"/>
                  <a:gd name="T29" fmla="*/ 14 h 67"/>
                  <a:gd name="T30" fmla="*/ 64 w 64"/>
                  <a:gd name="T31" fmla="*/ 14 h 67"/>
                  <a:gd name="T32" fmla="*/ 63 w 64"/>
                  <a:gd name="T33" fmla="*/ 30 h 67"/>
                  <a:gd name="T34" fmla="*/ 62 w 64"/>
                  <a:gd name="T35" fmla="*/ 40 h 67"/>
                  <a:gd name="T36" fmla="*/ 61 w 64"/>
                  <a:gd name="T37" fmla="*/ 44 h 67"/>
                  <a:gd name="T38" fmla="*/ 58 w 64"/>
                  <a:gd name="T39" fmla="*/ 47 h 67"/>
                  <a:gd name="T40" fmla="*/ 55 w 64"/>
                  <a:gd name="T41" fmla="*/ 50 h 67"/>
                  <a:gd name="T42" fmla="*/ 50 w 64"/>
                  <a:gd name="T43" fmla="*/ 54 h 67"/>
                  <a:gd name="T44" fmla="*/ 50 w 64"/>
                  <a:gd name="T45" fmla="*/ 54 h 67"/>
                  <a:gd name="T46" fmla="*/ 39 w 64"/>
                  <a:gd name="T47" fmla="*/ 59 h 67"/>
                  <a:gd name="T48" fmla="*/ 26 w 64"/>
                  <a:gd name="T49" fmla="*/ 63 h 67"/>
                  <a:gd name="T50" fmla="*/ 8 w 64"/>
                  <a:gd name="T51" fmla="*/ 67 h 67"/>
                  <a:gd name="T52" fmla="*/ 8 w 64"/>
                  <a:gd name="T53" fmla="*/ 67 h 67"/>
                  <a:gd name="T54" fmla="*/ 5 w 64"/>
                  <a:gd name="T55" fmla="*/ 67 h 67"/>
                  <a:gd name="T56" fmla="*/ 2 w 64"/>
                  <a:gd name="T57" fmla="*/ 67 h 67"/>
                  <a:gd name="T58" fmla="*/ 1 w 64"/>
                  <a:gd name="T59" fmla="*/ 65 h 67"/>
                  <a:gd name="T60" fmla="*/ 0 w 64"/>
                  <a:gd name="T61" fmla="*/ 63 h 67"/>
                  <a:gd name="T62" fmla="*/ 0 w 64"/>
                  <a:gd name="T63" fmla="*/ 60 h 67"/>
                  <a:gd name="T64" fmla="*/ 1 w 64"/>
                  <a:gd name="T65" fmla="*/ 57 h 67"/>
                  <a:gd name="T66" fmla="*/ 4 w 64"/>
                  <a:gd name="T67" fmla="*/ 51 h 67"/>
                  <a:gd name="T68" fmla="*/ 7 w 64"/>
                  <a:gd name="T69" fmla="*/ 46 h 67"/>
                  <a:gd name="T70" fmla="*/ 7 w 64"/>
                  <a:gd name="T71" fmla="*/ 46 h 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4" h="67">
                    <a:moveTo>
                      <a:pt x="7" y="46"/>
                    </a:moveTo>
                    <a:lnTo>
                      <a:pt x="7" y="46"/>
                    </a:lnTo>
                    <a:lnTo>
                      <a:pt x="17" y="33"/>
                    </a:lnTo>
                    <a:lnTo>
                      <a:pt x="27" y="22"/>
                    </a:lnTo>
                    <a:lnTo>
                      <a:pt x="33" y="17"/>
                    </a:lnTo>
                    <a:lnTo>
                      <a:pt x="39" y="12"/>
                    </a:lnTo>
                    <a:lnTo>
                      <a:pt x="48" y="5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2"/>
                    </a:lnTo>
                    <a:lnTo>
                      <a:pt x="64" y="6"/>
                    </a:lnTo>
                    <a:lnTo>
                      <a:pt x="64" y="14"/>
                    </a:lnTo>
                    <a:lnTo>
                      <a:pt x="63" y="30"/>
                    </a:lnTo>
                    <a:lnTo>
                      <a:pt x="62" y="40"/>
                    </a:lnTo>
                    <a:lnTo>
                      <a:pt x="61" y="44"/>
                    </a:lnTo>
                    <a:lnTo>
                      <a:pt x="58" y="47"/>
                    </a:lnTo>
                    <a:lnTo>
                      <a:pt x="55" y="50"/>
                    </a:lnTo>
                    <a:lnTo>
                      <a:pt x="50" y="54"/>
                    </a:lnTo>
                    <a:lnTo>
                      <a:pt x="39" y="59"/>
                    </a:lnTo>
                    <a:lnTo>
                      <a:pt x="26" y="63"/>
                    </a:lnTo>
                    <a:lnTo>
                      <a:pt x="8" y="67"/>
                    </a:lnTo>
                    <a:lnTo>
                      <a:pt x="5" y="67"/>
                    </a:lnTo>
                    <a:lnTo>
                      <a:pt x="2" y="67"/>
                    </a:lnTo>
                    <a:lnTo>
                      <a:pt x="1" y="65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1" y="57"/>
                    </a:lnTo>
                    <a:lnTo>
                      <a:pt x="4" y="51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FC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32" name="Freeform 379">
                <a:extLst>
                  <a:ext uri="{FF2B5EF4-FFF2-40B4-BE49-F238E27FC236}">
                    <a16:creationId xmlns:a16="http://schemas.microsoft.com/office/drawing/2014/main" id="{B5D29B00-6F7A-4734-86CE-F1FB3EF65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181"/>
                <a:ext cx="96" cy="22"/>
              </a:xfrm>
              <a:custGeom>
                <a:avLst/>
                <a:gdLst>
                  <a:gd name="T0" fmla="*/ 96 w 96"/>
                  <a:gd name="T1" fmla="*/ 4 h 22"/>
                  <a:gd name="T2" fmla="*/ 96 w 96"/>
                  <a:gd name="T3" fmla="*/ 4 h 22"/>
                  <a:gd name="T4" fmla="*/ 83 w 96"/>
                  <a:gd name="T5" fmla="*/ 2 h 22"/>
                  <a:gd name="T6" fmla="*/ 70 w 96"/>
                  <a:gd name="T7" fmla="*/ 1 h 22"/>
                  <a:gd name="T8" fmla="*/ 58 w 96"/>
                  <a:gd name="T9" fmla="*/ 1 h 22"/>
                  <a:gd name="T10" fmla="*/ 46 w 96"/>
                  <a:gd name="T11" fmla="*/ 3 h 22"/>
                  <a:gd name="T12" fmla="*/ 35 w 96"/>
                  <a:gd name="T13" fmla="*/ 6 h 22"/>
                  <a:gd name="T14" fmla="*/ 24 w 96"/>
                  <a:gd name="T15" fmla="*/ 11 h 22"/>
                  <a:gd name="T16" fmla="*/ 12 w 96"/>
                  <a:gd name="T17" fmla="*/ 16 h 22"/>
                  <a:gd name="T18" fmla="*/ 0 w 96"/>
                  <a:gd name="T19" fmla="*/ 22 h 22"/>
                  <a:gd name="T20" fmla="*/ 0 w 96"/>
                  <a:gd name="T21" fmla="*/ 22 h 22"/>
                  <a:gd name="T22" fmla="*/ 0 w 96"/>
                  <a:gd name="T23" fmla="*/ 21 h 22"/>
                  <a:gd name="T24" fmla="*/ 0 w 96"/>
                  <a:gd name="T25" fmla="*/ 21 h 22"/>
                  <a:gd name="T26" fmla="*/ 0 w 96"/>
                  <a:gd name="T27" fmla="*/ 21 h 22"/>
                  <a:gd name="T28" fmla="*/ 11 w 96"/>
                  <a:gd name="T29" fmla="*/ 14 h 22"/>
                  <a:gd name="T30" fmla="*/ 23 w 96"/>
                  <a:gd name="T31" fmla="*/ 8 h 22"/>
                  <a:gd name="T32" fmla="*/ 35 w 96"/>
                  <a:gd name="T33" fmla="*/ 4 h 22"/>
                  <a:gd name="T34" fmla="*/ 46 w 96"/>
                  <a:gd name="T35" fmla="*/ 1 h 22"/>
                  <a:gd name="T36" fmla="*/ 58 w 96"/>
                  <a:gd name="T37" fmla="*/ 0 h 22"/>
                  <a:gd name="T38" fmla="*/ 70 w 96"/>
                  <a:gd name="T39" fmla="*/ 0 h 22"/>
                  <a:gd name="T40" fmla="*/ 84 w 96"/>
                  <a:gd name="T41" fmla="*/ 1 h 22"/>
                  <a:gd name="T42" fmla="*/ 96 w 96"/>
                  <a:gd name="T43" fmla="*/ 3 h 22"/>
                  <a:gd name="T44" fmla="*/ 96 w 96"/>
                  <a:gd name="T45" fmla="*/ 3 h 22"/>
                  <a:gd name="T46" fmla="*/ 96 w 96"/>
                  <a:gd name="T47" fmla="*/ 4 h 22"/>
                  <a:gd name="T48" fmla="*/ 96 w 96"/>
                  <a:gd name="T49" fmla="*/ 4 h 22"/>
                  <a:gd name="T50" fmla="*/ 96 w 96"/>
                  <a:gd name="T51" fmla="*/ 4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6" h="22">
                    <a:moveTo>
                      <a:pt x="96" y="4"/>
                    </a:moveTo>
                    <a:lnTo>
                      <a:pt x="96" y="4"/>
                    </a:lnTo>
                    <a:lnTo>
                      <a:pt x="83" y="2"/>
                    </a:lnTo>
                    <a:lnTo>
                      <a:pt x="70" y="1"/>
                    </a:lnTo>
                    <a:lnTo>
                      <a:pt x="58" y="1"/>
                    </a:lnTo>
                    <a:lnTo>
                      <a:pt x="46" y="3"/>
                    </a:lnTo>
                    <a:lnTo>
                      <a:pt x="35" y="6"/>
                    </a:lnTo>
                    <a:lnTo>
                      <a:pt x="24" y="11"/>
                    </a:lnTo>
                    <a:lnTo>
                      <a:pt x="12" y="1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1" y="14"/>
                    </a:lnTo>
                    <a:lnTo>
                      <a:pt x="23" y="8"/>
                    </a:lnTo>
                    <a:lnTo>
                      <a:pt x="35" y="4"/>
                    </a:lnTo>
                    <a:lnTo>
                      <a:pt x="46" y="1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4" y="1"/>
                    </a:lnTo>
                    <a:lnTo>
                      <a:pt x="96" y="3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33" name="Freeform 380">
                <a:extLst>
                  <a:ext uri="{FF2B5EF4-FFF2-40B4-BE49-F238E27FC236}">
                    <a16:creationId xmlns:a16="http://schemas.microsoft.com/office/drawing/2014/main" id="{18B13336-E0BE-430E-8F0D-35915FE2F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1285"/>
                <a:ext cx="50" cy="39"/>
              </a:xfrm>
              <a:custGeom>
                <a:avLst/>
                <a:gdLst>
                  <a:gd name="T0" fmla="*/ 50 w 50"/>
                  <a:gd name="T1" fmla="*/ 1 h 39"/>
                  <a:gd name="T2" fmla="*/ 50 w 50"/>
                  <a:gd name="T3" fmla="*/ 1 h 39"/>
                  <a:gd name="T4" fmla="*/ 44 w 50"/>
                  <a:gd name="T5" fmla="*/ 0 h 39"/>
                  <a:gd name="T6" fmla="*/ 38 w 50"/>
                  <a:gd name="T7" fmla="*/ 2 h 39"/>
                  <a:gd name="T8" fmla="*/ 38 w 50"/>
                  <a:gd name="T9" fmla="*/ 2 h 39"/>
                  <a:gd name="T10" fmla="*/ 31 w 50"/>
                  <a:gd name="T11" fmla="*/ 5 h 39"/>
                  <a:gd name="T12" fmla="*/ 26 w 50"/>
                  <a:gd name="T13" fmla="*/ 10 h 39"/>
                  <a:gd name="T14" fmla="*/ 26 w 50"/>
                  <a:gd name="T15" fmla="*/ 10 h 39"/>
                  <a:gd name="T16" fmla="*/ 20 w 50"/>
                  <a:gd name="T17" fmla="*/ 16 h 39"/>
                  <a:gd name="T18" fmla="*/ 16 w 50"/>
                  <a:gd name="T19" fmla="*/ 23 h 39"/>
                  <a:gd name="T20" fmla="*/ 16 w 50"/>
                  <a:gd name="T21" fmla="*/ 23 h 39"/>
                  <a:gd name="T22" fmla="*/ 8 w 50"/>
                  <a:gd name="T23" fmla="*/ 31 h 39"/>
                  <a:gd name="T24" fmla="*/ 0 w 50"/>
                  <a:gd name="T25" fmla="*/ 39 h 39"/>
                  <a:gd name="T26" fmla="*/ 0 w 50"/>
                  <a:gd name="T27" fmla="*/ 39 h 39"/>
                  <a:gd name="T28" fmla="*/ 0 w 50"/>
                  <a:gd name="T29" fmla="*/ 39 h 39"/>
                  <a:gd name="T30" fmla="*/ 1 w 50"/>
                  <a:gd name="T31" fmla="*/ 39 h 39"/>
                  <a:gd name="T32" fmla="*/ 1 w 50"/>
                  <a:gd name="T33" fmla="*/ 39 h 39"/>
                  <a:gd name="T34" fmla="*/ 11 w 50"/>
                  <a:gd name="T35" fmla="*/ 30 h 39"/>
                  <a:gd name="T36" fmla="*/ 11 w 50"/>
                  <a:gd name="T37" fmla="*/ 30 h 39"/>
                  <a:gd name="T38" fmla="*/ 20 w 50"/>
                  <a:gd name="T39" fmla="*/ 20 h 39"/>
                  <a:gd name="T40" fmla="*/ 20 w 50"/>
                  <a:gd name="T41" fmla="*/ 20 h 39"/>
                  <a:gd name="T42" fmla="*/ 25 w 50"/>
                  <a:gd name="T43" fmla="*/ 13 h 39"/>
                  <a:gd name="T44" fmla="*/ 30 w 50"/>
                  <a:gd name="T45" fmla="*/ 8 h 39"/>
                  <a:gd name="T46" fmla="*/ 30 w 50"/>
                  <a:gd name="T47" fmla="*/ 8 h 39"/>
                  <a:gd name="T48" fmla="*/ 38 w 50"/>
                  <a:gd name="T49" fmla="*/ 4 h 39"/>
                  <a:gd name="T50" fmla="*/ 38 w 50"/>
                  <a:gd name="T51" fmla="*/ 4 h 39"/>
                  <a:gd name="T52" fmla="*/ 43 w 50"/>
                  <a:gd name="T53" fmla="*/ 2 h 39"/>
                  <a:gd name="T54" fmla="*/ 49 w 50"/>
                  <a:gd name="T55" fmla="*/ 2 h 39"/>
                  <a:gd name="T56" fmla="*/ 49 w 50"/>
                  <a:gd name="T57" fmla="*/ 2 h 39"/>
                  <a:gd name="T58" fmla="*/ 50 w 50"/>
                  <a:gd name="T59" fmla="*/ 1 h 39"/>
                  <a:gd name="T60" fmla="*/ 50 w 50"/>
                  <a:gd name="T61" fmla="*/ 1 h 39"/>
                  <a:gd name="T62" fmla="*/ 50 w 50"/>
                  <a:gd name="T63" fmla="*/ 1 h 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0" h="39">
                    <a:moveTo>
                      <a:pt x="50" y="1"/>
                    </a:moveTo>
                    <a:lnTo>
                      <a:pt x="50" y="1"/>
                    </a:lnTo>
                    <a:lnTo>
                      <a:pt x="44" y="0"/>
                    </a:lnTo>
                    <a:lnTo>
                      <a:pt x="38" y="2"/>
                    </a:lnTo>
                    <a:lnTo>
                      <a:pt x="31" y="5"/>
                    </a:lnTo>
                    <a:lnTo>
                      <a:pt x="26" y="10"/>
                    </a:lnTo>
                    <a:lnTo>
                      <a:pt x="20" y="16"/>
                    </a:lnTo>
                    <a:lnTo>
                      <a:pt x="16" y="23"/>
                    </a:lnTo>
                    <a:lnTo>
                      <a:pt x="8" y="31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11" y="30"/>
                    </a:lnTo>
                    <a:lnTo>
                      <a:pt x="20" y="20"/>
                    </a:lnTo>
                    <a:lnTo>
                      <a:pt x="25" y="13"/>
                    </a:lnTo>
                    <a:lnTo>
                      <a:pt x="30" y="8"/>
                    </a:lnTo>
                    <a:lnTo>
                      <a:pt x="38" y="4"/>
                    </a:lnTo>
                    <a:lnTo>
                      <a:pt x="43" y="2"/>
                    </a:lnTo>
                    <a:lnTo>
                      <a:pt x="49" y="2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34" name="Freeform 381">
                <a:extLst>
                  <a:ext uri="{FF2B5EF4-FFF2-40B4-BE49-F238E27FC236}">
                    <a16:creationId xmlns:a16="http://schemas.microsoft.com/office/drawing/2014/main" id="{FC143077-F35C-408E-B873-34A64461D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1284"/>
                <a:ext cx="49" cy="32"/>
              </a:xfrm>
              <a:custGeom>
                <a:avLst/>
                <a:gdLst>
                  <a:gd name="T0" fmla="*/ 0 w 49"/>
                  <a:gd name="T1" fmla="*/ 1 h 32"/>
                  <a:gd name="T2" fmla="*/ 0 w 49"/>
                  <a:gd name="T3" fmla="*/ 1 h 32"/>
                  <a:gd name="T4" fmla="*/ 4 w 49"/>
                  <a:gd name="T5" fmla="*/ 1 h 32"/>
                  <a:gd name="T6" fmla="*/ 7 w 49"/>
                  <a:gd name="T7" fmla="*/ 2 h 32"/>
                  <a:gd name="T8" fmla="*/ 14 w 49"/>
                  <a:gd name="T9" fmla="*/ 4 h 32"/>
                  <a:gd name="T10" fmla="*/ 20 w 49"/>
                  <a:gd name="T11" fmla="*/ 7 h 32"/>
                  <a:gd name="T12" fmla="*/ 26 w 49"/>
                  <a:gd name="T13" fmla="*/ 12 h 32"/>
                  <a:gd name="T14" fmla="*/ 37 w 49"/>
                  <a:gd name="T15" fmla="*/ 24 h 32"/>
                  <a:gd name="T16" fmla="*/ 43 w 49"/>
                  <a:gd name="T17" fmla="*/ 28 h 32"/>
                  <a:gd name="T18" fmla="*/ 49 w 49"/>
                  <a:gd name="T19" fmla="*/ 32 h 32"/>
                  <a:gd name="T20" fmla="*/ 49 w 49"/>
                  <a:gd name="T21" fmla="*/ 32 h 32"/>
                  <a:gd name="T22" fmla="*/ 49 w 49"/>
                  <a:gd name="T23" fmla="*/ 31 h 32"/>
                  <a:gd name="T24" fmla="*/ 49 w 49"/>
                  <a:gd name="T25" fmla="*/ 31 h 32"/>
                  <a:gd name="T26" fmla="*/ 44 w 49"/>
                  <a:gd name="T27" fmla="*/ 27 h 32"/>
                  <a:gd name="T28" fmla="*/ 38 w 49"/>
                  <a:gd name="T29" fmla="*/ 22 h 32"/>
                  <a:gd name="T30" fmla="*/ 26 w 49"/>
                  <a:gd name="T31" fmla="*/ 10 h 32"/>
                  <a:gd name="T32" fmla="*/ 21 w 49"/>
                  <a:gd name="T33" fmla="*/ 6 h 32"/>
                  <a:gd name="T34" fmla="*/ 15 w 49"/>
                  <a:gd name="T35" fmla="*/ 2 h 32"/>
                  <a:gd name="T36" fmla="*/ 8 w 49"/>
                  <a:gd name="T37" fmla="*/ 0 h 32"/>
                  <a:gd name="T38" fmla="*/ 4 w 49"/>
                  <a:gd name="T39" fmla="*/ 0 h 32"/>
                  <a:gd name="T40" fmla="*/ 0 w 49"/>
                  <a:gd name="T41" fmla="*/ 1 h 32"/>
                  <a:gd name="T42" fmla="*/ 0 w 49"/>
                  <a:gd name="T43" fmla="*/ 1 h 32"/>
                  <a:gd name="T44" fmla="*/ 0 w 49"/>
                  <a:gd name="T45" fmla="*/ 1 h 32"/>
                  <a:gd name="T46" fmla="*/ 0 w 49"/>
                  <a:gd name="T47" fmla="*/ 1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9" h="32">
                    <a:moveTo>
                      <a:pt x="0" y="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7" y="2"/>
                    </a:lnTo>
                    <a:lnTo>
                      <a:pt x="14" y="4"/>
                    </a:lnTo>
                    <a:lnTo>
                      <a:pt x="20" y="7"/>
                    </a:lnTo>
                    <a:lnTo>
                      <a:pt x="26" y="12"/>
                    </a:lnTo>
                    <a:lnTo>
                      <a:pt x="37" y="24"/>
                    </a:lnTo>
                    <a:lnTo>
                      <a:pt x="43" y="28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4" y="27"/>
                    </a:lnTo>
                    <a:lnTo>
                      <a:pt x="38" y="22"/>
                    </a:lnTo>
                    <a:lnTo>
                      <a:pt x="26" y="10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35" name="Freeform 382">
                <a:extLst>
                  <a:ext uri="{FF2B5EF4-FFF2-40B4-BE49-F238E27FC236}">
                    <a16:creationId xmlns:a16="http://schemas.microsoft.com/office/drawing/2014/main" id="{DC3B6078-FA3C-48E7-9454-1A178ACDA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1218"/>
                <a:ext cx="10" cy="67"/>
              </a:xfrm>
              <a:custGeom>
                <a:avLst/>
                <a:gdLst>
                  <a:gd name="T0" fmla="*/ 9 w 10"/>
                  <a:gd name="T1" fmla="*/ 0 h 67"/>
                  <a:gd name="T2" fmla="*/ 9 w 10"/>
                  <a:gd name="T3" fmla="*/ 0 h 67"/>
                  <a:gd name="T4" fmla="*/ 5 w 10"/>
                  <a:gd name="T5" fmla="*/ 7 h 67"/>
                  <a:gd name="T6" fmla="*/ 2 w 10"/>
                  <a:gd name="T7" fmla="*/ 14 h 67"/>
                  <a:gd name="T8" fmla="*/ 0 w 10"/>
                  <a:gd name="T9" fmla="*/ 21 h 67"/>
                  <a:gd name="T10" fmla="*/ 0 w 10"/>
                  <a:gd name="T11" fmla="*/ 29 h 67"/>
                  <a:gd name="T12" fmla="*/ 0 w 10"/>
                  <a:gd name="T13" fmla="*/ 29 h 67"/>
                  <a:gd name="T14" fmla="*/ 2 w 10"/>
                  <a:gd name="T15" fmla="*/ 39 h 67"/>
                  <a:gd name="T16" fmla="*/ 3 w 10"/>
                  <a:gd name="T17" fmla="*/ 49 h 67"/>
                  <a:gd name="T18" fmla="*/ 3 w 10"/>
                  <a:gd name="T19" fmla="*/ 49 h 67"/>
                  <a:gd name="T20" fmla="*/ 4 w 10"/>
                  <a:gd name="T21" fmla="*/ 58 h 67"/>
                  <a:gd name="T22" fmla="*/ 4 w 10"/>
                  <a:gd name="T23" fmla="*/ 63 h 67"/>
                  <a:gd name="T24" fmla="*/ 3 w 10"/>
                  <a:gd name="T25" fmla="*/ 65 h 67"/>
                  <a:gd name="T26" fmla="*/ 2 w 10"/>
                  <a:gd name="T27" fmla="*/ 67 h 67"/>
                  <a:gd name="T28" fmla="*/ 2 w 10"/>
                  <a:gd name="T29" fmla="*/ 67 h 67"/>
                  <a:gd name="T30" fmla="*/ 2 w 10"/>
                  <a:gd name="T31" fmla="*/ 67 h 67"/>
                  <a:gd name="T32" fmla="*/ 2 w 10"/>
                  <a:gd name="T33" fmla="*/ 67 h 67"/>
                  <a:gd name="T34" fmla="*/ 2 w 10"/>
                  <a:gd name="T35" fmla="*/ 67 h 67"/>
                  <a:gd name="T36" fmla="*/ 4 w 10"/>
                  <a:gd name="T37" fmla="*/ 65 h 67"/>
                  <a:gd name="T38" fmla="*/ 5 w 10"/>
                  <a:gd name="T39" fmla="*/ 62 h 67"/>
                  <a:gd name="T40" fmla="*/ 6 w 10"/>
                  <a:gd name="T41" fmla="*/ 56 h 67"/>
                  <a:gd name="T42" fmla="*/ 6 w 10"/>
                  <a:gd name="T43" fmla="*/ 50 h 67"/>
                  <a:gd name="T44" fmla="*/ 5 w 10"/>
                  <a:gd name="T45" fmla="*/ 44 h 67"/>
                  <a:gd name="T46" fmla="*/ 5 w 10"/>
                  <a:gd name="T47" fmla="*/ 44 h 67"/>
                  <a:gd name="T48" fmla="*/ 3 w 10"/>
                  <a:gd name="T49" fmla="*/ 33 h 67"/>
                  <a:gd name="T50" fmla="*/ 2 w 10"/>
                  <a:gd name="T51" fmla="*/ 26 h 67"/>
                  <a:gd name="T52" fmla="*/ 2 w 10"/>
                  <a:gd name="T53" fmla="*/ 21 h 67"/>
                  <a:gd name="T54" fmla="*/ 2 w 10"/>
                  <a:gd name="T55" fmla="*/ 21 h 67"/>
                  <a:gd name="T56" fmla="*/ 3 w 10"/>
                  <a:gd name="T57" fmla="*/ 15 h 67"/>
                  <a:gd name="T58" fmla="*/ 5 w 10"/>
                  <a:gd name="T59" fmla="*/ 10 h 67"/>
                  <a:gd name="T60" fmla="*/ 10 w 10"/>
                  <a:gd name="T61" fmla="*/ 0 h 67"/>
                  <a:gd name="T62" fmla="*/ 10 w 10"/>
                  <a:gd name="T63" fmla="*/ 0 h 67"/>
                  <a:gd name="T64" fmla="*/ 10 w 10"/>
                  <a:gd name="T65" fmla="*/ 0 h 67"/>
                  <a:gd name="T66" fmla="*/ 9 w 10"/>
                  <a:gd name="T67" fmla="*/ 0 h 67"/>
                  <a:gd name="T68" fmla="*/ 9 w 10"/>
                  <a:gd name="T69" fmla="*/ 0 h 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" h="67">
                    <a:moveTo>
                      <a:pt x="9" y="0"/>
                    </a:moveTo>
                    <a:lnTo>
                      <a:pt x="9" y="0"/>
                    </a:lnTo>
                    <a:lnTo>
                      <a:pt x="5" y="7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3" y="49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5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5" y="62"/>
                    </a:lnTo>
                    <a:lnTo>
                      <a:pt x="6" y="56"/>
                    </a:lnTo>
                    <a:lnTo>
                      <a:pt x="6" y="50"/>
                    </a:lnTo>
                    <a:lnTo>
                      <a:pt x="5" y="44"/>
                    </a:lnTo>
                    <a:lnTo>
                      <a:pt x="3" y="33"/>
                    </a:lnTo>
                    <a:lnTo>
                      <a:pt x="2" y="26"/>
                    </a:lnTo>
                    <a:lnTo>
                      <a:pt x="2" y="21"/>
                    </a:lnTo>
                    <a:lnTo>
                      <a:pt x="3" y="15"/>
                    </a:lnTo>
                    <a:lnTo>
                      <a:pt x="5" y="10"/>
                    </a:lnTo>
                    <a:lnTo>
                      <a:pt x="1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36" name="Freeform 383">
                <a:extLst>
                  <a:ext uri="{FF2B5EF4-FFF2-40B4-BE49-F238E27FC236}">
                    <a16:creationId xmlns:a16="http://schemas.microsoft.com/office/drawing/2014/main" id="{9BA4CBC6-1EE0-4A79-BA05-B032DA0F0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1249"/>
                <a:ext cx="24" cy="6"/>
              </a:xfrm>
              <a:custGeom>
                <a:avLst/>
                <a:gdLst>
                  <a:gd name="T0" fmla="*/ 23 w 24"/>
                  <a:gd name="T1" fmla="*/ 0 h 6"/>
                  <a:gd name="T2" fmla="*/ 23 w 24"/>
                  <a:gd name="T3" fmla="*/ 0 h 6"/>
                  <a:gd name="T4" fmla="*/ 17 w 24"/>
                  <a:gd name="T5" fmla="*/ 2 h 6"/>
                  <a:gd name="T6" fmla="*/ 12 w 24"/>
                  <a:gd name="T7" fmla="*/ 4 h 6"/>
                  <a:gd name="T8" fmla="*/ 12 w 24"/>
                  <a:gd name="T9" fmla="*/ 4 h 6"/>
                  <a:gd name="T10" fmla="*/ 9 w 24"/>
                  <a:gd name="T11" fmla="*/ 4 h 6"/>
                  <a:gd name="T12" fmla="*/ 6 w 24"/>
                  <a:gd name="T13" fmla="*/ 3 h 6"/>
                  <a:gd name="T14" fmla="*/ 1 w 24"/>
                  <a:gd name="T15" fmla="*/ 1 h 6"/>
                  <a:gd name="T16" fmla="*/ 1 w 24"/>
                  <a:gd name="T17" fmla="*/ 1 h 6"/>
                  <a:gd name="T18" fmla="*/ 0 w 24"/>
                  <a:gd name="T19" fmla="*/ 1 h 6"/>
                  <a:gd name="T20" fmla="*/ 0 w 24"/>
                  <a:gd name="T21" fmla="*/ 3 h 6"/>
                  <a:gd name="T22" fmla="*/ 0 w 24"/>
                  <a:gd name="T23" fmla="*/ 3 h 6"/>
                  <a:gd name="T24" fmla="*/ 2 w 24"/>
                  <a:gd name="T25" fmla="*/ 5 h 6"/>
                  <a:gd name="T26" fmla="*/ 4 w 24"/>
                  <a:gd name="T27" fmla="*/ 6 h 6"/>
                  <a:gd name="T28" fmla="*/ 7 w 24"/>
                  <a:gd name="T29" fmla="*/ 6 h 6"/>
                  <a:gd name="T30" fmla="*/ 11 w 24"/>
                  <a:gd name="T31" fmla="*/ 6 h 6"/>
                  <a:gd name="T32" fmla="*/ 17 w 24"/>
                  <a:gd name="T33" fmla="*/ 4 h 6"/>
                  <a:gd name="T34" fmla="*/ 23 w 24"/>
                  <a:gd name="T35" fmla="*/ 2 h 6"/>
                  <a:gd name="T36" fmla="*/ 23 w 24"/>
                  <a:gd name="T37" fmla="*/ 2 h 6"/>
                  <a:gd name="T38" fmla="*/ 24 w 24"/>
                  <a:gd name="T39" fmla="*/ 1 h 6"/>
                  <a:gd name="T40" fmla="*/ 24 w 24"/>
                  <a:gd name="T41" fmla="*/ 0 h 6"/>
                  <a:gd name="T42" fmla="*/ 23 w 24"/>
                  <a:gd name="T43" fmla="*/ 0 h 6"/>
                  <a:gd name="T44" fmla="*/ 23 w 24"/>
                  <a:gd name="T45" fmla="*/ 0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" h="6">
                    <a:moveTo>
                      <a:pt x="23" y="0"/>
                    </a:moveTo>
                    <a:lnTo>
                      <a:pt x="23" y="0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37" name="Freeform 384">
                <a:extLst>
                  <a:ext uri="{FF2B5EF4-FFF2-40B4-BE49-F238E27FC236}">
                    <a16:creationId xmlns:a16="http://schemas.microsoft.com/office/drawing/2014/main" id="{056E19A8-E83D-44B5-AB4C-645235CF3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1227"/>
                <a:ext cx="39" cy="7"/>
              </a:xfrm>
              <a:custGeom>
                <a:avLst/>
                <a:gdLst>
                  <a:gd name="T0" fmla="*/ 1 w 39"/>
                  <a:gd name="T1" fmla="*/ 7 h 7"/>
                  <a:gd name="T2" fmla="*/ 1 w 39"/>
                  <a:gd name="T3" fmla="*/ 7 h 7"/>
                  <a:gd name="T4" fmla="*/ 6 w 39"/>
                  <a:gd name="T5" fmla="*/ 5 h 7"/>
                  <a:gd name="T6" fmla="*/ 12 w 39"/>
                  <a:gd name="T7" fmla="*/ 4 h 7"/>
                  <a:gd name="T8" fmla="*/ 18 w 39"/>
                  <a:gd name="T9" fmla="*/ 4 h 7"/>
                  <a:gd name="T10" fmla="*/ 24 w 39"/>
                  <a:gd name="T11" fmla="*/ 5 h 7"/>
                  <a:gd name="T12" fmla="*/ 24 w 39"/>
                  <a:gd name="T13" fmla="*/ 5 h 7"/>
                  <a:gd name="T14" fmla="*/ 28 w 39"/>
                  <a:gd name="T15" fmla="*/ 6 h 7"/>
                  <a:gd name="T16" fmla="*/ 32 w 39"/>
                  <a:gd name="T17" fmla="*/ 6 h 7"/>
                  <a:gd name="T18" fmla="*/ 36 w 39"/>
                  <a:gd name="T19" fmla="*/ 4 h 7"/>
                  <a:gd name="T20" fmla="*/ 39 w 39"/>
                  <a:gd name="T21" fmla="*/ 2 h 7"/>
                  <a:gd name="T22" fmla="*/ 39 w 39"/>
                  <a:gd name="T23" fmla="*/ 2 h 7"/>
                  <a:gd name="T24" fmla="*/ 39 w 39"/>
                  <a:gd name="T25" fmla="*/ 1 h 7"/>
                  <a:gd name="T26" fmla="*/ 39 w 39"/>
                  <a:gd name="T27" fmla="*/ 0 h 7"/>
                  <a:gd name="T28" fmla="*/ 39 w 39"/>
                  <a:gd name="T29" fmla="*/ 0 h 7"/>
                  <a:gd name="T30" fmla="*/ 39 w 39"/>
                  <a:gd name="T31" fmla="*/ 0 h 7"/>
                  <a:gd name="T32" fmla="*/ 34 w 39"/>
                  <a:gd name="T33" fmla="*/ 2 h 7"/>
                  <a:gd name="T34" fmla="*/ 29 w 39"/>
                  <a:gd name="T35" fmla="*/ 2 h 7"/>
                  <a:gd name="T36" fmla="*/ 29 w 39"/>
                  <a:gd name="T37" fmla="*/ 2 h 7"/>
                  <a:gd name="T38" fmla="*/ 20 w 39"/>
                  <a:gd name="T39" fmla="*/ 1 h 7"/>
                  <a:gd name="T40" fmla="*/ 20 w 39"/>
                  <a:gd name="T41" fmla="*/ 1 h 7"/>
                  <a:gd name="T42" fmla="*/ 15 w 39"/>
                  <a:gd name="T43" fmla="*/ 1 h 7"/>
                  <a:gd name="T44" fmla="*/ 10 w 39"/>
                  <a:gd name="T45" fmla="*/ 3 h 7"/>
                  <a:gd name="T46" fmla="*/ 0 w 39"/>
                  <a:gd name="T47" fmla="*/ 7 h 7"/>
                  <a:gd name="T48" fmla="*/ 0 w 39"/>
                  <a:gd name="T49" fmla="*/ 7 h 7"/>
                  <a:gd name="T50" fmla="*/ 1 w 39"/>
                  <a:gd name="T51" fmla="*/ 7 h 7"/>
                  <a:gd name="T52" fmla="*/ 1 w 39"/>
                  <a:gd name="T53" fmla="*/ 7 h 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7">
                    <a:moveTo>
                      <a:pt x="1" y="7"/>
                    </a:moveTo>
                    <a:lnTo>
                      <a:pt x="1" y="7"/>
                    </a:lnTo>
                    <a:lnTo>
                      <a:pt x="6" y="5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24" y="5"/>
                    </a:lnTo>
                    <a:lnTo>
                      <a:pt x="28" y="6"/>
                    </a:lnTo>
                    <a:lnTo>
                      <a:pt x="32" y="6"/>
                    </a:lnTo>
                    <a:lnTo>
                      <a:pt x="36" y="4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9" y="2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0" y="3"/>
                    </a:lnTo>
                    <a:lnTo>
                      <a:pt x="0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38" name="Freeform 385">
                <a:extLst>
                  <a:ext uri="{FF2B5EF4-FFF2-40B4-BE49-F238E27FC236}">
                    <a16:creationId xmlns:a16="http://schemas.microsoft.com/office/drawing/2014/main" id="{4DD31EE3-B889-4A80-BC85-0B7CB4398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203"/>
                <a:ext cx="67" cy="71"/>
              </a:xfrm>
              <a:custGeom>
                <a:avLst/>
                <a:gdLst>
                  <a:gd name="T0" fmla="*/ 67 w 67"/>
                  <a:gd name="T1" fmla="*/ 0 h 71"/>
                  <a:gd name="T2" fmla="*/ 67 w 67"/>
                  <a:gd name="T3" fmla="*/ 0 h 71"/>
                  <a:gd name="T4" fmla="*/ 64 w 67"/>
                  <a:gd name="T5" fmla="*/ 0 h 71"/>
                  <a:gd name="T6" fmla="*/ 61 w 67"/>
                  <a:gd name="T7" fmla="*/ 0 h 71"/>
                  <a:gd name="T8" fmla="*/ 56 w 67"/>
                  <a:gd name="T9" fmla="*/ 3 h 71"/>
                  <a:gd name="T10" fmla="*/ 52 w 67"/>
                  <a:gd name="T11" fmla="*/ 7 h 71"/>
                  <a:gd name="T12" fmla="*/ 49 w 67"/>
                  <a:gd name="T13" fmla="*/ 11 h 71"/>
                  <a:gd name="T14" fmla="*/ 49 w 67"/>
                  <a:gd name="T15" fmla="*/ 11 h 71"/>
                  <a:gd name="T16" fmla="*/ 45 w 67"/>
                  <a:gd name="T17" fmla="*/ 18 h 71"/>
                  <a:gd name="T18" fmla="*/ 42 w 67"/>
                  <a:gd name="T19" fmla="*/ 25 h 71"/>
                  <a:gd name="T20" fmla="*/ 36 w 67"/>
                  <a:gd name="T21" fmla="*/ 39 h 71"/>
                  <a:gd name="T22" fmla="*/ 36 w 67"/>
                  <a:gd name="T23" fmla="*/ 39 h 71"/>
                  <a:gd name="T24" fmla="*/ 33 w 67"/>
                  <a:gd name="T25" fmla="*/ 49 h 71"/>
                  <a:gd name="T26" fmla="*/ 29 w 67"/>
                  <a:gd name="T27" fmla="*/ 59 h 71"/>
                  <a:gd name="T28" fmla="*/ 26 w 67"/>
                  <a:gd name="T29" fmla="*/ 63 h 71"/>
                  <a:gd name="T30" fmla="*/ 23 w 67"/>
                  <a:gd name="T31" fmla="*/ 66 h 71"/>
                  <a:gd name="T32" fmla="*/ 17 w 67"/>
                  <a:gd name="T33" fmla="*/ 68 h 71"/>
                  <a:gd name="T34" fmla="*/ 12 w 67"/>
                  <a:gd name="T35" fmla="*/ 69 h 71"/>
                  <a:gd name="T36" fmla="*/ 12 w 67"/>
                  <a:gd name="T37" fmla="*/ 69 h 71"/>
                  <a:gd name="T38" fmla="*/ 9 w 67"/>
                  <a:gd name="T39" fmla="*/ 68 h 71"/>
                  <a:gd name="T40" fmla="*/ 6 w 67"/>
                  <a:gd name="T41" fmla="*/ 66 h 71"/>
                  <a:gd name="T42" fmla="*/ 3 w 67"/>
                  <a:gd name="T43" fmla="*/ 63 h 71"/>
                  <a:gd name="T44" fmla="*/ 2 w 67"/>
                  <a:gd name="T45" fmla="*/ 60 h 71"/>
                  <a:gd name="T46" fmla="*/ 2 w 67"/>
                  <a:gd name="T47" fmla="*/ 56 h 71"/>
                  <a:gd name="T48" fmla="*/ 2 w 67"/>
                  <a:gd name="T49" fmla="*/ 53 h 71"/>
                  <a:gd name="T50" fmla="*/ 4 w 67"/>
                  <a:gd name="T51" fmla="*/ 50 h 71"/>
                  <a:gd name="T52" fmla="*/ 7 w 67"/>
                  <a:gd name="T53" fmla="*/ 48 h 71"/>
                  <a:gd name="T54" fmla="*/ 7 w 67"/>
                  <a:gd name="T55" fmla="*/ 48 h 71"/>
                  <a:gd name="T56" fmla="*/ 8 w 67"/>
                  <a:gd name="T57" fmla="*/ 47 h 71"/>
                  <a:gd name="T58" fmla="*/ 7 w 67"/>
                  <a:gd name="T59" fmla="*/ 47 h 71"/>
                  <a:gd name="T60" fmla="*/ 7 w 67"/>
                  <a:gd name="T61" fmla="*/ 47 h 71"/>
                  <a:gd name="T62" fmla="*/ 5 w 67"/>
                  <a:gd name="T63" fmla="*/ 48 h 71"/>
                  <a:gd name="T64" fmla="*/ 3 w 67"/>
                  <a:gd name="T65" fmla="*/ 49 h 71"/>
                  <a:gd name="T66" fmla="*/ 1 w 67"/>
                  <a:gd name="T67" fmla="*/ 53 h 71"/>
                  <a:gd name="T68" fmla="*/ 0 w 67"/>
                  <a:gd name="T69" fmla="*/ 58 h 71"/>
                  <a:gd name="T70" fmla="*/ 1 w 67"/>
                  <a:gd name="T71" fmla="*/ 62 h 71"/>
                  <a:gd name="T72" fmla="*/ 1 w 67"/>
                  <a:gd name="T73" fmla="*/ 62 h 71"/>
                  <a:gd name="T74" fmla="*/ 2 w 67"/>
                  <a:gd name="T75" fmla="*/ 65 h 71"/>
                  <a:gd name="T76" fmla="*/ 3 w 67"/>
                  <a:gd name="T77" fmla="*/ 68 h 71"/>
                  <a:gd name="T78" fmla="*/ 6 w 67"/>
                  <a:gd name="T79" fmla="*/ 70 h 71"/>
                  <a:gd name="T80" fmla="*/ 8 w 67"/>
                  <a:gd name="T81" fmla="*/ 71 h 71"/>
                  <a:gd name="T82" fmla="*/ 11 w 67"/>
                  <a:gd name="T83" fmla="*/ 71 h 71"/>
                  <a:gd name="T84" fmla="*/ 14 w 67"/>
                  <a:gd name="T85" fmla="*/ 71 h 71"/>
                  <a:gd name="T86" fmla="*/ 21 w 67"/>
                  <a:gd name="T87" fmla="*/ 69 h 71"/>
                  <a:gd name="T88" fmla="*/ 21 w 67"/>
                  <a:gd name="T89" fmla="*/ 69 h 71"/>
                  <a:gd name="T90" fmla="*/ 25 w 67"/>
                  <a:gd name="T91" fmla="*/ 67 h 71"/>
                  <a:gd name="T92" fmla="*/ 28 w 67"/>
                  <a:gd name="T93" fmla="*/ 64 h 71"/>
                  <a:gd name="T94" fmla="*/ 32 w 67"/>
                  <a:gd name="T95" fmla="*/ 57 h 71"/>
                  <a:gd name="T96" fmla="*/ 36 w 67"/>
                  <a:gd name="T97" fmla="*/ 49 h 71"/>
                  <a:gd name="T98" fmla="*/ 38 w 67"/>
                  <a:gd name="T99" fmla="*/ 40 h 71"/>
                  <a:gd name="T100" fmla="*/ 38 w 67"/>
                  <a:gd name="T101" fmla="*/ 40 h 71"/>
                  <a:gd name="T102" fmla="*/ 42 w 67"/>
                  <a:gd name="T103" fmla="*/ 29 h 71"/>
                  <a:gd name="T104" fmla="*/ 47 w 67"/>
                  <a:gd name="T105" fmla="*/ 18 h 71"/>
                  <a:gd name="T106" fmla="*/ 47 w 67"/>
                  <a:gd name="T107" fmla="*/ 18 h 71"/>
                  <a:gd name="T108" fmla="*/ 50 w 67"/>
                  <a:gd name="T109" fmla="*/ 12 h 71"/>
                  <a:gd name="T110" fmla="*/ 54 w 67"/>
                  <a:gd name="T111" fmla="*/ 7 h 71"/>
                  <a:gd name="T112" fmla="*/ 60 w 67"/>
                  <a:gd name="T113" fmla="*/ 2 h 71"/>
                  <a:gd name="T114" fmla="*/ 63 w 67"/>
                  <a:gd name="T115" fmla="*/ 1 h 71"/>
                  <a:gd name="T116" fmla="*/ 66 w 67"/>
                  <a:gd name="T117" fmla="*/ 1 h 71"/>
                  <a:gd name="T118" fmla="*/ 66 w 67"/>
                  <a:gd name="T119" fmla="*/ 1 h 71"/>
                  <a:gd name="T120" fmla="*/ 67 w 67"/>
                  <a:gd name="T121" fmla="*/ 0 h 71"/>
                  <a:gd name="T122" fmla="*/ 67 w 67"/>
                  <a:gd name="T123" fmla="*/ 0 h 71"/>
                  <a:gd name="T124" fmla="*/ 67 w 67"/>
                  <a:gd name="T125" fmla="*/ 0 h 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7" h="71">
                    <a:moveTo>
                      <a:pt x="67" y="0"/>
                    </a:moveTo>
                    <a:lnTo>
                      <a:pt x="67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6" y="3"/>
                    </a:lnTo>
                    <a:lnTo>
                      <a:pt x="52" y="7"/>
                    </a:lnTo>
                    <a:lnTo>
                      <a:pt x="49" y="11"/>
                    </a:lnTo>
                    <a:lnTo>
                      <a:pt x="45" y="18"/>
                    </a:lnTo>
                    <a:lnTo>
                      <a:pt x="42" y="25"/>
                    </a:lnTo>
                    <a:lnTo>
                      <a:pt x="36" y="39"/>
                    </a:lnTo>
                    <a:lnTo>
                      <a:pt x="33" y="49"/>
                    </a:lnTo>
                    <a:lnTo>
                      <a:pt x="29" y="59"/>
                    </a:lnTo>
                    <a:lnTo>
                      <a:pt x="26" y="63"/>
                    </a:lnTo>
                    <a:lnTo>
                      <a:pt x="23" y="66"/>
                    </a:lnTo>
                    <a:lnTo>
                      <a:pt x="17" y="68"/>
                    </a:lnTo>
                    <a:lnTo>
                      <a:pt x="12" y="69"/>
                    </a:lnTo>
                    <a:lnTo>
                      <a:pt x="9" y="68"/>
                    </a:lnTo>
                    <a:lnTo>
                      <a:pt x="6" y="66"/>
                    </a:lnTo>
                    <a:lnTo>
                      <a:pt x="3" y="63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4" y="50"/>
                    </a:lnTo>
                    <a:lnTo>
                      <a:pt x="7" y="48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5" y="48"/>
                    </a:lnTo>
                    <a:lnTo>
                      <a:pt x="3" y="49"/>
                    </a:lnTo>
                    <a:lnTo>
                      <a:pt x="1" y="53"/>
                    </a:lnTo>
                    <a:lnTo>
                      <a:pt x="0" y="58"/>
                    </a:lnTo>
                    <a:lnTo>
                      <a:pt x="1" y="62"/>
                    </a:lnTo>
                    <a:lnTo>
                      <a:pt x="2" y="65"/>
                    </a:lnTo>
                    <a:lnTo>
                      <a:pt x="3" y="68"/>
                    </a:lnTo>
                    <a:lnTo>
                      <a:pt x="6" y="70"/>
                    </a:lnTo>
                    <a:lnTo>
                      <a:pt x="8" y="71"/>
                    </a:lnTo>
                    <a:lnTo>
                      <a:pt x="11" y="71"/>
                    </a:lnTo>
                    <a:lnTo>
                      <a:pt x="14" y="71"/>
                    </a:lnTo>
                    <a:lnTo>
                      <a:pt x="21" y="69"/>
                    </a:lnTo>
                    <a:lnTo>
                      <a:pt x="25" y="67"/>
                    </a:lnTo>
                    <a:lnTo>
                      <a:pt x="28" y="64"/>
                    </a:lnTo>
                    <a:lnTo>
                      <a:pt x="32" y="57"/>
                    </a:lnTo>
                    <a:lnTo>
                      <a:pt x="36" y="49"/>
                    </a:lnTo>
                    <a:lnTo>
                      <a:pt x="38" y="40"/>
                    </a:lnTo>
                    <a:lnTo>
                      <a:pt x="42" y="29"/>
                    </a:lnTo>
                    <a:lnTo>
                      <a:pt x="47" y="18"/>
                    </a:lnTo>
                    <a:lnTo>
                      <a:pt x="50" y="12"/>
                    </a:lnTo>
                    <a:lnTo>
                      <a:pt x="54" y="7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39" name="Freeform 386">
                <a:extLst>
                  <a:ext uri="{FF2B5EF4-FFF2-40B4-BE49-F238E27FC236}">
                    <a16:creationId xmlns:a16="http://schemas.microsoft.com/office/drawing/2014/main" id="{56EE2DDB-559A-4C98-8089-40F457EA8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" y="1193"/>
                <a:ext cx="15" cy="57"/>
              </a:xfrm>
              <a:custGeom>
                <a:avLst/>
                <a:gdLst>
                  <a:gd name="T0" fmla="*/ 0 w 15"/>
                  <a:gd name="T1" fmla="*/ 0 h 57"/>
                  <a:gd name="T2" fmla="*/ 0 w 15"/>
                  <a:gd name="T3" fmla="*/ 0 h 57"/>
                  <a:gd name="T4" fmla="*/ 4 w 15"/>
                  <a:gd name="T5" fmla="*/ 6 h 57"/>
                  <a:gd name="T6" fmla="*/ 7 w 15"/>
                  <a:gd name="T7" fmla="*/ 13 h 57"/>
                  <a:gd name="T8" fmla="*/ 10 w 15"/>
                  <a:gd name="T9" fmla="*/ 20 h 57"/>
                  <a:gd name="T10" fmla="*/ 12 w 15"/>
                  <a:gd name="T11" fmla="*/ 27 h 57"/>
                  <a:gd name="T12" fmla="*/ 13 w 15"/>
                  <a:gd name="T13" fmla="*/ 34 h 57"/>
                  <a:gd name="T14" fmla="*/ 13 w 15"/>
                  <a:gd name="T15" fmla="*/ 41 h 57"/>
                  <a:gd name="T16" fmla="*/ 13 w 15"/>
                  <a:gd name="T17" fmla="*/ 48 h 57"/>
                  <a:gd name="T18" fmla="*/ 12 w 15"/>
                  <a:gd name="T19" fmla="*/ 57 h 57"/>
                  <a:gd name="T20" fmla="*/ 12 w 15"/>
                  <a:gd name="T21" fmla="*/ 57 h 57"/>
                  <a:gd name="T22" fmla="*/ 13 w 15"/>
                  <a:gd name="T23" fmla="*/ 57 h 57"/>
                  <a:gd name="T24" fmla="*/ 13 w 15"/>
                  <a:gd name="T25" fmla="*/ 57 h 57"/>
                  <a:gd name="T26" fmla="*/ 14 w 15"/>
                  <a:gd name="T27" fmla="*/ 48 h 57"/>
                  <a:gd name="T28" fmla="*/ 15 w 15"/>
                  <a:gd name="T29" fmla="*/ 41 h 57"/>
                  <a:gd name="T30" fmla="*/ 14 w 15"/>
                  <a:gd name="T31" fmla="*/ 34 h 57"/>
                  <a:gd name="T32" fmla="*/ 13 w 15"/>
                  <a:gd name="T33" fmla="*/ 26 h 57"/>
                  <a:gd name="T34" fmla="*/ 11 w 15"/>
                  <a:gd name="T35" fmla="*/ 19 h 57"/>
                  <a:gd name="T36" fmla="*/ 8 w 15"/>
                  <a:gd name="T37" fmla="*/ 12 h 57"/>
                  <a:gd name="T38" fmla="*/ 5 w 15"/>
                  <a:gd name="T39" fmla="*/ 6 h 57"/>
                  <a:gd name="T40" fmla="*/ 1 w 15"/>
                  <a:gd name="T41" fmla="*/ 0 h 57"/>
                  <a:gd name="T42" fmla="*/ 1 w 15"/>
                  <a:gd name="T43" fmla="*/ 0 h 57"/>
                  <a:gd name="T44" fmla="*/ 0 w 15"/>
                  <a:gd name="T45" fmla="*/ 0 h 57"/>
                  <a:gd name="T46" fmla="*/ 0 w 15"/>
                  <a:gd name="T47" fmla="*/ 0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5" h="57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7" y="13"/>
                    </a:lnTo>
                    <a:lnTo>
                      <a:pt x="10" y="20"/>
                    </a:lnTo>
                    <a:lnTo>
                      <a:pt x="12" y="27"/>
                    </a:lnTo>
                    <a:lnTo>
                      <a:pt x="13" y="34"/>
                    </a:lnTo>
                    <a:lnTo>
                      <a:pt x="13" y="41"/>
                    </a:lnTo>
                    <a:lnTo>
                      <a:pt x="13" y="48"/>
                    </a:lnTo>
                    <a:lnTo>
                      <a:pt x="12" y="57"/>
                    </a:lnTo>
                    <a:lnTo>
                      <a:pt x="13" y="57"/>
                    </a:lnTo>
                    <a:lnTo>
                      <a:pt x="14" y="48"/>
                    </a:lnTo>
                    <a:lnTo>
                      <a:pt x="15" y="41"/>
                    </a:lnTo>
                    <a:lnTo>
                      <a:pt x="14" y="34"/>
                    </a:lnTo>
                    <a:lnTo>
                      <a:pt x="13" y="26"/>
                    </a:lnTo>
                    <a:lnTo>
                      <a:pt x="11" y="19"/>
                    </a:lnTo>
                    <a:lnTo>
                      <a:pt x="8" y="12"/>
                    </a:lnTo>
                    <a:lnTo>
                      <a:pt x="5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40" name="Freeform 387">
                <a:extLst>
                  <a:ext uri="{FF2B5EF4-FFF2-40B4-BE49-F238E27FC236}">
                    <a16:creationId xmlns:a16="http://schemas.microsoft.com/office/drawing/2014/main" id="{F24525EE-54C5-4174-B569-2534C3DED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241"/>
                <a:ext cx="8" cy="58"/>
              </a:xfrm>
              <a:custGeom>
                <a:avLst/>
                <a:gdLst>
                  <a:gd name="T0" fmla="*/ 0 w 8"/>
                  <a:gd name="T1" fmla="*/ 0 h 58"/>
                  <a:gd name="T2" fmla="*/ 0 w 8"/>
                  <a:gd name="T3" fmla="*/ 0 h 58"/>
                  <a:gd name="T4" fmla="*/ 3 w 8"/>
                  <a:gd name="T5" fmla="*/ 15 h 58"/>
                  <a:gd name="T6" fmla="*/ 3 w 8"/>
                  <a:gd name="T7" fmla="*/ 15 h 58"/>
                  <a:gd name="T8" fmla="*/ 4 w 8"/>
                  <a:gd name="T9" fmla="*/ 23 h 58"/>
                  <a:gd name="T10" fmla="*/ 5 w 8"/>
                  <a:gd name="T11" fmla="*/ 30 h 58"/>
                  <a:gd name="T12" fmla="*/ 5 w 8"/>
                  <a:gd name="T13" fmla="*/ 30 h 58"/>
                  <a:gd name="T14" fmla="*/ 4 w 8"/>
                  <a:gd name="T15" fmla="*/ 44 h 58"/>
                  <a:gd name="T16" fmla="*/ 3 w 8"/>
                  <a:gd name="T17" fmla="*/ 51 h 58"/>
                  <a:gd name="T18" fmla="*/ 4 w 8"/>
                  <a:gd name="T19" fmla="*/ 57 h 58"/>
                  <a:gd name="T20" fmla="*/ 4 w 8"/>
                  <a:gd name="T21" fmla="*/ 57 h 58"/>
                  <a:gd name="T22" fmla="*/ 4 w 8"/>
                  <a:gd name="T23" fmla="*/ 58 h 58"/>
                  <a:gd name="T24" fmla="*/ 5 w 8"/>
                  <a:gd name="T25" fmla="*/ 57 h 58"/>
                  <a:gd name="T26" fmla="*/ 6 w 8"/>
                  <a:gd name="T27" fmla="*/ 56 h 58"/>
                  <a:gd name="T28" fmla="*/ 6 w 8"/>
                  <a:gd name="T29" fmla="*/ 56 h 58"/>
                  <a:gd name="T30" fmla="*/ 7 w 8"/>
                  <a:gd name="T31" fmla="*/ 42 h 58"/>
                  <a:gd name="T32" fmla="*/ 8 w 8"/>
                  <a:gd name="T33" fmla="*/ 28 h 58"/>
                  <a:gd name="T34" fmla="*/ 8 w 8"/>
                  <a:gd name="T35" fmla="*/ 28 h 58"/>
                  <a:gd name="T36" fmla="*/ 7 w 8"/>
                  <a:gd name="T37" fmla="*/ 21 h 58"/>
                  <a:gd name="T38" fmla="*/ 6 w 8"/>
                  <a:gd name="T39" fmla="*/ 14 h 58"/>
                  <a:gd name="T40" fmla="*/ 6 w 8"/>
                  <a:gd name="T41" fmla="*/ 14 h 58"/>
                  <a:gd name="T42" fmla="*/ 4 w 8"/>
                  <a:gd name="T43" fmla="*/ 7 h 58"/>
                  <a:gd name="T44" fmla="*/ 1 w 8"/>
                  <a:gd name="T45" fmla="*/ 0 h 58"/>
                  <a:gd name="T46" fmla="*/ 1 w 8"/>
                  <a:gd name="T47" fmla="*/ 0 h 58"/>
                  <a:gd name="T48" fmla="*/ 0 w 8"/>
                  <a:gd name="T49" fmla="*/ 0 h 58"/>
                  <a:gd name="T50" fmla="*/ 0 w 8"/>
                  <a:gd name="T51" fmla="*/ 0 h 58"/>
                  <a:gd name="T52" fmla="*/ 0 w 8"/>
                  <a:gd name="T53" fmla="*/ 0 h 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" h="58">
                    <a:moveTo>
                      <a:pt x="0" y="0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4" y="23"/>
                    </a:lnTo>
                    <a:lnTo>
                      <a:pt x="5" y="30"/>
                    </a:lnTo>
                    <a:lnTo>
                      <a:pt x="4" y="44"/>
                    </a:lnTo>
                    <a:lnTo>
                      <a:pt x="3" y="51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5" y="57"/>
                    </a:lnTo>
                    <a:lnTo>
                      <a:pt x="6" y="56"/>
                    </a:lnTo>
                    <a:lnTo>
                      <a:pt x="7" y="42"/>
                    </a:lnTo>
                    <a:lnTo>
                      <a:pt x="8" y="28"/>
                    </a:lnTo>
                    <a:lnTo>
                      <a:pt x="7" y="21"/>
                    </a:lnTo>
                    <a:lnTo>
                      <a:pt x="6" y="14"/>
                    </a:lnTo>
                    <a:lnTo>
                      <a:pt x="4" y="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41" name="Freeform 388">
                <a:extLst>
                  <a:ext uri="{FF2B5EF4-FFF2-40B4-BE49-F238E27FC236}">
                    <a16:creationId xmlns:a16="http://schemas.microsoft.com/office/drawing/2014/main" id="{6862404C-37A5-4A68-83FB-B323760BF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1266"/>
                <a:ext cx="35" cy="44"/>
              </a:xfrm>
              <a:custGeom>
                <a:avLst/>
                <a:gdLst>
                  <a:gd name="T0" fmla="*/ 0 w 35"/>
                  <a:gd name="T1" fmla="*/ 1 h 44"/>
                  <a:gd name="T2" fmla="*/ 0 w 35"/>
                  <a:gd name="T3" fmla="*/ 1 h 44"/>
                  <a:gd name="T4" fmla="*/ 1 w 35"/>
                  <a:gd name="T5" fmla="*/ 8 h 44"/>
                  <a:gd name="T6" fmla="*/ 3 w 35"/>
                  <a:gd name="T7" fmla="*/ 15 h 44"/>
                  <a:gd name="T8" fmla="*/ 7 w 35"/>
                  <a:gd name="T9" fmla="*/ 21 h 44"/>
                  <a:gd name="T10" fmla="*/ 11 w 35"/>
                  <a:gd name="T11" fmla="*/ 27 h 44"/>
                  <a:gd name="T12" fmla="*/ 11 w 35"/>
                  <a:gd name="T13" fmla="*/ 27 h 44"/>
                  <a:gd name="T14" fmla="*/ 16 w 35"/>
                  <a:gd name="T15" fmla="*/ 32 h 44"/>
                  <a:gd name="T16" fmla="*/ 22 w 35"/>
                  <a:gd name="T17" fmla="*/ 38 h 44"/>
                  <a:gd name="T18" fmla="*/ 28 w 35"/>
                  <a:gd name="T19" fmla="*/ 41 h 44"/>
                  <a:gd name="T20" fmla="*/ 35 w 35"/>
                  <a:gd name="T21" fmla="*/ 44 h 44"/>
                  <a:gd name="T22" fmla="*/ 35 w 35"/>
                  <a:gd name="T23" fmla="*/ 44 h 44"/>
                  <a:gd name="T24" fmla="*/ 35 w 35"/>
                  <a:gd name="T25" fmla="*/ 43 h 44"/>
                  <a:gd name="T26" fmla="*/ 35 w 35"/>
                  <a:gd name="T27" fmla="*/ 43 h 44"/>
                  <a:gd name="T28" fmla="*/ 29 w 35"/>
                  <a:gd name="T29" fmla="*/ 41 h 44"/>
                  <a:gd name="T30" fmla="*/ 23 w 35"/>
                  <a:gd name="T31" fmla="*/ 37 h 44"/>
                  <a:gd name="T32" fmla="*/ 17 w 35"/>
                  <a:gd name="T33" fmla="*/ 31 h 44"/>
                  <a:gd name="T34" fmla="*/ 12 w 35"/>
                  <a:gd name="T35" fmla="*/ 26 h 44"/>
                  <a:gd name="T36" fmla="*/ 12 w 35"/>
                  <a:gd name="T37" fmla="*/ 26 h 44"/>
                  <a:gd name="T38" fmla="*/ 8 w 35"/>
                  <a:gd name="T39" fmla="*/ 20 h 44"/>
                  <a:gd name="T40" fmla="*/ 4 w 35"/>
                  <a:gd name="T41" fmla="*/ 14 h 44"/>
                  <a:gd name="T42" fmla="*/ 2 w 35"/>
                  <a:gd name="T43" fmla="*/ 7 h 44"/>
                  <a:gd name="T44" fmla="*/ 1 w 35"/>
                  <a:gd name="T45" fmla="*/ 0 h 44"/>
                  <a:gd name="T46" fmla="*/ 1 w 35"/>
                  <a:gd name="T47" fmla="*/ 0 h 44"/>
                  <a:gd name="T48" fmla="*/ 0 w 35"/>
                  <a:gd name="T49" fmla="*/ 1 h 44"/>
                  <a:gd name="T50" fmla="*/ 0 w 35"/>
                  <a:gd name="T51" fmla="*/ 1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5" h="44">
                    <a:moveTo>
                      <a:pt x="0" y="1"/>
                    </a:moveTo>
                    <a:lnTo>
                      <a:pt x="0" y="1"/>
                    </a:lnTo>
                    <a:lnTo>
                      <a:pt x="1" y="8"/>
                    </a:lnTo>
                    <a:lnTo>
                      <a:pt x="3" y="15"/>
                    </a:lnTo>
                    <a:lnTo>
                      <a:pt x="7" y="21"/>
                    </a:lnTo>
                    <a:lnTo>
                      <a:pt x="11" y="27"/>
                    </a:lnTo>
                    <a:lnTo>
                      <a:pt x="16" y="32"/>
                    </a:lnTo>
                    <a:lnTo>
                      <a:pt x="22" y="38"/>
                    </a:lnTo>
                    <a:lnTo>
                      <a:pt x="28" y="41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29" y="41"/>
                    </a:lnTo>
                    <a:lnTo>
                      <a:pt x="23" y="37"/>
                    </a:lnTo>
                    <a:lnTo>
                      <a:pt x="17" y="31"/>
                    </a:lnTo>
                    <a:lnTo>
                      <a:pt x="12" y="26"/>
                    </a:lnTo>
                    <a:lnTo>
                      <a:pt x="8" y="20"/>
                    </a:lnTo>
                    <a:lnTo>
                      <a:pt x="4" y="14"/>
                    </a:lnTo>
                    <a:lnTo>
                      <a:pt x="2" y="7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42" name="Freeform 389">
                <a:extLst>
                  <a:ext uri="{FF2B5EF4-FFF2-40B4-BE49-F238E27FC236}">
                    <a16:creationId xmlns:a16="http://schemas.microsoft.com/office/drawing/2014/main" id="{148F80DD-1CC1-4180-B5BE-B5C0B371C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241"/>
                <a:ext cx="18" cy="10"/>
              </a:xfrm>
              <a:custGeom>
                <a:avLst/>
                <a:gdLst>
                  <a:gd name="T0" fmla="*/ 0 w 18"/>
                  <a:gd name="T1" fmla="*/ 6 h 10"/>
                  <a:gd name="T2" fmla="*/ 0 w 18"/>
                  <a:gd name="T3" fmla="*/ 6 h 10"/>
                  <a:gd name="T4" fmla="*/ 2 w 18"/>
                  <a:gd name="T5" fmla="*/ 9 h 10"/>
                  <a:gd name="T6" fmla="*/ 4 w 18"/>
                  <a:gd name="T7" fmla="*/ 10 h 10"/>
                  <a:gd name="T8" fmla="*/ 7 w 18"/>
                  <a:gd name="T9" fmla="*/ 10 h 10"/>
                  <a:gd name="T10" fmla="*/ 10 w 18"/>
                  <a:gd name="T11" fmla="*/ 10 h 10"/>
                  <a:gd name="T12" fmla="*/ 12 w 18"/>
                  <a:gd name="T13" fmla="*/ 9 h 10"/>
                  <a:gd name="T14" fmla="*/ 15 w 18"/>
                  <a:gd name="T15" fmla="*/ 7 h 10"/>
                  <a:gd name="T16" fmla="*/ 17 w 18"/>
                  <a:gd name="T17" fmla="*/ 3 h 10"/>
                  <a:gd name="T18" fmla="*/ 18 w 18"/>
                  <a:gd name="T19" fmla="*/ 1 h 10"/>
                  <a:gd name="T20" fmla="*/ 18 w 18"/>
                  <a:gd name="T21" fmla="*/ 1 h 10"/>
                  <a:gd name="T22" fmla="*/ 18 w 18"/>
                  <a:gd name="T23" fmla="*/ 0 h 10"/>
                  <a:gd name="T24" fmla="*/ 17 w 18"/>
                  <a:gd name="T25" fmla="*/ 0 h 10"/>
                  <a:gd name="T26" fmla="*/ 15 w 18"/>
                  <a:gd name="T27" fmla="*/ 2 h 10"/>
                  <a:gd name="T28" fmla="*/ 15 w 18"/>
                  <a:gd name="T29" fmla="*/ 2 h 10"/>
                  <a:gd name="T30" fmla="*/ 13 w 18"/>
                  <a:gd name="T31" fmla="*/ 4 h 10"/>
                  <a:gd name="T32" fmla="*/ 11 w 18"/>
                  <a:gd name="T33" fmla="*/ 6 h 10"/>
                  <a:gd name="T34" fmla="*/ 9 w 18"/>
                  <a:gd name="T35" fmla="*/ 7 h 10"/>
                  <a:gd name="T36" fmla="*/ 6 w 18"/>
                  <a:gd name="T37" fmla="*/ 8 h 10"/>
                  <a:gd name="T38" fmla="*/ 6 w 18"/>
                  <a:gd name="T39" fmla="*/ 8 h 10"/>
                  <a:gd name="T40" fmla="*/ 4 w 18"/>
                  <a:gd name="T41" fmla="*/ 7 h 10"/>
                  <a:gd name="T42" fmla="*/ 1 w 18"/>
                  <a:gd name="T43" fmla="*/ 6 h 10"/>
                  <a:gd name="T44" fmla="*/ 1 w 18"/>
                  <a:gd name="T45" fmla="*/ 6 h 10"/>
                  <a:gd name="T46" fmla="*/ 0 w 18"/>
                  <a:gd name="T47" fmla="*/ 6 h 10"/>
                  <a:gd name="T48" fmla="*/ 0 w 18"/>
                  <a:gd name="T49" fmla="*/ 6 h 10"/>
                  <a:gd name="T50" fmla="*/ 0 w 18"/>
                  <a:gd name="T51" fmla="*/ 6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0">
                    <a:moveTo>
                      <a:pt x="0" y="6"/>
                    </a:moveTo>
                    <a:lnTo>
                      <a:pt x="0" y="6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5" y="7"/>
                    </a:lnTo>
                    <a:lnTo>
                      <a:pt x="17" y="3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43" name="Freeform 390">
                <a:extLst>
                  <a:ext uri="{FF2B5EF4-FFF2-40B4-BE49-F238E27FC236}">
                    <a16:creationId xmlns:a16="http://schemas.microsoft.com/office/drawing/2014/main" id="{B8010DBB-17FE-4082-99DC-115963C11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1213"/>
                <a:ext cx="12" cy="12"/>
              </a:xfrm>
              <a:custGeom>
                <a:avLst/>
                <a:gdLst>
                  <a:gd name="T0" fmla="*/ 1 w 12"/>
                  <a:gd name="T1" fmla="*/ 12 h 12"/>
                  <a:gd name="T2" fmla="*/ 1 w 12"/>
                  <a:gd name="T3" fmla="*/ 12 h 12"/>
                  <a:gd name="T4" fmla="*/ 6 w 12"/>
                  <a:gd name="T5" fmla="*/ 7 h 12"/>
                  <a:gd name="T6" fmla="*/ 6 w 12"/>
                  <a:gd name="T7" fmla="*/ 7 h 12"/>
                  <a:gd name="T8" fmla="*/ 9 w 12"/>
                  <a:gd name="T9" fmla="*/ 5 h 12"/>
                  <a:gd name="T10" fmla="*/ 9 w 12"/>
                  <a:gd name="T11" fmla="*/ 5 h 12"/>
                  <a:gd name="T12" fmla="*/ 11 w 12"/>
                  <a:gd name="T13" fmla="*/ 4 h 12"/>
                  <a:gd name="T14" fmla="*/ 11 w 12"/>
                  <a:gd name="T15" fmla="*/ 4 h 12"/>
                  <a:gd name="T16" fmla="*/ 12 w 12"/>
                  <a:gd name="T17" fmla="*/ 2 h 12"/>
                  <a:gd name="T18" fmla="*/ 12 w 12"/>
                  <a:gd name="T19" fmla="*/ 1 h 12"/>
                  <a:gd name="T20" fmla="*/ 12 w 12"/>
                  <a:gd name="T21" fmla="*/ 1 h 12"/>
                  <a:gd name="T22" fmla="*/ 11 w 12"/>
                  <a:gd name="T23" fmla="*/ 0 h 12"/>
                  <a:gd name="T24" fmla="*/ 11 w 12"/>
                  <a:gd name="T25" fmla="*/ 0 h 12"/>
                  <a:gd name="T26" fmla="*/ 11 w 12"/>
                  <a:gd name="T27" fmla="*/ 0 h 12"/>
                  <a:gd name="T28" fmla="*/ 8 w 12"/>
                  <a:gd name="T29" fmla="*/ 2 h 12"/>
                  <a:gd name="T30" fmla="*/ 8 w 12"/>
                  <a:gd name="T31" fmla="*/ 2 h 12"/>
                  <a:gd name="T32" fmla="*/ 4 w 12"/>
                  <a:gd name="T33" fmla="*/ 6 h 12"/>
                  <a:gd name="T34" fmla="*/ 4 w 12"/>
                  <a:gd name="T35" fmla="*/ 6 h 12"/>
                  <a:gd name="T36" fmla="*/ 2 w 12"/>
                  <a:gd name="T37" fmla="*/ 9 h 12"/>
                  <a:gd name="T38" fmla="*/ 0 w 12"/>
                  <a:gd name="T39" fmla="*/ 12 h 12"/>
                  <a:gd name="T40" fmla="*/ 0 w 12"/>
                  <a:gd name="T41" fmla="*/ 12 h 12"/>
                  <a:gd name="T42" fmla="*/ 1 w 12"/>
                  <a:gd name="T43" fmla="*/ 12 h 12"/>
                  <a:gd name="T44" fmla="*/ 1 w 12"/>
                  <a:gd name="T45" fmla="*/ 12 h 12"/>
                  <a:gd name="T46" fmla="*/ 1 w 12"/>
                  <a:gd name="T47" fmla="*/ 12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lnTo>
                      <a:pt x="1" y="12"/>
                    </a:lnTo>
                    <a:lnTo>
                      <a:pt x="6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44" name="Freeform 391">
                <a:extLst>
                  <a:ext uri="{FF2B5EF4-FFF2-40B4-BE49-F238E27FC236}">
                    <a16:creationId xmlns:a16="http://schemas.microsoft.com/office/drawing/2014/main" id="{BBC627EB-E6E5-48C9-BF3F-4E11D1A0F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1305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0 w 13"/>
                  <a:gd name="T3" fmla="*/ 4 h 4"/>
                  <a:gd name="T4" fmla="*/ 5 w 13"/>
                  <a:gd name="T5" fmla="*/ 4 h 4"/>
                  <a:gd name="T6" fmla="*/ 5 w 13"/>
                  <a:gd name="T7" fmla="*/ 4 h 4"/>
                  <a:gd name="T8" fmla="*/ 9 w 13"/>
                  <a:gd name="T9" fmla="*/ 3 h 4"/>
                  <a:gd name="T10" fmla="*/ 9 w 13"/>
                  <a:gd name="T11" fmla="*/ 3 h 4"/>
                  <a:gd name="T12" fmla="*/ 12 w 13"/>
                  <a:gd name="T13" fmla="*/ 2 h 4"/>
                  <a:gd name="T14" fmla="*/ 13 w 13"/>
                  <a:gd name="T15" fmla="*/ 1 h 4"/>
                  <a:gd name="T16" fmla="*/ 13 w 13"/>
                  <a:gd name="T17" fmla="*/ 0 h 4"/>
                  <a:gd name="T18" fmla="*/ 13 w 13"/>
                  <a:gd name="T19" fmla="*/ 0 h 4"/>
                  <a:gd name="T20" fmla="*/ 12 w 13"/>
                  <a:gd name="T21" fmla="*/ 0 h 4"/>
                  <a:gd name="T22" fmla="*/ 12 w 13"/>
                  <a:gd name="T23" fmla="*/ 0 h 4"/>
                  <a:gd name="T24" fmla="*/ 12 w 13"/>
                  <a:gd name="T25" fmla="*/ 0 h 4"/>
                  <a:gd name="T26" fmla="*/ 11 w 13"/>
                  <a:gd name="T27" fmla="*/ 1 h 4"/>
                  <a:gd name="T28" fmla="*/ 10 w 13"/>
                  <a:gd name="T29" fmla="*/ 2 h 4"/>
                  <a:gd name="T30" fmla="*/ 7 w 13"/>
                  <a:gd name="T31" fmla="*/ 2 h 4"/>
                  <a:gd name="T32" fmla="*/ 7 w 13"/>
                  <a:gd name="T33" fmla="*/ 2 h 4"/>
                  <a:gd name="T34" fmla="*/ 1 w 13"/>
                  <a:gd name="T35" fmla="*/ 3 h 4"/>
                  <a:gd name="T36" fmla="*/ 1 w 13"/>
                  <a:gd name="T37" fmla="*/ 3 h 4"/>
                  <a:gd name="T38" fmla="*/ 0 w 13"/>
                  <a:gd name="T39" fmla="*/ 4 h 4"/>
                  <a:gd name="T40" fmla="*/ 0 w 13"/>
                  <a:gd name="T41" fmla="*/ 4 h 4"/>
                  <a:gd name="T42" fmla="*/ 0 w 13"/>
                  <a:gd name="T43" fmla="*/ 4 h 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0" y="4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1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45" name="Freeform 392">
                <a:extLst>
                  <a:ext uri="{FF2B5EF4-FFF2-40B4-BE49-F238E27FC236}">
                    <a16:creationId xmlns:a16="http://schemas.microsoft.com/office/drawing/2014/main" id="{30ABFA65-0847-4201-9515-229E21D9C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203"/>
                <a:ext cx="34" cy="101"/>
              </a:xfrm>
              <a:custGeom>
                <a:avLst/>
                <a:gdLst>
                  <a:gd name="T0" fmla="*/ 0 w 34"/>
                  <a:gd name="T1" fmla="*/ 1 h 101"/>
                  <a:gd name="T2" fmla="*/ 0 w 34"/>
                  <a:gd name="T3" fmla="*/ 1 h 101"/>
                  <a:gd name="T4" fmla="*/ 6 w 34"/>
                  <a:gd name="T5" fmla="*/ 12 h 101"/>
                  <a:gd name="T6" fmla="*/ 13 w 34"/>
                  <a:gd name="T7" fmla="*/ 23 h 101"/>
                  <a:gd name="T8" fmla="*/ 13 w 34"/>
                  <a:gd name="T9" fmla="*/ 23 h 101"/>
                  <a:gd name="T10" fmla="*/ 22 w 34"/>
                  <a:gd name="T11" fmla="*/ 33 h 101"/>
                  <a:gd name="T12" fmla="*/ 26 w 34"/>
                  <a:gd name="T13" fmla="*/ 39 h 101"/>
                  <a:gd name="T14" fmla="*/ 29 w 34"/>
                  <a:gd name="T15" fmla="*/ 46 h 101"/>
                  <a:gd name="T16" fmla="*/ 29 w 34"/>
                  <a:gd name="T17" fmla="*/ 46 h 101"/>
                  <a:gd name="T18" fmla="*/ 30 w 34"/>
                  <a:gd name="T19" fmla="*/ 52 h 101"/>
                  <a:gd name="T20" fmla="*/ 31 w 34"/>
                  <a:gd name="T21" fmla="*/ 59 h 101"/>
                  <a:gd name="T22" fmla="*/ 32 w 34"/>
                  <a:gd name="T23" fmla="*/ 66 h 101"/>
                  <a:gd name="T24" fmla="*/ 32 w 34"/>
                  <a:gd name="T25" fmla="*/ 72 h 101"/>
                  <a:gd name="T26" fmla="*/ 32 w 34"/>
                  <a:gd name="T27" fmla="*/ 72 h 101"/>
                  <a:gd name="T28" fmla="*/ 31 w 34"/>
                  <a:gd name="T29" fmla="*/ 77 h 101"/>
                  <a:gd name="T30" fmla="*/ 30 w 34"/>
                  <a:gd name="T31" fmla="*/ 81 h 101"/>
                  <a:gd name="T32" fmla="*/ 28 w 34"/>
                  <a:gd name="T33" fmla="*/ 85 h 101"/>
                  <a:gd name="T34" fmla="*/ 25 w 34"/>
                  <a:gd name="T35" fmla="*/ 88 h 101"/>
                  <a:gd name="T36" fmla="*/ 25 w 34"/>
                  <a:gd name="T37" fmla="*/ 88 h 101"/>
                  <a:gd name="T38" fmla="*/ 20 w 34"/>
                  <a:gd name="T39" fmla="*/ 94 h 101"/>
                  <a:gd name="T40" fmla="*/ 15 w 34"/>
                  <a:gd name="T41" fmla="*/ 100 h 101"/>
                  <a:gd name="T42" fmla="*/ 15 w 34"/>
                  <a:gd name="T43" fmla="*/ 100 h 101"/>
                  <a:gd name="T44" fmla="*/ 13 w 34"/>
                  <a:gd name="T45" fmla="*/ 101 h 101"/>
                  <a:gd name="T46" fmla="*/ 15 w 34"/>
                  <a:gd name="T47" fmla="*/ 101 h 101"/>
                  <a:gd name="T48" fmla="*/ 15 w 34"/>
                  <a:gd name="T49" fmla="*/ 101 h 101"/>
                  <a:gd name="T50" fmla="*/ 20 w 34"/>
                  <a:gd name="T51" fmla="*/ 96 h 101"/>
                  <a:gd name="T52" fmla="*/ 25 w 34"/>
                  <a:gd name="T53" fmla="*/ 92 h 101"/>
                  <a:gd name="T54" fmla="*/ 29 w 34"/>
                  <a:gd name="T55" fmla="*/ 86 h 101"/>
                  <a:gd name="T56" fmla="*/ 32 w 34"/>
                  <a:gd name="T57" fmla="*/ 80 h 101"/>
                  <a:gd name="T58" fmla="*/ 32 w 34"/>
                  <a:gd name="T59" fmla="*/ 80 h 101"/>
                  <a:gd name="T60" fmla="*/ 34 w 34"/>
                  <a:gd name="T61" fmla="*/ 74 h 101"/>
                  <a:gd name="T62" fmla="*/ 34 w 34"/>
                  <a:gd name="T63" fmla="*/ 67 h 101"/>
                  <a:gd name="T64" fmla="*/ 34 w 34"/>
                  <a:gd name="T65" fmla="*/ 60 h 101"/>
                  <a:gd name="T66" fmla="*/ 33 w 34"/>
                  <a:gd name="T67" fmla="*/ 53 h 101"/>
                  <a:gd name="T68" fmla="*/ 33 w 34"/>
                  <a:gd name="T69" fmla="*/ 53 h 101"/>
                  <a:gd name="T70" fmla="*/ 31 w 34"/>
                  <a:gd name="T71" fmla="*/ 46 h 101"/>
                  <a:gd name="T72" fmla="*/ 28 w 34"/>
                  <a:gd name="T73" fmla="*/ 38 h 101"/>
                  <a:gd name="T74" fmla="*/ 25 w 34"/>
                  <a:gd name="T75" fmla="*/ 32 h 101"/>
                  <a:gd name="T76" fmla="*/ 20 w 34"/>
                  <a:gd name="T77" fmla="*/ 26 h 101"/>
                  <a:gd name="T78" fmla="*/ 20 w 34"/>
                  <a:gd name="T79" fmla="*/ 26 h 101"/>
                  <a:gd name="T80" fmla="*/ 9 w 34"/>
                  <a:gd name="T81" fmla="*/ 14 h 101"/>
                  <a:gd name="T82" fmla="*/ 4 w 34"/>
                  <a:gd name="T83" fmla="*/ 7 h 101"/>
                  <a:gd name="T84" fmla="*/ 1 w 34"/>
                  <a:gd name="T85" fmla="*/ 0 h 101"/>
                  <a:gd name="T86" fmla="*/ 1 w 34"/>
                  <a:gd name="T87" fmla="*/ 0 h 101"/>
                  <a:gd name="T88" fmla="*/ 0 w 34"/>
                  <a:gd name="T89" fmla="*/ 1 h 101"/>
                  <a:gd name="T90" fmla="*/ 0 w 34"/>
                  <a:gd name="T91" fmla="*/ 1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4" h="101">
                    <a:moveTo>
                      <a:pt x="0" y="1"/>
                    </a:moveTo>
                    <a:lnTo>
                      <a:pt x="0" y="1"/>
                    </a:lnTo>
                    <a:lnTo>
                      <a:pt x="6" y="12"/>
                    </a:lnTo>
                    <a:lnTo>
                      <a:pt x="13" y="23"/>
                    </a:lnTo>
                    <a:lnTo>
                      <a:pt x="22" y="33"/>
                    </a:lnTo>
                    <a:lnTo>
                      <a:pt x="26" y="39"/>
                    </a:lnTo>
                    <a:lnTo>
                      <a:pt x="29" y="46"/>
                    </a:lnTo>
                    <a:lnTo>
                      <a:pt x="30" y="52"/>
                    </a:lnTo>
                    <a:lnTo>
                      <a:pt x="31" y="59"/>
                    </a:lnTo>
                    <a:lnTo>
                      <a:pt x="32" y="66"/>
                    </a:lnTo>
                    <a:lnTo>
                      <a:pt x="32" y="72"/>
                    </a:lnTo>
                    <a:lnTo>
                      <a:pt x="31" y="77"/>
                    </a:lnTo>
                    <a:lnTo>
                      <a:pt x="30" y="81"/>
                    </a:lnTo>
                    <a:lnTo>
                      <a:pt x="28" y="85"/>
                    </a:lnTo>
                    <a:lnTo>
                      <a:pt x="25" y="88"/>
                    </a:lnTo>
                    <a:lnTo>
                      <a:pt x="20" y="94"/>
                    </a:lnTo>
                    <a:lnTo>
                      <a:pt x="15" y="100"/>
                    </a:lnTo>
                    <a:lnTo>
                      <a:pt x="13" y="101"/>
                    </a:lnTo>
                    <a:lnTo>
                      <a:pt x="15" y="101"/>
                    </a:lnTo>
                    <a:lnTo>
                      <a:pt x="20" y="96"/>
                    </a:lnTo>
                    <a:lnTo>
                      <a:pt x="25" y="92"/>
                    </a:lnTo>
                    <a:lnTo>
                      <a:pt x="29" y="86"/>
                    </a:lnTo>
                    <a:lnTo>
                      <a:pt x="32" y="80"/>
                    </a:lnTo>
                    <a:lnTo>
                      <a:pt x="34" y="74"/>
                    </a:lnTo>
                    <a:lnTo>
                      <a:pt x="34" y="67"/>
                    </a:lnTo>
                    <a:lnTo>
                      <a:pt x="34" y="60"/>
                    </a:lnTo>
                    <a:lnTo>
                      <a:pt x="33" y="53"/>
                    </a:lnTo>
                    <a:lnTo>
                      <a:pt x="31" y="46"/>
                    </a:lnTo>
                    <a:lnTo>
                      <a:pt x="28" y="38"/>
                    </a:lnTo>
                    <a:lnTo>
                      <a:pt x="25" y="32"/>
                    </a:lnTo>
                    <a:lnTo>
                      <a:pt x="20" y="26"/>
                    </a:lnTo>
                    <a:lnTo>
                      <a:pt x="9" y="14"/>
                    </a:lnTo>
                    <a:lnTo>
                      <a:pt x="4" y="7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46" name="Freeform 393">
                <a:extLst>
                  <a:ext uri="{FF2B5EF4-FFF2-40B4-BE49-F238E27FC236}">
                    <a16:creationId xmlns:a16="http://schemas.microsoft.com/office/drawing/2014/main" id="{C4AC75E2-CE7A-485B-934A-BD6B272CC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1183"/>
                <a:ext cx="47" cy="42"/>
              </a:xfrm>
              <a:custGeom>
                <a:avLst/>
                <a:gdLst>
                  <a:gd name="T0" fmla="*/ 45 w 47"/>
                  <a:gd name="T1" fmla="*/ 0 h 42"/>
                  <a:gd name="T2" fmla="*/ 45 w 47"/>
                  <a:gd name="T3" fmla="*/ 0 h 42"/>
                  <a:gd name="T4" fmla="*/ 46 w 47"/>
                  <a:gd name="T5" fmla="*/ 5 h 42"/>
                  <a:gd name="T6" fmla="*/ 47 w 47"/>
                  <a:gd name="T7" fmla="*/ 11 h 42"/>
                  <a:gd name="T8" fmla="*/ 46 w 47"/>
                  <a:gd name="T9" fmla="*/ 15 h 42"/>
                  <a:gd name="T10" fmla="*/ 44 w 47"/>
                  <a:gd name="T11" fmla="*/ 20 h 42"/>
                  <a:gd name="T12" fmla="*/ 44 w 47"/>
                  <a:gd name="T13" fmla="*/ 20 h 42"/>
                  <a:gd name="T14" fmla="*/ 42 w 47"/>
                  <a:gd name="T15" fmla="*/ 25 h 42"/>
                  <a:gd name="T16" fmla="*/ 39 w 47"/>
                  <a:gd name="T17" fmla="*/ 29 h 42"/>
                  <a:gd name="T18" fmla="*/ 35 w 47"/>
                  <a:gd name="T19" fmla="*/ 32 h 42"/>
                  <a:gd name="T20" fmla="*/ 31 w 47"/>
                  <a:gd name="T21" fmla="*/ 35 h 42"/>
                  <a:gd name="T22" fmla="*/ 31 w 47"/>
                  <a:gd name="T23" fmla="*/ 35 h 42"/>
                  <a:gd name="T24" fmla="*/ 23 w 47"/>
                  <a:gd name="T25" fmla="*/ 39 h 42"/>
                  <a:gd name="T26" fmla="*/ 14 w 47"/>
                  <a:gd name="T27" fmla="*/ 41 h 42"/>
                  <a:gd name="T28" fmla="*/ 14 w 47"/>
                  <a:gd name="T29" fmla="*/ 41 h 42"/>
                  <a:gd name="T30" fmla="*/ 10 w 47"/>
                  <a:gd name="T31" fmla="*/ 41 h 42"/>
                  <a:gd name="T32" fmla="*/ 7 w 47"/>
                  <a:gd name="T33" fmla="*/ 40 h 42"/>
                  <a:gd name="T34" fmla="*/ 5 w 47"/>
                  <a:gd name="T35" fmla="*/ 39 h 42"/>
                  <a:gd name="T36" fmla="*/ 5 w 47"/>
                  <a:gd name="T37" fmla="*/ 39 h 42"/>
                  <a:gd name="T38" fmla="*/ 3 w 47"/>
                  <a:gd name="T39" fmla="*/ 38 h 42"/>
                  <a:gd name="T40" fmla="*/ 1 w 47"/>
                  <a:gd name="T41" fmla="*/ 35 h 42"/>
                  <a:gd name="T42" fmla="*/ 1 w 47"/>
                  <a:gd name="T43" fmla="*/ 33 h 42"/>
                  <a:gd name="T44" fmla="*/ 1 w 47"/>
                  <a:gd name="T45" fmla="*/ 32 h 42"/>
                  <a:gd name="T46" fmla="*/ 3 w 47"/>
                  <a:gd name="T47" fmla="*/ 31 h 42"/>
                  <a:gd name="T48" fmla="*/ 3 w 47"/>
                  <a:gd name="T49" fmla="*/ 31 h 42"/>
                  <a:gd name="T50" fmla="*/ 3 w 47"/>
                  <a:gd name="T51" fmla="*/ 30 h 42"/>
                  <a:gd name="T52" fmla="*/ 3 w 47"/>
                  <a:gd name="T53" fmla="*/ 30 h 42"/>
                  <a:gd name="T54" fmla="*/ 3 w 47"/>
                  <a:gd name="T55" fmla="*/ 30 h 42"/>
                  <a:gd name="T56" fmla="*/ 0 w 47"/>
                  <a:gd name="T57" fmla="*/ 32 h 42"/>
                  <a:gd name="T58" fmla="*/ 0 w 47"/>
                  <a:gd name="T59" fmla="*/ 35 h 42"/>
                  <a:gd name="T60" fmla="*/ 1 w 47"/>
                  <a:gd name="T61" fmla="*/ 37 h 42"/>
                  <a:gd name="T62" fmla="*/ 4 w 47"/>
                  <a:gd name="T63" fmla="*/ 39 h 42"/>
                  <a:gd name="T64" fmla="*/ 4 w 47"/>
                  <a:gd name="T65" fmla="*/ 39 h 42"/>
                  <a:gd name="T66" fmla="*/ 6 w 47"/>
                  <a:gd name="T67" fmla="*/ 41 h 42"/>
                  <a:gd name="T68" fmla="*/ 9 w 47"/>
                  <a:gd name="T69" fmla="*/ 42 h 42"/>
                  <a:gd name="T70" fmla="*/ 15 w 47"/>
                  <a:gd name="T71" fmla="*/ 42 h 42"/>
                  <a:gd name="T72" fmla="*/ 21 w 47"/>
                  <a:gd name="T73" fmla="*/ 41 h 42"/>
                  <a:gd name="T74" fmla="*/ 26 w 47"/>
                  <a:gd name="T75" fmla="*/ 39 h 42"/>
                  <a:gd name="T76" fmla="*/ 26 w 47"/>
                  <a:gd name="T77" fmla="*/ 39 h 42"/>
                  <a:gd name="T78" fmla="*/ 31 w 47"/>
                  <a:gd name="T79" fmla="*/ 36 h 42"/>
                  <a:gd name="T80" fmla="*/ 35 w 47"/>
                  <a:gd name="T81" fmla="*/ 33 h 42"/>
                  <a:gd name="T82" fmla="*/ 39 w 47"/>
                  <a:gd name="T83" fmla="*/ 29 h 42"/>
                  <a:gd name="T84" fmla="*/ 43 w 47"/>
                  <a:gd name="T85" fmla="*/ 25 h 42"/>
                  <a:gd name="T86" fmla="*/ 43 w 47"/>
                  <a:gd name="T87" fmla="*/ 25 h 42"/>
                  <a:gd name="T88" fmla="*/ 46 w 47"/>
                  <a:gd name="T89" fmla="*/ 19 h 42"/>
                  <a:gd name="T90" fmla="*/ 47 w 47"/>
                  <a:gd name="T91" fmla="*/ 13 h 42"/>
                  <a:gd name="T92" fmla="*/ 47 w 47"/>
                  <a:gd name="T93" fmla="*/ 6 h 42"/>
                  <a:gd name="T94" fmla="*/ 45 w 47"/>
                  <a:gd name="T95" fmla="*/ 0 h 42"/>
                  <a:gd name="T96" fmla="*/ 45 w 47"/>
                  <a:gd name="T97" fmla="*/ 0 h 42"/>
                  <a:gd name="T98" fmla="*/ 45 w 47"/>
                  <a:gd name="T99" fmla="*/ 0 h 42"/>
                  <a:gd name="T100" fmla="*/ 45 w 47"/>
                  <a:gd name="T101" fmla="*/ 0 h 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7" h="42">
                    <a:moveTo>
                      <a:pt x="45" y="0"/>
                    </a:moveTo>
                    <a:lnTo>
                      <a:pt x="45" y="0"/>
                    </a:lnTo>
                    <a:lnTo>
                      <a:pt x="46" y="5"/>
                    </a:lnTo>
                    <a:lnTo>
                      <a:pt x="47" y="11"/>
                    </a:lnTo>
                    <a:lnTo>
                      <a:pt x="46" y="15"/>
                    </a:lnTo>
                    <a:lnTo>
                      <a:pt x="44" y="20"/>
                    </a:lnTo>
                    <a:lnTo>
                      <a:pt x="42" y="25"/>
                    </a:lnTo>
                    <a:lnTo>
                      <a:pt x="39" y="29"/>
                    </a:lnTo>
                    <a:lnTo>
                      <a:pt x="35" y="32"/>
                    </a:lnTo>
                    <a:lnTo>
                      <a:pt x="31" y="35"/>
                    </a:lnTo>
                    <a:lnTo>
                      <a:pt x="23" y="39"/>
                    </a:lnTo>
                    <a:lnTo>
                      <a:pt x="14" y="41"/>
                    </a:lnTo>
                    <a:lnTo>
                      <a:pt x="10" y="41"/>
                    </a:lnTo>
                    <a:lnTo>
                      <a:pt x="7" y="40"/>
                    </a:lnTo>
                    <a:lnTo>
                      <a:pt x="5" y="39"/>
                    </a:lnTo>
                    <a:lnTo>
                      <a:pt x="3" y="38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4" y="39"/>
                    </a:lnTo>
                    <a:lnTo>
                      <a:pt x="6" y="41"/>
                    </a:lnTo>
                    <a:lnTo>
                      <a:pt x="9" y="42"/>
                    </a:lnTo>
                    <a:lnTo>
                      <a:pt x="15" y="42"/>
                    </a:lnTo>
                    <a:lnTo>
                      <a:pt x="21" y="41"/>
                    </a:lnTo>
                    <a:lnTo>
                      <a:pt x="26" y="39"/>
                    </a:lnTo>
                    <a:lnTo>
                      <a:pt x="31" y="36"/>
                    </a:lnTo>
                    <a:lnTo>
                      <a:pt x="35" y="33"/>
                    </a:lnTo>
                    <a:lnTo>
                      <a:pt x="39" y="29"/>
                    </a:lnTo>
                    <a:lnTo>
                      <a:pt x="43" y="25"/>
                    </a:lnTo>
                    <a:lnTo>
                      <a:pt x="46" y="19"/>
                    </a:lnTo>
                    <a:lnTo>
                      <a:pt x="47" y="13"/>
                    </a:lnTo>
                    <a:lnTo>
                      <a:pt x="47" y="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47" name="Freeform 394">
                <a:extLst>
                  <a:ext uri="{FF2B5EF4-FFF2-40B4-BE49-F238E27FC236}">
                    <a16:creationId xmlns:a16="http://schemas.microsoft.com/office/drawing/2014/main" id="{5BA23A5A-E119-428F-98D0-B47AEEFBC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185"/>
                <a:ext cx="33" cy="37"/>
              </a:xfrm>
              <a:custGeom>
                <a:avLst/>
                <a:gdLst>
                  <a:gd name="T0" fmla="*/ 0 w 33"/>
                  <a:gd name="T1" fmla="*/ 0 h 37"/>
                  <a:gd name="T2" fmla="*/ 0 w 33"/>
                  <a:gd name="T3" fmla="*/ 0 h 37"/>
                  <a:gd name="T4" fmla="*/ 7 w 33"/>
                  <a:gd name="T5" fmla="*/ 1 h 37"/>
                  <a:gd name="T6" fmla="*/ 13 w 33"/>
                  <a:gd name="T7" fmla="*/ 2 h 37"/>
                  <a:gd name="T8" fmla="*/ 19 w 33"/>
                  <a:gd name="T9" fmla="*/ 6 h 37"/>
                  <a:gd name="T10" fmla="*/ 24 w 33"/>
                  <a:gd name="T11" fmla="*/ 10 h 37"/>
                  <a:gd name="T12" fmla="*/ 24 w 33"/>
                  <a:gd name="T13" fmla="*/ 10 h 37"/>
                  <a:gd name="T14" fmla="*/ 28 w 33"/>
                  <a:gd name="T15" fmla="*/ 16 h 37"/>
                  <a:gd name="T16" fmla="*/ 31 w 33"/>
                  <a:gd name="T17" fmla="*/ 23 h 37"/>
                  <a:gd name="T18" fmla="*/ 32 w 33"/>
                  <a:gd name="T19" fmla="*/ 30 h 37"/>
                  <a:gd name="T20" fmla="*/ 31 w 33"/>
                  <a:gd name="T21" fmla="*/ 34 h 37"/>
                  <a:gd name="T22" fmla="*/ 30 w 33"/>
                  <a:gd name="T23" fmla="*/ 37 h 37"/>
                  <a:gd name="T24" fmla="*/ 30 w 33"/>
                  <a:gd name="T25" fmla="*/ 37 h 37"/>
                  <a:gd name="T26" fmla="*/ 30 w 33"/>
                  <a:gd name="T27" fmla="*/ 37 h 37"/>
                  <a:gd name="T28" fmla="*/ 31 w 33"/>
                  <a:gd name="T29" fmla="*/ 37 h 37"/>
                  <a:gd name="T30" fmla="*/ 31 w 33"/>
                  <a:gd name="T31" fmla="*/ 37 h 37"/>
                  <a:gd name="T32" fmla="*/ 32 w 33"/>
                  <a:gd name="T33" fmla="*/ 34 h 37"/>
                  <a:gd name="T34" fmla="*/ 33 w 33"/>
                  <a:gd name="T35" fmla="*/ 31 h 37"/>
                  <a:gd name="T36" fmla="*/ 32 w 33"/>
                  <a:gd name="T37" fmla="*/ 24 h 37"/>
                  <a:gd name="T38" fmla="*/ 30 w 33"/>
                  <a:gd name="T39" fmla="*/ 17 h 37"/>
                  <a:gd name="T40" fmla="*/ 27 w 33"/>
                  <a:gd name="T41" fmla="*/ 11 h 37"/>
                  <a:gd name="T42" fmla="*/ 27 w 33"/>
                  <a:gd name="T43" fmla="*/ 11 h 37"/>
                  <a:gd name="T44" fmla="*/ 25 w 33"/>
                  <a:gd name="T45" fmla="*/ 8 h 37"/>
                  <a:gd name="T46" fmla="*/ 22 w 33"/>
                  <a:gd name="T47" fmla="*/ 6 h 37"/>
                  <a:gd name="T48" fmla="*/ 15 w 33"/>
                  <a:gd name="T49" fmla="*/ 2 h 37"/>
                  <a:gd name="T50" fmla="*/ 8 w 33"/>
                  <a:gd name="T51" fmla="*/ 0 h 37"/>
                  <a:gd name="T52" fmla="*/ 1 w 33"/>
                  <a:gd name="T53" fmla="*/ 0 h 37"/>
                  <a:gd name="T54" fmla="*/ 1 w 33"/>
                  <a:gd name="T55" fmla="*/ 0 h 37"/>
                  <a:gd name="T56" fmla="*/ 0 w 33"/>
                  <a:gd name="T57" fmla="*/ 0 h 37"/>
                  <a:gd name="T58" fmla="*/ 0 w 33"/>
                  <a:gd name="T59" fmla="*/ 0 h 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3" h="37">
                    <a:moveTo>
                      <a:pt x="0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13" y="2"/>
                    </a:lnTo>
                    <a:lnTo>
                      <a:pt x="19" y="6"/>
                    </a:lnTo>
                    <a:lnTo>
                      <a:pt x="24" y="10"/>
                    </a:lnTo>
                    <a:lnTo>
                      <a:pt x="28" y="16"/>
                    </a:lnTo>
                    <a:lnTo>
                      <a:pt x="31" y="23"/>
                    </a:lnTo>
                    <a:lnTo>
                      <a:pt x="32" y="30"/>
                    </a:lnTo>
                    <a:lnTo>
                      <a:pt x="31" y="34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2" y="34"/>
                    </a:lnTo>
                    <a:lnTo>
                      <a:pt x="33" y="31"/>
                    </a:lnTo>
                    <a:lnTo>
                      <a:pt x="32" y="24"/>
                    </a:lnTo>
                    <a:lnTo>
                      <a:pt x="30" y="17"/>
                    </a:lnTo>
                    <a:lnTo>
                      <a:pt x="27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48" name="Freeform 395">
                <a:extLst>
                  <a:ext uri="{FF2B5EF4-FFF2-40B4-BE49-F238E27FC236}">
                    <a16:creationId xmlns:a16="http://schemas.microsoft.com/office/drawing/2014/main" id="{D9049C66-487F-4BC9-A3EB-872C7AE42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296"/>
                <a:ext cx="138" cy="206"/>
              </a:xfrm>
              <a:custGeom>
                <a:avLst/>
                <a:gdLst>
                  <a:gd name="T0" fmla="*/ 29 w 138"/>
                  <a:gd name="T1" fmla="*/ 0 h 206"/>
                  <a:gd name="T2" fmla="*/ 23 w 138"/>
                  <a:gd name="T3" fmla="*/ 3 h 206"/>
                  <a:gd name="T4" fmla="*/ 13 w 138"/>
                  <a:gd name="T5" fmla="*/ 17 h 206"/>
                  <a:gd name="T6" fmla="*/ 9 w 138"/>
                  <a:gd name="T7" fmla="*/ 24 h 206"/>
                  <a:gd name="T8" fmla="*/ 3 w 138"/>
                  <a:gd name="T9" fmla="*/ 42 h 206"/>
                  <a:gd name="T10" fmla="*/ 0 w 138"/>
                  <a:gd name="T11" fmla="*/ 63 h 206"/>
                  <a:gd name="T12" fmla="*/ 1 w 138"/>
                  <a:gd name="T13" fmla="*/ 73 h 206"/>
                  <a:gd name="T14" fmla="*/ 4 w 138"/>
                  <a:gd name="T15" fmla="*/ 91 h 206"/>
                  <a:gd name="T16" fmla="*/ 11 w 138"/>
                  <a:gd name="T17" fmla="*/ 107 h 206"/>
                  <a:gd name="T18" fmla="*/ 22 w 138"/>
                  <a:gd name="T19" fmla="*/ 122 h 206"/>
                  <a:gd name="T20" fmla="*/ 28 w 138"/>
                  <a:gd name="T21" fmla="*/ 127 h 206"/>
                  <a:gd name="T22" fmla="*/ 53 w 138"/>
                  <a:gd name="T23" fmla="*/ 143 h 206"/>
                  <a:gd name="T24" fmla="*/ 79 w 138"/>
                  <a:gd name="T25" fmla="*/ 155 h 206"/>
                  <a:gd name="T26" fmla="*/ 87 w 138"/>
                  <a:gd name="T27" fmla="*/ 159 h 206"/>
                  <a:gd name="T28" fmla="*/ 103 w 138"/>
                  <a:gd name="T29" fmla="*/ 168 h 206"/>
                  <a:gd name="T30" fmla="*/ 110 w 138"/>
                  <a:gd name="T31" fmla="*/ 175 h 206"/>
                  <a:gd name="T32" fmla="*/ 136 w 138"/>
                  <a:gd name="T33" fmla="*/ 206 h 206"/>
                  <a:gd name="T34" fmla="*/ 136 w 138"/>
                  <a:gd name="T35" fmla="*/ 206 h 206"/>
                  <a:gd name="T36" fmla="*/ 138 w 138"/>
                  <a:gd name="T37" fmla="*/ 203 h 206"/>
                  <a:gd name="T38" fmla="*/ 134 w 138"/>
                  <a:gd name="T39" fmla="*/ 196 h 206"/>
                  <a:gd name="T40" fmla="*/ 123 w 138"/>
                  <a:gd name="T41" fmla="*/ 182 h 206"/>
                  <a:gd name="T42" fmla="*/ 112 w 138"/>
                  <a:gd name="T43" fmla="*/ 169 h 206"/>
                  <a:gd name="T44" fmla="*/ 100 w 138"/>
                  <a:gd name="T45" fmla="*/ 159 h 206"/>
                  <a:gd name="T46" fmla="*/ 94 w 138"/>
                  <a:gd name="T47" fmla="*/ 156 h 206"/>
                  <a:gd name="T48" fmla="*/ 68 w 138"/>
                  <a:gd name="T49" fmla="*/ 144 h 206"/>
                  <a:gd name="T50" fmla="*/ 43 w 138"/>
                  <a:gd name="T51" fmla="*/ 131 h 206"/>
                  <a:gd name="T52" fmla="*/ 32 w 138"/>
                  <a:gd name="T53" fmla="*/ 124 h 206"/>
                  <a:gd name="T54" fmla="*/ 17 w 138"/>
                  <a:gd name="T55" fmla="*/ 107 h 206"/>
                  <a:gd name="T56" fmla="*/ 9 w 138"/>
                  <a:gd name="T57" fmla="*/ 95 h 206"/>
                  <a:gd name="T58" fmla="*/ 7 w 138"/>
                  <a:gd name="T59" fmla="*/ 87 h 206"/>
                  <a:gd name="T60" fmla="*/ 3 w 138"/>
                  <a:gd name="T61" fmla="*/ 64 h 206"/>
                  <a:gd name="T62" fmla="*/ 5 w 138"/>
                  <a:gd name="T63" fmla="*/ 40 h 206"/>
                  <a:gd name="T64" fmla="*/ 7 w 138"/>
                  <a:gd name="T65" fmla="*/ 34 h 206"/>
                  <a:gd name="T66" fmla="*/ 15 w 138"/>
                  <a:gd name="T67" fmla="*/ 17 h 206"/>
                  <a:gd name="T68" fmla="*/ 21 w 138"/>
                  <a:gd name="T69" fmla="*/ 8 h 206"/>
                  <a:gd name="T70" fmla="*/ 29 w 138"/>
                  <a:gd name="T71" fmla="*/ 0 h 206"/>
                  <a:gd name="T72" fmla="*/ 29 w 138"/>
                  <a:gd name="T73" fmla="*/ 0 h 2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8" h="206">
                    <a:moveTo>
                      <a:pt x="29" y="0"/>
                    </a:moveTo>
                    <a:lnTo>
                      <a:pt x="29" y="0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17" y="10"/>
                    </a:lnTo>
                    <a:lnTo>
                      <a:pt x="13" y="17"/>
                    </a:lnTo>
                    <a:lnTo>
                      <a:pt x="9" y="24"/>
                    </a:lnTo>
                    <a:lnTo>
                      <a:pt x="5" y="33"/>
                    </a:lnTo>
                    <a:lnTo>
                      <a:pt x="3" y="42"/>
                    </a:lnTo>
                    <a:lnTo>
                      <a:pt x="1" y="52"/>
                    </a:lnTo>
                    <a:lnTo>
                      <a:pt x="0" y="63"/>
                    </a:lnTo>
                    <a:lnTo>
                      <a:pt x="1" y="73"/>
                    </a:lnTo>
                    <a:lnTo>
                      <a:pt x="2" y="82"/>
                    </a:lnTo>
                    <a:lnTo>
                      <a:pt x="4" y="91"/>
                    </a:lnTo>
                    <a:lnTo>
                      <a:pt x="7" y="100"/>
                    </a:lnTo>
                    <a:lnTo>
                      <a:pt x="11" y="107"/>
                    </a:lnTo>
                    <a:lnTo>
                      <a:pt x="16" y="114"/>
                    </a:lnTo>
                    <a:lnTo>
                      <a:pt x="22" y="122"/>
                    </a:lnTo>
                    <a:lnTo>
                      <a:pt x="28" y="127"/>
                    </a:lnTo>
                    <a:lnTo>
                      <a:pt x="40" y="136"/>
                    </a:lnTo>
                    <a:lnTo>
                      <a:pt x="53" y="143"/>
                    </a:lnTo>
                    <a:lnTo>
                      <a:pt x="65" y="150"/>
                    </a:lnTo>
                    <a:lnTo>
                      <a:pt x="79" y="155"/>
                    </a:lnTo>
                    <a:lnTo>
                      <a:pt x="87" y="159"/>
                    </a:lnTo>
                    <a:lnTo>
                      <a:pt x="95" y="163"/>
                    </a:lnTo>
                    <a:lnTo>
                      <a:pt x="103" y="168"/>
                    </a:lnTo>
                    <a:lnTo>
                      <a:pt x="110" y="175"/>
                    </a:lnTo>
                    <a:lnTo>
                      <a:pt x="123" y="190"/>
                    </a:lnTo>
                    <a:lnTo>
                      <a:pt x="136" y="206"/>
                    </a:lnTo>
                    <a:lnTo>
                      <a:pt x="137" y="205"/>
                    </a:lnTo>
                    <a:lnTo>
                      <a:pt x="138" y="203"/>
                    </a:lnTo>
                    <a:lnTo>
                      <a:pt x="134" y="196"/>
                    </a:lnTo>
                    <a:lnTo>
                      <a:pt x="128" y="188"/>
                    </a:lnTo>
                    <a:lnTo>
                      <a:pt x="123" y="182"/>
                    </a:lnTo>
                    <a:lnTo>
                      <a:pt x="118" y="175"/>
                    </a:lnTo>
                    <a:lnTo>
                      <a:pt x="112" y="169"/>
                    </a:lnTo>
                    <a:lnTo>
                      <a:pt x="106" y="164"/>
                    </a:lnTo>
                    <a:lnTo>
                      <a:pt x="100" y="159"/>
                    </a:lnTo>
                    <a:lnTo>
                      <a:pt x="94" y="156"/>
                    </a:lnTo>
                    <a:lnTo>
                      <a:pt x="81" y="150"/>
                    </a:lnTo>
                    <a:lnTo>
                      <a:pt x="68" y="144"/>
                    </a:lnTo>
                    <a:lnTo>
                      <a:pt x="55" y="138"/>
                    </a:lnTo>
                    <a:lnTo>
                      <a:pt x="43" y="131"/>
                    </a:lnTo>
                    <a:lnTo>
                      <a:pt x="32" y="124"/>
                    </a:lnTo>
                    <a:lnTo>
                      <a:pt x="22" y="113"/>
                    </a:lnTo>
                    <a:lnTo>
                      <a:pt x="17" y="107"/>
                    </a:lnTo>
                    <a:lnTo>
                      <a:pt x="13" y="101"/>
                    </a:lnTo>
                    <a:lnTo>
                      <a:pt x="9" y="95"/>
                    </a:lnTo>
                    <a:lnTo>
                      <a:pt x="7" y="87"/>
                    </a:lnTo>
                    <a:lnTo>
                      <a:pt x="4" y="76"/>
                    </a:lnTo>
                    <a:lnTo>
                      <a:pt x="3" y="64"/>
                    </a:lnTo>
                    <a:lnTo>
                      <a:pt x="4" y="51"/>
                    </a:lnTo>
                    <a:lnTo>
                      <a:pt x="5" y="40"/>
                    </a:lnTo>
                    <a:lnTo>
                      <a:pt x="7" y="34"/>
                    </a:lnTo>
                    <a:lnTo>
                      <a:pt x="9" y="28"/>
                    </a:lnTo>
                    <a:lnTo>
                      <a:pt x="15" y="17"/>
                    </a:lnTo>
                    <a:lnTo>
                      <a:pt x="21" y="8"/>
                    </a:lnTo>
                    <a:lnTo>
                      <a:pt x="25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49" name="Freeform 396">
                <a:extLst>
                  <a:ext uri="{FF2B5EF4-FFF2-40B4-BE49-F238E27FC236}">
                    <a16:creationId xmlns:a16="http://schemas.microsoft.com/office/drawing/2014/main" id="{A1DD48E0-E8E9-4DA6-AD80-127416942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1185"/>
                <a:ext cx="42" cy="30"/>
              </a:xfrm>
              <a:custGeom>
                <a:avLst/>
                <a:gdLst>
                  <a:gd name="T0" fmla="*/ 0 w 42"/>
                  <a:gd name="T1" fmla="*/ 0 h 30"/>
                  <a:gd name="T2" fmla="*/ 0 w 42"/>
                  <a:gd name="T3" fmla="*/ 0 h 30"/>
                  <a:gd name="T4" fmla="*/ 5 w 42"/>
                  <a:gd name="T5" fmla="*/ 6 h 30"/>
                  <a:gd name="T6" fmla="*/ 10 w 42"/>
                  <a:gd name="T7" fmla="*/ 9 h 30"/>
                  <a:gd name="T8" fmla="*/ 21 w 42"/>
                  <a:gd name="T9" fmla="*/ 13 h 30"/>
                  <a:gd name="T10" fmla="*/ 21 w 42"/>
                  <a:gd name="T11" fmla="*/ 13 h 30"/>
                  <a:gd name="T12" fmla="*/ 27 w 42"/>
                  <a:gd name="T13" fmla="*/ 16 h 30"/>
                  <a:gd name="T14" fmla="*/ 33 w 42"/>
                  <a:gd name="T15" fmla="*/ 20 h 30"/>
                  <a:gd name="T16" fmla="*/ 37 w 42"/>
                  <a:gd name="T17" fmla="*/ 24 h 30"/>
                  <a:gd name="T18" fmla="*/ 41 w 42"/>
                  <a:gd name="T19" fmla="*/ 30 h 30"/>
                  <a:gd name="T20" fmla="*/ 41 w 42"/>
                  <a:gd name="T21" fmla="*/ 30 h 30"/>
                  <a:gd name="T22" fmla="*/ 42 w 42"/>
                  <a:gd name="T23" fmla="*/ 30 h 30"/>
                  <a:gd name="T24" fmla="*/ 42 w 42"/>
                  <a:gd name="T25" fmla="*/ 29 h 30"/>
                  <a:gd name="T26" fmla="*/ 42 w 42"/>
                  <a:gd name="T27" fmla="*/ 29 h 30"/>
                  <a:gd name="T28" fmla="*/ 39 w 42"/>
                  <a:gd name="T29" fmla="*/ 23 h 30"/>
                  <a:gd name="T30" fmla="*/ 35 w 42"/>
                  <a:gd name="T31" fmla="*/ 18 h 30"/>
                  <a:gd name="T32" fmla="*/ 30 w 42"/>
                  <a:gd name="T33" fmla="*/ 15 h 30"/>
                  <a:gd name="T34" fmla="*/ 24 w 42"/>
                  <a:gd name="T35" fmla="*/ 12 h 30"/>
                  <a:gd name="T36" fmla="*/ 12 w 42"/>
                  <a:gd name="T37" fmla="*/ 8 h 30"/>
                  <a:gd name="T38" fmla="*/ 6 w 42"/>
                  <a:gd name="T39" fmla="*/ 4 h 30"/>
                  <a:gd name="T40" fmla="*/ 0 w 42"/>
                  <a:gd name="T41" fmla="*/ 0 h 30"/>
                  <a:gd name="T42" fmla="*/ 0 w 42"/>
                  <a:gd name="T43" fmla="*/ 0 h 30"/>
                  <a:gd name="T44" fmla="*/ 0 w 42"/>
                  <a:gd name="T45" fmla="*/ 0 h 30"/>
                  <a:gd name="T46" fmla="*/ 0 w 42"/>
                  <a:gd name="T47" fmla="*/ 0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2" h="30">
                    <a:moveTo>
                      <a:pt x="0" y="0"/>
                    </a:moveTo>
                    <a:lnTo>
                      <a:pt x="0" y="0"/>
                    </a:lnTo>
                    <a:lnTo>
                      <a:pt x="5" y="6"/>
                    </a:lnTo>
                    <a:lnTo>
                      <a:pt x="10" y="9"/>
                    </a:lnTo>
                    <a:lnTo>
                      <a:pt x="21" y="13"/>
                    </a:lnTo>
                    <a:lnTo>
                      <a:pt x="27" y="16"/>
                    </a:lnTo>
                    <a:lnTo>
                      <a:pt x="33" y="20"/>
                    </a:lnTo>
                    <a:lnTo>
                      <a:pt x="37" y="24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2" y="29"/>
                    </a:lnTo>
                    <a:lnTo>
                      <a:pt x="39" y="23"/>
                    </a:lnTo>
                    <a:lnTo>
                      <a:pt x="35" y="18"/>
                    </a:lnTo>
                    <a:lnTo>
                      <a:pt x="30" y="15"/>
                    </a:lnTo>
                    <a:lnTo>
                      <a:pt x="24" y="12"/>
                    </a:lnTo>
                    <a:lnTo>
                      <a:pt x="12" y="8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50" name="Freeform 397">
                <a:extLst>
                  <a:ext uri="{FF2B5EF4-FFF2-40B4-BE49-F238E27FC236}">
                    <a16:creationId xmlns:a16="http://schemas.microsoft.com/office/drawing/2014/main" id="{542CB4C3-B69C-4AB6-AFB5-61274497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1274"/>
                <a:ext cx="28" cy="18"/>
              </a:xfrm>
              <a:custGeom>
                <a:avLst/>
                <a:gdLst>
                  <a:gd name="T0" fmla="*/ 27 w 28"/>
                  <a:gd name="T1" fmla="*/ 0 h 18"/>
                  <a:gd name="T2" fmla="*/ 27 w 28"/>
                  <a:gd name="T3" fmla="*/ 0 h 18"/>
                  <a:gd name="T4" fmla="*/ 26 w 28"/>
                  <a:gd name="T5" fmla="*/ 7 h 18"/>
                  <a:gd name="T6" fmla="*/ 23 w 28"/>
                  <a:gd name="T7" fmla="*/ 12 h 18"/>
                  <a:gd name="T8" fmla="*/ 19 w 28"/>
                  <a:gd name="T9" fmla="*/ 15 h 18"/>
                  <a:gd name="T10" fmla="*/ 13 w 28"/>
                  <a:gd name="T11" fmla="*/ 17 h 18"/>
                  <a:gd name="T12" fmla="*/ 13 w 28"/>
                  <a:gd name="T13" fmla="*/ 17 h 18"/>
                  <a:gd name="T14" fmla="*/ 8 w 28"/>
                  <a:gd name="T15" fmla="*/ 17 h 18"/>
                  <a:gd name="T16" fmla="*/ 3 w 28"/>
                  <a:gd name="T17" fmla="*/ 15 h 18"/>
                  <a:gd name="T18" fmla="*/ 3 w 28"/>
                  <a:gd name="T19" fmla="*/ 15 h 18"/>
                  <a:gd name="T20" fmla="*/ 0 w 28"/>
                  <a:gd name="T21" fmla="*/ 12 h 18"/>
                  <a:gd name="T22" fmla="*/ 0 w 28"/>
                  <a:gd name="T23" fmla="*/ 12 h 18"/>
                  <a:gd name="T24" fmla="*/ 0 w 28"/>
                  <a:gd name="T25" fmla="*/ 11 h 18"/>
                  <a:gd name="T26" fmla="*/ 0 w 28"/>
                  <a:gd name="T27" fmla="*/ 9 h 18"/>
                  <a:gd name="T28" fmla="*/ 2 w 28"/>
                  <a:gd name="T29" fmla="*/ 7 h 18"/>
                  <a:gd name="T30" fmla="*/ 4 w 28"/>
                  <a:gd name="T31" fmla="*/ 5 h 18"/>
                  <a:gd name="T32" fmla="*/ 5 w 28"/>
                  <a:gd name="T33" fmla="*/ 5 h 18"/>
                  <a:gd name="T34" fmla="*/ 5 w 28"/>
                  <a:gd name="T35" fmla="*/ 6 h 18"/>
                  <a:gd name="T36" fmla="*/ 5 w 28"/>
                  <a:gd name="T37" fmla="*/ 6 h 18"/>
                  <a:gd name="T38" fmla="*/ 6 w 28"/>
                  <a:gd name="T39" fmla="*/ 6 h 18"/>
                  <a:gd name="T40" fmla="*/ 6 w 28"/>
                  <a:gd name="T41" fmla="*/ 5 h 18"/>
                  <a:gd name="T42" fmla="*/ 6 w 28"/>
                  <a:gd name="T43" fmla="*/ 5 h 18"/>
                  <a:gd name="T44" fmla="*/ 5 w 28"/>
                  <a:gd name="T45" fmla="*/ 4 h 18"/>
                  <a:gd name="T46" fmla="*/ 4 w 28"/>
                  <a:gd name="T47" fmla="*/ 4 h 18"/>
                  <a:gd name="T48" fmla="*/ 1 w 28"/>
                  <a:gd name="T49" fmla="*/ 6 h 18"/>
                  <a:gd name="T50" fmla="*/ 1 w 28"/>
                  <a:gd name="T51" fmla="*/ 6 h 18"/>
                  <a:gd name="T52" fmla="*/ 0 w 28"/>
                  <a:gd name="T53" fmla="*/ 9 h 18"/>
                  <a:gd name="T54" fmla="*/ 0 w 28"/>
                  <a:gd name="T55" fmla="*/ 12 h 18"/>
                  <a:gd name="T56" fmla="*/ 1 w 28"/>
                  <a:gd name="T57" fmla="*/ 14 h 18"/>
                  <a:gd name="T58" fmla="*/ 4 w 28"/>
                  <a:gd name="T59" fmla="*/ 16 h 18"/>
                  <a:gd name="T60" fmla="*/ 4 w 28"/>
                  <a:gd name="T61" fmla="*/ 16 h 18"/>
                  <a:gd name="T62" fmla="*/ 8 w 28"/>
                  <a:gd name="T63" fmla="*/ 18 h 18"/>
                  <a:gd name="T64" fmla="*/ 12 w 28"/>
                  <a:gd name="T65" fmla="*/ 18 h 18"/>
                  <a:gd name="T66" fmla="*/ 17 w 28"/>
                  <a:gd name="T67" fmla="*/ 17 h 18"/>
                  <a:gd name="T68" fmla="*/ 20 w 28"/>
                  <a:gd name="T69" fmla="*/ 15 h 18"/>
                  <a:gd name="T70" fmla="*/ 20 w 28"/>
                  <a:gd name="T71" fmla="*/ 15 h 18"/>
                  <a:gd name="T72" fmla="*/ 24 w 28"/>
                  <a:gd name="T73" fmla="*/ 12 h 18"/>
                  <a:gd name="T74" fmla="*/ 26 w 28"/>
                  <a:gd name="T75" fmla="*/ 9 h 18"/>
                  <a:gd name="T76" fmla="*/ 27 w 28"/>
                  <a:gd name="T77" fmla="*/ 5 h 18"/>
                  <a:gd name="T78" fmla="*/ 28 w 28"/>
                  <a:gd name="T79" fmla="*/ 0 h 18"/>
                  <a:gd name="T80" fmla="*/ 28 w 28"/>
                  <a:gd name="T81" fmla="*/ 0 h 18"/>
                  <a:gd name="T82" fmla="*/ 27 w 28"/>
                  <a:gd name="T83" fmla="*/ 0 h 18"/>
                  <a:gd name="T84" fmla="*/ 27 w 28"/>
                  <a:gd name="T85" fmla="*/ 0 h 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" h="18">
                    <a:moveTo>
                      <a:pt x="27" y="0"/>
                    </a:moveTo>
                    <a:lnTo>
                      <a:pt x="27" y="0"/>
                    </a:lnTo>
                    <a:lnTo>
                      <a:pt x="26" y="7"/>
                    </a:lnTo>
                    <a:lnTo>
                      <a:pt x="23" y="12"/>
                    </a:lnTo>
                    <a:lnTo>
                      <a:pt x="19" y="15"/>
                    </a:lnTo>
                    <a:lnTo>
                      <a:pt x="13" y="17"/>
                    </a:lnTo>
                    <a:lnTo>
                      <a:pt x="8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2"/>
                    </a:lnTo>
                    <a:lnTo>
                      <a:pt x="26" y="9"/>
                    </a:lnTo>
                    <a:lnTo>
                      <a:pt x="27" y="5"/>
                    </a:lnTo>
                    <a:lnTo>
                      <a:pt x="2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51" name="Freeform 398">
                <a:extLst>
                  <a:ext uri="{FF2B5EF4-FFF2-40B4-BE49-F238E27FC236}">
                    <a16:creationId xmlns:a16="http://schemas.microsoft.com/office/drawing/2014/main" id="{373ADD32-407E-4BF9-99CC-2A9279E6B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315"/>
                <a:ext cx="45" cy="181"/>
              </a:xfrm>
              <a:custGeom>
                <a:avLst/>
                <a:gdLst>
                  <a:gd name="T0" fmla="*/ 0 w 45"/>
                  <a:gd name="T1" fmla="*/ 1 h 181"/>
                  <a:gd name="T2" fmla="*/ 0 w 45"/>
                  <a:gd name="T3" fmla="*/ 1 h 181"/>
                  <a:gd name="T4" fmla="*/ 10 w 45"/>
                  <a:gd name="T5" fmla="*/ 8 h 181"/>
                  <a:gd name="T6" fmla="*/ 18 w 45"/>
                  <a:gd name="T7" fmla="*/ 17 h 181"/>
                  <a:gd name="T8" fmla="*/ 25 w 45"/>
                  <a:gd name="T9" fmla="*/ 27 h 181"/>
                  <a:gd name="T10" fmla="*/ 31 w 45"/>
                  <a:gd name="T11" fmla="*/ 38 h 181"/>
                  <a:gd name="T12" fmla="*/ 35 w 45"/>
                  <a:gd name="T13" fmla="*/ 51 h 181"/>
                  <a:gd name="T14" fmla="*/ 37 w 45"/>
                  <a:gd name="T15" fmla="*/ 63 h 181"/>
                  <a:gd name="T16" fmla="*/ 38 w 45"/>
                  <a:gd name="T17" fmla="*/ 75 h 181"/>
                  <a:gd name="T18" fmla="*/ 38 w 45"/>
                  <a:gd name="T19" fmla="*/ 87 h 181"/>
                  <a:gd name="T20" fmla="*/ 38 w 45"/>
                  <a:gd name="T21" fmla="*/ 87 h 181"/>
                  <a:gd name="T22" fmla="*/ 37 w 45"/>
                  <a:gd name="T23" fmla="*/ 100 h 181"/>
                  <a:gd name="T24" fmla="*/ 36 w 45"/>
                  <a:gd name="T25" fmla="*/ 113 h 181"/>
                  <a:gd name="T26" fmla="*/ 33 w 45"/>
                  <a:gd name="T27" fmla="*/ 138 h 181"/>
                  <a:gd name="T28" fmla="*/ 33 w 45"/>
                  <a:gd name="T29" fmla="*/ 138 h 181"/>
                  <a:gd name="T30" fmla="*/ 33 w 45"/>
                  <a:gd name="T31" fmla="*/ 143 h 181"/>
                  <a:gd name="T32" fmla="*/ 33 w 45"/>
                  <a:gd name="T33" fmla="*/ 149 h 181"/>
                  <a:gd name="T34" fmla="*/ 35 w 45"/>
                  <a:gd name="T35" fmla="*/ 161 h 181"/>
                  <a:gd name="T36" fmla="*/ 39 w 45"/>
                  <a:gd name="T37" fmla="*/ 171 h 181"/>
                  <a:gd name="T38" fmla="*/ 44 w 45"/>
                  <a:gd name="T39" fmla="*/ 181 h 181"/>
                  <a:gd name="T40" fmla="*/ 44 w 45"/>
                  <a:gd name="T41" fmla="*/ 181 h 181"/>
                  <a:gd name="T42" fmla="*/ 45 w 45"/>
                  <a:gd name="T43" fmla="*/ 181 h 181"/>
                  <a:gd name="T44" fmla="*/ 45 w 45"/>
                  <a:gd name="T45" fmla="*/ 180 h 181"/>
                  <a:gd name="T46" fmla="*/ 45 w 45"/>
                  <a:gd name="T47" fmla="*/ 180 h 181"/>
                  <a:gd name="T48" fmla="*/ 40 w 45"/>
                  <a:gd name="T49" fmla="*/ 169 h 181"/>
                  <a:gd name="T50" fmla="*/ 38 w 45"/>
                  <a:gd name="T51" fmla="*/ 163 h 181"/>
                  <a:gd name="T52" fmla="*/ 36 w 45"/>
                  <a:gd name="T53" fmla="*/ 157 h 181"/>
                  <a:gd name="T54" fmla="*/ 36 w 45"/>
                  <a:gd name="T55" fmla="*/ 157 h 181"/>
                  <a:gd name="T56" fmla="*/ 35 w 45"/>
                  <a:gd name="T57" fmla="*/ 149 h 181"/>
                  <a:gd name="T58" fmla="*/ 34 w 45"/>
                  <a:gd name="T59" fmla="*/ 142 h 181"/>
                  <a:gd name="T60" fmla="*/ 35 w 45"/>
                  <a:gd name="T61" fmla="*/ 127 h 181"/>
                  <a:gd name="T62" fmla="*/ 35 w 45"/>
                  <a:gd name="T63" fmla="*/ 127 h 181"/>
                  <a:gd name="T64" fmla="*/ 38 w 45"/>
                  <a:gd name="T65" fmla="*/ 101 h 181"/>
                  <a:gd name="T66" fmla="*/ 40 w 45"/>
                  <a:gd name="T67" fmla="*/ 86 h 181"/>
                  <a:gd name="T68" fmla="*/ 40 w 45"/>
                  <a:gd name="T69" fmla="*/ 73 h 181"/>
                  <a:gd name="T70" fmla="*/ 40 w 45"/>
                  <a:gd name="T71" fmla="*/ 73 h 181"/>
                  <a:gd name="T72" fmla="*/ 39 w 45"/>
                  <a:gd name="T73" fmla="*/ 63 h 181"/>
                  <a:gd name="T74" fmla="*/ 38 w 45"/>
                  <a:gd name="T75" fmla="*/ 52 h 181"/>
                  <a:gd name="T76" fmla="*/ 35 w 45"/>
                  <a:gd name="T77" fmla="*/ 43 h 181"/>
                  <a:gd name="T78" fmla="*/ 31 w 45"/>
                  <a:gd name="T79" fmla="*/ 32 h 181"/>
                  <a:gd name="T80" fmla="*/ 31 w 45"/>
                  <a:gd name="T81" fmla="*/ 32 h 181"/>
                  <a:gd name="T82" fmla="*/ 25 w 45"/>
                  <a:gd name="T83" fmla="*/ 23 h 181"/>
                  <a:gd name="T84" fmla="*/ 18 w 45"/>
                  <a:gd name="T85" fmla="*/ 14 h 181"/>
                  <a:gd name="T86" fmla="*/ 10 w 45"/>
                  <a:gd name="T87" fmla="*/ 6 h 181"/>
                  <a:gd name="T88" fmla="*/ 5 w 45"/>
                  <a:gd name="T89" fmla="*/ 3 h 181"/>
                  <a:gd name="T90" fmla="*/ 1 w 45"/>
                  <a:gd name="T91" fmla="*/ 0 h 181"/>
                  <a:gd name="T92" fmla="*/ 1 w 45"/>
                  <a:gd name="T93" fmla="*/ 0 h 181"/>
                  <a:gd name="T94" fmla="*/ 0 w 45"/>
                  <a:gd name="T95" fmla="*/ 0 h 181"/>
                  <a:gd name="T96" fmla="*/ 0 w 45"/>
                  <a:gd name="T97" fmla="*/ 1 h 181"/>
                  <a:gd name="T98" fmla="*/ 0 w 45"/>
                  <a:gd name="T99" fmla="*/ 1 h 1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5" h="181">
                    <a:moveTo>
                      <a:pt x="0" y="1"/>
                    </a:moveTo>
                    <a:lnTo>
                      <a:pt x="0" y="1"/>
                    </a:lnTo>
                    <a:lnTo>
                      <a:pt x="10" y="8"/>
                    </a:lnTo>
                    <a:lnTo>
                      <a:pt x="18" y="17"/>
                    </a:lnTo>
                    <a:lnTo>
                      <a:pt x="25" y="27"/>
                    </a:lnTo>
                    <a:lnTo>
                      <a:pt x="31" y="38"/>
                    </a:lnTo>
                    <a:lnTo>
                      <a:pt x="35" y="51"/>
                    </a:lnTo>
                    <a:lnTo>
                      <a:pt x="37" y="63"/>
                    </a:lnTo>
                    <a:lnTo>
                      <a:pt x="38" y="75"/>
                    </a:lnTo>
                    <a:lnTo>
                      <a:pt x="38" y="87"/>
                    </a:lnTo>
                    <a:lnTo>
                      <a:pt x="37" y="100"/>
                    </a:lnTo>
                    <a:lnTo>
                      <a:pt x="36" y="113"/>
                    </a:lnTo>
                    <a:lnTo>
                      <a:pt x="33" y="138"/>
                    </a:lnTo>
                    <a:lnTo>
                      <a:pt x="33" y="143"/>
                    </a:lnTo>
                    <a:lnTo>
                      <a:pt x="33" y="149"/>
                    </a:lnTo>
                    <a:lnTo>
                      <a:pt x="35" y="161"/>
                    </a:lnTo>
                    <a:lnTo>
                      <a:pt x="39" y="171"/>
                    </a:lnTo>
                    <a:lnTo>
                      <a:pt x="44" y="181"/>
                    </a:lnTo>
                    <a:lnTo>
                      <a:pt x="45" y="181"/>
                    </a:lnTo>
                    <a:lnTo>
                      <a:pt x="45" y="180"/>
                    </a:lnTo>
                    <a:lnTo>
                      <a:pt x="40" y="169"/>
                    </a:lnTo>
                    <a:lnTo>
                      <a:pt x="38" y="163"/>
                    </a:lnTo>
                    <a:lnTo>
                      <a:pt x="36" y="157"/>
                    </a:lnTo>
                    <a:lnTo>
                      <a:pt x="35" y="149"/>
                    </a:lnTo>
                    <a:lnTo>
                      <a:pt x="34" y="142"/>
                    </a:lnTo>
                    <a:lnTo>
                      <a:pt x="35" y="127"/>
                    </a:lnTo>
                    <a:lnTo>
                      <a:pt x="38" y="101"/>
                    </a:lnTo>
                    <a:lnTo>
                      <a:pt x="40" y="86"/>
                    </a:lnTo>
                    <a:lnTo>
                      <a:pt x="40" y="73"/>
                    </a:lnTo>
                    <a:lnTo>
                      <a:pt x="39" y="63"/>
                    </a:lnTo>
                    <a:lnTo>
                      <a:pt x="38" y="52"/>
                    </a:lnTo>
                    <a:lnTo>
                      <a:pt x="35" y="43"/>
                    </a:lnTo>
                    <a:lnTo>
                      <a:pt x="31" y="32"/>
                    </a:lnTo>
                    <a:lnTo>
                      <a:pt x="25" y="23"/>
                    </a:lnTo>
                    <a:lnTo>
                      <a:pt x="18" y="14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52" name="Freeform 399">
                <a:extLst>
                  <a:ext uri="{FF2B5EF4-FFF2-40B4-BE49-F238E27FC236}">
                    <a16:creationId xmlns:a16="http://schemas.microsoft.com/office/drawing/2014/main" id="{1F345AFF-ECAD-4093-BBF4-A1EFBF09E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274"/>
                <a:ext cx="46" cy="120"/>
              </a:xfrm>
              <a:custGeom>
                <a:avLst/>
                <a:gdLst>
                  <a:gd name="T0" fmla="*/ 24 w 46"/>
                  <a:gd name="T1" fmla="*/ 1 h 120"/>
                  <a:gd name="T2" fmla="*/ 24 w 46"/>
                  <a:gd name="T3" fmla="*/ 1 h 120"/>
                  <a:gd name="T4" fmla="*/ 23 w 46"/>
                  <a:gd name="T5" fmla="*/ 5 h 120"/>
                  <a:gd name="T6" fmla="*/ 21 w 46"/>
                  <a:gd name="T7" fmla="*/ 10 h 120"/>
                  <a:gd name="T8" fmla="*/ 16 w 46"/>
                  <a:gd name="T9" fmla="*/ 19 h 120"/>
                  <a:gd name="T10" fmla="*/ 11 w 46"/>
                  <a:gd name="T11" fmla="*/ 27 h 120"/>
                  <a:gd name="T12" fmla="*/ 6 w 46"/>
                  <a:gd name="T13" fmla="*/ 36 h 120"/>
                  <a:gd name="T14" fmla="*/ 6 w 46"/>
                  <a:gd name="T15" fmla="*/ 36 h 120"/>
                  <a:gd name="T16" fmla="*/ 3 w 46"/>
                  <a:gd name="T17" fmla="*/ 43 h 120"/>
                  <a:gd name="T18" fmla="*/ 1 w 46"/>
                  <a:gd name="T19" fmla="*/ 51 h 120"/>
                  <a:gd name="T20" fmla="*/ 0 w 46"/>
                  <a:gd name="T21" fmla="*/ 59 h 120"/>
                  <a:gd name="T22" fmla="*/ 0 w 46"/>
                  <a:gd name="T23" fmla="*/ 68 h 120"/>
                  <a:gd name="T24" fmla="*/ 0 w 46"/>
                  <a:gd name="T25" fmla="*/ 68 h 120"/>
                  <a:gd name="T26" fmla="*/ 2 w 46"/>
                  <a:gd name="T27" fmla="*/ 76 h 120"/>
                  <a:gd name="T28" fmla="*/ 5 w 46"/>
                  <a:gd name="T29" fmla="*/ 85 h 120"/>
                  <a:gd name="T30" fmla="*/ 10 w 46"/>
                  <a:gd name="T31" fmla="*/ 93 h 120"/>
                  <a:gd name="T32" fmla="*/ 15 w 46"/>
                  <a:gd name="T33" fmla="*/ 100 h 120"/>
                  <a:gd name="T34" fmla="*/ 15 w 46"/>
                  <a:gd name="T35" fmla="*/ 100 h 120"/>
                  <a:gd name="T36" fmla="*/ 21 w 46"/>
                  <a:gd name="T37" fmla="*/ 106 h 120"/>
                  <a:gd name="T38" fmla="*/ 27 w 46"/>
                  <a:gd name="T39" fmla="*/ 111 h 120"/>
                  <a:gd name="T40" fmla="*/ 27 w 46"/>
                  <a:gd name="T41" fmla="*/ 111 h 120"/>
                  <a:gd name="T42" fmla="*/ 37 w 46"/>
                  <a:gd name="T43" fmla="*/ 116 h 120"/>
                  <a:gd name="T44" fmla="*/ 45 w 46"/>
                  <a:gd name="T45" fmla="*/ 120 h 120"/>
                  <a:gd name="T46" fmla="*/ 45 w 46"/>
                  <a:gd name="T47" fmla="*/ 120 h 120"/>
                  <a:gd name="T48" fmla="*/ 46 w 46"/>
                  <a:gd name="T49" fmla="*/ 120 h 120"/>
                  <a:gd name="T50" fmla="*/ 46 w 46"/>
                  <a:gd name="T51" fmla="*/ 119 h 120"/>
                  <a:gd name="T52" fmla="*/ 46 w 46"/>
                  <a:gd name="T53" fmla="*/ 119 h 120"/>
                  <a:gd name="T54" fmla="*/ 33 w 46"/>
                  <a:gd name="T55" fmla="*/ 112 h 120"/>
                  <a:gd name="T56" fmla="*/ 33 w 46"/>
                  <a:gd name="T57" fmla="*/ 112 h 120"/>
                  <a:gd name="T58" fmla="*/ 28 w 46"/>
                  <a:gd name="T59" fmla="*/ 110 h 120"/>
                  <a:gd name="T60" fmla="*/ 24 w 46"/>
                  <a:gd name="T61" fmla="*/ 107 h 120"/>
                  <a:gd name="T62" fmla="*/ 18 w 46"/>
                  <a:gd name="T63" fmla="*/ 100 h 120"/>
                  <a:gd name="T64" fmla="*/ 18 w 46"/>
                  <a:gd name="T65" fmla="*/ 100 h 120"/>
                  <a:gd name="T66" fmla="*/ 11 w 46"/>
                  <a:gd name="T67" fmla="*/ 92 h 120"/>
                  <a:gd name="T68" fmla="*/ 6 w 46"/>
                  <a:gd name="T69" fmla="*/ 82 h 120"/>
                  <a:gd name="T70" fmla="*/ 3 w 46"/>
                  <a:gd name="T71" fmla="*/ 73 h 120"/>
                  <a:gd name="T72" fmla="*/ 2 w 46"/>
                  <a:gd name="T73" fmla="*/ 62 h 120"/>
                  <a:gd name="T74" fmla="*/ 2 w 46"/>
                  <a:gd name="T75" fmla="*/ 62 h 120"/>
                  <a:gd name="T76" fmla="*/ 2 w 46"/>
                  <a:gd name="T77" fmla="*/ 53 h 120"/>
                  <a:gd name="T78" fmla="*/ 4 w 46"/>
                  <a:gd name="T79" fmla="*/ 45 h 120"/>
                  <a:gd name="T80" fmla="*/ 8 w 46"/>
                  <a:gd name="T81" fmla="*/ 36 h 120"/>
                  <a:gd name="T82" fmla="*/ 12 w 46"/>
                  <a:gd name="T83" fmla="*/ 27 h 120"/>
                  <a:gd name="T84" fmla="*/ 12 w 46"/>
                  <a:gd name="T85" fmla="*/ 27 h 120"/>
                  <a:gd name="T86" fmla="*/ 21 w 46"/>
                  <a:gd name="T87" fmla="*/ 15 h 120"/>
                  <a:gd name="T88" fmla="*/ 24 w 46"/>
                  <a:gd name="T89" fmla="*/ 8 h 120"/>
                  <a:gd name="T90" fmla="*/ 25 w 46"/>
                  <a:gd name="T91" fmla="*/ 1 h 120"/>
                  <a:gd name="T92" fmla="*/ 25 w 46"/>
                  <a:gd name="T93" fmla="*/ 1 h 120"/>
                  <a:gd name="T94" fmla="*/ 24 w 46"/>
                  <a:gd name="T95" fmla="*/ 0 h 120"/>
                  <a:gd name="T96" fmla="*/ 24 w 46"/>
                  <a:gd name="T97" fmla="*/ 1 h 120"/>
                  <a:gd name="T98" fmla="*/ 24 w 46"/>
                  <a:gd name="T99" fmla="*/ 1 h 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6" h="120">
                    <a:moveTo>
                      <a:pt x="24" y="1"/>
                    </a:moveTo>
                    <a:lnTo>
                      <a:pt x="24" y="1"/>
                    </a:lnTo>
                    <a:lnTo>
                      <a:pt x="23" y="5"/>
                    </a:lnTo>
                    <a:lnTo>
                      <a:pt x="21" y="10"/>
                    </a:lnTo>
                    <a:lnTo>
                      <a:pt x="16" y="19"/>
                    </a:lnTo>
                    <a:lnTo>
                      <a:pt x="11" y="27"/>
                    </a:lnTo>
                    <a:lnTo>
                      <a:pt x="6" y="36"/>
                    </a:lnTo>
                    <a:lnTo>
                      <a:pt x="3" y="43"/>
                    </a:lnTo>
                    <a:lnTo>
                      <a:pt x="1" y="51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2" y="76"/>
                    </a:lnTo>
                    <a:lnTo>
                      <a:pt x="5" y="85"/>
                    </a:lnTo>
                    <a:lnTo>
                      <a:pt x="10" y="93"/>
                    </a:lnTo>
                    <a:lnTo>
                      <a:pt x="15" y="100"/>
                    </a:lnTo>
                    <a:lnTo>
                      <a:pt x="21" y="106"/>
                    </a:lnTo>
                    <a:lnTo>
                      <a:pt x="27" y="111"/>
                    </a:lnTo>
                    <a:lnTo>
                      <a:pt x="37" y="116"/>
                    </a:lnTo>
                    <a:lnTo>
                      <a:pt x="45" y="120"/>
                    </a:lnTo>
                    <a:lnTo>
                      <a:pt x="46" y="120"/>
                    </a:lnTo>
                    <a:lnTo>
                      <a:pt x="46" y="119"/>
                    </a:lnTo>
                    <a:lnTo>
                      <a:pt x="33" y="112"/>
                    </a:lnTo>
                    <a:lnTo>
                      <a:pt x="28" y="110"/>
                    </a:lnTo>
                    <a:lnTo>
                      <a:pt x="24" y="107"/>
                    </a:lnTo>
                    <a:lnTo>
                      <a:pt x="18" y="100"/>
                    </a:lnTo>
                    <a:lnTo>
                      <a:pt x="11" y="92"/>
                    </a:lnTo>
                    <a:lnTo>
                      <a:pt x="6" y="82"/>
                    </a:lnTo>
                    <a:lnTo>
                      <a:pt x="3" y="73"/>
                    </a:lnTo>
                    <a:lnTo>
                      <a:pt x="2" y="62"/>
                    </a:lnTo>
                    <a:lnTo>
                      <a:pt x="2" y="53"/>
                    </a:lnTo>
                    <a:lnTo>
                      <a:pt x="4" y="45"/>
                    </a:lnTo>
                    <a:lnTo>
                      <a:pt x="8" y="36"/>
                    </a:lnTo>
                    <a:lnTo>
                      <a:pt x="12" y="27"/>
                    </a:lnTo>
                    <a:lnTo>
                      <a:pt x="21" y="15"/>
                    </a:lnTo>
                    <a:lnTo>
                      <a:pt x="24" y="8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53" name="Freeform 400">
                <a:extLst>
                  <a:ext uri="{FF2B5EF4-FFF2-40B4-BE49-F238E27FC236}">
                    <a16:creationId xmlns:a16="http://schemas.microsoft.com/office/drawing/2014/main" id="{7B99E805-A01B-4F54-A97F-BE8408C91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021"/>
                <a:ext cx="217" cy="163"/>
              </a:xfrm>
              <a:custGeom>
                <a:avLst/>
                <a:gdLst>
                  <a:gd name="T0" fmla="*/ 0 w 217"/>
                  <a:gd name="T1" fmla="*/ 0 h 163"/>
                  <a:gd name="T2" fmla="*/ 0 w 217"/>
                  <a:gd name="T3" fmla="*/ 0 h 163"/>
                  <a:gd name="T4" fmla="*/ 18 w 217"/>
                  <a:gd name="T5" fmla="*/ 5 h 163"/>
                  <a:gd name="T6" fmla="*/ 37 w 217"/>
                  <a:gd name="T7" fmla="*/ 8 h 163"/>
                  <a:gd name="T8" fmla="*/ 74 w 217"/>
                  <a:gd name="T9" fmla="*/ 11 h 163"/>
                  <a:gd name="T10" fmla="*/ 74 w 217"/>
                  <a:gd name="T11" fmla="*/ 11 h 163"/>
                  <a:gd name="T12" fmla="*/ 85 w 217"/>
                  <a:gd name="T13" fmla="*/ 12 h 163"/>
                  <a:gd name="T14" fmla="*/ 94 w 217"/>
                  <a:gd name="T15" fmla="*/ 15 h 163"/>
                  <a:gd name="T16" fmla="*/ 94 w 217"/>
                  <a:gd name="T17" fmla="*/ 15 h 163"/>
                  <a:gd name="T18" fmla="*/ 98 w 217"/>
                  <a:gd name="T19" fmla="*/ 17 h 163"/>
                  <a:gd name="T20" fmla="*/ 101 w 217"/>
                  <a:gd name="T21" fmla="*/ 20 h 163"/>
                  <a:gd name="T22" fmla="*/ 107 w 217"/>
                  <a:gd name="T23" fmla="*/ 27 h 163"/>
                  <a:gd name="T24" fmla="*/ 107 w 217"/>
                  <a:gd name="T25" fmla="*/ 27 h 163"/>
                  <a:gd name="T26" fmla="*/ 116 w 217"/>
                  <a:gd name="T27" fmla="*/ 42 h 163"/>
                  <a:gd name="T28" fmla="*/ 126 w 217"/>
                  <a:gd name="T29" fmla="*/ 56 h 163"/>
                  <a:gd name="T30" fmla="*/ 126 w 217"/>
                  <a:gd name="T31" fmla="*/ 56 h 163"/>
                  <a:gd name="T32" fmla="*/ 137 w 217"/>
                  <a:gd name="T33" fmla="*/ 70 h 163"/>
                  <a:gd name="T34" fmla="*/ 146 w 217"/>
                  <a:gd name="T35" fmla="*/ 85 h 163"/>
                  <a:gd name="T36" fmla="*/ 165 w 217"/>
                  <a:gd name="T37" fmla="*/ 115 h 163"/>
                  <a:gd name="T38" fmla="*/ 175 w 217"/>
                  <a:gd name="T39" fmla="*/ 128 h 163"/>
                  <a:gd name="T40" fmla="*/ 187 w 217"/>
                  <a:gd name="T41" fmla="*/ 141 h 163"/>
                  <a:gd name="T42" fmla="*/ 200 w 217"/>
                  <a:gd name="T43" fmla="*/ 153 h 163"/>
                  <a:gd name="T44" fmla="*/ 207 w 217"/>
                  <a:gd name="T45" fmla="*/ 158 h 163"/>
                  <a:gd name="T46" fmla="*/ 214 w 217"/>
                  <a:gd name="T47" fmla="*/ 163 h 163"/>
                  <a:gd name="T48" fmla="*/ 214 w 217"/>
                  <a:gd name="T49" fmla="*/ 163 h 163"/>
                  <a:gd name="T50" fmla="*/ 215 w 217"/>
                  <a:gd name="T51" fmla="*/ 163 h 163"/>
                  <a:gd name="T52" fmla="*/ 216 w 217"/>
                  <a:gd name="T53" fmla="*/ 162 h 163"/>
                  <a:gd name="T54" fmla="*/ 217 w 217"/>
                  <a:gd name="T55" fmla="*/ 161 h 163"/>
                  <a:gd name="T56" fmla="*/ 216 w 217"/>
                  <a:gd name="T57" fmla="*/ 160 h 163"/>
                  <a:gd name="T58" fmla="*/ 216 w 217"/>
                  <a:gd name="T59" fmla="*/ 160 h 163"/>
                  <a:gd name="T60" fmla="*/ 202 w 217"/>
                  <a:gd name="T61" fmla="*/ 149 h 163"/>
                  <a:gd name="T62" fmla="*/ 189 w 217"/>
                  <a:gd name="T63" fmla="*/ 137 h 163"/>
                  <a:gd name="T64" fmla="*/ 176 w 217"/>
                  <a:gd name="T65" fmla="*/ 123 h 163"/>
                  <a:gd name="T66" fmla="*/ 166 w 217"/>
                  <a:gd name="T67" fmla="*/ 108 h 163"/>
                  <a:gd name="T68" fmla="*/ 166 w 217"/>
                  <a:gd name="T69" fmla="*/ 108 h 163"/>
                  <a:gd name="T70" fmla="*/ 146 w 217"/>
                  <a:gd name="T71" fmla="*/ 78 h 163"/>
                  <a:gd name="T72" fmla="*/ 146 w 217"/>
                  <a:gd name="T73" fmla="*/ 78 h 163"/>
                  <a:gd name="T74" fmla="*/ 135 w 217"/>
                  <a:gd name="T75" fmla="*/ 62 h 163"/>
                  <a:gd name="T76" fmla="*/ 122 w 217"/>
                  <a:gd name="T77" fmla="*/ 46 h 163"/>
                  <a:gd name="T78" fmla="*/ 122 w 217"/>
                  <a:gd name="T79" fmla="*/ 46 h 163"/>
                  <a:gd name="T80" fmla="*/ 113 w 217"/>
                  <a:gd name="T81" fmla="*/ 33 h 163"/>
                  <a:gd name="T82" fmla="*/ 104 w 217"/>
                  <a:gd name="T83" fmla="*/ 20 h 163"/>
                  <a:gd name="T84" fmla="*/ 104 w 217"/>
                  <a:gd name="T85" fmla="*/ 20 h 163"/>
                  <a:gd name="T86" fmla="*/ 99 w 217"/>
                  <a:gd name="T87" fmla="*/ 15 h 163"/>
                  <a:gd name="T88" fmla="*/ 93 w 217"/>
                  <a:gd name="T89" fmla="*/ 12 h 163"/>
                  <a:gd name="T90" fmla="*/ 87 w 217"/>
                  <a:gd name="T91" fmla="*/ 11 h 163"/>
                  <a:gd name="T92" fmla="*/ 80 w 217"/>
                  <a:gd name="T93" fmla="*/ 9 h 163"/>
                  <a:gd name="T94" fmla="*/ 80 w 217"/>
                  <a:gd name="T95" fmla="*/ 9 h 163"/>
                  <a:gd name="T96" fmla="*/ 61 w 217"/>
                  <a:gd name="T97" fmla="*/ 7 h 163"/>
                  <a:gd name="T98" fmla="*/ 42 w 217"/>
                  <a:gd name="T99" fmla="*/ 6 h 163"/>
                  <a:gd name="T100" fmla="*/ 42 w 217"/>
                  <a:gd name="T101" fmla="*/ 6 h 163"/>
                  <a:gd name="T102" fmla="*/ 21 w 217"/>
                  <a:gd name="T103" fmla="*/ 4 h 163"/>
                  <a:gd name="T104" fmla="*/ 0 w 217"/>
                  <a:gd name="T105" fmla="*/ 0 h 163"/>
                  <a:gd name="T106" fmla="*/ 0 w 217"/>
                  <a:gd name="T107" fmla="*/ 0 h 163"/>
                  <a:gd name="T108" fmla="*/ 0 w 217"/>
                  <a:gd name="T109" fmla="*/ 0 h 163"/>
                  <a:gd name="T110" fmla="*/ 0 w 217"/>
                  <a:gd name="T111" fmla="*/ 0 h 1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7" h="163">
                    <a:moveTo>
                      <a:pt x="0" y="0"/>
                    </a:moveTo>
                    <a:lnTo>
                      <a:pt x="0" y="0"/>
                    </a:lnTo>
                    <a:lnTo>
                      <a:pt x="18" y="5"/>
                    </a:lnTo>
                    <a:lnTo>
                      <a:pt x="37" y="8"/>
                    </a:lnTo>
                    <a:lnTo>
                      <a:pt x="74" y="11"/>
                    </a:lnTo>
                    <a:lnTo>
                      <a:pt x="85" y="12"/>
                    </a:lnTo>
                    <a:lnTo>
                      <a:pt x="94" y="15"/>
                    </a:lnTo>
                    <a:lnTo>
                      <a:pt x="98" y="17"/>
                    </a:lnTo>
                    <a:lnTo>
                      <a:pt x="101" y="20"/>
                    </a:lnTo>
                    <a:lnTo>
                      <a:pt x="107" y="27"/>
                    </a:lnTo>
                    <a:lnTo>
                      <a:pt x="116" y="42"/>
                    </a:lnTo>
                    <a:lnTo>
                      <a:pt x="126" y="56"/>
                    </a:lnTo>
                    <a:lnTo>
                      <a:pt x="137" y="70"/>
                    </a:lnTo>
                    <a:lnTo>
                      <a:pt x="146" y="85"/>
                    </a:lnTo>
                    <a:lnTo>
                      <a:pt x="165" y="115"/>
                    </a:lnTo>
                    <a:lnTo>
                      <a:pt x="175" y="128"/>
                    </a:lnTo>
                    <a:lnTo>
                      <a:pt x="187" y="141"/>
                    </a:lnTo>
                    <a:lnTo>
                      <a:pt x="200" y="153"/>
                    </a:lnTo>
                    <a:lnTo>
                      <a:pt x="207" y="158"/>
                    </a:lnTo>
                    <a:lnTo>
                      <a:pt x="214" y="163"/>
                    </a:lnTo>
                    <a:lnTo>
                      <a:pt x="215" y="163"/>
                    </a:lnTo>
                    <a:lnTo>
                      <a:pt x="216" y="162"/>
                    </a:lnTo>
                    <a:lnTo>
                      <a:pt x="217" y="161"/>
                    </a:lnTo>
                    <a:lnTo>
                      <a:pt x="216" y="160"/>
                    </a:lnTo>
                    <a:lnTo>
                      <a:pt x="202" y="149"/>
                    </a:lnTo>
                    <a:lnTo>
                      <a:pt x="189" y="137"/>
                    </a:lnTo>
                    <a:lnTo>
                      <a:pt x="176" y="123"/>
                    </a:lnTo>
                    <a:lnTo>
                      <a:pt x="166" y="108"/>
                    </a:lnTo>
                    <a:lnTo>
                      <a:pt x="146" y="78"/>
                    </a:lnTo>
                    <a:lnTo>
                      <a:pt x="135" y="62"/>
                    </a:lnTo>
                    <a:lnTo>
                      <a:pt x="122" y="46"/>
                    </a:lnTo>
                    <a:lnTo>
                      <a:pt x="113" y="33"/>
                    </a:lnTo>
                    <a:lnTo>
                      <a:pt x="104" y="20"/>
                    </a:lnTo>
                    <a:lnTo>
                      <a:pt x="99" y="15"/>
                    </a:lnTo>
                    <a:lnTo>
                      <a:pt x="93" y="12"/>
                    </a:lnTo>
                    <a:lnTo>
                      <a:pt x="87" y="11"/>
                    </a:lnTo>
                    <a:lnTo>
                      <a:pt x="80" y="9"/>
                    </a:lnTo>
                    <a:lnTo>
                      <a:pt x="61" y="7"/>
                    </a:lnTo>
                    <a:lnTo>
                      <a:pt x="42" y="6"/>
                    </a:ln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54" name="Freeform 401">
                <a:extLst>
                  <a:ext uri="{FF2B5EF4-FFF2-40B4-BE49-F238E27FC236}">
                    <a16:creationId xmlns:a16="http://schemas.microsoft.com/office/drawing/2014/main" id="{ACA282DE-483B-4E1E-8BAB-C6ED8A207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1012"/>
                <a:ext cx="98" cy="43"/>
              </a:xfrm>
              <a:custGeom>
                <a:avLst/>
                <a:gdLst>
                  <a:gd name="T0" fmla="*/ 0 w 98"/>
                  <a:gd name="T1" fmla="*/ 1 h 43"/>
                  <a:gd name="T2" fmla="*/ 0 w 98"/>
                  <a:gd name="T3" fmla="*/ 1 h 43"/>
                  <a:gd name="T4" fmla="*/ 4 w 98"/>
                  <a:gd name="T5" fmla="*/ 5 h 43"/>
                  <a:gd name="T6" fmla="*/ 8 w 98"/>
                  <a:gd name="T7" fmla="*/ 10 h 43"/>
                  <a:gd name="T8" fmla="*/ 19 w 98"/>
                  <a:gd name="T9" fmla="*/ 18 h 43"/>
                  <a:gd name="T10" fmla="*/ 30 w 98"/>
                  <a:gd name="T11" fmla="*/ 24 h 43"/>
                  <a:gd name="T12" fmla="*/ 42 w 98"/>
                  <a:gd name="T13" fmla="*/ 30 h 43"/>
                  <a:gd name="T14" fmla="*/ 42 w 98"/>
                  <a:gd name="T15" fmla="*/ 30 h 43"/>
                  <a:gd name="T16" fmla="*/ 55 w 98"/>
                  <a:gd name="T17" fmla="*/ 36 h 43"/>
                  <a:gd name="T18" fmla="*/ 69 w 98"/>
                  <a:gd name="T19" fmla="*/ 39 h 43"/>
                  <a:gd name="T20" fmla="*/ 69 w 98"/>
                  <a:gd name="T21" fmla="*/ 39 h 43"/>
                  <a:gd name="T22" fmla="*/ 82 w 98"/>
                  <a:gd name="T23" fmla="*/ 42 h 43"/>
                  <a:gd name="T24" fmla="*/ 96 w 98"/>
                  <a:gd name="T25" fmla="*/ 43 h 43"/>
                  <a:gd name="T26" fmla="*/ 96 w 98"/>
                  <a:gd name="T27" fmla="*/ 43 h 43"/>
                  <a:gd name="T28" fmla="*/ 97 w 98"/>
                  <a:gd name="T29" fmla="*/ 43 h 43"/>
                  <a:gd name="T30" fmla="*/ 98 w 98"/>
                  <a:gd name="T31" fmla="*/ 41 h 43"/>
                  <a:gd name="T32" fmla="*/ 98 w 98"/>
                  <a:gd name="T33" fmla="*/ 40 h 43"/>
                  <a:gd name="T34" fmla="*/ 96 w 98"/>
                  <a:gd name="T35" fmla="*/ 39 h 43"/>
                  <a:gd name="T36" fmla="*/ 96 w 98"/>
                  <a:gd name="T37" fmla="*/ 39 h 43"/>
                  <a:gd name="T38" fmla="*/ 90 w 98"/>
                  <a:gd name="T39" fmla="*/ 37 h 43"/>
                  <a:gd name="T40" fmla="*/ 85 w 98"/>
                  <a:gd name="T41" fmla="*/ 36 h 43"/>
                  <a:gd name="T42" fmla="*/ 73 w 98"/>
                  <a:gd name="T43" fmla="*/ 35 h 43"/>
                  <a:gd name="T44" fmla="*/ 73 w 98"/>
                  <a:gd name="T45" fmla="*/ 35 h 43"/>
                  <a:gd name="T46" fmla="*/ 61 w 98"/>
                  <a:gd name="T47" fmla="*/ 32 h 43"/>
                  <a:gd name="T48" fmla="*/ 48 w 98"/>
                  <a:gd name="T49" fmla="*/ 28 h 43"/>
                  <a:gd name="T50" fmla="*/ 48 w 98"/>
                  <a:gd name="T51" fmla="*/ 28 h 43"/>
                  <a:gd name="T52" fmla="*/ 35 w 98"/>
                  <a:gd name="T53" fmla="*/ 23 h 43"/>
                  <a:gd name="T54" fmla="*/ 22 w 98"/>
                  <a:gd name="T55" fmla="*/ 17 h 43"/>
                  <a:gd name="T56" fmla="*/ 11 w 98"/>
                  <a:gd name="T57" fmla="*/ 9 h 43"/>
                  <a:gd name="T58" fmla="*/ 0 w 98"/>
                  <a:gd name="T59" fmla="*/ 0 h 43"/>
                  <a:gd name="T60" fmla="*/ 0 w 98"/>
                  <a:gd name="T61" fmla="*/ 0 h 43"/>
                  <a:gd name="T62" fmla="*/ 0 w 98"/>
                  <a:gd name="T63" fmla="*/ 0 h 43"/>
                  <a:gd name="T64" fmla="*/ 0 w 98"/>
                  <a:gd name="T65" fmla="*/ 1 h 43"/>
                  <a:gd name="T66" fmla="*/ 0 w 98"/>
                  <a:gd name="T67" fmla="*/ 1 h 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8" h="43">
                    <a:moveTo>
                      <a:pt x="0" y="1"/>
                    </a:moveTo>
                    <a:lnTo>
                      <a:pt x="0" y="1"/>
                    </a:lnTo>
                    <a:lnTo>
                      <a:pt x="4" y="5"/>
                    </a:lnTo>
                    <a:lnTo>
                      <a:pt x="8" y="10"/>
                    </a:lnTo>
                    <a:lnTo>
                      <a:pt x="19" y="18"/>
                    </a:lnTo>
                    <a:lnTo>
                      <a:pt x="30" y="24"/>
                    </a:lnTo>
                    <a:lnTo>
                      <a:pt x="42" y="30"/>
                    </a:lnTo>
                    <a:lnTo>
                      <a:pt x="55" y="36"/>
                    </a:lnTo>
                    <a:lnTo>
                      <a:pt x="69" y="39"/>
                    </a:lnTo>
                    <a:lnTo>
                      <a:pt x="82" y="42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8" y="41"/>
                    </a:lnTo>
                    <a:lnTo>
                      <a:pt x="98" y="40"/>
                    </a:lnTo>
                    <a:lnTo>
                      <a:pt x="96" y="39"/>
                    </a:lnTo>
                    <a:lnTo>
                      <a:pt x="90" y="37"/>
                    </a:lnTo>
                    <a:lnTo>
                      <a:pt x="85" y="36"/>
                    </a:lnTo>
                    <a:lnTo>
                      <a:pt x="73" y="35"/>
                    </a:lnTo>
                    <a:lnTo>
                      <a:pt x="61" y="32"/>
                    </a:lnTo>
                    <a:lnTo>
                      <a:pt x="48" y="28"/>
                    </a:lnTo>
                    <a:lnTo>
                      <a:pt x="35" y="23"/>
                    </a:lnTo>
                    <a:lnTo>
                      <a:pt x="22" y="17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55" name="Freeform 402">
                <a:extLst>
                  <a:ext uri="{FF2B5EF4-FFF2-40B4-BE49-F238E27FC236}">
                    <a16:creationId xmlns:a16="http://schemas.microsoft.com/office/drawing/2014/main" id="{0598105D-B0E1-4726-9236-374469D8C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052"/>
                <a:ext cx="32" cy="183"/>
              </a:xfrm>
              <a:custGeom>
                <a:avLst/>
                <a:gdLst>
                  <a:gd name="T0" fmla="*/ 7 w 32"/>
                  <a:gd name="T1" fmla="*/ 1 h 183"/>
                  <a:gd name="T2" fmla="*/ 17 w 32"/>
                  <a:gd name="T3" fmla="*/ 2 h 183"/>
                  <a:gd name="T4" fmla="*/ 21 w 32"/>
                  <a:gd name="T5" fmla="*/ 4 h 183"/>
                  <a:gd name="T6" fmla="*/ 22 w 32"/>
                  <a:gd name="T7" fmla="*/ 6 h 183"/>
                  <a:gd name="T8" fmla="*/ 20 w 32"/>
                  <a:gd name="T9" fmla="*/ 8 h 183"/>
                  <a:gd name="T10" fmla="*/ 12 w 32"/>
                  <a:gd name="T11" fmla="*/ 9 h 183"/>
                  <a:gd name="T12" fmla="*/ 3 w 32"/>
                  <a:gd name="T13" fmla="*/ 9 h 183"/>
                  <a:gd name="T14" fmla="*/ 0 w 32"/>
                  <a:gd name="T15" fmla="*/ 11 h 183"/>
                  <a:gd name="T16" fmla="*/ 1 w 32"/>
                  <a:gd name="T17" fmla="*/ 13 h 183"/>
                  <a:gd name="T18" fmla="*/ 8 w 32"/>
                  <a:gd name="T19" fmla="*/ 19 h 183"/>
                  <a:gd name="T20" fmla="*/ 9 w 32"/>
                  <a:gd name="T21" fmla="*/ 21 h 183"/>
                  <a:gd name="T22" fmla="*/ 9 w 32"/>
                  <a:gd name="T23" fmla="*/ 24 h 183"/>
                  <a:gd name="T24" fmla="*/ 12 w 32"/>
                  <a:gd name="T25" fmla="*/ 45 h 183"/>
                  <a:gd name="T26" fmla="*/ 17 w 32"/>
                  <a:gd name="T27" fmla="*/ 78 h 183"/>
                  <a:gd name="T28" fmla="*/ 26 w 32"/>
                  <a:gd name="T29" fmla="*/ 180 h 183"/>
                  <a:gd name="T30" fmla="*/ 28 w 32"/>
                  <a:gd name="T31" fmla="*/ 182 h 183"/>
                  <a:gd name="T32" fmla="*/ 31 w 32"/>
                  <a:gd name="T33" fmla="*/ 182 h 183"/>
                  <a:gd name="T34" fmla="*/ 32 w 32"/>
                  <a:gd name="T35" fmla="*/ 180 h 183"/>
                  <a:gd name="T36" fmla="*/ 20 w 32"/>
                  <a:gd name="T37" fmla="*/ 61 h 183"/>
                  <a:gd name="T38" fmla="*/ 18 w 32"/>
                  <a:gd name="T39" fmla="*/ 47 h 183"/>
                  <a:gd name="T40" fmla="*/ 15 w 32"/>
                  <a:gd name="T41" fmla="*/ 33 h 183"/>
                  <a:gd name="T42" fmla="*/ 11 w 32"/>
                  <a:gd name="T43" fmla="*/ 20 h 183"/>
                  <a:gd name="T44" fmla="*/ 9 w 32"/>
                  <a:gd name="T45" fmla="*/ 18 h 183"/>
                  <a:gd name="T46" fmla="*/ 7 w 32"/>
                  <a:gd name="T47" fmla="*/ 17 h 183"/>
                  <a:gd name="T48" fmla="*/ 3 w 32"/>
                  <a:gd name="T49" fmla="*/ 13 h 183"/>
                  <a:gd name="T50" fmla="*/ 3 w 32"/>
                  <a:gd name="T51" fmla="*/ 10 h 183"/>
                  <a:gd name="T52" fmla="*/ 5 w 32"/>
                  <a:gd name="T53" fmla="*/ 10 h 183"/>
                  <a:gd name="T54" fmla="*/ 14 w 32"/>
                  <a:gd name="T55" fmla="*/ 10 h 183"/>
                  <a:gd name="T56" fmla="*/ 23 w 32"/>
                  <a:gd name="T57" fmla="*/ 9 h 183"/>
                  <a:gd name="T58" fmla="*/ 25 w 32"/>
                  <a:gd name="T59" fmla="*/ 7 h 183"/>
                  <a:gd name="T60" fmla="*/ 25 w 32"/>
                  <a:gd name="T61" fmla="*/ 5 h 183"/>
                  <a:gd name="T62" fmla="*/ 17 w 32"/>
                  <a:gd name="T63" fmla="*/ 1 h 183"/>
                  <a:gd name="T64" fmla="*/ 7 w 32"/>
                  <a:gd name="T65" fmla="*/ 0 h 183"/>
                  <a:gd name="T66" fmla="*/ 7 w 32"/>
                  <a:gd name="T67" fmla="*/ 1 h 1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2" h="183">
                    <a:moveTo>
                      <a:pt x="7" y="1"/>
                    </a:moveTo>
                    <a:lnTo>
                      <a:pt x="7" y="1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0" y="8"/>
                    </a:lnTo>
                    <a:lnTo>
                      <a:pt x="12" y="9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6"/>
                    </a:lnTo>
                    <a:lnTo>
                      <a:pt x="8" y="19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10" y="35"/>
                    </a:lnTo>
                    <a:lnTo>
                      <a:pt x="12" y="45"/>
                    </a:lnTo>
                    <a:lnTo>
                      <a:pt x="17" y="78"/>
                    </a:lnTo>
                    <a:lnTo>
                      <a:pt x="21" y="113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29" y="183"/>
                    </a:lnTo>
                    <a:lnTo>
                      <a:pt x="31" y="182"/>
                    </a:lnTo>
                    <a:lnTo>
                      <a:pt x="32" y="180"/>
                    </a:lnTo>
                    <a:lnTo>
                      <a:pt x="27" y="121"/>
                    </a:lnTo>
                    <a:lnTo>
                      <a:pt x="20" y="61"/>
                    </a:lnTo>
                    <a:lnTo>
                      <a:pt x="18" y="47"/>
                    </a:lnTo>
                    <a:lnTo>
                      <a:pt x="15" y="33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4" y="14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14" y="10"/>
                    </a:lnTo>
                    <a:lnTo>
                      <a:pt x="20" y="10"/>
                    </a:lnTo>
                    <a:lnTo>
                      <a:pt x="23" y="9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56" name="Freeform 403">
                <a:extLst>
                  <a:ext uri="{FF2B5EF4-FFF2-40B4-BE49-F238E27FC236}">
                    <a16:creationId xmlns:a16="http://schemas.microsoft.com/office/drawing/2014/main" id="{C19CA929-7BA8-43EA-A5CF-BFEED0CA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1325"/>
                <a:ext cx="98" cy="90"/>
              </a:xfrm>
              <a:custGeom>
                <a:avLst/>
                <a:gdLst>
                  <a:gd name="T0" fmla="*/ 96 w 98"/>
                  <a:gd name="T1" fmla="*/ 1 h 90"/>
                  <a:gd name="T2" fmla="*/ 96 w 98"/>
                  <a:gd name="T3" fmla="*/ 1 h 90"/>
                  <a:gd name="T4" fmla="*/ 96 w 98"/>
                  <a:gd name="T5" fmla="*/ 5 h 90"/>
                  <a:gd name="T6" fmla="*/ 95 w 98"/>
                  <a:gd name="T7" fmla="*/ 9 h 90"/>
                  <a:gd name="T8" fmla="*/ 91 w 98"/>
                  <a:gd name="T9" fmla="*/ 17 h 90"/>
                  <a:gd name="T10" fmla="*/ 86 w 98"/>
                  <a:gd name="T11" fmla="*/ 24 h 90"/>
                  <a:gd name="T12" fmla="*/ 80 w 98"/>
                  <a:gd name="T13" fmla="*/ 31 h 90"/>
                  <a:gd name="T14" fmla="*/ 80 w 98"/>
                  <a:gd name="T15" fmla="*/ 31 h 90"/>
                  <a:gd name="T16" fmla="*/ 72 w 98"/>
                  <a:gd name="T17" fmla="*/ 38 h 90"/>
                  <a:gd name="T18" fmla="*/ 64 w 98"/>
                  <a:gd name="T19" fmla="*/ 42 h 90"/>
                  <a:gd name="T20" fmla="*/ 49 w 98"/>
                  <a:gd name="T21" fmla="*/ 51 h 90"/>
                  <a:gd name="T22" fmla="*/ 49 w 98"/>
                  <a:gd name="T23" fmla="*/ 51 h 90"/>
                  <a:gd name="T24" fmla="*/ 36 w 98"/>
                  <a:gd name="T25" fmla="*/ 58 h 90"/>
                  <a:gd name="T26" fmla="*/ 23 w 98"/>
                  <a:gd name="T27" fmla="*/ 66 h 90"/>
                  <a:gd name="T28" fmla="*/ 10 w 98"/>
                  <a:gd name="T29" fmla="*/ 76 h 90"/>
                  <a:gd name="T30" fmla="*/ 0 w 98"/>
                  <a:gd name="T31" fmla="*/ 87 h 90"/>
                  <a:gd name="T32" fmla="*/ 0 w 98"/>
                  <a:gd name="T33" fmla="*/ 87 h 90"/>
                  <a:gd name="T34" fmla="*/ 0 w 98"/>
                  <a:gd name="T35" fmla="*/ 89 h 90"/>
                  <a:gd name="T36" fmla="*/ 0 w 98"/>
                  <a:gd name="T37" fmla="*/ 90 h 90"/>
                  <a:gd name="T38" fmla="*/ 2 w 98"/>
                  <a:gd name="T39" fmla="*/ 90 h 90"/>
                  <a:gd name="T40" fmla="*/ 3 w 98"/>
                  <a:gd name="T41" fmla="*/ 90 h 90"/>
                  <a:gd name="T42" fmla="*/ 3 w 98"/>
                  <a:gd name="T43" fmla="*/ 90 h 90"/>
                  <a:gd name="T44" fmla="*/ 9 w 98"/>
                  <a:gd name="T45" fmla="*/ 82 h 90"/>
                  <a:gd name="T46" fmla="*/ 16 w 98"/>
                  <a:gd name="T47" fmla="*/ 77 h 90"/>
                  <a:gd name="T48" fmla="*/ 31 w 98"/>
                  <a:gd name="T49" fmla="*/ 67 h 90"/>
                  <a:gd name="T50" fmla="*/ 46 w 98"/>
                  <a:gd name="T51" fmla="*/ 58 h 90"/>
                  <a:gd name="T52" fmla="*/ 61 w 98"/>
                  <a:gd name="T53" fmla="*/ 49 h 90"/>
                  <a:gd name="T54" fmla="*/ 61 w 98"/>
                  <a:gd name="T55" fmla="*/ 49 h 90"/>
                  <a:gd name="T56" fmla="*/ 68 w 98"/>
                  <a:gd name="T57" fmla="*/ 45 h 90"/>
                  <a:gd name="T58" fmla="*/ 74 w 98"/>
                  <a:gd name="T59" fmla="*/ 41 h 90"/>
                  <a:gd name="T60" fmla="*/ 81 w 98"/>
                  <a:gd name="T61" fmla="*/ 36 h 90"/>
                  <a:gd name="T62" fmla="*/ 86 w 98"/>
                  <a:gd name="T63" fmla="*/ 29 h 90"/>
                  <a:gd name="T64" fmla="*/ 91 w 98"/>
                  <a:gd name="T65" fmla="*/ 22 h 90"/>
                  <a:gd name="T66" fmla="*/ 94 w 98"/>
                  <a:gd name="T67" fmla="*/ 16 h 90"/>
                  <a:gd name="T68" fmla="*/ 97 w 98"/>
                  <a:gd name="T69" fmla="*/ 8 h 90"/>
                  <a:gd name="T70" fmla="*/ 98 w 98"/>
                  <a:gd name="T71" fmla="*/ 1 h 90"/>
                  <a:gd name="T72" fmla="*/ 98 w 98"/>
                  <a:gd name="T73" fmla="*/ 1 h 90"/>
                  <a:gd name="T74" fmla="*/ 97 w 98"/>
                  <a:gd name="T75" fmla="*/ 0 h 90"/>
                  <a:gd name="T76" fmla="*/ 96 w 98"/>
                  <a:gd name="T77" fmla="*/ 1 h 90"/>
                  <a:gd name="T78" fmla="*/ 96 w 98"/>
                  <a:gd name="T79" fmla="*/ 1 h 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8" h="90">
                    <a:moveTo>
                      <a:pt x="96" y="1"/>
                    </a:moveTo>
                    <a:lnTo>
                      <a:pt x="96" y="1"/>
                    </a:lnTo>
                    <a:lnTo>
                      <a:pt x="96" y="5"/>
                    </a:lnTo>
                    <a:lnTo>
                      <a:pt x="95" y="9"/>
                    </a:lnTo>
                    <a:lnTo>
                      <a:pt x="91" y="17"/>
                    </a:lnTo>
                    <a:lnTo>
                      <a:pt x="86" y="24"/>
                    </a:lnTo>
                    <a:lnTo>
                      <a:pt x="80" y="31"/>
                    </a:lnTo>
                    <a:lnTo>
                      <a:pt x="72" y="38"/>
                    </a:lnTo>
                    <a:lnTo>
                      <a:pt x="64" y="42"/>
                    </a:lnTo>
                    <a:lnTo>
                      <a:pt x="49" y="51"/>
                    </a:lnTo>
                    <a:lnTo>
                      <a:pt x="36" y="58"/>
                    </a:lnTo>
                    <a:lnTo>
                      <a:pt x="23" y="66"/>
                    </a:lnTo>
                    <a:lnTo>
                      <a:pt x="10" y="76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3" y="90"/>
                    </a:lnTo>
                    <a:lnTo>
                      <a:pt x="9" y="82"/>
                    </a:lnTo>
                    <a:lnTo>
                      <a:pt x="16" y="77"/>
                    </a:lnTo>
                    <a:lnTo>
                      <a:pt x="31" y="67"/>
                    </a:lnTo>
                    <a:lnTo>
                      <a:pt x="46" y="58"/>
                    </a:lnTo>
                    <a:lnTo>
                      <a:pt x="61" y="49"/>
                    </a:lnTo>
                    <a:lnTo>
                      <a:pt x="68" y="45"/>
                    </a:lnTo>
                    <a:lnTo>
                      <a:pt x="74" y="41"/>
                    </a:lnTo>
                    <a:lnTo>
                      <a:pt x="81" y="36"/>
                    </a:lnTo>
                    <a:lnTo>
                      <a:pt x="86" y="29"/>
                    </a:lnTo>
                    <a:lnTo>
                      <a:pt x="91" y="22"/>
                    </a:lnTo>
                    <a:lnTo>
                      <a:pt x="94" y="16"/>
                    </a:lnTo>
                    <a:lnTo>
                      <a:pt x="97" y="8"/>
                    </a:lnTo>
                    <a:lnTo>
                      <a:pt x="98" y="1"/>
                    </a:lnTo>
                    <a:lnTo>
                      <a:pt x="97" y="0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57" name="Freeform 404">
                <a:extLst>
                  <a:ext uri="{FF2B5EF4-FFF2-40B4-BE49-F238E27FC236}">
                    <a16:creationId xmlns:a16="http://schemas.microsoft.com/office/drawing/2014/main" id="{1E34085B-4B88-4860-A123-BA17FA705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1399"/>
                <a:ext cx="187" cy="437"/>
              </a:xfrm>
              <a:custGeom>
                <a:avLst/>
                <a:gdLst>
                  <a:gd name="T0" fmla="*/ 28 w 187"/>
                  <a:gd name="T1" fmla="*/ 0 h 437"/>
                  <a:gd name="T2" fmla="*/ 29 w 187"/>
                  <a:gd name="T3" fmla="*/ 19 h 437"/>
                  <a:gd name="T4" fmla="*/ 28 w 187"/>
                  <a:gd name="T5" fmla="*/ 36 h 437"/>
                  <a:gd name="T6" fmla="*/ 24 w 187"/>
                  <a:gd name="T7" fmla="*/ 53 h 437"/>
                  <a:gd name="T8" fmla="*/ 20 w 187"/>
                  <a:gd name="T9" fmla="*/ 72 h 437"/>
                  <a:gd name="T10" fmla="*/ 7 w 187"/>
                  <a:gd name="T11" fmla="*/ 120 h 437"/>
                  <a:gd name="T12" fmla="*/ 4 w 187"/>
                  <a:gd name="T13" fmla="*/ 138 h 437"/>
                  <a:gd name="T14" fmla="*/ 0 w 187"/>
                  <a:gd name="T15" fmla="*/ 169 h 437"/>
                  <a:gd name="T16" fmla="*/ 0 w 187"/>
                  <a:gd name="T17" fmla="*/ 201 h 437"/>
                  <a:gd name="T18" fmla="*/ 4 w 187"/>
                  <a:gd name="T19" fmla="*/ 232 h 437"/>
                  <a:gd name="T20" fmla="*/ 11 w 187"/>
                  <a:gd name="T21" fmla="*/ 263 h 437"/>
                  <a:gd name="T22" fmla="*/ 17 w 187"/>
                  <a:gd name="T23" fmla="*/ 278 h 437"/>
                  <a:gd name="T24" fmla="*/ 30 w 187"/>
                  <a:gd name="T25" fmla="*/ 307 h 437"/>
                  <a:gd name="T26" fmla="*/ 48 w 187"/>
                  <a:gd name="T27" fmla="*/ 333 h 437"/>
                  <a:gd name="T28" fmla="*/ 68 w 187"/>
                  <a:gd name="T29" fmla="*/ 358 h 437"/>
                  <a:gd name="T30" fmla="*/ 78 w 187"/>
                  <a:gd name="T31" fmla="*/ 370 h 437"/>
                  <a:gd name="T32" fmla="*/ 102 w 187"/>
                  <a:gd name="T33" fmla="*/ 390 h 437"/>
                  <a:gd name="T34" fmla="*/ 126 w 187"/>
                  <a:gd name="T35" fmla="*/ 408 h 437"/>
                  <a:gd name="T36" fmla="*/ 139 w 187"/>
                  <a:gd name="T37" fmla="*/ 416 h 437"/>
                  <a:gd name="T38" fmla="*/ 166 w 187"/>
                  <a:gd name="T39" fmla="*/ 430 h 437"/>
                  <a:gd name="T40" fmla="*/ 180 w 187"/>
                  <a:gd name="T41" fmla="*/ 435 h 437"/>
                  <a:gd name="T42" fmla="*/ 185 w 187"/>
                  <a:gd name="T43" fmla="*/ 437 h 437"/>
                  <a:gd name="T44" fmla="*/ 187 w 187"/>
                  <a:gd name="T45" fmla="*/ 436 h 437"/>
                  <a:gd name="T46" fmla="*/ 186 w 187"/>
                  <a:gd name="T47" fmla="*/ 434 h 437"/>
                  <a:gd name="T48" fmla="*/ 172 w 187"/>
                  <a:gd name="T49" fmla="*/ 428 h 437"/>
                  <a:gd name="T50" fmla="*/ 144 w 187"/>
                  <a:gd name="T51" fmla="*/ 413 h 437"/>
                  <a:gd name="T52" fmla="*/ 118 w 187"/>
                  <a:gd name="T53" fmla="*/ 396 h 437"/>
                  <a:gd name="T54" fmla="*/ 93 w 187"/>
                  <a:gd name="T55" fmla="*/ 376 h 437"/>
                  <a:gd name="T56" fmla="*/ 71 w 187"/>
                  <a:gd name="T57" fmla="*/ 355 h 437"/>
                  <a:gd name="T58" fmla="*/ 52 w 187"/>
                  <a:gd name="T59" fmla="*/ 330 h 437"/>
                  <a:gd name="T60" fmla="*/ 34 w 187"/>
                  <a:gd name="T61" fmla="*/ 305 h 437"/>
                  <a:gd name="T62" fmla="*/ 21 w 187"/>
                  <a:gd name="T63" fmla="*/ 276 h 437"/>
                  <a:gd name="T64" fmla="*/ 15 w 187"/>
                  <a:gd name="T65" fmla="*/ 262 h 437"/>
                  <a:gd name="T66" fmla="*/ 7 w 187"/>
                  <a:gd name="T67" fmla="*/ 228 h 437"/>
                  <a:gd name="T68" fmla="*/ 3 w 187"/>
                  <a:gd name="T69" fmla="*/ 195 h 437"/>
                  <a:gd name="T70" fmla="*/ 4 w 187"/>
                  <a:gd name="T71" fmla="*/ 161 h 437"/>
                  <a:gd name="T72" fmla="*/ 8 w 187"/>
                  <a:gd name="T73" fmla="*/ 128 h 437"/>
                  <a:gd name="T74" fmla="*/ 11 w 187"/>
                  <a:gd name="T75" fmla="*/ 111 h 437"/>
                  <a:gd name="T76" fmla="*/ 23 w 187"/>
                  <a:gd name="T77" fmla="*/ 63 h 437"/>
                  <a:gd name="T78" fmla="*/ 27 w 187"/>
                  <a:gd name="T79" fmla="*/ 47 h 437"/>
                  <a:gd name="T80" fmla="*/ 30 w 187"/>
                  <a:gd name="T81" fmla="*/ 30 h 437"/>
                  <a:gd name="T82" fmla="*/ 30 w 187"/>
                  <a:gd name="T83" fmla="*/ 16 h 437"/>
                  <a:gd name="T84" fmla="*/ 28 w 187"/>
                  <a:gd name="T85" fmla="*/ 0 h 437"/>
                  <a:gd name="T86" fmla="*/ 28 w 187"/>
                  <a:gd name="T87" fmla="*/ 0 h 43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437">
                    <a:moveTo>
                      <a:pt x="28" y="0"/>
                    </a:moveTo>
                    <a:lnTo>
                      <a:pt x="28" y="0"/>
                    </a:lnTo>
                    <a:lnTo>
                      <a:pt x="29" y="9"/>
                    </a:lnTo>
                    <a:lnTo>
                      <a:pt x="29" y="19"/>
                    </a:lnTo>
                    <a:lnTo>
                      <a:pt x="29" y="27"/>
                    </a:lnTo>
                    <a:lnTo>
                      <a:pt x="28" y="36"/>
                    </a:lnTo>
                    <a:lnTo>
                      <a:pt x="24" y="53"/>
                    </a:lnTo>
                    <a:lnTo>
                      <a:pt x="20" y="72"/>
                    </a:lnTo>
                    <a:lnTo>
                      <a:pt x="11" y="104"/>
                    </a:lnTo>
                    <a:lnTo>
                      <a:pt x="7" y="120"/>
                    </a:lnTo>
                    <a:lnTo>
                      <a:pt x="4" y="138"/>
                    </a:lnTo>
                    <a:lnTo>
                      <a:pt x="1" y="153"/>
                    </a:lnTo>
                    <a:lnTo>
                      <a:pt x="0" y="169"/>
                    </a:lnTo>
                    <a:lnTo>
                      <a:pt x="0" y="185"/>
                    </a:lnTo>
                    <a:lnTo>
                      <a:pt x="0" y="201"/>
                    </a:lnTo>
                    <a:lnTo>
                      <a:pt x="1" y="216"/>
                    </a:lnTo>
                    <a:lnTo>
                      <a:pt x="4" y="232"/>
                    </a:lnTo>
                    <a:lnTo>
                      <a:pt x="7" y="248"/>
                    </a:lnTo>
                    <a:lnTo>
                      <a:pt x="11" y="263"/>
                    </a:lnTo>
                    <a:lnTo>
                      <a:pt x="17" y="278"/>
                    </a:lnTo>
                    <a:lnTo>
                      <a:pt x="23" y="293"/>
                    </a:lnTo>
                    <a:lnTo>
                      <a:pt x="30" y="307"/>
                    </a:lnTo>
                    <a:lnTo>
                      <a:pt x="38" y="320"/>
                    </a:lnTo>
                    <a:lnTo>
                      <a:pt x="48" y="333"/>
                    </a:lnTo>
                    <a:lnTo>
                      <a:pt x="58" y="346"/>
                    </a:lnTo>
                    <a:lnTo>
                      <a:pt x="68" y="358"/>
                    </a:lnTo>
                    <a:lnTo>
                      <a:pt x="78" y="370"/>
                    </a:lnTo>
                    <a:lnTo>
                      <a:pt x="89" y="380"/>
                    </a:lnTo>
                    <a:lnTo>
                      <a:pt x="102" y="390"/>
                    </a:lnTo>
                    <a:lnTo>
                      <a:pt x="114" y="399"/>
                    </a:lnTo>
                    <a:lnTo>
                      <a:pt x="126" y="408"/>
                    </a:lnTo>
                    <a:lnTo>
                      <a:pt x="139" y="416"/>
                    </a:lnTo>
                    <a:lnTo>
                      <a:pt x="152" y="424"/>
                    </a:lnTo>
                    <a:lnTo>
                      <a:pt x="166" y="430"/>
                    </a:lnTo>
                    <a:lnTo>
                      <a:pt x="180" y="435"/>
                    </a:lnTo>
                    <a:lnTo>
                      <a:pt x="185" y="437"/>
                    </a:lnTo>
                    <a:lnTo>
                      <a:pt x="186" y="436"/>
                    </a:lnTo>
                    <a:lnTo>
                      <a:pt x="187" y="436"/>
                    </a:lnTo>
                    <a:lnTo>
                      <a:pt x="187" y="435"/>
                    </a:lnTo>
                    <a:lnTo>
                      <a:pt x="186" y="434"/>
                    </a:lnTo>
                    <a:lnTo>
                      <a:pt x="172" y="428"/>
                    </a:lnTo>
                    <a:lnTo>
                      <a:pt x="159" y="421"/>
                    </a:lnTo>
                    <a:lnTo>
                      <a:pt x="144" y="413"/>
                    </a:lnTo>
                    <a:lnTo>
                      <a:pt x="131" y="405"/>
                    </a:lnTo>
                    <a:lnTo>
                      <a:pt x="118" y="396"/>
                    </a:lnTo>
                    <a:lnTo>
                      <a:pt x="106" y="386"/>
                    </a:lnTo>
                    <a:lnTo>
                      <a:pt x="93" y="376"/>
                    </a:lnTo>
                    <a:lnTo>
                      <a:pt x="82" y="366"/>
                    </a:lnTo>
                    <a:lnTo>
                      <a:pt x="71" y="355"/>
                    </a:lnTo>
                    <a:lnTo>
                      <a:pt x="61" y="343"/>
                    </a:lnTo>
                    <a:lnTo>
                      <a:pt x="52" y="330"/>
                    </a:lnTo>
                    <a:lnTo>
                      <a:pt x="42" y="318"/>
                    </a:lnTo>
                    <a:lnTo>
                      <a:pt x="34" y="305"/>
                    </a:lnTo>
                    <a:lnTo>
                      <a:pt x="27" y="290"/>
                    </a:lnTo>
                    <a:lnTo>
                      <a:pt x="21" y="276"/>
                    </a:lnTo>
                    <a:lnTo>
                      <a:pt x="15" y="262"/>
                    </a:lnTo>
                    <a:lnTo>
                      <a:pt x="10" y="245"/>
                    </a:lnTo>
                    <a:lnTo>
                      <a:pt x="7" y="228"/>
                    </a:lnTo>
                    <a:lnTo>
                      <a:pt x="4" y="212"/>
                    </a:lnTo>
                    <a:lnTo>
                      <a:pt x="3" y="195"/>
                    </a:lnTo>
                    <a:lnTo>
                      <a:pt x="3" y="178"/>
                    </a:lnTo>
                    <a:lnTo>
                      <a:pt x="4" y="161"/>
                    </a:lnTo>
                    <a:lnTo>
                      <a:pt x="5" y="145"/>
                    </a:lnTo>
                    <a:lnTo>
                      <a:pt x="8" y="128"/>
                    </a:lnTo>
                    <a:lnTo>
                      <a:pt x="11" y="111"/>
                    </a:lnTo>
                    <a:lnTo>
                      <a:pt x="15" y="95"/>
                    </a:lnTo>
                    <a:lnTo>
                      <a:pt x="23" y="63"/>
                    </a:lnTo>
                    <a:lnTo>
                      <a:pt x="27" y="4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58" name="Freeform 405">
                <a:extLst>
                  <a:ext uri="{FF2B5EF4-FFF2-40B4-BE49-F238E27FC236}">
                    <a16:creationId xmlns:a16="http://schemas.microsoft.com/office/drawing/2014/main" id="{B2FC4D6B-6A45-41CF-B87F-930B5A8BB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1405"/>
                <a:ext cx="129" cy="192"/>
              </a:xfrm>
              <a:custGeom>
                <a:avLst/>
                <a:gdLst>
                  <a:gd name="T0" fmla="*/ 0 w 129"/>
                  <a:gd name="T1" fmla="*/ 1 h 192"/>
                  <a:gd name="T2" fmla="*/ 16 w 129"/>
                  <a:gd name="T3" fmla="*/ 7 h 192"/>
                  <a:gd name="T4" fmla="*/ 30 w 129"/>
                  <a:gd name="T5" fmla="*/ 16 h 192"/>
                  <a:gd name="T6" fmla="*/ 57 w 129"/>
                  <a:gd name="T7" fmla="*/ 37 h 192"/>
                  <a:gd name="T8" fmla="*/ 69 w 129"/>
                  <a:gd name="T9" fmla="*/ 48 h 192"/>
                  <a:gd name="T10" fmla="*/ 91 w 129"/>
                  <a:gd name="T11" fmla="*/ 73 h 192"/>
                  <a:gd name="T12" fmla="*/ 102 w 129"/>
                  <a:gd name="T13" fmla="*/ 86 h 192"/>
                  <a:gd name="T14" fmla="*/ 118 w 129"/>
                  <a:gd name="T15" fmla="*/ 114 h 192"/>
                  <a:gd name="T16" fmla="*/ 121 w 129"/>
                  <a:gd name="T17" fmla="*/ 122 h 192"/>
                  <a:gd name="T18" fmla="*/ 124 w 129"/>
                  <a:gd name="T19" fmla="*/ 139 h 192"/>
                  <a:gd name="T20" fmla="*/ 123 w 129"/>
                  <a:gd name="T21" fmla="*/ 148 h 192"/>
                  <a:gd name="T22" fmla="*/ 121 w 129"/>
                  <a:gd name="T23" fmla="*/ 152 h 192"/>
                  <a:gd name="T24" fmla="*/ 115 w 129"/>
                  <a:gd name="T25" fmla="*/ 157 h 192"/>
                  <a:gd name="T26" fmla="*/ 100 w 129"/>
                  <a:gd name="T27" fmla="*/ 161 h 192"/>
                  <a:gd name="T28" fmla="*/ 91 w 129"/>
                  <a:gd name="T29" fmla="*/ 161 h 192"/>
                  <a:gd name="T30" fmla="*/ 74 w 129"/>
                  <a:gd name="T31" fmla="*/ 160 h 192"/>
                  <a:gd name="T32" fmla="*/ 60 w 129"/>
                  <a:gd name="T33" fmla="*/ 160 h 192"/>
                  <a:gd name="T34" fmla="*/ 59 w 129"/>
                  <a:gd name="T35" fmla="*/ 161 h 192"/>
                  <a:gd name="T36" fmla="*/ 59 w 129"/>
                  <a:gd name="T37" fmla="*/ 164 h 192"/>
                  <a:gd name="T38" fmla="*/ 62 w 129"/>
                  <a:gd name="T39" fmla="*/ 167 h 192"/>
                  <a:gd name="T40" fmla="*/ 73 w 129"/>
                  <a:gd name="T41" fmla="*/ 177 h 192"/>
                  <a:gd name="T42" fmla="*/ 77 w 129"/>
                  <a:gd name="T43" fmla="*/ 181 h 192"/>
                  <a:gd name="T44" fmla="*/ 79 w 129"/>
                  <a:gd name="T45" fmla="*/ 183 h 192"/>
                  <a:gd name="T46" fmla="*/ 80 w 129"/>
                  <a:gd name="T47" fmla="*/ 184 h 192"/>
                  <a:gd name="T48" fmla="*/ 77 w 129"/>
                  <a:gd name="T49" fmla="*/ 188 h 192"/>
                  <a:gd name="T50" fmla="*/ 70 w 129"/>
                  <a:gd name="T51" fmla="*/ 186 h 192"/>
                  <a:gd name="T52" fmla="*/ 69 w 129"/>
                  <a:gd name="T53" fmla="*/ 187 h 192"/>
                  <a:gd name="T54" fmla="*/ 69 w 129"/>
                  <a:gd name="T55" fmla="*/ 188 h 192"/>
                  <a:gd name="T56" fmla="*/ 70 w 129"/>
                  <a:gd name="T57" fmla="*/ 189 h 192"/>
                  <a:gd name="T58" fmla="*/ 79 w 129"/>
                  <a:gd name="T59" fmla="*/ 192 h 192"/>
                  <a:gd name="T60" fmla="*/ 86 w 129"/>
                  <a:gd name="T61" fmla="*/ 191 h 192"/>
                  <a:gd name="T62" fmla="*/ 88 w 129"/>
                  <a:gd name="T63" fmla="*/ 189 h 192"/>
                  <a:gd name="T64" fmla="*/ 88 w 129"/>
                  <a:gd name="T65" fmla="*/ 186 h 192"/>
                  <a:gd name="T66" fmla="*/ 84 w 129"/>
                  <a:gd name="T67" fmla="*/ 180 h 192"/>
                  <a:gd name="T68" fmla="*/ 81 w 129"/>
                  <a:gd name="T69" fmla="*/ 177 h 192"/>
                  <a:gd name="T70" fmla="*/ 72 w 129"/>
                  <a:gd name="T71" fmla="*/ 168 h 192"/>
                  <a:gd name="T72" fmla="*/ 67 w 129"/>
                  <a:gd name="T73" fmla="*/ 165 h 192"/>
                  <a:gd name="T74" fmla="*/ 63 w 129"/>
                  <a:gd name="T75" fmla="*/ 161 h 192"/>
                  <a:gd name="T76" fmla="*/ 62 w 129"/>
                  <a:gd name="T77" fmla="*/ 165 h 192"/>
                  <a:gd name="T78" fmla="*/ 66 w 129"/>
                  <a:gd name="T79" fmla="*/ 164 h 192"/>
                  <a:gd name="T80" fmla="*/ 79 w 129"/>
                  <a:gd name="T81" fmla="*/ 166 h 192"/>
                  <a:gd name="T82" fmla="*/ 89 w 129"/>
                  <a:gd name="T83" fmla="*/ 166 h 192"/>
                  <a:gd name="T84" fmla="*/ 98 w 129"/>
                  <a:gd name="T85" fmla="*/ 166 h 192"/>
                  <a:gd name="T86" fmla="*/ 114 w 129"/>
                  <a:gd name="T87" fmla="*/ 163 h 192"/>
                  <a:gd name="T88" fmla="*/ 125 w 129"/>
                  <a:gd name="T89" fmla="*/ 155 h 192"/>
                  <a:gd name="T90" fmla="*/ 127 w 129"/>
                  <a:gd name="T91" fmla="*/ 152 h 192"/>
                  <a:gd name="T92" fmla="*/ 129 w 129"/>
                  <a:gd name="T93" fmla="*/ 142 h 192"/>
                  <a:gd name="T94" fmla="*/ 128 w 129"/>
                  <a:gd name="T95" fmla="*/ 129 h 192"/>
                  <a:gd name="T96" fmla="*/ 125 w 129"/>
                  <a:gd name="T97" fmla="*/ 121 h 192"/>
                  <a:gd name="T98" fmla="*/ 112 w 129"/>
                  <a:gd name="T99" fmla="*/ 94 h 192"/>
                  <a:gd name="T100" fmla="*/ 102 w 129"/>
                  <a:gd name="T101" fmla="*/ 79 h 192"/>
                  <a:gd name="T102" fmla="*/ 77 w 129"/>
                  <a:gd name="T103" fmla="*/ 50 h 192"/>
                  <a:gd name="T104" fmla="*/ 63 w 129"/>
                  <a:gd name="T105" fmla="*/ 38 h 192"/>
                  <a:gd name="T106" fmla="*/ 31 w 129"/>
                  <a:gd name="T107" fmla="*/ 14 h 192"/>
                  <a:gd name="T108" fmla="*/ 24 w 129"/>
                  <a:gd name="T109" fmla="*/ 10 h 192"/>
                  <a:gd name="T110" fmla="*/ 9 w 129"/>
                  <a:gd name="T111" fmla="*/ 2 h 192"/>
                  <a:gd name="T112" fmla="*/ 0 w 129"/>
                  <a:gd name="T113" fmla="*/ 0 h 192"/>
                  <a:gd name="T114" fmla="*/ 0 w 129"/>
                  <a:gd name="T115" fmla="*/ 1 h 1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2">
                    <a:moveTo>
                      <a:pt x="0" y="1"/>
                    </a:moveTo>
                    <a:lnTo>
                      <a:pt x="0" y="1"/>
                    </a:lnTo>
                    <a:lnTo>
                      <a:pt x="8" y="3"/>
                    </a:lnTo>
                    <a:lnTo>
                      <a:pt x="16" y="7"/>
                    </a:lnTo>
                    <a:lnTo>
                      <a:pt x="23" y="12"/>
                    </a:lnTo>
                    <a:lnTo>
                      <a:pt x="30" y="16"/>
                    </a:lnTo>
                    <a:lnTo>
                      <a:pt x="43" y="26"/>
                    </a:lnTo>
                    <a:lnTo>
                      <a:pt x="57" y="37"/>
                    </a:lnTo>
                    <a:lnTo>
                      <a:pt x="69" y="48"/>
                    </a:lnTo>
                    <a:lnTo>
                      <a:pt x="81" y="60"/>
                    </a:lnTo>
                    <a:lnTo>
                      <a:pt x="91" y="73"/>
                    </a:lnTo>
                    <a:lnTo>
                      <a:pt x="102" y="86"/>
                    </a:lnTo>
                    <a:lnTo>
                      <a:pt x="111" y="100"/>
                    </a:lnTo>
                    <a:lnTo>
                      <a:pt x="118" y="114"/>
                    </a:lnTo>
                    <a:lnTo>
                      <a:pt x="121" y="122"/>
                    </a:lnTo>
                    <a:lnTo>
                      <a:pt x="123" y="131"/>
                    </a:lnTo>
                    <a:lnTo>
                      <a:pt x="124" y="139"/>
                    </a:lnTo>
                    <a:lnTo>
                      <a:pt x="124" y="143"/>
                    </a:lnTo>
                    <a:lnTo>
                      <a:pt x="123" y="148"/>
                    </a:lnTo>
                    <a:lnTo>
                      <a:pt x="121" y="152"/>
                    </a:lnTo>
                    <a:lnTo>
                      <a:pt x="118" y="155"/>
                    </a:lnTo>
                    <a:lnTo>
                      <a:pt x="115" y="157"/>
                    </a:lnTo>
                    <a:lnTo>
                      <a:pt x="110" y="159"/>
                    </a:lnTo>
                    <a:lnTo>
                      <a:pt x="100" y="161"/>
                    </a:lnTo>
                    <a:lnTo>
                      <a:pt x="91" y="161"/>
                    </a:lnTo>
                    <a:lnTo>
                      <a:pt x="74" y="160"/>
                    </a:lnTo>
                    <a:lnTo>
                      <a:pt x="67" y="159"/>
                    </a:lnTo>
                    <a:lnTo>
                      <a:pt x="60" y="160"/>
                    </a:lnTo>
                    <a:lnTo>
                      <a:pt x="59" y="161"/>
                    </a:lnTo>
                    <a:lnTo>
                      <a:pt x="58" y="162"/>
                    </a:lnTo>
                    <a:lnTo>
                      <a:pt x="59" y="164"/>
                    </a:lnTo>
                    <a:lnTo>
                      <a:pt x="62" y="167"/>
                    </a:lnTo>
                    <a:lnTo>
                      <a:pt x="66" y="170"/>
                    </a:lnTo>
                    <a:lnTo>
                      <a:pt x="73" y="177"/>
                    </a:lnTo>
                    <a:lnTo>
                      <a:pt x="77" y="181"/>
                    </a:lnTo>
                    <a:lnTo>
                      <a:pt x="79" y="183"/>
                    </a:lnTo>
                    <a:lnTo>
                      <a:pt x="80" y="184"/>
                    </a:lnTo>
                    <a:lnTo>
                      <a:pt x="80" y="185"/>
                    </a:lnTo>
                    <a:lnTo>
                      <a:pt x="77" y="188"/>
                    </a:lnTo>
                    <a:lnTo>
                      <a:pt x="70" y="186"/>
                    </a:lnTo>
                    <a:lnTo>
                      <a:pt x="69" y="187"/>
                    </a:lnTo>
                    <a:lnTo>
                      <a:pt x="69" y="188"/>
                    </a:lnTo>
                    <a:lnTo>
                      <a:pt x="70" y="189"/>
                    </a:lnTo>
                    <a:lnTo>
                      <a:pt x="74" y="190"/>
                    </a:lnTo>
                    <a:lnTo>
                      <a:pt x="79" y="192"/>
                    </a:lnTo>
                    <a:lnTo>
                      <a:pt x="84" y="192"/>
                    </a:lnTo>
                    <a:lnTo>
                      <a:pt x="86" y="191"/>
                    </a:lnTo>
                    <a:lnTo>
                      <a:pt x="88" y="189"/>
                    </a:lnTo>
                    <a:lnTo>
                      <a:pt x="88" y="187"/>
                    </a:lnTo>
                    <a:lnTo>
                      <a:pt x="88" y="186"/>
                    </a:lnTo>
                    <a:lnTo>
                      <a:pt x="87" y="183"/>
                    </a:lnTo>
                    <a:lnTo>
                      <a:pt x="84" y="180"/>
                    </a:lnTo>
                    <a:lnTo>
                      <a:pt x="81" y="177"/>
                    </a:lnTo>
                    <a:lnTo>
                      <a:pt x="77" y="172"/>
                    </a:lnTo>
                    <a:lnTo>
                      <a:pt x="72" y="168"/>
                    </a:lnTo>
                    <a:lnTo>
                      <a:pt x="67" y="165"/>
                    </a:lnTo>
                    <a:lnTo>
                      <a:pt x="65" y="163"/>
                    </a:lnTo>
                    <a:lnTo>
                      <a:pt x="63" y="161"/>
                    </a:lnTo>
                    <a:lnTo>
                      <a:pt x="62" y="165"/>
                    </a:lnTo>
                    <a:lnTo>
                      <a:pt x="66" y="164"/>
                    </a:lnTo>
                    <a:lnTo>
                      <a:pt x="70" y="165"/>
                    </a:lnTo>
                    <a:lnTo>
                      <a:pt x="79" y="166"/>
                    </a:lnTo>
                    <a:lnTo>
                      <a:pt x="89" y="166"/>
                    </a:lnTo>
                    <a:lnTo>
                      <a:pt x="98" y="166"/>
                    </a:lnTo>
                    <a:lnTo>
                      <a:pt x="107" y="165"/>
                    </a:lnTo>
                    <a:lnTo>
                      <a:pt x="114" y="163"/>
                    </a:lnTo>
                    <a:lnTo>
                      <a:pt x="120" y="160"/>
                    </a:lnTo>
                    <a:lnTo>
                      <a:pt x="125" y="155"/>
                    </a:lnTo>
                    <a:lnTo>
                      <a:pt x="127" y="152"/>
                    </a:lnTo>
                    <a:lnTo>
                      <a:pt x="128" y="149"/>
                    </a:lnTo>
                    <a:lnTo>
                      <a:pt x="129" y="142"/>
                    </a:lnTo>
                    <a:lnTo>
                      <a:pt x="129" y="136"/>
                    </a:lnTo>
                    <a:lnTo>
                      <a:pt x="128" y="129"/>
                    </a:lnTo>
                    <a:lnTo>
                      <a:pt x="125" y="121"/>
                    </a:lnTo>
                    <a:lnTo>
                      <a:pt x="121" y="111"/>
                    </a:lnTo>
                    <a:lnTo>
                      <a:pt x="112" y="94"/>
                    </a:lnTo>
                    <a:lnTo>
                      <a:pt x="102" y="79"/>
                    </a:lnTo>
                    <a:lnTo>
                      <a:pt x="90" y="65"/>
                    </a:lnTo>
                    <a:lnTo>
                      <a:pt x="77" y="50"/>
                    </a:lnTo>
                    <a:lnTo>
                      <a:pt x="63" y="38"/>
                    </a:lnTo>
                    <a:lnTo>
                      <a:pt x="48" y="26"/>
                    </a:lnTo>
                    <a:lnTo>
                      <a:pt x="31" y="14"/>
                    </a:lnTo>
                    <a:lnTo>
                      <a:pt x="24" y="10"/>
                    </a:lnTo>
                    <a:lnTo>
                      <a:pt x="17" y="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59" name="Freeform 406">
                <a:extLst>
                  <a:ext uri="{FF2B5EF4-FFF2-40B4-BE49-F238E27FC236}">
                    <a16:creationId xmlns:a16="http://schemas.microsoft.com/office/drawing/2014/main" id="{F05F4AC7-DC37-44C7-97E0-CE4DD21F9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574"/>
                <a:ext cx="150" cy="67"/>
              </a:xfrm>
              <a:custGeom>
                <a:avLst/>
                <a:gdLst>
                  <a:gd name="T0" fmla="*/ 6 w 150"/>
                  <a:gd name="T1" fmla="*/ 67 h 67"/>
                  <a:gd name="T2" fmla="*/ 6 w 150"/>
                  <a:gd name="T3" fmla="*/ 67 h 67"/>
                  <a:gd name="T4" fmla="*/ 4 w 150"/>
                  <a:gd name="T5" fmla="*/ 61 h 67"/>
                  <a:gd name="T6" fmla="*/ 2 w 150"/>
                  <a:gd name="T7" fmla="*/ 56 h 67"/>
                  <a:gd name="T8" fmla="*/ 1 w 150"/>
                  <a:gd name="T9" fmla="*/ 51 h 67"/>
                  <a:gd name="T10" fmla="*/ 1 w 150"/>
                  <a:gd name="T11" fmla="*/ 45 h 67"/>
                  <a:gd name="T12" fmla="*/ 1 w 150"/>
                  <a:gd name="T13" fmla="*/ 45 h 67"/>
                  <a:gd name="T14" fmla="*/ 2 w 150"/>
                  <a:gd name="T15" fmla="*/ 42 h 67"/>
                  <a:gd name="T16" fmla="*/ 3 w 150"/>
                  <a:gd name="T17" fmla="*/ 39 h 67"/>
                  <a:gd name="T18" fmla="*/ 7 w 150"/>
                  <a:gd name="T19" fmla="*/ 33 h 67"/>
                  <a:gd name="T20" fmla="*/ 13 w 150"/>
                  <a:gd name="T21" fmla="*/ 28 h 67"/>
                  <a:gd name="T22" fmla="*/ 18 w 150"/>
                  <a:gd name="T23" fmla="*/ 24 h 67"/>
                  <a:gd name="T24" fmla="*/ 18 w 150"/>
                  <a:gd name="T25" fmla="*/ 24 h 67"/>
                  <a:gd name="T26" fmla="*/ 23 w 150"/>
                  <a:gd name="T27" fmla="*/ 20 h 67"/>
                  <a:gd name="T28" fmla="*/ 28 w 150"/>
                  <a:gd name="T29" fmla="*/ 17 h 67"/>
                  <a:gd name="T30" fmla="*/ 38 w 150"/>
                  <a:gd name="T31" fmla="*/ 13 h 67"/>
                  <a:gd name="T32" fmla="*/ 50 w 150"/>
                  <a:gd name="T33" fmla="*/ 11 h 67"/>
                  <a:gd name="T34" fmla="*/ 62 w 150"/>
                  <a:gd name="T35" fmla="*/ 10 h 67"/>
                  <a:gd name="T36" fmla="*/ 62 w 150"/>
                  <a:gd name="T37" fmla="*/ 10 h 67"/>
                  <a:gd name="T38" fmla="*/ 86 w 150"/>
                  <a:gd name="T39" fmla="*/ 11 h 67"/>
                  <a:gd name="T40" fmla="*/ 97 w 150"/>
                  <a:gd name="T41" fmla="*/ 12 h 67"/>
                  <a:gd name="T42" fmla="*/ 109 w 150"/>
                  <a:gd name="T43" fmla="*/ 11 h 67"/>
                  <a:gd name="T44" fmla="*/ 109 w 150"/>
                  <a:gd name="T45" fmla="*/ 11 h 67"/>
                  <a:gd name="T46" fmla="*/ 119 w 150"/>
                  <a:gd name="T47" fmla="*/ 10 h 67"/>
                  <a:gd name="T48" fmla="*/ 130 w 150"/>
                  <a:gd name="T49" fmla="*/ 8 h 67"/>
                  <a:gd name="T50" fmla="*/ 140 w 150"/>
                  <a:gd name="T51" fmla="*/ 4 h 67"/>
                  <a:gd name="T52" fmla="*/ 150 w 150"/>
                  <a:gd name="T53" fmla="*/ 1 h 67"/>
                  <a:gd name="T54" fmla="*/ 150 w 150"/>
                  <a:gd name="T55" fmla="*/ 1 h 67"/>
                  <a:gd name="T56" fmla="*/ 150 w 150"/>
                  <a:gd name="T57" fmla="*/ 0 h 67"/>
                  <a:gd name="T58" fmla="*/ 149 w 150"/>
                  <a:gd name="T59" fmla="*/ 0 h 67"/>
                  <a:gd name="T60" fmla="*/ 149 w 150"/>
                  <a:gd name="T61" fmla="*/ 0 h 67"/>
                  <a:gd name="T62" fmla="*/ 135 w 150"/>
                  <a:gd name="T63" fmla="*/ 4 h 67"/>
                  <a:gd name="T64" fmla="*/ 120 w 150"/>
                  <a:gd name="T65" fmla="*/ 8 h 67"/>
                  <a:gd name="T66" fmla="*/ 106 w 150"/>
                  <a:gd name="T67" fmla="*/ 9 h 67"/>
                  <a:gd name="T68" fmla="*/ 92 w 150"/>
                  <a:gd name="T69" fmla="*/ 9 h 67"/>
                  <a:gd name="T70" fmla="*/ 92 w 150"/>
                  <a:gd name="T71" fmla="*/ 9 h 67"/>
                  <a:gd name="T72" fmla="*/ 68 w 150"/>
                  <a:gd name="T73" fmla="*/ 8 h 67"/>
                  <a:gd name="T74" fmla="*/ 54 w 150"/>
                  <a:gd name="T75" fmla="*/ 9 h 67"/>
                  <a:gd name="T76" fmla="*/ 42 w 150"/>
                  <a:gd name="T77" fmla="*/ 10 h 67"/>
                  <a:gd name="T78" fmla="*/ 42 w 150"/>
                  <a:gd name="T79" fmla="*/ 10 h 67"/>
                  <a:gd name="T80" fmla="*/ 33 w 150"/>
                  <a:gd name="T81" fmla="*/ 13 h 67"/>
                  <a:gd name="T82" fmla="*/ 23 w 150"/>
                  <a:gd name="T83" fmla="*/ 17 h 67"/>
                  <a:gd name="T84" fmla="*/ 15 w 150"/>
                  <a:gd name="T85" fmla="*/ 24 h 67"/>
                  <a:gd name="T86" fmla="*/ 7 w 150"/>
                  <a:gd name="T87" fmla="*/ 31 h 67"/>
                  <a:gd name="T88" fmla="*/ 7 w 150"/>
                  <a:gd name="T89" fmla="*/ 31 h 67"/>
                  <a:gd name="T90" fmla="*/ 4 w 150"/>
                  <a:gd name="T91" fmla="*/ 35 h 67"/>
                  <a:gd name="T92" fmla="*/ 2 w 150"/>
                  <a:gd name="T93" fmla="*/ 39 h 67"/>
                  <a:gd name="T94" fmla="*/ 1 w 150"/>
                  <a:gd name="T95" fmla="*/ 44 h 67"/>
                  <a:gd name="T96" fmla="*/ 0 w 150"/>
                  <a:gd name="T97" fmla="*/ 48 h 67"/>
                  <a:gd name="T98" fmla="*/ 1 w 150"/>
                  <a:gd name="T99" fmla="*/ 53 h 67"/>
                  <a:gd name="T100" fmla="*/ 2 w 150"/>
                  <a:gd name="T101" fmla="*/ 57 h 67"/>
                  <a:gd name="T102" fmla="*/ 6 w 150"/>
                  <a:gd name="T103" fmla="*/ 67 h 67"/>
                  <a:gd name="T104" fmla="*/ 6 w 150"/>
                  <a:gd name="T105" fmla="*/ 67 h 67"/>
                  <a:gd name="T106" fmla="*/ 6 w 150"/>
                  <a:gd name="T107" fmla="*/ 67 h 67"/>
                  <a:gd name="T108" fmla="*/ 6 w 150"/>
                  <a:gd name="T109" fmla="*/ 67 h 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50" h="67">
                    <a:moveTo>
                      <a:pt x="6" y="67"/>
                    </a:moveTo>
                    <a:lnTo>
                      <a:pt x="6" y="67"/>
                    </a:lnTo>
                    <a:lnTo>
                      <a:pt x="4" y="61"/>
                    </a:lnTo>
                    <a:lnTo>
                      <a:pt x="2" y="56"/>
                    </a:lnTo>
                    <a:lnTo>
                      <a:pt x="1" y="51"/>
                    </a:lnTo>
                    <a:lnTo>
                      <a:pt x="1" y="45"/>
                    </a:lnTo>
                    <a:lnTo>
                      <a:pt x="2" y="42"/>
                    </a:lnTo>
                    <a:lnTo>
                      <a:pt x="3" y="39"/>
                    </a:lnTo>
                    <a:lnTo>
                      <a:pt x="7" y="33"/>
                    </a:lnTo>
                    <a:lnTo>
                      <a:pt x="13" y="28"/>
                    </a:lnTo>
                    <a:lnTo>
                      <a:pt x="18" y="24"/>
                    </a:lnTo>
                    <a:lnTo>
                      <a:pt x="23" y="20"/>
                    </a:lnTo>
                    <a:lnTo>
                      <a:pt x="28" y="17"/>
                    </a:lnTo>
                    <a:lnTo>
                      <a:pt x="38" y="13"/>
                    </a:lnTo>
                    <a:lnTo>
                      <a:pt x="50" y="11"/>
                    </a:lnTo>
                    <a:lnTo>
                      <a:pt x="62" y="10"/>
                    </a:lnTo>
                    <a:lnTo>
                      <a:pt x="86" y="11"/>
                    </a:lnTo>
                    <a:lnTo>
                      <a:pt x="97" y="12"/>
                    </a:lnTo>
                    <a:lnTo>
                      <a:pt x="109" y="11"/>
                    </a:lnTo>
                    <a:lnTo>
                      <a:pt x="119" y="10"/>
                    </a:lnTo>
                    <a:lnTo>
                      <a:pt x="130" y="8"/>
                    </a:lnTo>
                    <a:lnTo>
                      <a:pt x="140" y="4"/>
                    </a:lnTo>
                    <a:lnTo>
                      <a:pt x="150" y="1"/>
                    </a:lnTo>
                    <a:lnTo>
                      <a:pt x="150" y="0"/>
                    </a:lnTo>
                    <a:lnTo>
                      <a:pt x="149" y="0"/>
                    </a:lnTo>
                    <a:lnTo>
                      <a:pt x="135" y="4"/>
                    </a:lnTo>
                    <a:lnTo>
                      <a:pt x="120" y="8"/>
                    </a:lnTo>
                    <a:lnTo>
                      <a:pt x="106" y="9"/>
                    </a:lnTo>
                    <a:lnTo>
                      <a:pt x="92" y="9"/>
                    </a:lnTo>
                    <a:lnTo>
                      <a:pt x="68" y="8"/>
                    </a:lnTo>
                    <a:lnTo>
                      <a:pt x="54" y="9"/>
                    </a:lnTo>
                    <a:lnTo>
                      <a:pt x="42" y="10"/>
                    </a:lnTo>
                    <a:lnTo>
                      <a:pt x="33" y="13"/>
                    </a:lnTo>
                    <a:lnTo>
                      <a:pt x="23" y="17"/>
                    </a:lnTo>
                    <a:lnTo>
                      <a:pt x="15" y="24"/>
                    </a:lnTo>
                    <a:lnTo>
                      <a:pt x="7" y="31"/>
                    </a:lnTo>
                    <a:lnTo>
                      <a:pt x="4" y="35"/>
                    </a:lnTo>
                    <a:lnTo>
                      <a:pt x="2" y="39"/>
                    </a:lnTo>
                    <a:lnTo>
                      <a:pt x="1" y="44"/>
                    </a:lnTo>
                    <a:lnTo>
                      <a:pt x="0" y="48"/>
                    </a:lnTo>
                    <a:lnTo>
                      <a:pt x="1" y="53"/>
                    </a:lnTo>
                    <a:lnTo>
                      <a:pt x="2" y="57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60" name="Freeform 407">
                <a:extLst>
                  <a:ext uri="{FF2B5EF4-FFF2-40B4-BE49-F238E27FC236}">
                    <a16:creationId xmlns:a16="http://schemas.microsoft.com/office/drawing/2014/main" id="{F6E64EC3-CCB8-4F2D-979A-1FF3BA905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1562"/>
                <a:ext cx="105" cy="264"/>
              </a:xfrm>
              <a:custGeom>
                <a:avLst/>
                <a:gdLst>
                  <a:gd name="T0" fmla="*/ 104 w 105"/>
                  <a:gd name="T1" fmla="*/ 0 h 264"/>
                  <a:gd name="T2" fmla="*/ 87 w 105"/>
                  <a:gd name="T3" fmla="*/ 29 h 264"/>
                  <a:gd name="T4" fmla="*/ 76 w 105"/>
                  <a:gd name="T5" fmla="*/ 59 h 264"/>
                  <a:gd name="T6" fmla="*/ 71 w 105"/>
                  <a:gd name="T7" fmla="*/ 79 h 264"/>
                  <a:gd name="T8" fmla="*/ 65 w 105"/>
                  <a:gd name="T9" fmla="*/ 138 h 264"/>
                  <a:gd name="T10" fmla="*/ 63 w 105"/>
                  <a:gd name="T11" fmla="*/ 157 h 264"/>
                  <a:gd name="T12" fmla="*/ 57 w 105"/>
                  <a:gd name="T13" fmla="*/ 196 h 264"/>
                  <a:gd name="T14" fmla="*/ 52 w 105"/>
                  <a:gd name="T15" fmla="*/ 214 h 264"/>
                  <a:gd name="T16" fmla="*/ 46 w 105"/>
                  <a:gd name="T17" fmla="*/ 231 h 264"/>
                  <a:gd name="T18" fmla="*/ 35 w 105"/>
                  <a:gd name="T19" fmla="*/ 249 h 264"/>
                  <a:gd name="T20" fmla="*/ 25 w 105"/>
                  <a:gd name="T21" fmla="*/ 257 h 264"/>
                  <a:gd name="T22" fmla="*/ 16 w 105"/>
                  <a:gd name="T23" fmla="*/ 259 h 264"/>
                  <a:gd name="T24" fmla="*/ 7 w 105"/>
                  <a:gd name="T25" fmla="*/ 257 h 264"/>
                  <a:gd name="T26" fmla="*/ 2 w 105"/>
                  <a:gd name="T27" fmla="*/ 254 h 264"/>
                  <a:gd name="T28" fmla="*/ 0 w 105"/>
                  <a:gd name="T29" fmla="*/ 255 h 264"/>
                  <a:gd name="T30" fmla="*/ 0 w 105"/>
                  <a:gd name="T31" fmla="*/ 257 h 264"/>
                  <a:gd name="T32" fmla="*/ 6 w 105"/>
                  <a:gd name="T33" fmla="*/ 261 h 264"/>
                  <a:gd name="T34" fmla="*/ 18 w 105"/>
                  <a:gd name="T35" fmla="*/ 264 h 264"/>
                  <a:gd name="T36" fmla="*/ 24 w 105"/>
                  <a:gd name="T37" fmla="*/ 263 h 264"/>
                  <a:gd name="T38" fmla="*/ 37 w 105"/>
                  <a:gd name="T39" fmla="*/ 256 h 264"/>
                  <a:gd name="T40" fmla="*/ 46 w 105"/>
                  <a:gd name="T41" fmla="*/ 245 h 264"/>
                  <a:gd name="T42" fmla="*/ 51 w 105"/>
                  <a:gd name="T43" fmla="*/ 236 h 264"/>
                  <a:gd name="T44" fmla="*/ 58 w 105"/>
                  <a:gd name="T45" fmla="*/ 217 h 264"/>
                  <a:gd name="T46" fmla="*/ 65 w 105"/>
                  <a:gd name="T47" fmla="*/ 188 h 264"/>
                  <a:gd name="T48" fmla="*/ 67 w 105"/>
                  <a:gd name="T49" fmla="*/ 168 h 264"/>
                  <a:gd name="T50" fmla="*/ 71 w 105"/>
                  <a:gd name="T51" fmla="*/ 124 h 264"/>
                  <a:gd name="T52" fmla="*/ 75 w 105"/>
                  <a:gd name="T53" fmla="*/ 81 h 264"/>
                  <a:gd name="T54" fmla="*/ 77 w 105"/>
                  <a:gd name="T55" fmla="*/ 70 h 264"/>
                  <a:gd name="T56" fmla="*/ 82 w 105"/>
                  <a:gd name="T57" fmla="*/ 49 h 264"/>
                  <a:gd name="T58" fmla="*/ 89 w 105"/>
                  <a:gd name="T59" fmla="*/ 30 h 264"/>
                  <a:gd name="T60" fmla="*/ 105 w 105"/>
                  <a:gd name="T61" fmla="*/ 0 h 264"/>
                  <a:gd name="T62" fmla="*/ 105 w 105"/>
                  <a:gd name="T63" fmla="*/ 0 h 264"/>
                  <a:gd name="T64" fmla="*/ 104 w 105"/>
                  <a:gd name="T65" fmla="*/ 0 h 2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5" h="264">
                    <a:moveTo>
                      <a:pt x="104" y="0"/>
                    </a:moveTo>
                    <a:lnTo>
                      <a:pt x="104" y="0"/>
                    </a:lnTo>
                    <a:lnTo>
                      <a:pt x="95" y="14"/>
                    </a:lnTo>
                    <a:lnTo>
                      <a:pt x="87" y="29"/>
                    </a:lnTo>
                    <a:lnTo>
                      <a:pt x="81" y="43"/>
                    </a:lnTo>
                    <a:lnTo>
                      <a:pt x="76" y="59"/>
                    </a:lnTo>
                    <a:lnTo>
                      <a:pt x="71" y="79"/>
                    </a:lnTo>
                    <a:lnTo>
                      <a:pt x="68" y="98"/>
                    </a:lnTo>
                    <a:lnTo>
                      <a:pt x="65" y="138"/>
                    </a:lnTo>
                    <a:lnTo>
                      <a:pt x="63" y="157"/>
                    </a:lnTo>
                    <a:lnTo>
                      <a:pt x="61" y="176"/>
                    </a:lnTo>
                    <a:lnTo>
                      <a:pt x="57" y="196"/>
                    </a:lnTo>
                    <a:lnTo>
                      <a:pt x="52" y="214"/>
                    </a:lnTo>
                    <a:lnTo>
                      <a:pt x="50" y="222"/>
                    </a:lnTo>
                    <a:lnTo>
                      <a:pt x="46" y="231"/>
                    </a:lnTo>
                    <a:lnTo>
                      <a:pt x="41" y="240"/>
                    </a:lnTo>
                    <a:lnTo>
                      <a:pt x="35" y="249"/>
                    </a:lnTo>
                    <a:lnTo>
                      <a:pt x="29" y="255"/>
                    </a:lnTo>
                    <a:lnTo>
                      <a:pt x="25" y="257"/>
                    </a:lnTo>
                    <a:lnTo>
                      <a:pt x="21" y="258"/>
                    </a:lnTo>
                    <a:lnTo>
                      <a:pt x="16" y="259"/>
                    </a:lnTo>
                    <a:lnTo>
                      <a:pt x="12" y="258"/>
                    </a:lnTo>
                    <a:lnTo>
                      <a:pt x="7" y="257"/>
                    </a:lnTo>
                    <a:lnTo>
                      <a:pt x="2" y="254"/>
                    </a:lnTo>
                    <a:lnTo>
                      <a:pt x="1" y="254"/>
                    </a:lnTo>
                    <a:lnTo>
                      <a:pt x="0" y="255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6" y="261"/>
                    </a:lnTo>
                    <a:lnTo>
                      <a:pt x="11" y="263"/>
                    </a:lnTo>
                    <a:lnTo>
                      <a:pt x="18" y="264"/>
                    </a:lnTo>
                    <a:lnTo>
                      <a:pt x="24" y="263"/>
                    </a:lnTo>
                    <a:lnTo>
                      <a:pt x="31" y="261"/>
                    </a:lnTo>
                    <a:lnTo>
                      <a:pt x="37" y="256"/>
                    </a:lnTo>
                    <a:lnTo>
                      <a:pt x="42" y="251"/>
                    </a:lnTo>
                    <a:lnTo>
                      <a:pt x="46" y="245"/>
                    </a:lnTo>
                    <a:lnTo>
                      <a:pt x="51" y="236"/>
                    </a:lnTo>
                    <a:lnTo>
                      <a:pt x="55" y="227"/>
                    </a:lnTo>
                    <a:lnTo>
                      <a:pt x="58" y="217"/>
                    </a:lnTo>
                    <a:lnTo>
                      <a:pt x="61" y="208"/>
                    </a:lnTo>
                    <a:lnTo>
                      <a:pt x="65" y="188"/>
                    </a:lnTo>
                    <a:lnTo>
                      <a:pt x="67" y="168"/>
                    </a:lnTo>
                    <a:lnTo>
                      <a:pt x="69" y="146"/>
                    </a:lnTo>
                    <a:lnTo>
                      <a:pt x="71" y="124"/>
                    </a:lnTo>
                    <a:lnTo>
                      <a:pt x="72" y="103"/>
                    </a:lnTo>
                    <a:lnTo>
                      <a:pt x="75" y="81"/>
                    </a:lnTo>
                    <a:lnTo>
                      <a:pt x="77" y="70"/>
                    </a:lnTo>
                    <a:lnTo>
                      <a:pt x="79" y="59"/>
                    </a:lnTo>
                    <a:lnTo>
                      <a:pt x="82" y="49"/>
                    </a:lnTo>
                    <a:lnTo>
                      <a:pt x="85" y="39"/>
                    </a:lnTo>
                    <a:lnTo>
                      <a:pt x="89" y="30"/>
                    </a:lnTo>
                    <a:lnTo>
                      <a:pt x="94" y="20"/>
                    </a:lnTo>
                    <a:lnTo>
                      <a:pt x="105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61" name="Freeform 408">
                <a:extLst>
                  <a:ext uri="{FF2B5EF4-FFF2-40B4-BE49-F238E27FC236}">
                    <a16:creationId xmlns:a16="http://schemas.microsoft.com/office/drawing/2014/main" id="{50206F04-981B-4C37-A724-82B0FD9E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1573"/>
                <a:ext cx="30" cy="16"/>
              </a:xfrm>
              <a:custGeom>
                <a:avLst/>
                <a:gdLst>
                  <a:gd name="T0" fmla="*/ 27 w 30"/>
                  <a:gd name="T1" fmla="*/ 1 h 16"/>
                  <a:gd name="T2" fmla="*/ 27 w 30"/>
                  <a:gd name="T3" fmla="*/ 1 h 16"/>
                  <a:gd name="T4" fmla="*/ 28 w 30"/>
                  <a:gd name="T5" fmla="*/ 3 h 16"/>
                  <a:gd name="T6" fmla="*/ 28 w 30"/>
                  <a:gd name="T7" fmla="*/ 5 h 16"/>
                  <a:gd name="T8" fmla="*/ 27 w 30"/>
                  <a:gd name="T9" fmla="*/ 8 h 16"/>
                  <a:gd name="T10" fmla="*/ 25 w 30"/>
                  <a:gd name="T11" fmla="*/ 10 h 16"/>
                  <a:gd name="T12" fmla="*/ 20 w 30"/>
                  <a:gd name="T13" fmla="*/ 13 h 16"/>
                  <a:gd name="T14" fmla="*/ 16 w 30"/>
                  <a:gd name="T15" fmla="*/ 14 h 16"/>
                  <a:gd name="T16" fmla="*/ 16 w 30"/>
                  <a:gd name="T17" fmla="*/ 14 h 16"/>
                  <a:gd name="T18" fmla="*/ 8 w 30"/>
                  <a:gd name="T19" fmla="*/ 14 h 16"/>
                  <a:gd name="T20" fmla="*/ 1 w 30"/>
                  <a:gd name="T21" fmla="*/ 12 h 16"/>
                  <a:gd name="T22" fmla="*/ 1 w 30"/>
                  <a:gd name="T23" fmla="*/ 12 h 16"/>
                  <a:gd name="T24" fmla="*/ 0 w 30"/>
                  <a:gd name="T25" fmla="*/ 12 h 16"/>
                  <a:gd name="T26" fmla="*/ 1 w 30"/>
                  <a:gd name="T27" fmla="*/ 13 h 16"/>
                  <a:gd name="T28" fmla="*/ 1 w 30"/>
                  <a:gd name="T29" fmla="*/ 13 h 16"/>
                  <a:gd name="T30" fmla="*/ 6 w 30"/>
                  <a:gd name="T31" fmla="*/ 15 h 16"/>
                  <a:gd name="T32" fmla="*/ 11 w 30"/>
                  <a:gd name="T33" fmla="*/ 16 h 16"/>
                  <a:gd name="T34" fmla="*/ 17 w 30"/>
                  <a:gd name="T35" fmla="*/ 16 h 16"/>
                  <a:gd name="T36" fmla="*/ 22 w 30"/>
                  <a:gd name="T37" fmla="*/ 15 h 16"/>
                  <a:gd name="T38" fmla="*/ 22 w 30"/>
                  <a:gd name="T39" fmla="*/ 15 h 16"/>
                  <a:gd name="T40" fmla="*/ 26 w 30"/>
                  <a:gd name="T41" fmla="*/ 12 h 16"/>
                  <a:gd name="T42" fmla="*/ 29 w 30"/>
                  <a:gd name="T43" fmla="*/ 9 h 16"/>
                  <a:gd name="T44" fmla="*/ 30 w 30"/>
                  <a:gd name="T45" fmla="*/ 6 h 16"/>
                  <a:gd name="T46" fmla="*/ 30 w 30"/>
                  <a:gd name="T47" fmla="*/ 4 h 16"/>
                  <a:gd name="T48" fmla="*/ 29 w 30"/>
                  <a:gd name="T49" fmla="*/ 2 h 16"/>
                  <a:gd name="T50" fmla="*/ 28 w 30"/>
                  <a:gd name="T51" fmla="*/ 0 h 16"/>
                  <a:gd name="T52" fmla="*/ 28 w 30"/>
                  <a:gd name="T53" fmla="*/ 0 h 16"/>
                  <a:gd name="T54" fmla="*/ 27 w 30"/>
                  <a:gd name="T55" fmla="*/ 0 h 16"/>
                  <a:gd name="T56" fmla="*/ 27 w 30"/>
                  <a:gd name="T57" fmla="*/ 1 h 16"/>
                  <a:gd name="T58" fmla="*/ 27 w 30"/>
                  <a:gd name="T59" fmla="*/ 1 h 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0" h="16">
                    <a:moveTo>
                      <a:pt x="27" y="1"/>
                    </a:moveTo>
                    <a:lnTo>
                      <a:pt x="27" y="1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7" y="8"/>
                    </a:lnTo>
                    <a:lnTo>
                      <a:pt x="25" y="10"/>
                    </a:lnTo>
                    <a:lnTo>
                      <a:pt x="20" y="13"/>
                    </a:lnTo>
                    <a:lnTo>
                      <a:pt x="16" y="14"/>
                    </a:lnTo>
                    <a:lnTo>
                      <a:pt x="8" y="1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6" y="15"/>
                    </a:lnTo>
                    <a:lnTo>
                      <a:pt x="11" y="16"/>
                    </a:lnTo>
                    <a:lnTo>
                      <a:pt x="17" y="16"/>
                    </a:lnTo>
                    <a:lnTo>
                      <a:pt x="22" y="15"/>
                    </a:lnTo>
                    <a:lnTo>
                      <a:pt x="26" y="12"/>
                    </a:lnTo>
                    <a:lnTo>
                      <a:pt x="29" y="9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62" name="Freeform 409">
                <a:extLst>
                  <a:ext uri="{FF2B5EF4-FFF2-40B4-BE49-F238E27FC236}">
                    <a16:creationId xmlns:a16="http://schemas.microsoft.com/office/drawing/2014/main" id="{833280D6-8BE4-42E2-B9DF-B5A9F7AD4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" y="1574"/>
                <a:ext cx="52" cy="34"/>
              </a:xfrm>
              <a:custGeom>
                <a:avLst/>
                <a:gdLst>
                  <a:gd name="T0" fmla="*/ 50 w 52"/>
                  <a:gd name="T1" fmla="*/ 1 h 34"/>
                  <a:gd name="T2" fmla="*/ 50 w 52"/>
                  <a:gd name="T3" fmla="*/ 1 h 34"/>
                  <a:gd name="T4" fmla="*/ 45 w 52"/>
                  <a:gd name="T5" fmla="*/ 7 h 34"/>
                  <a:gd name="T6" fmla="*/ 41 w 52"/>
                  <a:gd name="T7" fmla="*/ 13 h 34"/>
                  <a:gd name="T8" fmla="*/ 37 w 52"/>
                  <a:gd name="T9" fmla="*/ 18 h 34"/>
                  <a:gd name="T10" fmla="*/ 32 w 52"/>
                  <a:gd name="T11" fmla="*/ 24 h 34"/>
                  <a:gd name="T12" fmla="*/ 32 w 52"/>
                  <a:gd name="T13" fmla="*/ 24 h 34"/>
                  <a:gd name="T14" fmla="*/ 28 w 52"/>
                  <a:gd name="T15" fmla="*/ 26 h 34"/>
                  <a:gd name="T16" fmla="*/ 24 w 52"/>
                  <a:gd name="T17" fmla="*/ 28 h 34"/>
                  <a:gd name="T18" fmla="*/ 21 w 52"/>
                  <a:gd name="T19" fmla="*/ 29 h 34"/>
                  <a:gd name="T20" fmla="*/ 17 w 52"/>
                  <a:gd name="T21" fmla="*/ 30 h 34"/>
                  <a:gd name="T22" fmla="*/ 13 w 52"/>
                  <a:gd name="T23" fmla="*/ 29 h 34"/>
                  <a:gd name="T24" fmla="*/ 9 w 52"/>
                  <a:gd name="T25" fmla="*/ 28 h 34"/>
                  <a:gd name="T26" fmla="*/ 5 w 52"/>
                  <a:gd name="T27" fmla="*/ 26 h 34"/>
                  <a:gd name="T28" fmla="*/ 2 w 52"/>
                  <a:gd name="T29" fmla="*/ 23 h 34"/>
                  <a:gd name="T30" fmla="*/ 2 w 52"/>
                  <a:gd name="T31" fmla="*/ 23 h 34"/>
                  <a:gd name="T32" fmla="*/ 1 w 52"/>
                  <a:gd name="T33" fmla="*/ 22 h 34"/>
                  <a:gd name="T34" fmla="*/ 1 w 52"/>
                  <a:gd name="T35" fmla="*/ 23 h 34"/>
                  <a:gd name="T36" fmla="*/ 0 w 52"/>
                  <a:gd name="T37" fmla="*/ 23 h 34"/>
                  <a:gd name="T38" fmla="*/ 0 w 52"/>
                  <a:gd name="T39" fmla="*/ 24 h 34"/>
                  <a:gd name="T40" fmla="*/ 0 w 52"/>
                  <a:gd name="T41" fmla="*/ 24 h 34"/>
                  <a:gd name="T42" fmla="*/ 3 w 52"/>
                  <a:gd name="T43" fmla="*/ 27 h 34"/>
                  <a:gd name="T44" fmla="*/ 6 w 52"/>
                  <a:gd name="T45" fmla="*/ 30 h 34"/>
                  <a:gd name="T46" fmla="*/ 9 w 52"/>
                  <a:gd name="T47" fmla="*/ 32 h 34"/>
                  <a:gd name="T48" fmla="*/ 12 w 52"/>
                  <a:gd name="T49" fmla="*/ 33 h 34"/>
                  <a:gd name="T50" fmla="*/ 19 w 52"/>
                  <a:gd name="T51" fmla="*/ 34 h 34"/>
                  <a:gd name="T52" fmla="*/ 27 w 52"/>
                  <a:gd name="T53" fmla="*/ 32 h 34"/>
                  <a:gd name="T54" fmla="*/ 27 w 52"/>
                  <a:gd name="T55" fmla="*/ 32 h 34"/>
                  <a:gd name="T56" fmla="*/ 32 w 52"/>
                  <a:gd name="T57" fmla="*/ 30 h 34"/>
                  <a:gd name="T58" fmla="*/ 35 w 52"/>
                  <a:gd name="T59" fmla="*/ 27 h 34"/>
                  <a:gd name="T60" fmla="*/ 42 w 52"/>
                  <a:gd name="T61" fmla="*/ 19 h 34"/>
                  <a:gd name="T62" fmla="*/ 52 w 52"/>
                  <a:gd name="T63" fmla="*/ 2 h 34"/>
                  <a:gd name="T64" fmla="*/ 52 w 52"/>
                  <a:gd name="T65" fmla="*/ 2 h 34"/>
                  <a:gd name="T66" fmla="*/ 52 w 52"/>
                  <a:gd name="T67" fmla="*/ 1 h 34"/>
                  <a:gd name="T68" fmla="*/ 52 w 52"/>
                  <a:gd name="T69" fmla="*/ 0 h 34"/>
                  <a:gd name="T70" fmla="*/ 51 w 52"/>
                  <a:gd name="T71" fmla="*/ 0 h 34"/>
                  <a:gd name="T72" fmla="*/ 50 w 52"/>
                  <a:gd name="T73" fmla="*/ 1 h 34"/>
                  <a:gd name="T74" fmla="*/ 50 w 52"/>
                  <a:gd name="T75" fmla="*/ 1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2" h="34">
                    <a:moveTo>
                      <a:pt x="50" y="1"/>
                    </a:moveTo>
                    <a:lnTo>
                      <a:pt x="50" y="1"/>
                    </a:lnTo>
                    <a:lnTo>
                      <a:pt x="45" y="7"/>
                    </a:lnTo>
                    <a:lnTo>
                      <a:pt x="41" y="13"/>
                    </a:lnTo>
                    <a:lnTo>
                      <a:pt x="37" y="18"/>
                    </a:lnTo>
                    <a:lnTo>
                      <a:pt x="32" y="24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21" y="29"/>
                    </a:lnTo>
                    <a:lnTo>
                      <a:pt x="17" y="30"/>
                    </a:lnTo>
                    <a:lnTo>
                      <a:pt x="13" y="29"/>
                    </a:lnTo>
                    <a:lnTo>
                      <a:pt x="9" y="28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6" y="30"/>
                    </a:lnTo>
                    <a:lnTo>
                      <a:pt x="9" y="32"/>
                    </a:lnTo>
                    <a:lnTo>
                      <a:pt x="12" y="33"/>
                    </a:lnTo>
                    <a:lnTo>
                      <a:pt x="19" y="34"/>
                    </a:lnTo>
                    <a:lnTo>
                      <a:pt x="27" y="32"/>
                    </a:lnTo>
                    <a:lnTo>
                      <a:pt x="32" y="30"/>
                    </a:lnTo>
                    <a:lnTo>
                      <a:pt x="35" y="27"/>
                    </a:lnTo>
                    <a:lnTo>
                      <a:pt x="42" y="19"/>
                    </a:lnTo>
                    <a:lnTo>
                      <a:pt x="52" y="2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63" name="Freeform 410">
                <a:extLst>
                  <a:ext uri="{FF2B5EF4-FFF2-40B4-BE49-F238E27FC236}">
                    <a16:creationId xmlns:a16="http://schemas.microsoft.com/office/drawing/2014/main" id="{C8CD745F-F086-4DB1-9AE5-7213F027A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1492"/>
                <a:ext cx="100" cy="85"/>
              </a:xfrm>
              <a:custGeom>
                <a:avLst/>
                <a:gdLst>
                  <a:gd name="T0" fmla="*/ 0 w 100"/>
                  <a:gd name="T1" fmla="*/ 85 h 85"/>
                  <a:gd name="T2" fmla="*/ 0 w 100"/>
                  <a:gd name="T3" fmla="*/ 85 h 85"/>
                  <a:gd name="T4" fmla="*/ 7 w 100"/>
                  <a:gd name="T5" fmla="*/ 82 h 85"/>
                  <a:gd name="T6" fmla="*/ 13 w 100"/>
                  <a:gd name="T7" fmla="*/ 78 h 85"/>
                  <a:gd name="T8" fmla="*/ 18 w 100"/>
                  <a:gd name="T9" fmla="*/ 73 h 85"/>
                  <a:gd name="T10" fmla="*/ 23 w 100"/>
                  <a:gd name="T11" fmla="*/ 67 h 85"/>
                  <a:gd name="T12" fmla="*/ 23 w 100"/>
                  <a:gd name="T13" fmla="*/ 67 h 85"/>
                  <a:gd name="T14" fmla="*/ 34 w 100"/>
                  <a:gd name="T15" fmla="*/ 52 h 85"/>
                  <a:gd name="T16" fmla="*/ 42 w 100"/>
                  <a:gd name="T17" fmla="*/ 45 h 85"/>
                  <a:gd name="T18" fmla="*/ 49 w 100"/>
                  <a:gd name="T19" fmla="*/ 39 h 85"/>
                  <a:gd name="T20" fmla="*/ 49 w 100"/>
                  <a:gd name="T21" fmla="*/ 39 h 85"/>
                  <a:gd name="T22" fmla="*/ 73 w 100"/>
                  <a:gd name="T23" fmla="*/ 19 h 85"/>
                  <a:gd name="T24" fmla="*/ 85 w 100"/>
                  <a:gd name="T25" fmla="*/ 10 h 85"/>
                  <a:gd name="T26" fmla="*/ 99 w 100"/>
                  <a:gd name="T27" fmla="*/ 2 h 85"/>
                  <a:gd name="T28" fmla="*/ 99 w 100"/>
                  <a:gd name="T29" fmla="*/ 2 h 85"/>
                  <a:gd name="T30" fmla="*/ 100 w 100"/>
                  <a:gd name="T31" fmla="*/ 1 h 85"/>
                  <a:gd name="T32" fmla="*/ 99 w 100"/>
                  <a:gd name="T33" fmla="*/ 0 h 85"/>
                  <a:gd name="T34" fmla="*/ 99 w 100"/>
                  <a:gd name="T35" fmla="*/ 0 h 85"/>
                  <a:gd name="T36" fmla="*/ 86 w 100"/>
                  <a:gd name="T37" fmla="*/ 8 h 85"/>
                  <a:gd name="T38" fmla="*/ 74 w 100"/>
                  <a:gd name="T39" fmla="*/ 16 h 85"/>
                  <a:gd name="T40" fmla="*/ 51 w 100"/>
                  <a:gd name="T41" fmla="*/ 34 h 85"/>
                  <a:gd name="T42" fmla="*/ 51 w 100"/>
                  <a:gd name="T43" fmla="*/ 34 h 85"/>
                  <a:gd name="T44" fmla="*/ 44 w 100"/>
                  <a:gd name="T45" fmla="*/ 40 h 85"/>
                  <a:gd name="T46" fmla="*/ 38 w 100"/>
                  <a:gd name="T47" fmla="*/ 46 h 85"/>
                  <a:gd name="T48" fmla="*/ 25 w 100"/>
                  <a:gd name="T49" fmla="*/ 60 h 85"/>
                  <a:gd name="T50" fmla="*/ 25 w 100"/>
                  <a:gd name="T51" fmla="*/ 60 h 85"/>
                  <a:gd name="T52" fmla="*/ 20 w 100"/>
                  <a:gd name="T53" fmla="*/ 67 h 85"/>
                  <a:gd name="T54" fmla="*/ 14 w 100"/>
                  <a:gd name="T55" fmla="*/ 74 h 85"/>
                  <a:gd name="T56" fmla="*/ 8 w 100"/>
                  <a:gd name="T57" fmla="*/ 80 h 85"/>
                  <a:gd name="T58" fmla="*/ 4 w 100"/>
                  <a:gd name="T59" fmla="*/ 82 h 85"/>
                  <a:gd name="T60" fmla="*/ 0 w 100"/>
                  <a:gd name="T61" fmla="*/ 84 h 85"/>
                  <a:gd name="T62" fmla="*/ 0 w 100"/>
                  <a:gd name="T63" fmla="*/ 84 h 85"/>
                  <a:gd name="T64" fmla="*/ 0 w 100"/>
                  <a:gd name="T65" fmla="*/ 85 h 85"/>
                  <a:gd name="T66" fmla="*/ 0 w 100"/>
                  <a:gd name="T67" fmla="*/ 85 h 85"/>
                  <a:gd name="T68" fmla="*/ 0 w 100"/>
                  <a:gd name="T69" fmla="*/ 85 h 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0" h="85">
                    <a:moveTo>
                      <a:pt x="0" y="85"/>
                    </a:moveTo>
                    <a:lnTo>
                      <a:pt x="0" y="85"/>
                    </a:lnTo>
                    <a:lnTo>
                      <a:pt x="7" y="82"/>
                    </a:lnTo>
                    <a:lnTo>
                      <a:pt x="13" y="78"/>
                    </a:lnTo>
                    <a:lnTo>
                      <a:pt x="18" y="73"/>
                    </a:lnTo>
                    <a:lnTo>
                      <a:pt x="23" y="67"/>
                    </a:lnTo>
                    <a:lnTo>
                      <a:pt x="34" y="52"/>
                    </a:lnTo>
                    <a:lnTo>
                      <a:pt x="42" y="45"/>
                    </a:lnTo>
                    <a:lnTo>
                      <a:pt x="49" y="39"/>
                    </a:lnTo>
                    <a:lnTo>
                      <a:pt x="73" y="19"/>
                    </a:lnTo>
                    <a:lnTo>
                      <a:pt x="85" y="10"/>
                    </a:lnTo>
                    <a:lnTo>
                      <a:pt x="99" y="2"/>
                    </a:lnTo>
                    <a:lnTo>
                      <a:pt x="100" y="1"/>
                    </a:lnTo>
                    <a:lnTo>
                      <a:pt x="99" y="0"/>
                    </a:lnTo>
                    <a:lnTo>
                      <a:pt x="86" y="8"/>
                    </a:lnTo>
                    <a:lnTo>
                      <a:pt x="74" y="16"/>
                    </a:lnTo>
                    <a:lnTo>
                      <a:pt x="51" y="34"/>
                    </a:lnTo>
                    <a:lnTo>
                      <a:pt x="44" y="40"/>
                    </a:lnTo>
                    <a:lnTo>
                      <a:pt x="38" y="46"/>
                    </a:lnTo>
                    <a:lnTo>
                      <a:pt x="25" y="60"/>
                    </a:lnTo>
                    <a:lnTo>
                      <a:pt x="20" y="67"/>
                    </a:lnTo>
                    <a:lnTo>
                      <a:pt x="14" y="74"/>
                    </a:lnTo>
                    <a:lnTo>
                      <a:pt x="8" y="80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64" name="Freeform 411">
                <a:extLst>
                  <a:ext uri="{FF2B5EF4-FFF2-40B4-BE49-F238E27FC236}">
                    <a16:creationId xmlns:a16="http://schemas.microsoft.com/office/drawing/2014/main" id="{969862AE-817F-4269-91D6-10A66158A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1493"/>
                <a:ext cx="44" cy="45"/>
              </a:xfrm>
              <a:custGeom>
                <a:avLst/>
                <a:gdLst>
                  <a:gd name="T0" fmla="*/ 43 w 44"/>
                  <a:gd name="T1" fmla="*/ 1 h 45"/>
                  <a:gd name="T2" fmla="*/ 43 w 44"/>
                  <a:gd name="T3" fmla="*/ 1 h 45"/>
                  <a:gd name="T4" fmla="*/ 43 w 44"/>
                  <a:gd name="T5" fmla="*/ 5 h 45"/>
                  <a:gd name="T6" fmla="*/ 42 w 44"/>
                  <a:gd name="T7" fmla="*/ 9 h 45"/>
                  <a:gd name="T8" fmla="*/ 40 w 44"/>
                  <a:gd name="T9" fmla="*/ 12 h 45"/>
                  <a:gd name="T10" fmla="*/ 37 w 44"/>
                  <a:gd name="T11" fmla="*/ 15 h 45"/>
                  <a:gd name="T12" fmla="*/ 31 w 44"/>
                  <a:gd name="T13" fmla="*/ 19 h 45"/>
                  <a:gd name="T14" fmla="*/ 25 w 44"/>
                  <a:gd name="T15" fmla="*/ 24 h 45"/>
                  <a:gd name="T16" fmla="*/ 25 w 44"/>
                  <a:gd name="T17" fmla="*/ 24 h 45"/>
                  <a:gd name="T18" fmla="*/ 12 w 44"/>
                  <a:gd name="T19" fmla="*/ 34 h 45"/>
                  <a:gd name="T20" fmla="*/ 1 w 44"/>
                  <a:gd name="T21" fmla="*/ 45 h 45"/>
                  <a:gd name="T22" fmla="*/ 1 w 44"/>
                  <a:gd name="T23" fmla="*/ 45 h 45"/>
                  <a:gd name="T24" fmla="*/ 0 w 44"/>
                  <a:gd name="T25" fmla="*/ 45 h 45"/>
                  <a:gd name="T26" fmla="*/ 1 w 44"/>
                  <a:gd name="T27" fmla="*/ 45 h 45"/>
                  <a:gd name="T28" fmla="*/ 1 w 44"/>
                  <a:gd name="T29" fmla="*/ 45 h 45"/>
                  <a:gd name="T30" fmla="*/ 17 w 44"/>
                  <a:gd name="T31" fmla="*/ 32 h 45"/>
                  <a:gd name="T32" fmla="*/ 17 w 44"/>
                  <a:gd name="T33" fmla="*/ 32 h 45"/>
                  <a:gd name="T34" fmla="*/ 27 w 44"/>
                  <a:gd name="T35" fmla="*/ 25 h 45"/>
                  <a:gd name="T36" fmla="*/ 36 w 44"/>
                  <a:gd name="T37" fmla="*/ 18 h 45"/>
                  <a:gd name="T38" fmla="*/ 36 w 44"/>
                  <a:gd name="T39" fmla="*/ 18 h 45"/>
                  <a:gd name="T40" fmla="*/ 40 w 44"/>
                  <a:gd name="T41" fmla="*/ 14 h 45"/>
                  <a:gd name="T42" fmla="*/ 43 w 44"/>
                  <a:gd name="T43" fmla="*/ 10 h 45"/>
                  <a:gd name="T44" fmla="*/ 44 w 44"/>
                  <a:gd name="T45" fmla="*/ 6 h 45"/>
                  <a:gd name="T46" fmla="*/ 44 w 44"/>
                  <a:gd name="T47" fmla="*/ 1 h 45"/>
                  <a:gd name="T48" fmla="*/ 44 w 44"/>
                  <a:gd name="T49" fmla="*/ 1 h 45"/>
                  <a:gd name="T50" fmla="*/ 43 w 44"/>
                  <a:gd name="T51" fmla="*/ 0 h 45"/>
                  <a:gd name="T52" fmla="*/ 43 w 44"/>
                  <a:gd name="T53" fmla="*/ 1 h 45"/>
                  <a:gd name="T54" fmla="*/ 43 w 44"/>
                  <a:gd name="T55" fmla="*/ 1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4" h="45">
                    <a:moveTo>
                      <a:pt x="43" y="1"/>
                    </a:moveTo>
                    <a:lnTo>
                      <a:pt x="43" y="1"/>
                    </a:lnTo>
                    <a:lnTo>
                      <a:pt x="43" y="5"/>
                    </a:lnTo>
                    <a:lnTo>
                      <a:pt x="42" y="9"/>
                    </a:lnTo>
                    <a:lnTo>
                      <a:pt x="40" y="12"/>
                    </a:lnTo>
                    <a:lnTo>
                      <a:pt x="37" y="15"/>
                    </a:lnTo>
                    <a:lnTo>
                      <a:pt x="31" y="19"/>
                    </a:lnTo>
                    <a:lnTo>
                      <a:pt x="25" y="24"/>
                    </a:lnTo>
                    <a:lnTo>
                      <a:pt x="12" y="3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7" y="32"/>
                    </a:lnTo>
                    <a:lnTo>
                      <a:pt x="27" y="25"/>
                    </a:lnTo>
                    <a:lnTo>
                      <a:pt x="36" y="18"/>
                    </a:lnTo>
                    <a:lnTo>
                      <a:pt x="40" y="14"/>
                    </a:lnTo>
                    <a:lnTo>
                      <a:pt x="43" y="10"/>
                    </a:lnTo>
                    <a:lnTo>
                      <a:pt x="44" y="6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65" name="Freeform 412">
                <a:extLst>
                  <a:ext uri="{FF2B5EF4-FFF2-40B4-BE49-F238E27FC236}">
                    <a16:creationId xmlns:a16="http://schemas.microsoft.com/office/drawing/2014/main" id="{5621642C-14DC-4156-B1CA-E950C44AA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1532"/>
                <a:ext cx="36" cy="11"/>
              </a:xfrm>
              <a:custGeom>
                <a:avLst/>
                <a:gdLst>
                  <a:gd name="T0" fmla="*/ 1 w 36"/>
                  <a:gd name="T1" fmla="*/ 11 h 11"/>
                  <a:gd name="T2" fmla="*/ 1 w 36"/>
                  <a:gd name="T3" fmla="*/ 11 h 11"/>
                  <a:gd name="T4" fmla="*/ 9 w 36"/>
                  <a:gd name="T5" fmla="*/ 8 h 11"/>
                  <a:gd name="T6" fmla="*/ 18 w 36"/>
                  <a:gd name="T7" fmla="*/ 6 h 11"/>
                  <a:gd name="T8" fmla="*/ 35 w 36"/>
                  <a:gd name="T9" fmla="*/ 1 h 11"/>
                  <a:gd name="T10" fmla="*/ 35 w 36"/>
                  <a:gd name="T11" fmla="*/ 1 h 11"/>
                  <a:gd name="T12" fmla="*/ 36 w 36"/>
                  <a:gd name="T13" fmla="*/ 1 h 11"/>
                  <a:gd name="T14" fmla="*/ 35 w 36"/>
                  <a:gd name="T15" fmla="*/ 0 h 11"/>
                  <a:gd name="T16" fmla="*/ 35 w 36"/>
                  <a:gd name="T17" fmla="*/ 0 h 11"/>
                  <a:gd name="T18" fmla="*/ 17 w 36"/>
                  <a:gd name="T19" fmla="*/ 4 h 11"/>
                  <a:gd name="T20" fmla="*/ 9 w 36"/>
                  <a:gd name="T21" fmla="*/ 7 h 11"/>
                  <a:gd name="T22" fmla="*/ 1 w 36"/>
                  <a:gd name="T23" fmla="*/ 11 h 11"/>
                  <a:gd name="T24" fmla="*/ 1 w 36"/>
                  <a:gd name="T25" fmla="*/ 11 h 11"/>
                  <a:gd name="T26" fmla="*/ 0 w 36"/>
                  <a:gd name="T27" fmla="*/ 11 h 11"/>
                  <a:gd name="T28" fmla="*/ 1 w 36"/>
                  <a:gd name="T29" fmla="*/ 11 h 11"/>
                  <a:gd name="T30" fmla="*/ 1 w 36"/>
                  <a:gd name="T31" fmla="*/ 11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6" h="11">
                    <a:moveTo>
                      <a:pt x="1" y="11"/>
                    </a:moveTo>
                    <a:lnTo>
                      <a:pt x="1" y="11"/>
                    </a:lnTo>
                    <a:lnTo>
                      <a:pt x="9" y="8"/>
                    </a:lnTo>
                    <a:lnTo>
                      <a:pt x="18" y="6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17" y="4"/>
                    </a:lnTo>
                    <a:lnTo>
                      <a:pt x="9" y="7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66" name="Freeform 413">
                <a:extLst>
                  <a:ext uri="{FF2B5EF4-FFF2-40B4-BE49-F238E27FC236}">
                    <a16:creationId xmlns:a16="http://schemas.microsoft.com/office/drawing/2014/main" id="{FC72F380-3871-47B0-8BD2-F953E1425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" y="1533"/>
                <a:ext cx="12" cy="32"/>
              </a:xfrm>
              <a:custGeom>
                <a:avLst/>
                <a:gdLst>
                  <a:gd name="T0" fmla="*/ 0 w 12"/>
                  <a:gd name="T1" fmla="*/ 1 h 32"/>
                  <a:gd name="T2" fmla="*/ 0 w 12"/>
                  <a:gd name="T3" fmla="*/ 1 h 32"/>
                  <a:gd name="T4" fmla="*/ 4 w 12"/>
                  <a:gd name="T5" fmla="*/ 3 h 32"/>
                  <a:gd name="T6" fmla="*/ 6 w 12"/>
                  <a:gd name="T7" fmla="*/ 5 h 32"/>
                  <a:gd name="T8" fmla="*/ 8 w 12"/>
                  <a:gd name="T9" fmla="*/ 9 h 32"/>
                  <a:gd name="T10" fmla="*/ 9 w 12"/>
                  <a:gd name="T11" fmla="*/ 14 h 32"/>
                  <a:gd name="T12" fmla="*/ 10 w 12"/>
                  <a:gd name="T13" fmla="*/ 23 h 32"/>
                  <a:gd name="T14" fmla="*/ 10 w 12"/>
                  <a:gd name="T15" fmla="*/ 31 h 32"/>
                  <a:gd name="T16" fmla="*/ 10 w 12"/>
                  <a:gd name="T17" fmla="*/ 31 h 32"/>
                  <a:gd name="T18" fmla="*/ 11 w 12"/>
                  <a:gd name="T19" fmla="*/ 32 h 32"/>
                  <a:gd name="T20" fmla="*/ 12 w 12"/>
                  <a:gd name="T21" fmla="*/ 31 h 32"/>
                  <a:gd name="T22" fmla="*/ 12 w 12"/>
                  <a:gd name="T23" fmla="*/ 31 h 32"/>
                  <a:gd name="T24" fmla="*/ 12 w 12"/>
                  <a:gd name="T25" fmla="*/ 20 h 32"/>
                  <a:gd name="T26" fmla="*/ 11 w 12"/>
                  <a:gd name="T27" fmla="*/ 15 h 32"/>
                  <a:gd name="T28" fmla="*/ 10 w 12"/>
                  <a:gd name="T29" fmla="*/ 9 h 32"/>
                  <a:gd name="T30" fmla="*/ 10 w 12"/>
                  <a:gd name="T31" fmla="*/ 9 h 32"/>
                  <a:gd name="T32" fmla="*/ 8 w 12"/>
                  <a:gd name="T33" fmla="*/ 5 h 32"/>
                  <a:gd name="T34" fmla="*/ 6 w 12"/>
                  <a:gd name="T35" fmla="*/ 2 h 32"/>
                  <a:gd name="T36" fmla="*/ 6 w 12"/>
                  <a:gd name="T37" fmla="*/ 2 h 32"/>
                  <a:gd name="T38" fmla="*/ 5 w 12"/>
                  <a:gd name="T39" fmla="*/ 0 h 32"/>
                  <a:gd name="T40" fmla="*/ 4 w 12"/>
                  <a:gd name="T41" fmla="*/ 0 h 32"/>
                  <a:gd name="T42" fmla="*/ 0 w 12"/>
                  <a:gd name="T43" fmla="*/ 0 h 32"/>
                  <a:gd name="T44" fmla="*/ 0 w 12"/>
                  <a:gd name="T45" fmla="*/ 0 h 32"/>
                  <a:gd name="T46" fmla="*/ 0 w 12"/>
                  <a:gd name="T47" fmla="*/ 1 h 32"/>
                  <a:gd name="T48" fmla="*/ 0 w 12"/>
                  <a:gd name="T49" fmla="*/ 1 h 32"/>
                  <a:gd name="T50" fmla="*/ 0 w 12"/>
                  <a:gd name="T51" fmla="*/ 1 h 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" h="32">
                    <a:moveTo>
                      <a:pt x="0" y="1"/>
                    </a:moveTo>
                    <a:lnTo>
                      <a:pt x="0" y="1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8" y="9"/>
                    </a:lnTo>
                    <a:lnTo>
                      <a:pt x="9" y="14"/>
                    </a:lnTo>
                    <a:lnTo>
                      <a:pt x="10" y="23"/>
                    </a:lnTo>
                    <a:lnTo>
                      <a:pt x="10" y="31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20"/>
                    </a:lnTo>
                    <a:lnTo>
                      <a:pt x="11" y="15"/>
                    </a:lnTo>
                    <a:lnTo>
                      <a:pt x="10" y="9"/>
                    </a:lnTo>
                    <a:lnTo>
                      <a:pt x="8" y="5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67" name="Freeform 414">
                <a:extLst>
                  <a:ext uri="{FF2B5EF4-FFF2-40B4-BE49-F238E27FC236}">
                    <a16:creationId xmlns:a16="http://schemas.microsoft.com/office/drawing/2014/main" id="{0C741D72-70B2-4393-B37C-E124F164A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1544"/>
                <a:ext cx="20" cy="7"/>
              </a:xfrm>
              <a:custGeom>
                <a:avLst/>
                <a:gdLst>
                  <a:gd name="T0" fmla="*/ 19 w 20"/>
                  <a:gd name="T1" fmla="*/ 0 h 7"/>
                  <a:gd name="T2" fmla="*/ 19 w 20"/>
                  <a:gd name="T3" fmla="*/ 0 h 7"/>
                  <a:gd name="T4" fmla="*/ 10 w 20"/>
                  <a:gd name="T5" fmla="*/ 3 h 7"/>
                  <a:gd name="T6" fmla="*/ 5 w 20"/>
                  <a:gd name="T7" fmla="*/ 5 h 7"/>
                  <a:gd name="T8" fmla="*/ 0 w 20"/>
                  <a:gd name="T9" fmla="*/ 6 h 7"/>
                  <a:gd name="T10" fmla="*/ 0 w 20"/>
                  <a:gd name="T11" fmla="*/ 6 h 7"/>
                  <a:gd name="T12" fmla="*/ 0 w 20"/>
                  <a:gd name="T13" fmla="*/ 6 h 7"/>
                  <a:gd name="T14" fmla="*/ 0 w 20"/>
                  <a:gd name="T15" fmla="*/ 7 h 7"/>
                  <a:gd name="T16" fmla="*/ 0 w 20"/>
                  <a:gd name="T17" fmla="*/ 7 h 7"/>
                  <a:gd name="T18" fmla="*/ 5 w 20"/>
                  <a:gd name="T19" fmla="*/ 6 h 7"/>
                  <a:gd name="T20" fmla="*/ 10 w 20"/>
                  <a:gd name="T21" fmla="*/ 5 h 7"/>
                  <a:gd name="T22" fmla="*/ 19 w 20"/>
                  <a:gd name="T23" fmla="*/ 2 h 7"/>
                  <a:gd name="T24" fmla="*/ 19 w 20"/>
                  <a:gd name="T25" fmla="*/ 2 h 7"/>
                  <a:gd name="T26" fmla="*/ 20 w 20"/>
                  <a:gd name="T27" fmla="*/ 1 h 7"/>
                  <a:gd name="T28" fmla="*/ 19 w 20"/>
                  <a:gd name="T29" fmla="*/ 0 h 7"/>
                  <a:gd name="T30" fmla="*/ 19 w 20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" h="7">
                    <a:moveTo>
                      <a:pt x="19" y="0"/>
                    </a:moveTo>
                    <a:lnTo>
                      <a:pt x="19" y="0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68" name="Freeform 415">
                <a:extLst>
                  <a:ext uri="{FF2B5EF4-FFF2-40B4-BE49-F238E27FC236}">
                    <a16:creationId xmlns:a16="http://schemas.microsoft.com/office/drawing/2014/main" id="{4767C69B-7F42-4D74-8A86-6AF4334F6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" y="1546"/>
                <a:ext cx="5" cy="12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1 w 5"/>
                  <a:gd name="T5" fmla="*/ 6 h 12"/>
                  <a:gd name="T6" fmla="*/ 2 w 5"/>
                  <a:gd name="T7" fmla="*/ 9 h 12"/>
                  <a:gd name="T8" fmla="*/ 3 w 5"/>
                  <a:gd name="T9" fmla="*/ 12 h 12"/>
                  <a:gd name="T10" fmla="*/ 3 w 5"/>
                  <a:gd name="T11" fmla="*/ 12 h 12"/>
                  <a:gd name="T12" fmla="*/ 5 w 5"/>
                  <a:gd name="T13" fmla="*/ 12 h 12"/>
                  <a:gd name="T14" fmla="*/ 5 w 5"/>
                  <a:gd name="T15" fmla="*/ 11 h 12"/>
                  <a:gd name="T16" fmla="*/ 5 w 5"/>
                  <a:gd name="T17" fmla="*/ 11 h 12"/>
                  <a:gd name="T18" fmla="*/ 3 w 5"/>
                  <a:gd name="T19" fmla="*/ 5 h 12"/>
                  <a:gd name="T20" fmla="*/ 1 w 5"/>
                  <a:gd name="T21" fmla="*/ 0 h 12"/>
                  <a:gd name="T22" fmla="*/ 1 w 5"/>
                  <a:gd name="T23" fmla="*/ 0 h 12"/>
                  <a:gd name="T24" fmla="*/ 0 w 5"/>
                  <a:gd name="T25" fmla="*/ 0 h 12"/>
                  <a:gd name="T26" fmla="*/ 0 w 5"/>
                  <a:gd name="T27" fmla="*/ 0 h 12"/>
                  <a:gd name="T28" fmla="*/ 0 w 5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69" name="Freeform 416">
                <a:extLst>
                  <a:ext uri="{FF2B5EF4-FFF2-40B4-BE49-F238E27FC236}">
                    <a16:creationId xmlns:a16="http://schemas.microsoft.com/office/drawing/2014/main" id="{E7E3E04E-7A50-4D4A-8B0E-80F6E1EB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603"/>
                <a:ext cx="31" cy="7"/>
              </a:xfrm>
              <a:custGeom>
                <a:avLst/>
                <a:gdLst>
                  <a:gd name="T0" fmla="*/ 30 w 31"/>
                  <a:gd name="T1" fmla="*/ 0 h 7"/>
                  <a:gd name="T2" fmla="*/ 30 w 31"/>
                  <a:gd name="T3" fmla="*/ 0 h 7"/>
                  <a:gd name="T4" fmla="*/ 23 w 31"/>
                  <a:gd name="T5" fmla="*/ 0 h 7"/>
                  <a:gd name="T6" fmla="*/ 15 w 31"/>
                  <a:gd name="T7" fmla="*/ 1 h 7"/>
                  <a:gd name="T8" fmla="*/ 1 w 31"/>
                  <a:gd name="T9" fmla="*/ 5 h 7"/>
                  <a:gd name="T10" fmla="*/ 1 w 31"/>
                  <a:gd name="T11" fmla="*/ 5 h 7"/>
                  <a:gd name="T12" fmla="*/ 0 w 31"/>
                  <a:gd name="T13" fmla="*/ 5 h 7"/>
                  <a:gd name="T14" fmla="*/ 0 w 31"/>
                  <a:gd name="T15" fmla="*/ 6 h 7"/>
                  <a:gd name="T16" fmla="*/ 1 w 31"/>
                  <a:gd name="T17" fmla="*/ 7 h 7"/>
                  <a:gd name="T18" fmla="*/ 1 w 31"/>
                  <a:gd name="T19" fmla="*/ 7 h 7"/>
                  <a:gd name="T20" fmla="*/ 1 w 31"/>
                  <a:gd name="T21" fmla="*/ 7 h 7"/>
                  <a:gd name="T22" fmla="*/ 16 w 31"/>
                  <a:gd name="T23" fmla="*/ 4 h 7"/>
                  <a:gd name="T24" fmla="*/ 31 w 31"/>
                  <a:gd name="T25" fmla="*/ 2 h 7"/>
                  <a:gd name="T26" fmla="*/ 31 w 31"/>
                  <a:gd name="T27" fmla="*/ 2 h 7"/>
                  <a:gd name="T28" fmla="*/ 31 w 31"/>
                  <a:gd name="T29" fmla="*/ 1 h 7"/>
                  <a:gd name="T30" fmla="*/ 30 w 31"/>
                  <a:gd name="T31" fmla="*/ 0 h 7"/>
                  <a:gd name="T32" fmla="*/ 30 w 31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">
                    <a:moveTo>
                      <a:pt x="30" y="0"/>
                    </a:moveTo>
                    <a:lnTo>
                      <a:pt x="30" y="0"/>
                    </a:lnTo>
                    <a:lnTo>
                      <a:pt x="23" y="0"/>
                    </a:lnTo>
                    <a:lnTo>
                      <a:pt x="15" y="1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6" y="4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70" name="Freeform 417">
                <a:extLst>
                  <a:ext uri="{FF2B5EF4-FFF2-40B4-BE49-F238E27FC236}">
                    <a16:creationId xmlns:a16="http://schemas.microsoft.com/office/drawing/2014/main" id="{1E475B8C-E98B-45D0-A623-6FBEB42A5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1550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0 w 30"/>
                  <a:gd name="T3" fmla="*/ 0 h 24"/>
                  <a:gd name="T4" fmla="*/ 9 w 30"/>
                  <a:gd name="T5" fmla="*/ 4 h 24"/>
                  <a:gd name="T6" fmla="*/ 15 w 30"/>
                  <a:gd name="T7" fmla="*/ 5 h 24"/>
                  <a:gd name="T8" fmla="*/ 20 w 30"/>
                  <a:gd name="T9" fmla="*/ 8 h 24"/>
                  <a:gd name="T10" fmla="*/ 25 w 30"/>
                  <a:gd name="T11" fmla="*/ 11 h 24"/>
                  <a:gd name="T12" fmla="*/ 27 w 30"/>
                  <a:gd name="T13" fmla="*/ 14 h 24"/>
                  <a:gd name="T14" fmla="*/ 28 w 30"/>
                  <a:gd name="T15" fmla="*/ 16 h 24"/>
                  <a:gd name="T16" fmla="*/ 28 w 30"/>
                  <a:gd name="T17" fmla="*/ 18 h 24"/>
                  <a:gd name="T18" fmla="*/ 27 w 30"/>
                  <a:gd name="T19" fmla="*/ 21 h 24"/>
                  <a:gd name="T20" fmla="*/ 26 w 30"/>
                  <a:gd name="T21" fmla="*/ 23 h 24"/>
                  <a:gd name="T22" fmla="*/ 26 w 30"/>
                  <a:gd name="T23" fmla="*/ 23 h 24"/>
                  <a:gd name="T24" fmla="*/ 26 w 30"/>
                  <a:gd name="T25" fmla="*/ 24 h 24"/>
                  <a:gd name="T26" fmla="*/ 27 w 30"/>
                  <a:gd name="T27" fmla="*/ 24 h 24"/>
                  <a:gd name="T28" fmla="*/ 27 w 30"/>
                  <a:gd name="T29" fmla="*/ 24 h 24"/>
                  <a:gd name="T30" fmla="*/ 29 w 30"/>
                  <a:gd name="T31" fmla="*/ 21 h 24"/>
                  <a:gd name="T32" fmla="*/ 30 w 30"/>
                  <a:gd name="T33" fmla="*/ 18 h 24"/>
                  <a:gd name="T34" fmla="*/ 30 w 30"/>
                  <a:gd name="T35" fmla="*/ 14 h 24"/>
                  <a:gd name="T36" fmla="*/ 28 w 30"/>
                  <a:gd name="T37" fmla="*/ 10 h 24"/>
                  <a:gd name="T38" fmla="*/ 28 w 30"/>
                  <a:gd name="T39" fmla="*/ 10 h 24"/>
                  <a:gd name="T40" fmla="*/ 26 w 30"/>
                  <a:gd name="T41" fmla="*/ 9 h 24"/>
                  <a:gd name="T42" fmla="*/ 23 w 30"/>
                  <a:gd name="T43" fmla="*/ 7 h 24"/>
                  <a:gd name="T44" fmla="*/ 18 w 30"/>
                  <a:gd name="T45" fmla="*/ 5 h 24"/>
                  <a:gd name="T46" fmla="*/ 18 w 30"/>
                  <a:gd name="T47" fmla="*/ 5 h 24"/>
                  <a:gd name="T48" fmla="*/ 9 w 30"/>
                  <a:gd name="T49" fmla="*/ 3 h 24"/>
                  <a:gd name="T50" fmla="*/ 0 w 30"/>
                  <a:gd name="T51" fmla="*/ 0 h 24"/>
                  <a:gd name="T52" fmla="*/ 0 w 30"/>
                  <a:gd name="T53" fmla="*/ 0 h 24"/>
                  <a:gd name="T54" fmla="*/ 0 w 30"/>
                  <a:gd name="T55" fmla="*/ 0 h 24"/>
                  <a:gd name="T56" fmla="*/ 0 w 30"/>
                  <a:gd name="T57" fmla="*/ 0 h 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0" y="0"/>
                    </a:lnTo>
                    <a:lnTo>
                      <a:pt x="9" y="4"/>
                    </a:lnTo>
                    <a:lnTo>
                      <a:pt x="15" y="5"/>
                    </a:lnTo>
                    <a:lnTo>
                      <a:pt x="20" y="8"/>
                    </a:lnTo>
                    <a:lnTo>
                      <a:pt x="25" y="11"/>
                    </a:lnTo>
                    <a:lnTo>
                      <a:pt x="27" y="14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7" y="21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9" y="21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28" y="10"/>
                    </a:lnTo>
                    <a:lnTo>
                      <a:pt x="26" y="9"/>
                    </a:lnTo>
                    <a:lnTo>
                      <a:pt x="23" y="7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71" name="Freeform 418">
                <a:extLst>
                  <a:ext uri="{FF2B5EF4-FFF2-40B4-BE49-F238E27FC236}">
                    <a16:creationId xmlns:a16="http://schemas.microsoft.com/office/drawing/2014/main" id="{220CDC3F-24D4-4BED-9275-6F112BAB5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1562"/>
                <a:ext cx="23" cy="12"/>
              </a:xfrm>
              <a:custGeom>
                <a:avLst/>
                <a:gdLst>
                  <a:gd name="T0" fmla="*/ 1 w 23"/>
                  <a:gd name="T1" fmla="*/ 1 h 12"/>
                  <a:gd name="T2" fmla="*/ 1 w 23"/>
                  <a:gd name="T3" fmla="*/ 1 h 12"/>
                  <a:gd name="T4" fmla="*/ 12 w 23"/>
                  <a:gd name="T5" fmla="*/ 5 h 12"/>
                  <a:gd name="T6" fmla="*/ 17 w 23"/>
                  <a:gd name="T7" fmla="*/ 8 h 12"/>
                  <a:gd name="T8" fmla="*/ 22 w 23"/>
                  <a:gd name="T9" fmla="*/ 12 h 12"/>
                  <a:gd name="T10" fmla="*/ 22 w 23"/>
                  <a:gd name="T11" fmla="*/ 12 h 12"/>
                  <a:gd name="T12" fmla="*/ 23 w 23"/>
                  <a:gd name="T13" fmla="*/ 12 h 12"/>
                  <a:gd name="T14" fmla="*/ 23 w 23"/>
                  <a:gd name="T15" fmla="*/ 11 h 12"/>
                  <a:gd name="T16" fmla="*/ 23 w 23"/>
                  <a:gd name="T17" fmla="*/ 11 h 12"/>
                  <a:gd name="T18" fmla="*/ 18 w 23"/>
                  <a:gd name="T19" fmla="*/ 7 h 12"/>
                  <a:gd name="T20" fmla="*/ 13 w 23"/>
                  <a:gd name="T21" fmla="*/ 4 h 12"/>
                  <a:gd name="T22" fmla="*/ 1 w 23"/>
                  <a:gd name="T23" fmla="*/ 0 h 12"/>
                  <a:gd name="T24" fmla="*/ 1 w 23"/>
                  <a:gd name="T25" fmla="*/ 0 h 12"/>
                  <a:gd name="T26" fmla="*/ 0 w 23"/>
                  <a:gd name="T27" fmla="*/ 0 h 12"/>
                  <a:gd name="T28" fmla="*/ 1 w 23"/>
                  <a:gd name="T29" fmla="*/ 1 h 12"/>
                  <a:gd name="T30" fmla="*/ 1 w 23"/>
                  <a:gd name="T31" fmla="*/ 1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12">
                    <a:moveTo>
                      <a:pt x="1" y="1"/>
                    </a:moveTo>
                    <a:lnTo>
                      <a:pt x="1" y="1"/>
                    </a:lnTo>
                    <a:lnTo>
                      <a:pt x="12" y="5"/>
                    </a:lnTo>
                    <a:lnTo>
                      <a:pt x="17" y="8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18" y="7"/>
                    </a:lnTo>
                    <a:lnTo>
                      <a:pt x="13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72" name="Freeform 419">
                <a:extLst>
                  <a:ext uri="{FF2B5EF4-FFF2-40B4-BE49-F238E27FC236}">
                    <a16:creationId xmlns:a16="http://schemas.microsoft.com/office/drawing/2014/main" id="{275E51D6-5CAD-47B3-9C15-18C62119C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578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9 w 9"/>
                  <a:gd name="T3" fmla="*/ 0 h 4"/>
                  <a:gd name="T4" fmla="*/ 5 w 9"/>
                  <a:gd name="T5" fmla="*/ 3 h 4"/>
                  <a:gd name="T6" fmla="*/ 0 w 9"/>
                  <a:gd name="T7" fmla="*/ 3 h 4"/>
                  <a:gd name="T8" fmla="*/ 0 w 9"/>
                  <a:gd name="T9" fmla="*/ 3 h 4"/>
                  <a:gd name="T10" fmla="*/ 0 w 9"/>
                  <a:gd name="T11" fmla="*/ 3 h 4"/>
                  <a:gd name="T12" fmla="*/ 0 w 9"/>
                  <a:gd name="T13" fmla="*/ 4 h 4"/>
                  <a:gd name="T14" fmla="*/ 0 w 9"/>
                  <a:gd name="T15" fmla="*/ 4 h 4"/>
                  <a:gd name="T16" fmla="*/ 2 w 9"/>
                  <a:gd name="T17" fmla="*/ 4 h 4"/>
                  <a:gd name="T18" fmla="*/ 5 w 9"/>
                  <a:gd name="T19" fmla="*/ 3 h 4"/>
                  <a:gd name="T20" fmla="*/ 9 w 9"/>
                  <a:gd name="T21" fmla="*/ 0 h 4"/>
                  <a:gd name="T22" fmla="*/ 9 w 9"/>
                  <a:gd name="T23" fmla="*/ 0 h 4"/>
                  <a:gd name="T24" fmla="*/ 9 w 9"/>
                  <a:gd name="T25" fmla="*/ 0 h 4"/>
                  <a:gd name="T26" fmla="*/ 9 w 9"/>
                  <a:gd name="T27" fmla="*/ 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9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73" name="Freeform 420">
                <a:extLst>
                  <a:ext uri="{FF2B5EF4-FFF2-40B4-BE49-F238E27FC236}">
                    <a16:creationId xmlns:a16="http://schemas.microsoft.com/office/drawing/2014/main" id="{071E0636-B6AC-4771-94B5-F1AC0D825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1549"/>
                <a:ext cx="12" cy="3"/>
              </a:xfrm>
              <a:custGeom>
                <a:avLst/>
                <a:gdLst>
                  <a:gd name="T0" fmla="*/ 11 w 12"/>
                  <a:gd name="T1" fmla="*/ 0 h 3"/>
                  <a:gd name="T2" fmla="*/ 11 w 12"/>
                  <a:gd name="T3" fmla="*/ 0 h 3"/>
                  <a:gd name="T4" fmla="*/ 5 w 12"/>
                  <a:gd name="T5" fmla="*/ 0 h 3"/>
                  <a:gd name="T6" fmla="*/ 3 w 12"/>
                  <a:gd name="T7" fmla="*/ 1 h 3"/>
                  <a:gd name="T8" fmla="*/ 0 w 12"/>
                  <a:gd name="T9" fmla="*/ 2 h 3"/>
                  <a:gd name="T10" fmla="*/ 0 w 12"/>
                  <a:gd name="T11" fmla="*/ 2 h 3"/>
                  <a:gd name="T12" fmla="*/ 0 w 12"/>
                  <a:gd name="T13" fmla="*/ 3 h 3"/>
                  <a:gd name="T14" fmla="*/ 1 w 12"/>
                  <a:gd name="T15" fmla="*/ 3 h 3"/>
                  <a:gd name="T16" fmla="*/ 1 w 12"/>
                  <a:gd name="T17" fmla="*/ 3 h 3"/>
                  <a:gd name="T18" fmla="*/ 6 w 12"/>
                  <a:gd name="T19" fmla="*/ 2 h 3"/>
                  <a:gd name="T20" fmla="*/ 11 w 12"/>
                  <a:gd name="T21" fmla="*/ 1 h 3"/>
                  <a:gd name="T22" fmla="*/ 11 w 12"/>
                  <a:gd name="T23" fmla="*/ 1 h 3"/>
                  <a:gd name="T24" fmla="*/ 12 w 12"/>
                  <a:gd name="T25" fmla="*/ 1 h 3"/>
                  <a:gd name="T26" fmla="*/ 11 w 12"/>
                  <a:gd name="T27" fmla="*/ 0 h 3"/>
                  <a:gd name="T28" fmla="*/ 11 w 12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3">
                    <a:moveTo>
                      <a:pt x="11" y="0"/>
                    </a:moveTo>
                    <a:lnTo>
                      <a:pt x="11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74" name="Freeform 421">
                <a:extLst>
                  <a:ext uri="{FF2B5EF4-FFF2-40B4-BE49-F238E27FC236}">
                    <a16:creationId xmlns:a16="http://schemas.microsoft.com/office/drawing/2014/main" id="{528386C1-1472-41CC-AFB2-4CB2669F0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" y="1562"/>
                <a:ext cx="13" cy="6"/>
              </a:xfrm>
              <a:custGeom>
                <a:avLst/>
                <a:gdLst>
                  <a:gd name="T0" fmla="*/ 13 w 13"/>
                  <a:gd name="T1" fmla="*/ 0 h 6"/>
                  <a:gd name="T2" fmla="*/ 13 w 13"/>
                  <a:gd name="T3" fmla="*/ 0 h 6"/>
                  <a:gd name="T4" fmla="*/ 8 w 13"/>
                  <a:gd name="T5" fmla="*/ 0 h 6"/>
                  <a:gd name="T6" fmla="*/ 6 w 13"/>
                  <a:gd name="T7" fmla="*/ 0 h 6"/>
                  <a:gd name="T8" fmla="*/ 4 w 13"/>
                  <a:gd name="T9" fmla="*/ 1 h 6"/>
                  <a:gd name="T10" fmla="*/ 4 w 13"/>
                  <a:gd name="T11" fmla="*/ 1 h 6"/>
                  <a:gd name="T12" fmla="*/ 1 w 13"/>
                  <a:gd name="T13" fmla="*/ 3 h 6"/>
                  <a:gd name="T14" fmla="*/ 0 w 13"/>
                  <a:gd name="T15" fmla="*/ 6 h 6"/>
                  <a:gd name="T16" fmla="*/ 0 w 13"/>
                  <a:gd name="T17" fmla="*/ 6 h 6"/>
                  <a:gd name="T18" fmla="*/ 0 w 13"/>
                  <a:gd name="T19" fmla="*/ 6 h 6"/>
                  <a:gd name="T20" fmla="*/ 1 w 13"/>
                  <a:gd name="T21" fmla="*/ 6 h 6"/>
                  <a:gd name="T22" fmla="*/ 1 w 13"/>
                  <a:gd name="T23" fmla="*/ 6 h 6"/>
                  <a:gd name="T24" fmla="*/ 3 w 13"/>
                  <a:gd name="T25" fmla="*/ 4 h 6"/>
                  <a:gd name="T26" fmla="*/ 5 w 13"/>
                  <a:gd name="T27" fmla="*/ 2 h 6"/>
                  <a:gd name="T28" fmla="*/ 5 w 13"/>
                  <a:gd name="T29" fmla="*/ 2 h 6"/>
                  <a:gd name="T30" fmla="*/ 6 w 13"/>
                  <a:gd name="T31" fmla="*/ 2 h 6"/>
                  <a:gd name="T32" fmla="*/ 8 w 13"/>
                  <a:gd name="T33" fmla="*/ 2 h 6"/>
                  <a:gd name="T34" fmla="*/ 8 w 13"/>
                  <a:gd name="T35" fmla="*/ 2 h 6"/>
                  <a:gd name="T36" fmla="*/ 13 w 13"/>
                  <a:gd name="T37" fmla="*/ 2 h 6"/>
                  <a:gd name="T38" fmla="*/ 13 w 13"/>
                  <a:gd name="T39" fmla="*/ 2 h 6"/>
                  <a:gd name="T40" fmla="*/ 13 w 13"/>
                  <a:gd name="T41" fmla="*/ 1 h 6"/>
                  <a:gd name="T42" fmla="*/ 13 w 13"/>
                  <a:gd name="T43" fmla="*/ 0 h 6"/>
                  <a:gd name="T44" fmla="*/ 13 w 13"/>
                  <a:gd name="T45" fmla="*/ 0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75" name="Freeform 422">
                <a:extLst>
                  <a:ext uri="{FF2B5EF4-FFF2-40B4-BE49-F238E27FC236}">
                    <a16:creationId xmlns:a16="http://schemas.microsoft.com/office/drawing/2014/main" id="{9C0A0DB9-1B2E-49C6-91CE-056632BCD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604"/>
                <a:ext cx="42" cy="71"/>
              </a:xfrm>
              <a:custGeom>
                <a:avLst/>
                <a:gdLst>
                  <a:gd name="T0" fmla="*/ 37 w 42"/>
                  <a:gd name="T1" fmla="*/ 2 h 71"/>
                  <a:gd name="T2" fmla="*/ 37 w 42"/>
                  <a:gd name="T3" fmla="*/ 2 h 71"/>
                  <a:gd name="T4" fmla="*/ 1 w 42"/>
                  <a:gd name="T5" fmla="*/ 68 h 71"/>
                  <a:gd name="T6" fmla="*/ 1 w 42"/>
                  <a:gd name="T7" fmla="*/ 68 h 71"/>
                  <a:gd name="T8" fmla="*/ 0 w 42"/>
                  <a:gd name="T9" fmla="*/ 70 h 71"/>
                  <a:gd name="T10" fmla="*/ 1 w 42"/>
                  <a:gd name="T11" fmla="*/ 71 h 71"/>
                  <a:gd name="T12" fmla="*/ 2 w 42"/>
                  <a:gd name="T13" fmla="*/ 71 h 71"/>
                  <a:gd name="T14" fmla="*/ 4 w 42"/>
                  <a:gd name="T15" fmla="*/ 70 h 71"/>
                  <a:gd name="T16" fmla="*/ 4 w 42"/>
                  <a:gd name="T17" fmla="*/ 70 h 71"/>
                  <a:gd name="T18" fmla="*/ 42 w 42"/>
                  <a:gd name="T19" fmla="*/ 4 h 71"/>
                  <a:gd name="T20" fmla="*/ 42 w 42"/>
                  <a:gd name="T21" fmla="*/ 4 h 71"/>
                  <a:gd name="T22" fmla="*/ 42 w 42"/>
                  <a:gd name="T23" fmla="*/ 2 h 71"/>
                  <a:gd name="T24" fmla="*/ 41 w 42"/>
                  <a:gd name="T25" fmla="*/ 1 h 71"/>
                  <a:gd name="T26" fmla="*/ 39 w 42"/>
                  <a:gd name="T27" fmla="*/ 0 h 71"/>
                  <a:gd name="T28" fmla="*/ 37 w 42"/>
                  <a:gd name="T29" fmla="*/ 2 h 71"/>
                  <a:gd name="T30" fmla="*/ 37 w 42"/>
                  <a:gd name="T31" fmla="*/ 2 h 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71">
                    <a:moveTo>
                      <a:pt x="37" y="2"/>
                    </a:moveTo>
                    <a:lnTo>
                      <a:pt x="37" y="2"/>
                    </a:lnTo>
                    <a:lnTo>
                      <a:pt x="1" y="68"/>
                    </a:lnTo>
                    <a:lnTo>
                      <a:pt x="0" y="70"/>
                    </a:lnTo>
                    <a:lnTo>
                      <a:pt x="1" y="71"/>
                    </a:lnTo>
                    <a:lnTo>
                      <a:pt x="2" y="71"/>
                    </a:lnTo>
                    <a:lnTo>
                      <a:pt x="4" y="70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76" name="Freeform 423">
                <a:extLst>
                  <a:ext uri="{FF2B5EF4-FFF2-40B4-BE49-F238E27FC236}">
                    <a16:creationId xmlns:a16="http://schemas.microsoft.com/office/drawing/2014/main" id="{6511560D-8BF2-4B08-8A16-A7A7DFB3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" y="1412"/>
                <a:ext cx="73" cy="126"/>
              </a:xfrm>
              <a:custGeom>
                <a:avLst/>
                <a:gdLst>
                  <a:gd name="T0" fmla="*/ 72 w 73"/>
                  <a:gd name="T1" fmla="*/ 0 h 126"/>
                  <a:gd name="T2" fmla="*/ 72 w 73"/>
                  <a:gd name="T3" fmla="*/ 0 h 126"/>
                  <a:gd name="T4" fmla="*/ 65 w 73"/>
                  <a:gd name="T5" fmla="*/ 15 h 126"/>
                  <a:gd name="T6" fmla="*/ 57 w 73"/>
                  <a:gd name="T7" fmla="*/ 29 h 126"/>
                  <a:gd name="T8" fmla="*/ 57 w 73"/>
                  <a:gd name="T9" fmla="*/ 29 h 126"/>
                  <a:gd name="T10" fmla="*/ 39 w 73"/>
                  <a:gd name="T11" fmla="*/ 60 h 126"/>
                  <a:gd name="T12" fmla="*/ 39 w 73"/>
                  <a:gd name="T13" fmla="*/ 60 h 126"/>
                  <a:gd name="T14" fmla="*/ 0 w 73"/>
                  <a:gd name="T15" fmla="*/ 122 h 126"/>
                  <a:gd name="T16" fmla="*/ 0 w 73"/>
                  <a:gd name="T17" fmla="*/ 122 h 126"/>
                  <a:gd name="T18" fmla="*/ 0 w 73"/>
                  <a:gd name="T19" fmla="*/ 124 h 126"/>
                  <a:gd name="T20" fmla="*/ 1 w 73"/>
                  <a:gd name="T21" fmla="*/ 126 h 126"/>
                  <a:gd name="T22" fmla="*/ 3 w 73"/>
                  <a:gd name="T23" fmla="*/ 126 h 126"/>
                  <a:gd name="T24" fmla="*/ 4 w 73"/>
                  <a:gd name="T25" fmla="*/ 125 h 126"/>
                  <a:gd name="T26" fmla="*/ 4 w 73"/>
                  <a:gd name="T27" fmla="*/ 125 h 126"/>
                  <a:gd name="T28" fmla="*/ 41 w 73"/>
                  <a:gd name="T29" fmla="*/ 64 h 126"/>
                  <a:gd name="T30" fmla="*/ 57 w 73"/>
                  <a:gd name="T31" fmla="*/ 33 h 126"/>
                  <a:gd name="T32" fmla="*/ 65 w 73"/>
                  <a:gd name="T33" fmla="*/ 17 h 126"/>
                  <a:gd name="T34" fmla="*/ 73 w 73"/>
                  <a:gd name="T35" fmla="*/ 2 h 126"/>
                  <a:gd name="T36" fmla="*/ 73 w 73"/>
                  <a:gd name="T37" fmla="*/ 2 h 126"/>
                  <a:gd name="T38" fmla="*/ 72 w 73"/>
                  <a:gd name="T39" fmla="*/ 0 h 126"/>
                  <a:gd name="T40" fmla="*/ 72 w 73"/>
                  <a:gd name="T41" fmla="*/ 0 h 126"/>
                  <a:gd name="T42" fmla="*/ 72 w 73"/>
                  <a:gd name="T43" fmla="*/ 0 h 1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3" h="126">
                    <a:moveTo>
                      <a:pt x="72" y="0"/>
                    </a:moveTo>
                    <a:lnTo>
                      <a:pt x="72" y="0"/>
                    </a:lnTo>
                    <a:lnTo>
                      <a:pt x="65" y="15"/>
                    </a:lnTo>
                    <a:lnTo>
                      <a:pt x="57" y="29"/>
                    </a:lnTo>
                    <a:lnTo>
                      <a:pt x="39" y="6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3" y="126"/>
                    </a:lnTo>
                    <a:lnTo>
                      <a:pt x="4" y="125"/>
                    </a:lnTo>
                    <a:lnTo>
                      <a:pt x="41" y="64"/>
                    </a:lnTo>
                    <a:lnTo>
                      <a:pt x="57" y="33"/>
                    </a:lnTo>
                    <a:lnTo>
                      <a:pt x="65" y="17"/>
                    </a:lnTo>
                    <a:lnTo>
                      <a:pt x="73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77" name="Freeform 424">
                <a:extLst>
                  <a:ext uri="{FF2B5EF4-FFF2-40B4-BE49-F238E27FC236}">
                    <a16:creationId xmlns:a16="http://schemas.microsoft.com/office/drawing/2014/main" id="{FB35B566-26D4-4261-B8F0-16EF6021D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1372"/>
                <a:ext cx="11" cy="11"/>
              </a:xfrm>
              <a:custGeom>
                <a:avLst/>
                <a:gdLst>
                  <a:gd name="T0" fmla="*/ 10 w 11"/>
                  <a:gd name="T1" fmla="*/ 7 h 11"/>
                  <a:gd name="T2" fmla="*/ 10 w 11"/>
                  <a:gd name="T3" fmla="*/ 7 h 11"/>
                  <a:gd name="T4" fmla="*/ 5 w 11"/>
                  <a:gd name="T5" fmla="*/ 3 h 11"/>
                  <a:gd name="T6" fmla="*/ 5 w 11"/>
                  <a:gd name="T7" fmla="*/ 3 h 11"/>
                  <a:gd name="T8" fmla="*/ 1 w 11"/>
                  <a:gd name="T9" fmla="*/ 0 h 11"/>
                  <a:gd name="T10" fmla="*/ 1 w 11"/>
                  <a:gd name="T11" fmla="*/ 0 h 11"/>
                  <a:gd name="T12" fmla="*/ 0 w 11"/>
                  <a:gd name="T13" fmla="*/ 0 h 11"/>
                  <a:gd name="T14" fmla="*/ 0 w 11"/>
                  <a:gd name="T15" fmla="*/ 1 h 11"/>
                  <a:gd name="T16" fmla="*/ 0 w 11"/>
                  <a:gd name="T17" fmla="*/ 1 h 11"/>
                  <a:gd name="T18" fmla="*/ 4 w 11"/>
                  <a:gd name="T19" fmla="*/ 5 h 11"/>
                  <a:gd name="T20" fmla="*/ 4 w 11"/>
                  <a:gd name="T21" fmla="*/ 5 h 11"/>
                  <a:gd name="T22" fmla="*/ 7 w 11"/>
                  <a:gd name="T23" fmla="*/ 10 h 11"/>
                  <a:gd name="T24" fmla="*/ 7 w 11"/>
                  <a:gd name="T25" fmla="*/ 10 h 11"/>
                  <a:gd name="T26" fmla="*/ 8 w 11"/>
                  <a:gd name="T27" fmla="*/ 11 h 11"/>
                  <a:gd name="T28" fmla="*/ 9 w 11"/>
                  <a:gd name="T29" fmla="*/ 11 h 11"/>
                  <a:gd name="T30" fmla="*/ 11 w 11"/>
                  <a:gd name="T31" fmla="*/ 10 h 11"/>
                  <a:gd name="T32" fmla="*/ 11 w 11"/>
                  <a:gd name="T33" fmla="*/ 9 h 11"/>
                  <a:gd name="T34" fmla="*/ 10 w 11"/>
                  <a:gd name="T35" fmla="*/ 7 h 11"/>
                  <a:gd name="T36" fmla="*/ 10 w 11"/>
                  <a:gd name="T37" fmla="*/ 7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0" y="7"/>
                    </a:moveTo>
                    <a:lnTo>
                      <a:pt x="10" y="7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78" name="Freeform 425">
                <a:extLst>
                  <a:ext uri="{FF2B5EF4-FFF2-40B4-BE49-F238E27FC236}">
                    <a16:creationId xmlns:a16="http://schemas.microsoft.com/office/drawing/2014/main" id="{5122316A-01E8-4E59-8ADD-3F2C21AFA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385"/>
                <a:ext cx="8" cy="3"/>
              </a:xfrm>
              <a:custGeom>
                <a:avLst/>
                <a:gdLst>
                  <a:gd name="T0" fmla="*/ 7 w 8"/>
                  <a:gd name="T1" fmla="*/ 0 h 3"/>
                  <a:gd name="T2" fmla="*/ 7 w 8"/>
                  <a:gd name="T3" fmla="*/ 0 h 3"/>
                  <a:gd name="T4" fmla="*/ 4 w 8"/>
                  <a:gd name="T5" fmla="*/ 1 h 3"/>
                  <a:gd name="T6" fmla="*/ 0 w 8"/>
                  <a:gd name="T7" fmla="*/ 2 h 3"/>
                  <a:gd name="T8" fmla="*/ 0 w 8"/>
                  <a:gd name="T9" fmla="*/ 2 h 3"/>
                  <a:gd name="T10" fmla="*/ 0 w 8"/>
                  <a:gd name="T11" fmla="*/ 3 h 3"/>
                  <a:gd name="T12" fmla="*/ 1 w 8"/>
                  <a:gd name="T13" fmla="*/ 3 h 3"/>
                  <a:gd name="T14" fmla="*/ 1 w 8"/>
                  <a:gd name="T15" fmla="*/ 3 h 3"/>
                  <a:gd name="T16" fmla="*/ 4 w 8"/>
                  <a:gd name="T17" fmla="*/ 2 h 3"/>
                  <a:gd name="T18" fmla="*/ 7 w 8"/>
                  <a:gd name="T19" fmla="*/ 2 h 3"/>
                  <a:gd name="T20" fmla="*/ 7 w 8"/>
                  <a:gd name="T21" fmla="*/ 2 h 3"/>
                  <a:gd name="T22" fmla="*/ 8 w 8"/>
                  <a:gd name="T23" fmla="*/ 1 h 3"/>
                  <a:gd name="T24" fmla="*/ 8 w 8"/>
                  <a:gd name="T25" fmla="*/ 0 h 3"/>
                  <a:gd name="T26" fmla="*/ 7 w 8"/>
                  <a:gd name="T27" fmla="*/ 0 h 3"/>
                  <a:gd name="T28" fmla="*/ 7 w 8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79" name="Freeform 426">
                <a:extLst>
                  <a:ext uri="{FF2B5EF4-FFF2-40B4-BE49-F238E27FC236}">
                    <a16:creationId xmlns:a16="http://schemas.microsoft.com/office/drawing/2014/main" id="{1EFEC12D-E2C8-4CAD-B47D-718A3B772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365"/>
                <a:ext cx="10" cy="16"/>
              </a:xfrm>
              <a:custGeom>
                <a:avLst/>
                <a:gdLst>
                  <a:gd name="T0" fmla="*/ 2 w 10"/>
                  <a:gd name="T1" fmla="*/ 16 h 16"/>
                  <a:gd name="T2" fmla="*/ 2 w 10"/>
                  <a:gd name="T3" fmla="*/ 16 h 16"/>
                  <a:gd name="T4" fmla="*/ 7 w 10"/>
                  <a:gd name="T5" fmla="*/ 9 h 16"/>
                  <a:gd name="T6" fmla="*/ 10 w 10"/>
                  <a:gd name="T7" fmla="*/ 1 h 16"/>
                  <a:gd name="T8" fmla="*/ 10 w 10"/>
                  <a:gd name="T9" fmla="*/ 1 h 16"/>
                  <a:gd name="T10" fmla="*/ 10 w 10"/>
                  <a:gd name="T11" fmla="*/ 0 h 16"/>
                  <a:gd name="T12" fmla="*/ 9 w 10"/>
                  <a:gd name="T13" fmla="*/ 0 h 16"/>
                  <a:gd name="T14" fmla="*/ 9 w 10"/>
                  <a:gd name="T15" fmla="*/ 0 h 16"/>
                  <a:gd name="T16" fmla="*/ 9 w 10"/>
                  <a:gd name="T17" fmla="*/ 0 h 16"/>
                  <a:gd name="T18" fmla="*/ 0 w 10"/>
                  <a:gd name="T19" fmla="*/ 15 h 16"/>
                  <a:gd name="T20" fmla="*/ 0 w 10"/>
                  <a:gd name="T21" fmla="*/ 15 h 16"/>
                  <a:gd name="T22" fmla="*/ 0 w 10"/>
                  <a:gd name="T23" fmla="*/ 15 h 16"/>
                  <a:gd name="T24" fmla="*/ 0 w 10"/>
                  <a:gd name="T25" fmla="*/ 16 h 16"/>
                  <a:gd name="T26" fmla="*/ 1 w 10"/>
                  <a:gd name="T27" fmla="*/ 16 h 16"/>
                  <a:gd name="T28" fmla="*/ 2 w 10"/>
                  <a:gd name="T29" fmla="*/ 16 h 16"/>
                  <a:gd name="T30" fmla="*/ 2 w 10"/>
                  <a:gd name="T31" fmla="*/ 16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" h="16">
                    <a:moveTo>
                      <a:pt x="2" y="16"/>
                    </a:moveTo>
                    <a:lnTo>
                      <a:pt x="2" y="16"/>
                    </a:lnTo>
                    <a:lnTo>
                      <a:pt x="7" y="9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80" name="Freeform 427">
                <a:extLst>
                  <a:ext uri="{FF2B5EF4-FFF2-40B4-BE49-F238E27FC236}">
                    <a16:creationId xmlns:a16="http://schemas.microsoft.com/office/drawing/2014/main" id="{8BB6E48D-3EB4-4618-8570-B4D230B68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1385"/>
                <a:ext cx="15" cy="7"/>
              </a:xfrm>
              <a:custGeom>
                <a:avLst/>
                <a:gdLst>
                  <a:gd name="T0" fmla="*/ 1 w 15"/>
                  <a:gd name="T1" fmla="*/ 1 h 7"/>
                  <a:gd name="T2" fmla="*/ 1 w 15"/>
                  <a:gd name="T3" fmla="*/ 1 h 7"/>
                  <a:gd name="T4" fmla="*/ 8 w 15"/>
                  <a:gd name="T5" fmla="*/ 5 h 7"/>
                  <a:gd name="T6" fmla="*/ 14 w 15"/>
                  <a:gd name="T7" fmla="*/ 7 h 7"/>
                  <a:gd name="T8" fmla="*/ 14 w 15"/>
                  <a:gd name="T9" fmla="*/ 7 h 7"/>
                  <a:gd name="T10" fmla="*/ 15 w 15"/>
                  <a:gd name="T11" fmla="*/ 7 h 7"/>
                  <a:gd name="T12" fmla="*/ 15 w 15"/>
                  <a:gd name="T13" fmla="*/ 6 h 7"/>
                  <a:gd name="T14" fmla="*/ 15 w 15"/>
                  <a:gd name="T15" fmla="*/ 6 h 7"/>
                  <a:gd name="T16" fmla="*/ 1 w 15"/>
                  <a:gd name="T17" fmla="*/ 0 h 7"/>
                  <a:gd name="T18" fmla="*/ 1 w 15"/>
                  <a:gd name="T19" fmla="*/ 0 h 7"/>
                  <a:gd name="T20" fmla="*/ 0 w 15"/>
                  <a:gd name="T21" fmla="*/ 1 h 7"/>
                  <a:gd name="T22" fmla="*/ 1 w 15"/>
                  <a:gd name="T23" fmla="*/ 1 h 7"/>
                  <a:gd name="T24" fmla="*/ 1 w 15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7">
                    <a:moveTo>
                      <a:pt x="1" y="1"/>
                    </a:moveTo>
                    <a:lnTo>
                      <a:pt x="1" y="1"/>
                    </a:lnTo>
                    <a:lnTo>
                      <a:pt x="8" y="5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81" name="Freeform 428">
                <a:extLst>
                  <a:ext uri="{FF2B5EF4-FFF2-40B4-BE49-F238E27FC236}">
                    <a16:creationId xmlns:a16="http://schemas.microsoft.com/office/drawing/2014/main" id="{0ECDBA7E-FAF5-4D1E-AF98-CFDE22151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389"/>
                <a:ext cx="5" cy="8"/>
              </a:xfrm>
              <a:custGeom>
                <a:avLst/>
                <a:gdLst>
                  <a:gd name="T0" fmla="*/ 0 w 5"/>
                  <a:gd name="T1" fmla="*/ 1 h 8"/>
                  <a:gd name="T2" fmla="*/ 0 w 5"/>
                  <a:gd name="T3" fmla="*/ 1 h 8"/>
                  <a:gd name="T4" fmla="*/ 1 w 5"/>
                  <a:gd name="T5" fmla="*/ 4 h 8"/>
                  <a:gd name="T6" fmla="*/ 3 w 5"/>
                  <a:gd name="T7" fmla="*/ 8 h 8"/>
                  <a:gd name="T8" fmla="*/ 3 w 5"/>
                  <a:gd name="T9" fmla="*/ 8 h 8"/>
                  <a:gd name="T10" fmla="*/ 5 w 5"/>
                  <a:gd name="T11" fmla="*/ 8 h 8"/>
                  <a:gd name="T12" fmla="*/ 5 w 5"/>
                  <a:gd name="T13" fmla="*/ 7 h 8"/>
                  <a:gd name="T14" fmla="*/ 5 w 5"/>
                  <a:gd name="T15" fmla="*/ 7 h 8"/>
                  <a:gd name="T16" fmla="*/ 2 w 5"/>
                  <a:gd name="T17" fmla="*/ 4 h 8"/>
                  <a:gd name="T18" fmla="*/ 0 w 5"/>
                  <a:gd name="T19" fmla="*/ 0 h 8"/>
                  <a:gd name="T20" fmla="*/ 0 w 5"/>
                  <a:gd name="T21" fmla="*/ 0 h 8"/>
                  <a:gd name="T22" fmla="*/ 0 w 5"/>
                  <a:gd name="T23" fmla="*/ 0 h 8"/>
                  <a:gd name="T24" fmla="*/ 0 w 5"/>
                  <a:gd name="T25" fmla="*/ 1 h 8"/>
                  <a:gd name="T26" fmla="*/ 0 w 5"/>
                  <a:gd name="T27" fmla="*/ 1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8">
                    <a:moveTo>
                      <a:pt x="0" y="1"/>
                    </a:moveTo>
                    <a:lnTo>
                      <a:pt x="0" y="1"/>
                    </a:lnTo>
                    <a:lnTo>
                      <a:pt x="1" y="4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82" name="Freeform 429">
                <a:extLst>
                  <a:ext uri="{FF2B5EF4-FFF2-40B4-BE49-F238E27FC236}">
                    <a16:creationId xmlns:a16="http://schemas.microsoft.com/office/drawing/2014/main" id="{C42D72B6-C302-4C10-8A44-D0A20BB51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389"/>
                <a:ext cx="12" cy="16"/>
              </a:xfrm>
              <a:custGeom>
                <a:avLst/>
                <a:gdLst>
                  <a:gd name="T0" fmla="*/ 9 w 12"/>
                  <a:gd name="T1" fmla="*/ 1 h 16"/>
                  <a:gd name="T2" fmla="*/ 9 w 12"/>
                  <a:gd name="T3" fmla="*/ 1 h 16"/>
                  <a:gd name="T4" fmla="*/ 4 w 12"/>
                  <a:gd name="T5" fmla="*/ 7 h 16"/>
                  <a:gd name="T6" fmla="*/ 0 w 12"/>
                  <a:gd name="T7" fmla="*/ 14 h 16"/>
                  <a:gd name="T8" fmla="*/ 0 w 12"/>
                  <a:gd name="T9" fmla="*/ 14 h 16"/>
                  <a:gd name="T10" fmla="*/ 0 w 12"/>
                  <a:gd name="T11" fmla="*/ 15 h 16"/>
                  <a:gd name="T12" fmla="*/ 1 w 12"/>
                  <a:gd name="T13" fmla="*/ 16 h 16"/>
                  <a:gd name="T14" fmla="*/ 2 w 12"/>
                  <a:gd name="T15" fmla="*/ 16 h 16"/>
                  <a:gd name="T16" fmla="*/ 3 w 12"/>
                  <a:gd name="T17" fmla="*/ 16 h 16"/>
                  <a:gd name="T18" fmla="*/ 3 w 12"/>
                  <a:gd name="T19" fmla="*/ 16 h 16"/>
                  <a:gd name="T20" fmla="*/ 6 w 12"/>
                  <a:gd name="T21" fmla="*/ 9 h 16"/>
                  <a:gd name="T22" fmla="*/ 11 w 12"/>
                  <a:gd name="T23" fmla="*/ 3 h 16"/>
                  <a:gd name="T24" fmla="*/ 11 w 12"/>
                  <a:gd name="T25" fmla="*/ 3 h 16"/>
                  <a:gd name="T26" fmla="*/ 12 w 12"/>
                  <a:gd name="T27" fmla="*/ 2 h 16"/>
                  <a:gd name="T28" fmla="*/ 11 w 12"/>
                  <a:gd name="T29" fmla="*/ 1 h 16"/>
                  <a:gd name="T30" fmla="*/ 10 w 12"/>
                  <a:gd name="T31" fmla="*/ 0 h 16"/>
                  <a:gd name="T32" fmla="*/ 9 w 12"/>
                  <a:gd name="T33" fmla="*/ 1 h 16"/>
                  <a:gd name="T34" fmla="*/ 9 w 12"/>
                  <a:gd name="T35" fmla="*/ 1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6">
                    <a:moveTo>
                      <a:pt x="9" y="1"/>
                    </a:moveTo>
                    <a:lnTo>
                      <a:pt x="9" y="1"/>
                    </a:lnTo>
                    <a:lnTo>
                      <a:pt x="4" y="7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83" name="Freeform 430">
                <a:extLst>
                  <a:ext uri="{FF2B5EF4-FFF2-40B4-BE49-F238E27FC236}">
                    <a16:creationId xmlns:a16="http://schemas.microsoft.com/office/drawing/2014/main" id="{5394DA37-4009-4AFA-ADDC-B5B644F91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1368"/>
                <a:ext cx="16" cy="7"/>
              </a:xfrm>
              <a:custGeom>
                <a:avLst/>
                <a:gdLst>
                  <a:gd name="T0" fmla="*/ 2 w 16"/>
                  <a:gd name="T1" fmla="*/ 7 h 7"/>
                  <a:gd name="T2" fmla="*/ 2 w 16"/>
                  <a:gd name="T3" fmla="*/ 7 h 7"/>
                  <a:gd name="T4" fmla="*/ 9 w 16"/>
                  <a:gd name="T5" fmla="*/ 5 h 7"/>
                  <a:gd name="T6" fmla="*/ 15 w 16"/>
                  <a:gd name="T7" fmla="*/ 1 h 7"/>
                  <a:gd name="T8" fmla="*/ 15 w 16"/>
                  <a:gd name="T9" fmla="*/ 1 h 7"/>
                  <a:gd name="T10" fmla="*/ 16 w 16"/>
                  <a:gd name="T11" fmla="*/ 0 h 7"/>
                  <a:gd name="T12" fmla="*/ 14 w 16"/>
                  <a:gd name="T13" fmla="*/ 0 h 7"/>
                  <a:gd name="T14" fmla="*/ 14 w 16"/>
                  <a:gd name="T15" fmla="*/ 0 h 7"/>
                  <a:gd name="T16" fmla="*/ 1 w 16"/>
                  <a:gd name="T17" fmla="*/ 5 h 7"/>
                  <a:gd name="T18" fmla="*/ 1 w 16"/>
                  <a:gd name="T19" fmla="*/ 5 h 7"/>
                  <a:gd name="T20" fmla="*/ 0 w 16"/>
                  <a:gd name="T21" fmla="*/ 6 h 7"/>
                  <a:gd name="T22" fmla="*/ 0 w 16"/>
                  <a:gd name="T23" fmla="*/ 7 h 7"/>
                  <a:gd name="T24" fmla="*/ 1 w 16"/>
                  <a:gd name="T25" fmla="*/ 7 h 7"/>
                  <a:gd name="T26" fmla="*/ 2 w 16"/>
                  <a:gd name="T27" fmla="*/ 7 h 7"/>
                  <a:gd name="T28" fmla="*/ 2 w 16"/>
                  <a:gd name="T29" fmla="*/ 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" h="7">
                    <a:moveTo>
                      <a:pt x="2" y="7"/>
                    </a:moveTo>
                    <a:lnTo>
                      <a:pt x="2" y="7"/>
                    </a:lnTo>
                    <a:lnTo>
                      <a:pt x="9" y="5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84" name="Freeform 431">
                <a:extLst>
                  <a:ext uri="{FF2B5EF4-FFF2-40B4-BE49-F238E27FC236}">
                    <a16:creationId xmlns:a16="http://schemas.microsoft.com/office/drawing/2014/main" id="{54830BF7-856F-42C5-BE44-9B84818C0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355"/>
                <a:ext cx="5" cy="15"/>
              </a:xfrm>
              <a:custGeom>
                <a:avLst/>
                <a:gdLst>
                  <a:gd name="T0" fmla="*/ 3 w 5"/>
                  <a:gd name="T1" fmla="*/ 14 h 15"/>
                  <a:gd name="T2" fmla="*/ 3 w 5"/>
                  <a:gd name="T3" fmla="*/ 14 h 15"/>
                  <a:gd name="T4" fmla="*/ 5 w 5"/>
                  <a:gd name="T5" fmla="*/ 8 h 15"/>
                  <a:gd name="T6" fmla="*/ 5 w 5"/>
                  <a:gd name="T7" fmla="*/ 1 h 15"/>
                  <a:gd name="T8" fmla="*/ 5 w 5"/>
                  <a:gd name="T9" fmla="*/ 1 h 15"/>
                  <a:gd name="T10" fmla="*/ 5 w 5"/>
                  <a:gd name="T11" fmla="*/ 0 h 15"/>
                  <a:gd name="T12" fmla="*/ 4 w 5"/>
                  <a:gd name="T13" fmla="*/ 0 h 15"/>
                  <a:gd name="T14" fmla="*/ 2 w 5"/>
                  <a:gd name="T15" fmla="*/ 0 h 15"/>
                  <a:gd name="T16" fmla="*/ 2 w 5"/>
                  <a:gd name="T17" fmla="*/ 1 h 15"/>
                  <a:gd name="T18" fmla="*/ 2 w 5"/>
                  <a:gd name="T19" fmla="*/ 1 h 15"/>
                  <a:gd name="T20" fmla="*/ 1 w 5"/>
                  <a:gd name="T21" fmla="*/ 8 h 15"/>
                  <a:gd name="T22" fmla="*/ 0 w 5"/>
                  <a:gd name="T23" fmla="*/ 13 h 15"/>
                  <a:gd name="T24" fmla="*/ 0 w 5"/>
                  <a:gd name="T25" fmla="*/ 13 h 15"/>
                  <a:gd name="T26" fmla="*/ 0 w 5"/>
                  <a:gd name="T27" fmla="*/ 15 h 15"/>
                  <a:gd name="T28" fmla="*/ 1 w 5"/>
                  <a:gd name="T29" fmla="*/ 15 h 15"/>
                  <a:gd name="T30" fmla="*/ 2 w 5"/>
                  <a:gd name="T31" fmla="*/ 15 h 15"/>
                  <a:gd name="T32" fmla="*/ 3 w 5"/>
                  <a:gd name="T33" fmla="*/ 14 h 15"/>
                  <a:gd name="T34" fmla="*/ 3 w 5"/>
                  <a:gd name="T35" fmla="*/ 14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" h="15">
                    <a:moveTo>
                      <a:pt x="3" y="14"/>
                    </a:moveTo>
                    <a:lnTo>
                      <a:pt x="3" y="14"/>
                    </a:lnTo>
                    <a:lnTo>
                      <a:pt x="5" y="8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85" name="Freeform 432">
                <a:extLst>
                  <a:ext uri="{FF2B5EF4-FFF2-40B4-BE49-F238E27FC236}">
                    <a16:creationId xmlns:a16="http://schemas.microsoft.com/office/drawing/2014/main" id="{64081F1A-FEA8-432E-BD7E-574CD041E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1369"/>
                <a:ext cx="6" cy="4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3 h 4"/>
                  <a:gd name="T4" fmla="*/ 0 w 6"/>
                  <a:gd name="T5" fmla="*/ 0 h 4"/>
                  <a:gd name="T6" fmla="*/ 0 w 6"/>
                  <a:gd name="T7" fmla="*/ 0 h 4"/>
                  <a:gd name="T8" fmla="*/ 0 w 6"/>
                  <a:gd name="T9" fmla="*/ 0 h 4"/>
                  <a:gd name="T10" fmla="*/ 0 w 6"/>
                  <a:gd name="T11" fmla="*/ 1 h 4"/>
                  <a:gd name="T12" fmla="*/ 0 w 6"/>
                  <a:gd name="T13" fmla="*/ 1 h 4"/>
                  <a:gd name="T14" fmla="*/ 6 w 6"/>
                  <a:gd name="T15" fmla="*/ 4 h 4"/>
                  <a:gd name="T16" fmla="*/ 6 w 6"/>
                  <a:gd name="T17" fmla="*/ 4 h 4"/>
                  <a:gd name="T18" fmla="*/ 6 w 6"/>
                  <a:gd name="T19" fmla="*/ 4 h 4"/>
                  <a:gd name="T20" fmla="*/ 6 w 6"/>
                  <a:gd name="T21" fmla="*/ 3 h 4"/>
                  <a:gd name="T22" fmla="*/ 6 w 6"/>
                  <a:gd name="T23" fmla="*/ 3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4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86" name="Freeform 433">
                <a:extLst>
                  <a:ext uri="{FF2B5EF4-FFF2-40B4-BE49-F238E27FC236}">
                    <a16:creationId xmlns:a16="http://schemas.microsoft.com/office/drawing/2014/main" id="{13FE1738-0FEA-4A90-81DE-738CCA645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1376"/>
                <a:ext cx="11" cy="7"/>
              </a:xfrm>
              <a:custGeom>
                <a:avLst/>
                <a:gdLst>
                  <a:gd name="T0" fmla="*/ 9 w 11"/>
                  <a:gd name="T1" fmla="*/ 0 h 7"/>
                  <a:gd name="T2" fmla="*/ 9 w 11"/>
                  <a:gd name="T3" fmla="*/ 0 h 7"/>
                  <a:gd name="T4" fmla="*/ 4 w 11"/>
                  <a:gd name="T5" fmla="*/ 2 h 7"/>
                  <a:gd name="T6" fmla="*/ 0 w 11"/>
                  <a:gd name="T7" fmla="*/ 5 h 7"/>
                  <a:gd name="T8" fmla="*/ 0 w 11"/>
                  <a:gd name="T9" fmla="*/ 5 h 7"/>
                  <a:gd name="T10" fmla="*/ 0 w 11"/>
                  <a:gd name="T11" fmla="*/ 6 h 7"/>
                  <a:gd name="T12" fmla="*/ 1 w 11"/>
                  <a:gd name="T13" fmla="*/ 7 h 7"/>
                  <a:gd name="T14" fmla="*/ 1 w 11"/>
                  <a:gd name="T15" fmla="*/ 7 h 7"/>
                  <a:gd name="T16" fmla="*/ 6 w 11"/>
                  <a:gd name="T17" fmla="*/ 5 h 7"/>
                  <a:gd name="T18" fmla="*/ 10 w 11"/>
                  <a:gd name="T19" fmla="*/ 2 h 7"/>
                  <a:gd name="T20" fmla="*/ 10 w 11"/>
                  <a:gd name="T21" fmla="*/ 2 h 7"/>
                  <a:gd name="T22" fmla="*/ 11 w 11"/>
                  <a:gd name="T23" fmla="*/ 1 h 7"/>
                  <a:gd name="T24" fmla="*/ 11 w 11"/>
                  <a:gd name="T25" fmla="*/ 1 h 7"/>
                  <a:gd name="T26" fmla="*/ 10 w 11"/>
                  <a:gd name="T27" fmla="*/ 0 h 7"/>
                  <a:gd name="T28" fmla="*/ 9 w 11"/>
                  <a:gd name="T29" fmla="*/ 0 h 7"/>
                  <a:gd name="T30" fmla="*/ 9 w 11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7">
                    <a:moveTo>
                      <a:pt x="9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87" name="Freeform 434">
                <a:extLst>
                  <a:ext uri="{FF2B5EF4-FFF2-40B4-BE49-F238E27FC236}">
                    <a16:creationId xmlns:a16="http://schemas.microsoft.com/office/drawing/2014/main" id="{40CB4FE7-D0B8-4078-84FA-A07CB5DA8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380"/>
                <a:ext cx="5" cy="21"/>
              </a:xfrm>
              <a:custGeom>
                <a:avLst/>
                <a:gdLst>
                  <a:gd name="T0" fmla="*/ 3 w 5"/>
                  <a:gd name="T1" fmla="*/ 1 h 21"/>
                  <a:gd name="T2" fmla="*/ 3 w 5"/>
                  <a:gd name="T3" fmla="*/ 1 h 21"/>
                  <a:gd name="T4" fmla="*/ 0 w 5"/>
                  <a:gd name="T5" fmla="*/ 10 h 21"/>
                  <a:gd name="T6" fmla="*/ 0 w 5"/>
                  <a:gd name="T7" fmla="*/ 20 h 21"/>
                  <a:gd name="T8" fmla="*/ 0 w 5"/>
                  <a:gd name="T9" fmla="*/ 20 h 21"/>
                  <a:gd name="T10" fmla="*/ 0 w 5"/>
                  <a:gd name="T11" fmla="*/ 21 h 21"/>
                  <a:gd name="T12" fmla="*/ 1 w 5"/>
                  <a:gd name="T13" fmla="*/ 21 h 21"/>
                  <a:gd name="T14" fmla="*/ 1 w 5"/>
                  <a:gd name="T15" fmla="*/ 21 h 21"/>
                  <a:gd name="T16" fmla="*/ 2 w 5"/>
                  <a:gd name="T17" fmla="*/ 20 h 21"/>
                  <a:gd name="T18" fmla="*/ 2 w 5"/>
                  <a:gd name="T19" fmla="*/ 20 h 21"/>
                  <a:gd name="T20" fmla="*/ 3 w 5"/>
                  <a:gd name="T21" fmla="*/ 11 h 21"/>
                  <a:gd name="T22" fmla="*/ 5 w 5"/>
                  <a:gd name="T23" fmla="*/ 1 h 21"/>
                  <a:gd name="T24" fmla="*/ 5 w 5"/>
                  <a:gd name="T25" fmla="*/ 1 h 21"/>
                  <a:gd name="T26" fmla="*/ 4 w 5"/>
                  <a:gd name="T27" fmla="*/ 1 h 21"/>
                  <a:gd name="T28" fmla="*/ 4 w 5"/>
                  <a:gd name="T29" fmla="*/ 0 h 21"/>
                  <a:gd name="T30" fmla="*/ 3 w 5"/>
                  <a:gd name="T31" fmla="*/ 0 h 21"/>
                  <a:gd name="T32" fmla="*/ 3 w 5"/>
                  <a:gd name="T33" fmla="*/ 1 h 21"/>
                  <a:gd name="T34" fmla="*/ 3 w 5"/>
                  <a:gd name="T35" fmla="*/ 1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" h="21">
                    <a:moveTo>
                      <a:pt x="3" y="1"/>
                    </a:moveTo>
                    <a:lnTo>
                      <a:pt x="3" y="1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3" y="1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88" name="Freeform 435">
                <a:extLst>
                  <a:ext uri="{FF2B5EF4-FFF2-40B4-BE49-F238E27FC236}">
                    <a16:creationId xmlns:a16="http://schemas.microsoft.com/office/drawing/2014/main" id="{0CD53C20-084A-4A21-AB22-5D744083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382"/>
                <a:ext cx="8" cy="11"/>
              </a:xfrm>
              <a:custGeom>
                <a:avLst/>
                <a:gdLst>
                  <a:gd name="T0" fmla="*/ 0 w 8"/>
                  <a:gd name="T1" fmla="*/ 1 h 11"/>
                  <a:gd name="T2" fmla="*/ 0 w 8"/>
                  <a:gd name="T3" fmla="*/ 1 h 11"/>
                  <a:gd name="T4" fmla="*/ 7 w 8"/>
                  <a:gd name="T5" fmla="*/ 11 h 11"/>
                  <a:gd name="T6" fmla="*/ 7 w 8"/>
                  <a:gd name="T7" fmla="*/ 11 h 11"/>
                  <a:gd name="T8" fmla="*/ 7 w 8"/>
                  <a:gd name="T9" fmla="*/ 11 h 11"/>
                  <a:gd name="T10" fmla="*/ 8 w 8"/>
                  <a:gd name="T11" fmla="*/ 10 h 11"/>
                  <a:gd name="T12" fmla="*/ 8 w 8"/>
                  <a:gd name="T13" fmla="*/ 10 h 11"/>
                  <a:gd name="T14" fmla="*/ 1 w 8"/>
                  <a:gd name="T15" fmla="*/ 1 h 11"/>
                  <a:gd name="T16" fmla="*/ 1 w 8"/>
                  <a:gd name="T17" fmla="*/ 1 h 11"/>
                  <a:gd name="T18" fmla="*/ 0 w 8"/>
                  <a:gd name="T19" fmla="*/ 0 h 11"/>
                  <a:gd name="T20" fmla="*/ 0 w 8"/>
                  <a:gd name="T21" fmla="*/ 1 h 11"/>
                  <a:gd name="T22" fmla="*/ 0 w 8"/>
                  <a:gd name="T23" fmla="*/ 1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11">
                    <a:moveTo>
                      <a:pt x="0" y="1"/>
                    </a:moveTo>
                    <a:lnTo>
                      <a:pt x="0" y="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89" name="Freeform 436">
                <a:extLst>
                  <a:ext uri="{FF2B5EF4-FFF2-40B4-BE49-F238E27FC236}">
                    <a16:creationId xmlns:a16="http://schemas.microsoft.com/office/drawing/2014/main" id="{3BD09C05-B374-4F17-8446-C3F4A1EAC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381"/>
                <a:ext cx="9" cy="5"/>
              </a:xfrm>
              <a:custGeom>
                <a:avLst/>
                <a:gdLst>
                  <a:gd name="T0" fmla="*/ 1 w 9"/>
                  <a:gd name="T1" fmla="*/ 2 h 5"/>
                  <a:gd name="T2" fmla="*/ 1 w 9"/>
                  <a:gd name="T3" fmla="*/ 2 h 5"/>
                  <a:gd name="T4" fmla="*/ 4 w 9"/>
                  <a:gd name="T5" fmla="*/ 4 h 5"/>
                  <a:gd name="T6" fmla="*/ 8 w 9"/>
                  <a:gd name="T7" fmla="*/ 5 h 5"/>
                  <a:gd name="T8" fmla="*/ 8 w 9"/>
                  <a:gd name="T9" fmla="*/ 5 h 5"/>
                  <a:gd name="T10" fmla="*/ 9 w 9"/>
                  <a:gd name="T11" fmla="*/ 5 h 5"/>
                  <a:gd name="T12" fmla="*/ 9 w 9"/>
                  <a:gd name="T13" fmla="*/ 4 h 5"/>
                  <a:gd name="T14" fmla="*/ 8 w 9"/>
                  <a:gd name="T15" fmla="*/ 3 h 5"/>
                  <a:gd name="T16" fmla="*/ 8 w 9"/>
                  <a:gd name="T17" fmla="*/ 3 h 5"/>
                  <a:gd name="T18" fmla="*/ 5 w 9"/>
                  <a:gd name="T19" fmla="*/ 2 h 5"/>
                  <a:gd name="T20" fmla="*/ 2 w 9"/>
                  <a:gd name="T21" fmla="*/ 0 h 5"/>
                  <a:gd name="T22" fmla="*/ 2 w 9"/>
                  <a:gd name="T23" fmla="*/ 0 h 5"/>
                  <a:gd name="T24" fmla="*/ 1 w 9"/>
                  <a:gd name="T25" fmla="*/ 0 h 5"/>
                  <a:gd name="T26" fmla="*/ 1 w 9"/>
                  <a:gd name="T27" fmla="*/ 1 h 5"/>
                  <a:gd name="T28" fmla="*/ 0 w 9"/>
                  <a:gd name="T29" fmla="*/ 1 h 5"/>
                  <a:gd name="T30" fmla="*/ 1 w 9"/>
                  <a:gd name="T31" fmla="*/ 2 h 5"/>
                  <a:gd name="T32" fmla="*/ 1 w 9"/>
                  <a:gd name="T33" fmla="*/ 2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" h="5">
                    <a:moveTo>
                      <a:pt x="1" y="2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90" name="Freeform 437">
                <a:extLst>
                  <a:ext uri="{FF2B5EF4-FFF2-40B4-BE49-F238E27FC236}">
                    <a16:creationId xmlns:a16="http://schemas.microsoft.com/office/drawing/2014/main" id="{F584AC4E-C173-4A48-93E8-733960736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311"/>
                <a:ext cx="16" cy="19"/>
              </a:xfrm>
              <a:custGeom>
                <a:avLst/>
                <a:gdLst>
                  <a:gd name="T0" fmla="*/ 16 w 16"/>
                  <a:gd name="T1" fmla="*/ 18 h 19"/>
                  <a:gd name="T2" fmla="*/ 16 w 16"/>
                  <a:gd name="T3" fmla="*/ 18 h 19"/>
                  <a:gd name="T4" fmla="*/ 7 w 16"/>
                  <a:gd name="T5" fmla="*/ 9 h 19"/>
                  <a:gd name="T6" fmla="*/ 1 w 16"/>
                  <a:gd name="T7" fmla="*/ 0 h 19"/>
                  <a:gd name="T8" fmla="*/ 1 w 16"/>
                  <a:gd name="T9" fmla="*/ 0 h 19"/>
                  <a:gd name="T10" fmla="*/ 0 w 16"/>
                  <a:gd name="T11" fmla="*/ 0 h 19"/>
                  <a:gd name="T12" fmla="*/ 0 w 16"/>
                  <a:gd name="T13" fmla="*/ 0 h 19"/>
                  <a:gd name="T14" fmla="*/ 7 w 16"/>
                  <a:gd name="T15" fmla="*/ 10 h 19"/>
                  <a:gd name="T16" fmla="*/ 16 w 16"/>
                  <a:gd name="T17" fmla="*/ 19 h 19"/>
                  <a:gd name="T18" fmla="*/ 16 w 16"/>
                  <a:gd name="T19" fmla="*/ 19 h 19"/>
                  <a:gd name="T20" fmla="*/ 16 w 16"/>
                  <a:gd name="T21" fmla="*/ 19 h 19"/>
                  <a:gd name="T22" fmla="*/ 16 w 16"/>
                  <a:gd name="T23" fmla="*/ 18 h 19"/>
                  <a:gd name="T24" fmla="*/ 16 w 16"/>
                  <a:gd name="T25" fmla="*/ 18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9">
                    <a:moveTo>
                      <a:pt x="16" y="18"/>
                    </a:moveTo>
                    <a:lnTo>
                      <a:pt x="16" y="18"/>
                    </a:lnTo>
                    <a:lnTo>
                      <a:pt x="7" y="9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7" y="10"/>
                    </a:lnTo>
                    <a:lnTo>
                      <a:pt x="16" y="19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91" name="Freeform 438">
                <a:extLst>
                  <a:ext uri="{FF2B5EF4-FFF2-40B4-BE49-F238E27FC236}">
                    <a16:creationId xmlns:a16="http://schemas.microsoft.com/office/drawing/2014/main" id="{8C540641-88E5-4942-8A1A-D39BEDCD5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331"/>
                <a:ext cx="7" cy="2"/>
              </a:xfrm>
              <a:custGeom>
                <a:avLst/>
                <a:gdLst>
                  <a:gd name="T0" fmla="*/ 6 w 7"/>
                  <a:gd name="T1" fmla="*/ 0 h 2"/>
                  <a:gd name="T2" fmla="*/ 6 w 7"/>
                  <a:gd name="T3" fmla="*/ 0 h 2"/>
                  <a:gd name="T4" fmla="*/ 0 w 7"/>
                  <a:gd name="T5" fmla="*/ 0 h 2"/>
                  <a:gd name="T6" fmla="*/ 0 w 7"/>
                  <a:gd name="T7" fmla="*/ 0 h 2"/>
                  <a:gd name="T8" fmla="*/ 0 w 7"/>
                  <a:gd name="T9" fmla="*/ 1 h 2"/>
                  <a:gd name="T10" fmla="*/ 0 w 7"/>
                  <a:gd name="T11" fmla="*/ 2 h 2"/>
                  <a:gd name="T12" fmla="*/ 0 w 7"/>
                  <a:gd name="T13" fmla="*/ 2 h 2"/>
                  <a:gd name="T14" fmla="*/ 6 w 7"/>
                  <a:gd name="T15" fmla="*/ 2 h 2"/>
                  <a:gd name="T16" fmla="*/ 6 w 7"/>
                  <a:gd name="T17" fmla="*/ 2 h 2"/>
                  <a:gd name="T18" fmla="*/ 7 w 7"/>
                  <a:gd name="T19" fmla="*/ 1 h 2"/>
                  <a:gd name="T20" fmla="*/ 6 w 7"/>
                  <a:gd name="T21" fmla="*/ 0 h 2"/>
                  <a:gd name="T22" fmla="*/ 6 w 7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92" name="Freeform 439">
                <a:extLst>
                  <a:ext uri="{FF2B5EF4-FFF2-40B4-BE49-F238E27FC236}">
                    <a16:creationId xmlns:a16="http://schemas.microsoft.com/office/drawing/2014/main" id="{CC3503FB-E280-4A02-ABB0-AE62B4BE7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319"/>
                <a:ext cx="1" cy="10"/>
              </a:xfrm>
              <a:custGeom>
                <a:avLst/>
                <a:gdLst>
                  <a:gd name="T0" fmla="*/ 1 w 1"/>
                  <a:gd name="T1" fmla="*/ 9 h 10"/>
                  <a:gd name="T2" fmla="*/ 1 w 1"/>
                  <a:gd name="T3" fmla="*/ 9 h 10"/>
                  <a:gd name="T4" fmla="*/ 1 w 1"/>
                  <a:gd name="T5" fmla="*/ 1 h 10"/>
                  <a:gd name="T6" fmla="*/ 1 w 1"/>
                  <a:gd name="T7" fmla="*/ 1 h 10"/>
                  <a:gd name="T8" fmla="*/ 1 w 1"/>
                  <a:gd name="T9" fmla="*/ 0 h 10"/>
                  <a:gd name="T10" fmla="*/ 0 w 1"/>
                  <a:gd name="T11" fmla="*/ 1 h 10"/>
                  <a:gd name="T12" fmla="*/ 0 w 1"/>
                  <a:gd name="T13" fmla="*/ 1 h 10"/>
                  <a:gd name="T14" fmla="*/ 0 w 1"/>
                  <a:gd name="T15" fmla="*/ 9 h 10"/>
                  <a:gd name="T16" fmla="*/ 0 w 1"/>
                  <a:gd name="T17" fmla="*/ 9 h 10"/>
                  <a:gd name="T18" fmla="*/ 1 w 1"/>
                  <a:gd name="T19" fmla="*/ 10 h 10"/>
                  <a:gd name="T20" fmla="*/ 1 w 1"/>
                  <a:gd name="T21" fmla="*/ 9 h 10"/>
                  <a:gd name="T22" fmla="*/ 1 w 1"/>
                  <a:gd name="T23" fmla="*/ 9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" h="10">
                    <a:moveTo>
                      <a:pt x="1" y="9"/>
                    </a:moveTo>
                    <a:lnTo>
                      <a:pt x="1" y="9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93" name="Freeform 440">
                <a:extLst>
                  <a:ext uri="{FF2B5EF4-FFF2-40B4-BE49-F238E27FC236}">
                    <a16:creationId xmlns:a16="http://schemas.microsoft.com/office/drawing/2014/main" id="{CEA4D347-6CE1-4336-B46A-185297EAD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1333"/>
                <a:ext cx="10" cy="1"/>
              </a:xfrm>
              <a:custGeom>
                <a:avLst/>
                <a:gdLst>
                  <a:gd name="T0" fmla="*/ 1 w 10"/>
                  <a:gd name="T1" fmla="*/ 1 h 1"/>
                  <a:gd name="T2" fmla="*/ 1 w 10"/>
                  <a:gd name="T3" fmla="*/ 1 h 1"/>
                  <a:gd name="T4" fmla="*/ 9 w 10"/>
                  <a:gd name="T5" fmla="*/ 1 h 1"/>
                  <a:gd name="T6" fmla="*/ 9 w 10"/>
                  <a:gd name="T7" fmla="*/ 1 h 1"/>
                  <a:gd name="T8" fmla="*/ 10 w 10"/>
                  <a:gd name="T9" fmla="*/ 0 h 1"/>
                  <a:gd name="T10" fmla="*/ 9 w 10"/>
                  <a:gd name="T11" fmla="*/ 0 h 1"/>
                  <a:gd name="T12" fmla="*/ 9 w 10"/>
                  <a:gd name="T13" fmla="*/ 0 h 1"/>
                  <a:gd name="T14" fmla="*/ 1 w 10"/>
                  <a:gd name="T15" fmla="*/ 0 h 1"/>
                  <a:gd name="T16" fmla="*/ 1 w 10"/>
                  <a:gd name="T17" fmla="*/ 0 h 1"/>
                  <a:gd name="T18" fmla="*/ 0 w 10"/>
                  <a:gd name="T19" fmla="*/ 0 h 1"/>
                  <a:gd name="T20" fmla="*/ 1 w 10"/>
                  <a:gd name="T21" fmla="*/ 1 h 1"/>
                  <a:gd name="T22" fmla="*/ 1 w 10"/>
                  <a:gd name="T23" fmla="*/ 1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">
                    <a:moveTo>
                      <a:pt x="1" y="1"/>
                    </a:moveTo>
                    <a:lnTo>
                      <a:pt x="1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94" name="Freeform 441">
                <a:extLst>
                  <a:ext uri="{FF2B5EF4-FFF2-40B4-BE49-F238E27FC236}">
                    <a16:creationId xmlns:a16="http://schemas.microsoft.com/office/drawing/2014/main" id="{64213A79-450A-4092-86DA-FEB4DC020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1336"/>
                <a:ext cx="8" cy="9"/>
              </a:xfrm>
              <a:custGeom>
                <a:avLst/>
                <a:gdLst>
                  <a:gd name="T0" fmla="*/ 0 w 8"/>
                  <a:gd name="T1" fmla="*/ 1 h 9"/>
                  <a:gd name="T2" fmla="*/ 0 w 8"/>
                  <a:gd name="T3" fmla="*/ 1 h 9"/>
                  <a:gd name="T4" fmla="*/ 2 w 8"/>
                  <a:gd name="T5" fmla="*/ 5 h 9"/>
                  <a:gd name="T6" fmla="*/ 6 w 8"/>
                  <a:gd name="T7" fmla="*/ 8 h 9"/>
                  <a:gd name="T8" fmla="*/ 6 w 8"/>
                  <a:gd name="T9" fmla="*/ 8 h 9"/>
                  <a:gd name="T10" fmla="*/ 7 w 8"/>
                  <a:gd name="T11" fmla="*/ 9 h 9"/>
                  <a:gd name="T12" fmla="*/ 7 w 8"/>
                  <a:gd name="T13" fmla="*/ 8 h 9"/>
                  <a:gd name="T14" fmla="*/ 8 w 8"/>
                  <a:gd name="T15" fmla="*/ 8 h 9"/>
                  <a:gd name="T16" fmla="*/ 7 w 8"/>
                  <a:gd name="T17" fmla="*/ 7 h 9"/>
                  <a:gd name="T18" fmla="*/ 7 w 8"/>
                  <a:gd name="T19" fmla="*/ 7 h 9"/>
                  <a:gd name="T20" fmla="*/ 3 w 8"/>
                  <a:gd name="T21" fmla="*/ 1 h 9"/>
                  <a:gd name="T22" fmla="*/ 3 w 8"/>
                  <a:gd name="T23" fmla="*/ 1 h 9"/>
                  <a:gd name="T24" fmla="*/ 2 w 8"/>
                  <a:gd name="T25" fmla="*/ 0 h 9"/>
                  <a:gd name="T26" fmla="*/ 1 w 8"/>
                  <a:gd name="T27" fmla="*/ 0 h 9"/>
                  <a:gd name="T28" fmla="*/ 0 w 8"/>
                  <a:gd name="T29" fmla="*/ 0 h 9"/>
                  <a:gd name="T30" fmla="*/ 0 w 8"/>
                  <a:gd name="T31" fmla="*/ 1 h 9"/>
                  <a:gd name="T32" fmla="*/ 0 w 8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lnTo>
                      <a:pt x="0" y="1"/>
                    </a:lnTo>
                    <a:lnTo>
                      <a:pt x="2" y="5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95" name="Freeform 442">
                <a:extLst>
                  <a:ext uri="{FF2B5EF4-FFF2-40B4-BE49-F238E27FC236}">
                    <a16:creationId xmlns:a16="http://schemas.microsoft.com/office/drawing/2014/main" id="{6DB74361-B13B-4928-81BD-50F929DB9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1336"/>
                <a:ext cx="4" cy="10"/>
              </a:xfrm>
              <a:custGeom>
                <a:avLst/>
                <a:gdLst>
                  <a:gd name="T0" fmla="*/ 2 w 4"/>
                  <a:gd name="T1" fmla="*/ 1 h 10"/>
                  <a:gd name="T2" fmla="*/ 2 w 4"/>
                  <a:gd name="T3" fmla="*/ 1 h 10"/>
                  <a:gd name="T4" fmla="*/ 1 w 4"/>
                  <a:gd name="T5" fmla="*/ 5 h 10"/>
                  <a:gd name="T6" fmla="*/ 0 w 4"/>
                  <a:gd name="T7" fmla="*/ 10 h 10"/>
                  <a:gd name="T8" fmla="*/ 0 w 4"/>
                  <a:gd name="T9" fmla="*/ 10 h 10"/>
                  <a:gd name="T10" fmla="*/ 1 w 4"/>
                  <a:gd name="T11" fmla="*/ 10 h 10"/>
                  <a:gd name="T12" fmla="*/ 2 w 4"/>
                  <a:gd name="T13" fmla="*/ 10 h 10"/>
                  <a:gd name="T14" fmla="*/ 2 w 4"/>
                  <a:gd name="T15" fmla="*/ 10 h 10"/>
                  <a:gd name="T16" fmla="*/ 2 w 4"/>
                  <a:gd name="T17" fmla="*/ 5 h 10"/>
                  <a:gd name="T18" fmla="*/ 4 w 4"/>
                  <a:gd name="T19" fmla="*/ 1 h 10"/>
                  <a:gd name="T20" fmla="*/ 4 w 4"/>
                  <a:gd name="T21" fmla="*/ 1 h 10"/>
                  <a:gd name="T22" fmla="*/ 4 w 4"/>
                  <a:gd name="T23" fmla="*/ 1 h 10"/>
                  <a:gd name="T24" fmla="*/ 3 w 4"/>
                  <a:gd name="T25" fmla="*/ 0 h 10"/>
                  <a:gd name="T26" fmla="*/ 2 w 4"/>
                  <a:gd name="T27" fmla="*/ 1 h 10"/>
                  <a:gd name="T28" fmla="*/ 2 w 4"/>
                  <a:gd name="T29" fmla="*/ 1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10">
                    <a:moveTo>
                      <a:pt x="2" y="1"/>
                    </a:moveTo>
                    <a:lnTo>
                      <a:pt x="2" y="1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96" name="Freeform 443">
                <a:extLst>
                  <a:ext uri="{FF2B5EF4-FFF2-40B4-BE49-F238E27FC236}">
                    <a16:creationId xmlns:a16="http://schemas.microsoft.com/office/drawing/2014/main" id="{9CEB50C7-B5C2-409B-8466-8B0F1F92D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1227"/>
                <a:ext cx="55" cy="159"/>
              </a:xfrm>
              <a:custGeom>
                <a:avLst/>
                <a:gdLst>
                  <a:gd name="T0" fmla="*/ 52 w 55"/>
                  <a:gd name="T1" fmla="*/ 1 h 159"/>
                  <a:gd name="T2" fmla="*/ 37 w 55"/>
                  <a:gd name="T3" fmla="*/ 35 h 159"/>
                  <a:gd name="T4" fmla="*/ 32 w 55"/>
                  <a:gd name="T5" fmla="*/ 46 h 159"/>
                  <a:gd name="T6" fmla="*/ 30 w 55"/>
                  <a:gd name="T7" fmla="*/ 65 h 159"/>
                  <a:gd name="T8" fmla="*/ 31 w 55"/>
                  <a:gd name="T9" fmla="*/ 72 h 159"/>
                  <a:gd name="T10" fmla="*/ 36 w 55"/>
                  <a:gd name="T11" fmla="*/ 86 h 159"/>
                  <a:gd name="T12" fmla="*/ 37 w 55"/>
                  <a:gd name="T13" fmla="*/ 92 h 159"/>
                  <a:gd name="T14" fmla="*/ 35 w 55"/>
                  <a:gd name="T15" fmla="*/ 103 h 159"/>
                  <a:gd name="T16" fmla="*/ 26 w 55"/>
                  <a:gd name="T17" fmla="*/ 110 h 159"/>
                  <a:gd name="T18" fmla="*/ 11 w 55"/>
                  <a:gd name="T19" fmla="*/ 118 h 159"/>
                  <a:gd name="T20" fmla="*/ 7 w 55"/>
                  <a:gd name="T21" fmla="*/ 122 h 159"/>
                  <a:gd name="T22" fmla="*/ 2 w 55"/>
                  <a:gd name="T23" fmla="*/ 131 h 159"/>
                  <a:gd name="T24" fmla="*/ 0 w 55"/>
                  <a:gd name="T25" fmla="*/ 140 h 159"/>
                  <a:gd name="T26" fmla="*/ 2 w 55"/>
                  <a:gd name="T27" fmla="*/ 159 h 159"/>
                  <a:gd name="T28" fmla="*/ 3 w 55"/>
                  <a:gd name="T29" fmla="*/ 159 h 159"/>
                  <a:gd name="T30" fmla="*/ 2 w 55"/>
                  <a:gd name="T31" fmla="*/ 148 h 159"/>
                  <a:gd name="T32" fmla="*/ 2 w 55"/>
                  <a:gd name="T33" fmla="*/ 137 h 159"/>
                  <a:gd name="T34" fmla="*/ 4 w 55"/>
                  <a:gd name="T35" fmla="*/ 129 h 159"/>
                  <a:gd name="T36" fmla="*/ 12 w 55"/>
                  <a:gd name="T37" fmla="*/ 120 h 159"/>
                  <a:gd name="T38" fmla="*/ 19 w 55"/>
                  <a:gd name="T39" fmla="*/ 117 h 159"/>
                  <a:gd name="T40" fmla="*/ 32 w 55"/>
                  <a:gd name="T41" fmla="*/ 110 h 159"/>
                  <a:gd name="T42" fmla="*/ 40 w 55"/>
                  <a:gd name="T43" fmla="*/ 101 h 159"/>
                  <a:gd name="T44" fmla="*/ 41 w 55"/>
                  <a:gd name="T45" fmla="*/ 97 h 159"/>
                  <a:gd name="T46" fmla="*/ 41 w 55"/>
                  <a:gd name="T47" fmla="*/ 87 h 159"/>
                  <a:gd name="T48" fmla="*/ 38 w 55"/>
                  <a:gd name="T49" fmla="*/ 77 h 159"/>
                  <a:gd name="T50" fmla="*/ 36 w 55"/>
                  <a:gd name="T51" fmla="*/ 63 h 159"/>
                  <a:gd name="T52" fmla="*/ 37 w 55"/>
                  <a:gd name="T53" fmla="*/ 50 h 159"/>
                  <a:gd name="T54" fmla="*/ 40 w 55"/>
                  <a:gd name="T55" fmla="*/ 38 h 159"/>
                  <a:gd name="T56" fmla="*/ 55 w 55"/>
                  <a:gd name="T57" fmla="*/ 2 h 159"/>
                  <a:gd name="T58" fmla="*/ 55 w 55"/>
                  <a:gd name="T59" fmla="*/ 1 h 159"/>
                  <a:gd name="T60" fmla="*/ 53 w 55"/>
                  <a:gd name="T61" fmla="*/ 0 h 159"/>
                  <a:gd name="T62" fmla="*/ 52 w 55"/>
                  <a:gd name="T63" fmla="*/ 1 h 15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59">
                    <a:moveTo>
                      <a:pt x="52" y="1"/>
                    </a:moveTo>
                    <a:lnTo>
                      <a:pt x="52" y="1"/>
                    </a:lnTo>
                    <a:lnTo>
                      <a:pt x="41" y="23"/>
                    </a:lnTo>
                    <a:lnTo>
                      <a:pt x="37" y="35"/>
                    </a:lnTo>
                    <a:lnTo>
                      <a:pt x="32" y="46"/>
                    </a:lnTo>
                    <a:lnTo>
                      <a:pt x="30" y="55"/>
                    </a:lnTo>
                    <a:lnTo>
                      <a:pt x="30" y="65"/>
                    </a:lnTo>
                    <a:lnTo>
                      <a:pt x="31" y="72"/>
                    </a:lnTo>
                    <a:lnTo>
                      <a:pt x="33" y="79"/>
                    </a:lnTo>
                    <a:lnTo>
                      <a:pt x="36" y="86"/>
                    </a:lnTo>
                    <a:lnTo>
                      <a:pt x="37" y="92"/>
                    </a:lnTo>
                    <a:lnTo>
                      <a:pt x="37" y="99"/>
                    </a:lnTo>
                    <a:lnTo>
                      <a:pt x="35" y="103"/>
                    </a:lnTo>
                    <a:lnTo>
                      <a:pt x="30" y="107"/>
                    </a:lnTo>
                    <a:lnTo>
                      <a:pt x="26" y="110"/>
                    </a:lnTo>
                    <a:lnTo>
                      <a:pt x="16" y="116"/>
                    </a:lnTo>
                    <a:lnTo>
                      <a:pt x="11" y="118"/>
                    </a:lnTo>
                    <a:lnTo>
                      <a:pt x="7" y="122"/>
                    </a:lnTo>
                    <a:lnTo>
                      <a:pt x="4" y="126"/>
                    </a:lnTo>
                    <a:lnTo>
                      <a:pt x="2" y="131"/>
                    </a:lnTo>
                    <a:lnTo>
                      <a:pt x="1" y="135"/>
                    </a:lnTo>
                    <a:lnTo>
                      <a:pt x="0" y="140"/>
                    </a:lnTo>
                    <a:lnTo>
                      <a:pt x="1" y="150"/>
                    </a:lnTo>
                    <a:lnTo>
                      <a:pt x="2" y="159"/>
                    </a:lnTo>
                    <a:lnTo>
                      <a:pt x="3" y="159"/>
                    </a:lnTo>
                    <a:lnTo>
                      <a:pt x="2" y="148"/>
                    </a:lnTo>
                    <a:lnTo>
                      <a:pt x="2" y="142"/>
                    </a:lnTo>
                    <a:lnTo>
                      <a:pt x="2" y="137"/>
                    </a:lnTo>
                    <a:lnTo>
                      <a:pt x="4" y="129"/>
                    </a:lnTo>
                    <a:lnTo>
                      <a:pt x="8" y="124"/>
                    </a:lnTo>
                    <a:lnTo>
                      <a:pt x="12" y="120"/>
                    </a:lnTo>
                    <a:lnTo>
                      <a:pt x="19" y="117"/>
                    </a:lnTo>
                    <a:lnTo>
                      <a:pt x="26" y="114"/>
                    </a:lnTo>
                    <a:lnTo>
                      <a:pt x="32" y="110"/>
                    </a:lnTo>
                    <a:lnTo>
                      <a:pt x="38" y="104"/>
                    </a:lnTo>
                    <a:lnTo>
                      <a:pt x="40" y="101"/>
                    </a:lnTo>
                    <a:lnTo>
                      <a:pt x="41" y="97"/>
                    </a:lnTo>
                    <a:lnTo>
                      <a:pt x="41" y="92"/>
                    </a:lnTo>
                    <a:lnTo>
                      <a:pt x="41" y="87"/>
                    </a:lnTo>
                    <a:lnTo>
                      <a:pt x="38" y="77"/>
                    </a:lnTo>
                    <a:lnTo>
                      <a:pt x="37" y="69"/>
                    </a:lnTo>
                    <a:lnTo>
                      <a:pt x="36" y="63"/>
                    </a:lnTo>
                    <a:lnTo>
                      <a:pt x="36" y="56"/>
                    </a:lnTo>
                    <a:lnTo>
                      <a:pt x="37" y="50"/>
                    </a:lnTo>
                    <a:lnTo>
                      <a:pt x="40" y="38"/>
                    </a:lnTo>
                    <a:lnTo>
                      <a:pt x="45" y="26"/>
                    </a:lnTo>
                    <a:lnTo>
                      <a:pt x="55" y="2"/>
                    </a:lnTo>
                    <a:lnTo>
                      <a:pt x="55" y="1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97" name="Freeform 444">
                <a:extLst>
                  <a:ext uri="{FF2B5EF4-FFF2-40B4-BE49-F238E27FC236}">
                    <a16:creationId xmlns:a16="http://schemas.microsoft.com/office/drawing/2014/main" id="{4B2D92AE-5756-4E09-9E35-36182C8B0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" y="1582"/>
                <a:ext cx="21" cy="403"/>
              </a:xfrm>
              <a:custGeom>
                <a:avLst/>
                <a:gdLst>
                  <a:gd name="T0" fmla="*/ 19 w 21"/>
                  <a:gd name="T1" fmla="*/ 2 h 403"/>
                  <a:gd name="T2" fmla="*/ 19 w 21"/>
                  <a:gd name="T3" fmla="*/ 2 h 403"/>
                  <a:gd name="T4" fmla="*/ 17 w 21"/>
                  <a:gd name="T5" fmla="*/ 36 h 403"/>
                  <a:gd name="T6" fmla="*/ 13 w 21"/>
                  <a:gd name="T7" fmla="*/ 72 h 403"/>
                  <a:gd name="T8" fmla="*/ 6 w 21"/>
                  <a:gd name="T9" fmla="*/ 142 h 403"/>
                  <a:gd name="T10" fmla="*/ 6 w 21"/>
                  <a:gd name="T11" fmla="*/ 142 h 403"/>
                  <a:gd name="T12" fmla="*/ 3 w 21"/>
                  <a:gd name="T13" fmla="*/ 174 h 403"/>
                  <a:gd name="T14" fmla="*/ 1 w 21"/>
                  <a:gd name="T15" fmla="*/ 206 h 403"/>
                  <a:gd name="T16" fmla="*/ 0 w 21"/>
                  <a:gd name="T17" fmla="*/ 238 h 403"/>
                  <a:gd name="T18" fmla="*/ 1 w 21"/>
                  <a:gd name="T19" fmla="*/ 269 h 403"/>
                  <a:gd name="T20" fmla="*/ 1 w 21"/>
                  <a:gd name="T21" fmla="*/ 269 h 403"/>
                  <a:gd name="T22" fmla="*/ 2 w 21"/>
                  <a:gd name="T23" fmla="*/ 303 h 403"/>
                  <a:gd name="T24" fmla="*/ 6 w 21"/>
                  <a:gd name="T25" fmla="*/ 337 h 403"/>
                  <a:gd name="T26" fmla="*/ 12 w 21"/>
                  <a:gd name="T27" fmla="*/ 370 h 403"/>
                  <a:gd name="T28" fmla="*/ 19 w 21"/>
                  <a:gd name="T29" fmla="*/ 403 h 403"/>
                  <a:gd name="T30" fmla="*/ 19 w 21"/>
                  <a:gd name="T31" fmla="*/ 403 h 403"/>
                  <a:gd name="T32" fmla="*/ 20 w 21"/>
                  <a:gd name="T33" fmla="*/ 403 h 403"/>
                  <a:gd name="T34" fmla="*/ 20 w 21"/>
                  <a:gd name="T35" fmla="*/ 403 h 403"/>
                  <a:gd name="T36" fmla="*/ 20 w 21"/>
                  <a:gd name="T37" fmla="*/ 403 h 403"/>
                  <a:gd name="T38" fmla="*/ 13 w 21"/>
                  <a:gd name="T39" fmla="*/ 369 h 403"/>
                  <a:gd name="T40" fmla="*/ 8 w 21"/>
                  <a:gd name="T41" fmla="*/ 337 h 403"/>
                  <a:gd name="T42" fmla="*/ 5 w 21"/>
                  <a:gd name="T43" fmla="*/ 303 h 403"/>
                  <a:gd name="T44" fmla="*/ 3 w 21"/>
                  <a:gd name="T45" fmla="*/ 269 h 403"/>
                  <a:gd name="T46" fmla="*/ 3 w 21"/>
                  <a:gd name="T47" fmla="*/ 269 h 403"/>
                  <a:gd name="T48" fmla="*/ 3 w 21"/>
                  <a:gd name="T49" fmla="*/ 238 h 403"/>
                  <a:gd name="T50" fmla="*/ 5 w 21"/>
                  <a:gd name="T51" fmla="*/ 205 h 403"/>
                  <a:gd name="T52" fmla="*/ 7 w 21"/>
                  <a:gd name="T53" fmla="*/ 174 h 403"/>
                  <a:gd name="T54" fmla="*/ 10 w 21"/>
                  <a:gd name="T55" fmla="*/ 142 h 403"/>
                  <a:gd name="T56" fmla="*/ 10 w 21"/>
                  <a:gd name="T57" fmla="*/ 142 h 403"/>
                  <a:gd name="T58" fmla="*/ 14 w 21"/>
                  <a:gd name="T59" fmla="*/ 101 h 403"/>
                  <a:gd name="T60" fmla="*/ 18 w 21"/>
                  <a:gd name="T61" fmla="*/ 62 h 403"/>
                  <a:gd name="T62" fmla="*/ 18 w 21"/>
                  <a:gd name="T63" fmla="*/ 62 h 403"/>
                  <a:gd name="T64" fmla="*/ 20 w 21"/>
                  <a:gd name="T65" fmla="*/ 31 h 403"/>
                  <a:gd name="T66" fmla="*/ 21 w 21"/>
                  <a:gd name="T67" fmla="*/ 16 h 403"/>
                  <a:gd name="T68" fmla="*/ 21 w 21"/>
                  <a:gd name="T69" fmla="*/ 1 h 403"/>
                  <a:gd name="T70" fmla="*/ 21 w 21"/>
                  <a:gd name="T71" fmla="*/ 1 h 403"/>
                  <a:gd name="T72" fmla="*/ 21 w 21"/>
                  <a:gd name="T73" fmla="*/ 1 h 403"/>
                  <a:gd name="T74" fmla="*/ 20 w 21"/>
                  <a:gd name="T75" fmla="*/ 0 h 403"/>
                  <a:gd name="T76" fmla="*/ 19 w 21"/>
                  <a:gd name="T77" fmla="*/ 1 h 403"/>
                  <a:gd name="T78" fmla="*/ 19 w 21"/>
                  <a:gd name="T79" fmla="*/ 2 h 403"/>
                  <a:gd name="T80" fmla="*/ 19 w 21"/>
                  <a:gd name="T81" fmla="*/ 2 h 4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403">
                    <a:moveTo>
                      <a:pt x="19" y="2"/>
                    </a:moveTo>
                    <a:lnTo>
                      <a:pt x="19" y="2"/>
                    </a:lnTo>
                    <a:lnTo>
                      <a:pt x="17" y="36"/>
                    </a:lnTo>
                    <a:lnTo>
                      <a:pt x="13" y="72"/>
                    </a:lnTo>
                    <a:lnTo>
                      <a:pt x="6" y="142"/>
                    </a:lnTo>
                    <a:lnTo>
                      <a:pt x="3" y="174"/>
                    </a:lnTo>
                    <a:lnTo>
                      <a:pt x="1" y="206"/>
                    </a:lnTo>
                    <a:lnTo>
                      <a:pt x="0" y="238"/>
                    </a:lnTo>
                    <a:lnTo>
                      <a:pt x="1" y="269"/>
                    </a:lnTo>
                    <a:lnTo>
                      <a:pt x="2" y="303"/>
                    </a:lnTo>
                    <a:lnTo>
                      <a:pt x="6" y="337"/>
                    </a:lnTo>
                    <a:lnTo>
                      <a:pt x="12" y="370"/>
                    </a:lnTo>
                    <a:lnTo>
                      <a:pt x="19" y="403"/>
                    </a:lnTo>
                    <a:lnTo>
                      <a:pt x="20" y="403"/>
                    </a:lnTo>
                    <a:lnTo>
                      <a:pt x="13" y="369"/>
                    </a:lnTo>
                    <a:lnTo>
                      <a:pt x="8" y="337"/>
                    </a:lnTo>
                    <a:lnTo>
                      <a:pt x="5" y="303"/>
                    </a:lnTo>
                    <a:lnTo>
                      <a:pt x="3" y="269"/>
                    </a:lnTo>
                    <a:lnTo>
                      <a:pt x="3" y="238"/>
                    </a:lnTo>
                    <a:lnTo>
                      <a:pt x="5" y="205"/>
                    </a:lnTo>
                    <a:lnTo>
                      <a:pt x="7" y="174"/>
                    </a:lnTo>
                    <a:lnTo>
                      <a:pt x="10" y="142"/>
                    </a:lnTo>
                    <a:lnTo>
                      <a:pt x="14" y="101"/>
                    </a:lnTo>
                    <a:lnTo>
                      <a:pt x="18" y="62"/>
                    </a:lnTo>
                    <a:lnTo>
                      <a:pt x="20" y="31"/>
                    </a:lnTo>
                    <a:lnTo>
                      <a:pt x="21" y="16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98" name="Freeform 445">
                <a:extLst>
                  <a:ext uri="{FF2B5EF4-FFF2-40B4-BE49-F238E27FC236}">
                    <a16:creationId xmlns:a16="http://schemas.microsoft.com/office/drawing/2014/main" id="{6B0BABD1-3AB1-43D6-BF01-65865998D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782"/>
                <a:ext cx="21" cy="61"/>
              </a:xfrm>
              <a:custGeom>
                <a:avLst/>
                <a:gdLst>
                  <a:gd name="T0" fmla="*/ 0 w 21"/>
                  <a:gd name="T1" fmla="*/ 1 h 61"/>
                  <a:gd name="T2" fmla="*/ 0 w 21"/>
                  <a:gd name="T3" fmla="*/ 1 h 61"/>
                  <a:gd name="T4" fmla="*/ 7 w 21"/>
                  <a:gd name="T5" fmla="*/ 15 h 61"/>
                  <a:gd name="T6" fmla="*/ 12 w 21"/>
                  <a:gd name="T7" fmla="*/ 30 h 61"/>
                  <a:gd name="T8" fmla="*/ 16 w 21"/>
                  <a:gd name="T9" fmla="*/ 45 h 61"/>
                  <a:gd name="T10" fmla="*/ 20 w 21"/>
                  <a:gd name="T11" fmla="*/ 60 h 61"/>
                  <a:gd name="T12" fmla="*/ 20 w 21"/>
                  <a:gd name="T13" fmla="*/ 60 h 61"/>
                  <a:gd name="T14" fmla="*/ 21 w 21"/>
                  <a:gd name="T15" fmla="*/ 61 h 61"/>
                  <a:gd name="T16" fmla="*/ 21 w 21"/>
                  <a:gd name="T17" fmla="*/ 60 h 61"/>
                  <a:gd name="T18" fmla="*/ 21 w 21"/>
                  <a:gd name="T19" fmla="*/ 60 h 61"/>
                  <a:gd name="T20" fmla="*/ 18 w 21"/>
                  <a:gd name="T21" fmla="*/ 45 h 61"/>
                  <a:gd name="T22" fmla="*/ 14 w 21"/>
                  <a:gd name="T23" fmla="*/ 30 h 61"/>
                  <a:gd name="T24" fmla="*/ 9 w 21"/>
                  <a:gd name="T25" fmla="*/ 14 h 61"/>
                  <a:gd name="T26" fmla="*/ 6 w 21"/>
                  <a:gd name="T27" fmla="*/ 7 h 61"/>
                  <a:gd name="T28" fmla="*/ 2 w 21"/>
                  <a:gd name="T29" fmla="*/ 1 h 61"/>
                  <a:gd name="T30" fmla="*/ 2 w 21"/>
                  <a:gd name="T31" fmla="*/ 1 h 61"/>
                  <a:gd name="T32" fmla="*/ 1 w 21"/>
                  <a:gd name="T33" fmla="*/ 0 h 61"/>
                  <a:gd name="T34" fmla="*/ 0 w 21"/>
                  <a:gd name="T35" fmla="*/ 1 h 61"/>
                  <a:gd name="T36" fmla="*/ 0 w 21"/>
                  <a:gd name="T37" fmla="*/ 1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61">
                    <a:moveTo>
                      <a:pt x="0" y="1"/>
                    </a:moveTo>
                    <a:lnTo>
                      <a:pt x="0" y="1"/>
                    </a:lnTo>
                    <a:lnTo>
                      <a:pt x="7" y="15"/>
                    </a:lnTo>
                    <a:lnTo>
                      <a:pt x="12" y="30"/>
                    </a:lnTo>
                    <a:lnTo>
                      <a:pt x="16" y="45"/>
                    </a:lnTo>
                    <a:lnTo>
                      <a:pt x="20" y="60"/>
                    </a:lnTo>
                    <a:lnTo>
                      <a:pt x="21" y="61"/>
                    </a:lnTo>
                    <a:lnTo>
                      <a:pt x="21" y="60"/>
                    </a:lnTo>
                    <a:lnTo>
                      <a:pt x="18" y="45"/>
                    </a:lnTo>
                    <a:lnTo>
                      <a:pt x="14" y="30"/>
                    </a:lnTo>
                    <a:lnTo>
                      <a:pt x="9" y="14"/>
                    </a:lnTo>
                    <a:lnTo>
                      <a:pt x="6" y="7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699" name="Freeform 446">
                <a:extLst>
                  <a:ext uri="{FF2B5EF4-FFF2-40B4-BE49-F238E27FC236}">
                    <a16:creationId xmlns:a16="http://schemas.microsoft.com/office/drawing/2014/main" id="{EF3699C1-0268-4784-9E40-530A2E8E7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1335"/>
                <a:ext cx="48" cy="32"/>
              </a:xfrm>
              <a:custGeom>
                <a:avLst/>
                <a:gdLst>
                  <a:gd name="T0" fmla="*/ 0 w 48"/>
                  <a:gd name="T1" fmla="*/ 1 h 32"/>
                  <a:gd name="T2" fmla="*/ 0 w 48"/>
                  <a:gd name="T3" fmla="*/ 1 h 32"/>
                  <a:gd name="T4" fmla="*/ 24 w 48"/>
                  <a:gd name="T5" fmla="*/ 16 h 32"/>
                  <a:gd name="T6" fmla="*/ 47 w 48"/>
                  <a:gd name="T7" fmla="*/ 32 h 32"/>
                  <a:gd name="T8" fmla="*/ 47 w 48"/>
                  <a:gd name="T9" fmla="*/ 32 h 32"/>
                  <a:gd name="T10" fmla="*/ 48 w 48"/>
                  <a:gd name="T11" fmla="*/ 32 h 32"/>
                  <a:gd name="T12" fmla="*/ 48 w 48"/>
                  <a:gd name="T13" fmla="*/ 31 h 32"/>
                  <a:gd name="T14" fmla="*/ 48 w 48"/>
                  <a:gd name="T15" fmla="*/ 31 h 32"/>
                  <a:gd name="T16" fmla="*/ 25 w 48"/>
                  <a:gd name="T17" fmla="*/ 14 h 32"/>
                  <a:gd name="T18" fmla="*/ 13 w 48"/>
                  <a:gd name="T19" fmla="*/ 7 h 32"/>
                  <a:gd name="T20" fmla="*/ 0 w 48"/>
                  <a:gd name="T21" fmla="*/ 0 h 32"/>
                  <a:gd name="T22" fmla="*/ 0 w 48"/>
                  <a:gd name="T23" fmla="*/ 0 h 32"/>
                  <a:gd name="T24" fmla="*/ 0 w 48"/>
                  <a:gd name="T25" fmla="*/ 0 h 32"/>
                  <a:gd name="T26" fmla="*/ 0 w 48"/>
                  <a:gd name="T27" fmla="*/ 1 h 32"/>
                  <a:gd name="T28" fmla="*/ 0 w 48"/>
                  <a:gd name="T29" fmla="*/ 1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32">
                    <a:moveTo>
                      <a:pt x="0" y="1"/>
                    </a:moveTo>
                    <a:lnTo>
                      <a:pt x="0" y="1"/>
                    </a:lnTo>
                    <a:lnTo>
                      <a:pt x="24" y="16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1"/>
                    </a:lnTo>
                    <a:lnTo>
                      <a:pt x="25" y="14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00" name="Freeform 447">
                <a:extLst>
                  <a:ext uri="{FF2B5EF4-FFF2-40B4-BE49-F238E27FC236}">
                    <a16:creationId xmlns:a16="http://schemas.microsoft.com/office/drawing/2014/main" id="{96AC99F2-29A5-48AF-BAC3-3F24B8021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" y="1352"/>
                <a:ext cx="131" cy="502"/>
              </a:xfrm>
              <a:custGeom>
                <a:avLst/>
                <a:gdLst>
                  <a:gd name="T0" fmla="*/ 0 w 131"/>
                  <a:gd name="T1" fmla="*/ 1 h 502"/>
                  <a:gd name="T2" fmla="*/ 4 w 131"/>
                  <a:gd name="T3" fmla="*/ 17 h 502"/>
                  <a:gd name="T4" fmla="*/ 6 w 131"/>
                  <a:gd name="T5" fmla="*/ 49 h 502"/>
                  <a:gd name="T6" fmla="*/ 7 w 131"/>
                  <a:gd name="T7" fmla="*/ 66 h 502"/>
                  <a:gd name="T8" fmla="*/ 16 w 131"/>
                  <a:gd name="T9" fmla="*/ 131 h 502"/>
                  <a:gd name="T10" fmla="*/ 21 w 131"/>
                  <a:gd name="T11" fmla="*/ 163 h 502"/>
                  <a:gd name="T12" fmla="*/ 31 w 131"/>
                  <a:gd name="T13" fmla="*/ 195 h 502"/>
                  <a:gd name="T14" fmla="*/ 36 w 131"/>
                  <a:gd name="T15" fmla="*/ 209 h 502"/>
                  <a:gd name="T16" fmla="*/ 56 w 131"/>
                  <a:gd name="T17" fmla="*/ 253 h 502"/>
                  <a:gd name="T18" fmla="*/ 72 w 131"/>
                  <a:gd name="T19" fmla="*/ 281 h 502"/>
                  <a:gd name="T20" fmla="*/ 104 w 131"/>
                  <a:gd name="T21" fmla="*/ 340 h 502"/>
                  <a:gd name="T22" fmla="*/ 118 w 131"/>
                  <a:gd name="T23" fmla="*/ 370 h 502"/>
                  <a:gd name="T24" fmla="*/ 127 w 131"/>
                  <a:gd name="T25" fmla="*/ 401 h 502"/>
                  <a:gd name="T26" fmla="*/ 129 w 131"/>
                  <a:gd name="T27" fmla="*/ 433 h 502"/>
                  <a:gd name="T28" fmla="*/ 128 w 131"/>
                  <a:gd name="T29" fmla="*/ 442 h 502"/>
                  <a:gd name="T30" fmla="*/ 122 w 131"/>
                  <a:gd name="T31" fmla="*/ 468 h 502"/>
                  <a:gd name="T32" fmla="*/ 110 w 131"/>
                  <a:gd name="T33" fmla="*/ 501 h 502"/>
                  <a:gd name="T34" fmla="*/ 111 w 131"/>
                  <a:gd name="T35" fmla="*/ 502 h 502"/>
                  <a:gd name="T36" fmla="*/ 112 w 131"/>
                  <a:gd name="T37" fmla="*/ 501 h 502"/>
                  <a:gd name="T38" fmla="*/ 123 w 131"/>
                  <a:gd name="T39" fmla="*/ 471 h 502"/>
                  <a:gd name="T40" fmla="*/ 131 w 131"/>
                  <a:gd name="T41" fmla="*/ 438 h 502"/>
                  <a:gd name="T42" fmla="*/ 131 w 131"/>
                  <a:gd name="T43" fmla="*/ 423 h 502"/>
                  <a:gd name="T44" fmla="*/ 128 w 131"/>
                  <a:gd name="T45" fmla="*/ 392 h 502"/>
                  <a:gd name="T46" fmla="*/ 124 w 131"/>
                  <a:gd name="T47" fmla="*/ 378 h 502"/>
                  <a:gd name="T48" fmla="*/ 112 w 131"/>
                  <a:gd name="T49" fmla="*/ 348 h 502"/>
                  <a:gd name="T50" fmla="*/ 98 w 131"/>
                  <a:gd name="T51" fmla="*/ 319 h 502"/>
                  <a:gd name="T52" fmla="*/ 66 w 131"/>
                  <a:gd name="T53" fmla="*/ 260 h 502"/>
                  <a:gd name="T54" fmla="*/ 38 w 131"/>
                  <a:gd name="T55" fmla="*/ 200 h 502"/>
                  <a:gd name="T56" fmla="*/ 33 w 131"/>
                  <a:gd name="T57" fmla="*/ 184 h 502"/>
                  <a:gd name="T58" fmla="*/ 25 w 131"/>
                  <a:gd name="T59" fmla="*/ 152 h 502"/>
                  <a:gd name="T60" fmla="*/ 21 w 131"/>
                  <a:gd name="T61" fmla="*/ 136 h 502"/>
                  <a:gd name="T62" fmla="*/ 12 w 131"/>
                  <a:gd name="T63" fmla="*/ 70 h 502"/>
                  <a:gd name="T64" fmla="*/ 11 w 131"/>
                  <a:gd name="T65" fmla="*/ 53 h 502"/>
                  <a:gd name="T66" fmla="*/ 8 w 131"/>
                  <a:gd name="T67" fmla="*/ 21 h 502"/>
                  <a:gd name="T68" fmla="*/ 4 w 131"/>
                  <a:gd name="T69" fmla="*/ 6 h 502"/>
                  <a:gd name="T70" fmla="*/ 2 w 131"/>
                  <a:gd name="T71" fmla="*/ 0 h 502"/>
                  <a:gd name="T72" fmla="*/ 2 w 131"/>
                  <a:gd name="T73" fmla="*/ 0 h 502"/>
                  <a:gd name="T74" fmla="*/ 0 w 131"/>
                  <a:gd name="T75" fmla="*/ 0 h 502"/>
                  <a:gd name="T76" fmla="*/ 0 w 131"/>
                  <a:gd name="T77" fmla="*/ 1 h 5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1" h="502">
                    <a:moveTo>
                      <a:pt x="0" y="1"/>
                    </a:moveTo>
                    <a:lnTo>
                      <a:pt x="0" y="1"/>
                    </a:lnTo>
                    <a:lnTo>
                      <a:pt x="3" y="10"/>
                    </a:lnTo>
                    <a:lnTo>
                      <a:pt x="4" y="17"/>
                    </a:lnTo>
                    <a:lnTo>
                      <a:pt x="5" y="33"/>
                    </a:lnTo>
                    <a:lnTo>
                      <a:pt x="6" y="49"/>
                    </a:lnTo>
                    <a:lnTo>
                      <a:pt x="7" y="66"/>
                    </a:lnTo>
                    <a:lnTo>
                      <a:pt x="11" y="98"/>
                    </a:lnTo>
                    <a:lnTo>
                      <a:pt x="16" y="131"/>
                    </a:lnTo>
                    <a:lnTo>
                      <a:pt x="21" y="163"/>
                    </a:lnTo>
                    <a:lnTo>
                      <a:pt x="26" y="179"/>
                    </a:lnTo>
                    <a:lnTo>
                      <a:pt x="31" y="195"/>
                    </a:lnTo>
                    <a:lnTo>
                      <a:pt x="36" y="209"/>
                    </a:lnTo>
                    <a:lnTo>
                      <a:pt x="42" y="224"/>
                    </a:lnTo>
                    <a:lnTo>
                      <a:pt x="56" y="253"/>
                    </a:lnTo>
                    <a:lnTo>
                      <a:pt x="72" y="281"/>
                    </a:lnTo>
                    <a:lnTo>
                      <a:pt x="89" y="311"/>
                    </a:lnTo>
                    <a:lnTo>
                      <a:pt x="104" y="340"/>
                    </a:lnTo>
                    <a:lnTo>
                      <a:pt x="118" y="370"/>
                    </a:lnTo>
                    <a:lnTo>
                      <a:pt x="123" y="385"/>
                    </a:lnTo>
                    <a:lnTo>
                      <a:pt x="127" y="401"/>
                    </a:lnTo>
                    <a:lnTo>
                      <a:pt x="128" y="417"/>
                    </a:lnTo>
                    <a:lnTo>
                      <a:pt x="129" y="433"/>
                    </a:lnTo>
                    <a:lnTo>
                      <a:pt x="128" y="442"/>
                    </a:lnTo>
                    <a:lnTo>
                      <a:pt x="127" y="450"/>
                    </a:lnTo>
                    <a:lnTo>
                      <a:pt x="122" y="468"/>
                    </a:lnTo>
                    <a:lnTo>
                      <a:pt x="116" y="484"/>
                    </a:lnTo>
                    <a:lnTo>
                      <a:pt x="110" y="501"/>
                    </a:lnTo>
                    <a:lnTo>
                      <a:pt x="111" y="502"/>
                    </a:lnTo>
                    <a:lnTo>
                      <a:pt x="112" y="501"/>
                    </a:lnTo>
                    <a:lnTo>
                      <a:pt x="118" y="486"/>
                    </a:lnTo>
                    <a:lnTo>
                      <a:pt x="123" y="471"/>
                    </a:lnTo>
                    <a:lnTo>
                      <a:pt x="128" y="455"/>
                    </a:lnTo>
                    <a:lnTo>
                      <a:pt x="131" y="438"/>
                    </a:lnTo>
                    <a:lnTo>
                      <a:pt x="131" y="423"/>
                    </a:lnTo>
                    <a:lnTo>
                      <a:pt x="130" y="408"/>
                    </a:lnTo>
                    <a:lnTo>
                      <a:pt x="128" y="392"/>
                    </a:lnTo>
                    <a:lnTo>
                      <a:pt x="124" y="378"/>
                    </a:lnTo>
                    <a:lnTo>
                      <a:pt x="119" y="363"/>
                    </a:lnTo>
                    <a:lnTo>
                      <a:pt x="112" y="348"/>
                    </a:lnTo>
                    <a:lnTo>
                      <a:pt x="98" y="319"/>
                    </a:lnTo>
                    <a:lnTo>
                      <a:pt x="66" y="260"/>
                    </a:lnTo>
                    <a:lnTo>
                      <a:pt x="51" y="231"/>
                    </a:lnTo>
                    <a:lnTo>
                      <a:pt x="38" y="200"/>
                    </a:lnTo>
                    <a:lnTo>
                      <a:pt x="33" y="184"/>
                    </a:lnTo>
                    <a:lnTo>
                      <a:pt x="29" y="168"/>
                    </a:lnTo>
                    <a:lnTo>
                      <a:pt x="25" y="152"/>
                    </a:lnTo>
                    <a:lnTo>
                      <a:pt x="21" y="136"/>
                    </a:lnTo>
                    <a:lnTo>
                      <a:pt x="17" y="102"/>
                    </a:lnTo>
                    <a:lnTo>
                      <a:pt x="12" y="70"/>
                    </a:lnTo>
                    <a:lnTo>
                      <a:pt x="11" y="53"/>
                    </a:lnTo>
                    <a:lnTo>
                      <a:pt x="10" y="37"/>
                    </a:lnTo>
                    <a:lnTo>
                      <a:pt x="8" y="21"/>
                    </a:lnTo>
                    <a:lnTo>
                      <a:pt x="7" y="13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01" name="Freeform 448">
                <a:extLst>
                  <a:ext uri="{FF2B5EF4-FFF2-40B4-BE49-F238E27FC236}">
                    <a16:creationId xmlns:a16="http://schemas.microsoft.com/office/drawing/2014/main" id="{446BAD9E-25EA-42E2-B525-7A5F324BF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1794"/>
                <a:ext cx="171" cy="140"/>
              </a:xfrm>
              <a:custGeom>
                <a:avLst/>
                <a:gdLst>
                  <a:gd name="T0" fmla="*/ 1 w 171"/>
                  <a:gd name="T1" fmla="*/ 140 h 140"/>
                  <a:gd name="T2" fmla="*/ 2 w 171"/>
                  <a:gd name="T3" fmla="*/ 115 h 140"/>
                  <a:gd name="T4" fmla="*/ 3 w 171"/>
                  <a:gd name="T5" fmla="*/ 109 h 140"/>
                  <a:gd name="T6" fmla="*/ 9 w 171"/>
                  <a:gd name="T7" fmla="*/ 89 h 140"/>
                  <a:gd name="T8" fmla="*/ 15 w 171"/>
                  <a:gd name="T9" fmla="*/ 77 h 140"/>
                  <a:gd name="T10" fmla="*/ 31 w 171"/>
                  <a:gd name="T11" fmla="*/ 53 h 140"/>
                  <a:gd name="T12" fmla="*/ 40 w 171"/>
                  <a:gd name="T13" fmla="*/ 43 h 140"/>
                  <a:gd name="T14" fmla="*/ 63 w 171"/>
                  <a:gd name="T15" fmla="*/ 22 h 140"/>
                  <a:gd name="T16" fmla="*/ 66 w 171"/>
                  <a:gd name="T17" fmla="*/ 19 h 140"/>
                  <a:gd name="T18" fmla="*/ 74 w 171"/>
                  <a:gd name="T19" fmla="*/ 16 h 140"/>
                  <a:gd name="T20" fmla="*/ 78 w 171"/>
                  <a:gd name="T21" fmla="*/ 17 h 140"/>
                  <a:gd name="T22" fmla="*/ 79 w 171"/>
                  <a:gd name="T23" fmla="*/ 20 h 140"/>
                  <a:gd name="T24" fmla="*/ 79 w 171"/>
                  <a:gd name="T25" fmla="*/ 29 h 140"/>
                  <a:gd name="T26" fmla="*/ 77 w 171"/>
                  <a:gd name="T27" fmla="*/ 38 h 140"/>
                  <a:gd name="T28" fmla="*/ 74 w 171"/>
                  <a:gd name="T29" fmla="*/ 56 h 140"/>
                  <a:gd name="T30" fmla="*/ 74 w 171"/>
                  <a:gd name="T31" fmla="*/ 62 h 140"/>
                  <a:gd name="T32" fmla="*/ 77 w 171"/>
                  <a:gd name="T33" fmla="*/ 67 h 140"/>
                  <a:gd name="T34" fmla="*/ 79 w 171"/>
                  <a:gd name="T35" fmla="*/ 67 h 140"/>
                  <a:gd name="T36" fmla="*/ 86 w 171"/>
                  <a:gd name="T37" fmla="*/ 62 h 140"/>
                  <a:gd name="T38" fmla="*/ 94 w 171"/>
                  <a:gd name="T39" fmla="*/ 53 h 140"/>
                  <a:gd name="T40" fmla="*/ 126 w 171"/>
                  <a:gd name="T41" fmla="*/ 20 h 140"/>
                  <a:gd name="T42" fmla="*/ 135 w 171"/>
                  <a:gd name="T43" fmla="*/ 13 h 140"/>
                  <a:gd name="T44" fmla="*/ 152 w 171"/>
                  <a:gd name="T45" fmla="*/ 5 h 140"/>
                  <a:gd name="T46" fmla="*/ 164 w 171"/>
                  <a:gd name="T47" fmla="*/ 2 h 140"/>
                  <a:gd name="T48" fmla="*/ 170 w 171"/>
                  <a:gd name="T49" fmla="*/ 3 h 140"/>
                  <a:gd name="T50" fmla="*/ 171 w 171"/>
                  <a:gd name="T51" fmla="*/ 1 h 140"/>
                  <a:gd name="T52" fmla="*/ 170 w 171"/>
                  <a:gd name="T53" fmla="*/ 1 h 140"/>
                  <a:gd name="T54" fmla="*/ 161 w 171"/>
                  <a:gd name="T55" fmla="*/ 1 h 140"/>
                  <a:gd name="T56" fmla="*/ 142 w 171"/>
                  <a:gd name="T57" fmla="*/ 6 h 140"/>
                  <a:gd name="T58" fmla="*/ 134 w 171"/>
                  <a:gd name="T59" fmla="*/ 12 h 140"/>
                  <a:gd name="T60" fmla="*/ 115 w 171"/>
                  <a:gd name="T61" fmla="*/ 28 h 140"/>
                  <a:gd name="T62" fmla="*/ 97 w 171"/>
                  <a:gd name="T63" fmla="*/ 46 h 140"/>
                  <a:gd name="T64" fmla="*/ 88 w 171"/>
                  <a:gd name="T65" fmla="*/ 57 h 140"/>
                  <a:gd name="T66" fmla="*/ 81 w 171"/>
                  <a:gd name="T67" fmla="*/ 63 h 140"/>
                  <a:gd name="T68" fmla="*/ 79 w 171"/>
                  <a:gd name="T69" fmla="*/ 64 h 140"/>
                  <a:gd name="T70" fmla="*/ 76 w 171"/>
                  <a:gd name="T71" fmla="*/ 62 h 140"/>
                  <a:gd name="T72" fmla="*/ 76 w 171"/>
                  <a:gd name="T73" fmla="*/ 52 h 140"/>
                  <a:gd name="T74" fmla="*/ 78 w 171"/>
                  <a:gd name="T75" fmla="*/ 43 h 140"/>
                  <a:gd name="T76" fmla="*/ 81 w 171"/>
                  <a:gd name="T77" fmla="*/ 25 h 140"/>
                  <a:gd name="T78" fmla="*/ 80 w 171"/>
                  <a:gd name="T79" fmla="*/ 17 h 140"/>
                  <a:gd name="T80" fmla="*/ 78 w 171"/>
                  <a:gd name="T81" fmla="*/ 15 h 140"/>
                  <a:gd name="T82" fmla="*/ 74 w 171"/>
                  <a:gd name="T83" fmla="*/ 14 h 140"/>
                  <a:gd name="T84" fmla="*/ 65 w 171"/>
                  <a:gd name="T85" fmla="*/ 19 h 140"/>
                  <a:gd name="T86" fmla="*/ 45 w 171"/>
                  <a:gd name="T87" fmla="*/ 36 h 140"/>
                  <a:gd name="T88" fmla="*/ 37 w 171"/>
                  <a:gd name="T89" fmla="*/ 44 h 140"/>
                  <a:gd name="T90" fmla="*/ 21 w 171"/>
                  <a:gd name="T91" fmla="*/ 64 h 140"/>
                  <a:gd name="T92" fmla="*/ 9 w 171"/>
                  <a:gd name="T93" fmla="*/ 87 h 140"/>
                  <a:gd name="T94" fmla="*/ 5 w 171"/>
                  <a:gd name="T95" fmla="*/ 98 h 140"/>
                  <a:gd name="T96" fmla="*/ 1 w 171"/>
                  <a:gd name="T97" fmla="*/ 110 h 140"/>
                  <a:gd name="T98" fmla="*/ 0 w 171"/>
                  <a:gd name="T99" fmla="*/ 126 h 140"/>
                  <a:gd name="T100" fmla="*/ 1 w 171"/>
                  <a:gd name="T101" fmla="*/ 140 h 140"/>
                  <a:gd name="T102" fmla="*/ 1 w 171"/>
                  <a:gd name="T103" fmla="*/ 140 h 1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1" h="140">
                    <a:moveTo>
                      <a:pt x="1" y="140"/>
                    </a:moveTo>
                    <a:lnTo>
                      <a:pt x="1" y="140"/>
                    </a:lnTo>
                    <a:lnTo>
                      <a:pt x="1" y="128"/>
                    </a:lnTo>
                    <a:lnTo>
                      <a:pt x="2" y="115"/>
                    </a:lnTo>
                    <a:lnTo>
                      <a:pt x="3" y="109"/>
                    </a:lnTo>
                    <a:lnTo>
                      <a:pt x="4" y="102"/>
                    </a:lnTo>
                    <a:lnTo>
                      <a:pt x="9" y="89"/>
                    </a:lnTo>
                    <a:lnTo>
                      <a:pt x="15" y="77"/>
                    </a:lnTo>
                    <a:lnTo>
                      <a:pt x="22" y="64"/>
                    </a:lnTo>
                    <a:lnTo>
                      <a:pt x="31" y="53"/>
                    </a:lnTo>
                    <a:lnTo>
                      <a:pt x="40" y="43"/>
                    </a:lnTo>
                    <a:lnTo>
                      <a:pt x="51" y="32"/>
                    </a:lnTo>
                    <a:lnTo>
                      <a:pt x="63" y="22"/>
                    </a:lnTo>
                    <a:lnTo>
                      <a:pt x="66" y="19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8" y="17"/>
                    </a:lnTo>
                    <a:lnTo>
                      <a:pt x="79" y="20"/>
                    </a:lnTo>
                    <a:lnTo>
                      <a:pt x="80" y="24"/>
                    </a:lnTo>
                    <a:lnTo>
                      <a:pt x="79" y="29"/>
                    </a:lnTo>
                    <a:lnTo>
                      <a:pt x="77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4" y="62"/>
                    </a:lnTo>
                    <a:lnTo>
                      <a:pt x="75" y="64"/>
                    </a:lnTo>
                    <a:lnTo>
                      <a:pt x="77" y="67"/>
                    </a:lnTo>
                    <a:lnTo>
                      <a:pt x="79" y="67"/>
                    </a:lnTo>
                    <a:lnTo>
                      <a:pt x="81" y="67"/>
                    </a:lnTo>
                    <a:lnTo>
                      <a:pt x="86" y="62"/>
                    </a:lnTo>
                    <a:lnTo>
                      <a:pt x="94" y="53"/>
                    </a:lnTo>
                    <a:lnTo>
                      <a:pt x="110" y="36"/>
                    </a:lnTo>
                    <a:lnTo>
                      <a:pt x="126" y="20"/>
                    </a:lnTo>
                    <a:lnTo>
                      <a:pt x="135" y="13"/>
                    </a:lnTo>
                    <a:lnTo>
                      <a:pt x="146" y="7"/>
                    </a:lnTo>
                    <a:lnTo>
                      <a:pt x="152" y="5"/>
                    </a:lnTo>
                    <a:lnTo>
                      <a:pt x="158" y="3"/>
                    </a:lnTo>
                    <a:lnTo>
                      <a:pt x="164" y="2"/>
                    </a:lnTo>
                    <a:lnTo>
                      <a:pt x="170" y="3"/>
                    </a:lnTo>
                    <a:lnTo>
                      <a:pt x="171" y="2"/>
                    </a:lnTo>
                    <a:lnTo>
                      <a:pt x="171" y="1"/>
                    </a:lnTo>
                    <a:lnTo>
                      <a:pt x="170" y="1"/>
                    </a:lnTo>
                    <a:lnTo>
                      <a:pt x="166" y="0"/>
                    </a:lnTo>
                    <a:lnTo>
                      <a:pt x="161" y="1"/>
                    </a:lnTo>
                    <a:lnTo>
                      <a:pt x="151" y="3"/>
                    </a:lnTo>
                    <a:lnTo>
                      <a:pt x="142" y="6"/>
                    </a:lnTo>
                    <a:lnTo>
                      <a:pt x="134" y="12"/>
                    </a:lnTo>
                    <a:lnTo>
                      <a:pt x="124" y="19"/>
                    </a:lnTo>
                    <a:lnTo>
                      <a:pt x="115" y="28"/>
                    </a:lnTo>
                    <a:lnTo>
                      <a:pt x="97" y="46"/>
                    </a:lnTo>
                    <a:lnTo>
                      <a:pt x="88" y="57"/>
                    </a:lnTo>
                    <a:lnTo>
                      <a:pt x="84" y="61"/>
                    </a:lnTo>
                    <a:lnTo>
                      <a:pt x="81" y="63"/>
                    </a:lnTo>
                    <a:lnTo>
                      <a:pt x="79" y="64"/>
                    </a:lnTo>
                    <a:lnTo>
                      <a:pt x="77" y="64"/>
                    </a:lnTo>
                    <a:lnTo>
                      <a:pt x="76" y="62"/>
                    </a:lnTo>
                    <a:lnTo>
                      <a:pt x="76" y="60"/>
                    </a:lnTo>
                    <a:lnTo>
                      <a:pt x="76" y="52"/>
                    </a:lnTo>
                    <a:lnTo>
                      <a:pt x="78" y="43"/>
                    </a:lnTo>
                    <a:lnTo>
                      <a:pt x="80" y="34"/>
                    </a:lnTo>
                    <a:lnTo>
                      <a:pt x="81" y="25"/>
                    </a:lnTo>
                    <a:lnTo>
                      <a:pt x="81" y="21"/>
                    </a:lnTo>
                    <a:lnTo>
                      <a:pt x="80" y="17"/>
                    </a:lnTo>
                    <a:lnTo>
                      <a:pt x="78" y="15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1" y="15"/>
                    </a:lnTo>
                    <a:lnTo>
                      <a:pt x="65" y="19"/>
                    </a:lnTo>
                    <a:lnTo>
                      <a:pt x="58" y="24"/>
                    </a:lnTo>
                    <a:lnTo>
                      <a:pt x="45" y="36"/>
                    </a:lnTo>
                    <a:lnTo>
                      <a:pt x="37" y="44"/>
                    </a:lnTo>
                    <a:lnTo>
                      <a:pt x="29" y="53"/>
                    </a:lnTo>
                    <a:lnTo>
                      <a:pt x="21" y="64"/>
                    </a:lnTo>
                    <a:lnTo>
                      <a:pt x="15" y="75"/>
                    </a:lnTo>
                    <a:lnTo>
                      <a:pt x="9" y="87"/>
                    </a:lnTo>
                    <a:lnTo>
                      <a:pt x="5" y="98"/>
                    </a:lnTo>
                    <a:lnTo>
                      <a:pt x="1" y="110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1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02" name="Freeform 449">
                <a:extLst>
                  <a:ext uri="{FF2B5EF4-FFF2-40B4-BE49-F238E27FC236}">
                    <a16:creationId xmlns:a16="http://schemas.microsoft.com/office/drawing/2014/main" id="{CCA6ECA6-970D-45F1-998F-2F423544B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1805"/>
                <a:ext cx="49" cy="44"/>
              </a:xfrm>
              <a:custGeom>
                <a:avLst/>
                <a:gdLst>
                  <a:gd name="T0" fmla="*/ 48 w 49"/>
                  <a:gd name="T1" fmla="*/ 0 h 44"/>
                  <a:gd name="T2" fmla="*/ 48 w 49"/>
                  <a:gd name="T3" fmla="*/ 0 h 44"/>
                  <a:gd name="T4" fmla="*/ 44 w 49"/>
                  <a:gd name="T5" fmla="*/ 8 h 44"/>
                  <a:gd name="T6" fmla="*/ 42 w 49"/>
                  <a:gd name="T7" fmla="*/ 17 h 44"/>
                  <a:gd name="T8" fmla="*/ 39 w 49"/>
                  <a:gd name="T9" fmla="*/ 26 h 44"/>
                  <a:gd name="T10" fmla="*/ 37 w 49"/>
                  <a:gd name="T11" fmla="*/ 30 h 44"/>
                  <a:gd name="T12" fmla="*/ 35 w 49"/>
                  <a:gd name="T13" fmla="*/ 34 h 44"/>
                  <a:gd name="T14" fmla="*/ 35 w 49"/>
                  <a:gd name="T15" fmla="*/ 34 h 44"/>
                  <a:gd name="T16" fmla="*/ 31 w 49"/>
                  <a:gd name="T17" fmla="*/ 38 h 44"/>
                  <a:gd name="T18" fmla="*/ 27 w 49"/>
                  <a:gd name="T19" fmla="*/ 41 h 44"/>
                  <a:gd name="T20" fmla="*/ 22 w 49"/>
                  <a:gd name="T21" fmla="*/ 41 h 44"/>
                  <a:gd name="T22" fmla="*/ 17 w 49"/>
                  <a:gd name="T23" fmla="*/ 40 h 44"/>
                  <a:gd name="T24" fmla="*/ 17 w 49"/>
                  <a:gd name="T25" fmla="*/ 40 h 44"/>
                  <a:gd name="T26" fmla="*/ 8 w 49"/>
                  <a:gd name="T27" fmla="*/ 36 h 44"/>
                  <a:gd name="T28" fmla="*/ 0 w 49"/>
                  <a:gd name="T29" fmla="*/ 30 h 44"/>
                  <a:gd name="T30" fmla="*/ 0 w 49"/>
                  <a:gd name="T31" fmla="*/ 30 h 44"/>
                  <a:gd name="T32" fmla="*/ 0 w 49"/>
                  <a:gd name="T33" fmla="*/ 30 h 44"/>
                  <a:gd name="T34" fmla="*/ 0 w 49"/>
                  <a:gd name="T35" fmla="*/ 31 h 44"/>
                  <a:gd name="T36" fmla="*/ 0 w 49"/>
                  <a:gd name="T37" fmla="*/ 31 h 44"/>
                  <a:gd name="T38" fmla="*/ 6 w 49"/>
                  <a:gd name="T39" fmla="*/ 36 h 44"/>
                  <a:gd name="T40" fmla="*/ 14 w 49"/>
                  <a:gd name="T41" fmla="*/ 41 h 44"/>
                  <a:gd name="T42" fmla="*/ 18 w 49"/>
                  <a:gd name="T43" fmla="*/ 43 h 44"/>
                  <a:gd name="T44" fmla="*/ 22 w 49"/>
                  <a:gd name="T45" fmla="*/ 44 h 44"/>
                  <a:gd name="T46" fmla="*/ 26 w 49"/>
                  <a:gd name="T47" fmla="*/ 44 h 44"/>
                  <a:gd name="T48" fmla="*/ 30 w 49"/>
                  <a:gd name="T49" fmla="*/ 42 h 44"/>
                  <a:gd name="T50" fmla="*/ 30 w 49"/>
                  <a:gd name="T51" fmla="*/ 42 h 44"/>
                  <a:gd name="T52" fmla="*/ 35 w 49"/>
                  <a:gd name="T53" fmla="*/ 39 h 44"/>
                  <a:gd name="T54" fmla="*/ 38 w 49"/>
                  <a:gd name="T55" fmla="*/ 34 h 44"/>
                  <a:gd name="T56" fmla="*/ 41 w 49"/>
                  <a:gd name="T57" fmla="*/ 29 h 44"/>
                  <a:gd name="T58" fmla="*/ 43 w 49"/>
                  <a:gd name="T59" fmla="*/ 24 h 44"/>
                  <a:gd name="T60" fmla="*/ 46 w 49"/>
                  <a:gd name="T61" fmla="*/ 12 h 44"/>
                  <a:gd name="T62" fmla="*/ 47 w 49"/>
                  <a:gd name="T63" fmla="*/ 6 h 44"/>
                  <a:gd name="T64" fmla="*/ 49 w 49"/>
                  <a:gd name="T65" fmla="*/ 1 h 44"/>
                  <a:gd name="T66" fmla="*/ 49 w 49"/>
                  <a:gd name="T67" fmla="*/ 1 h 44"/>
                  <a:gd name="T68" fmla="*/ 49 w 49"/>
                  <a:gd name="T69" fmla="*/ 0 h 44"/>
                  <a:gd name="T70" fmla="*/ 48 w 49"/>
                  <a:gd name="T71" fmla="*/ 0 h 44"/>
                  <a:gd name="T72" fmla="*/ 48 w 49"/>
                  <a:gd name="T73" fmla="*/ 0 h 44"/>
                  <a:gd name="T74" fmla="*/ 48 w 49"/>
                  <a:gd name="T75" fmla="*/ 0 h 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9" h="44">
                    <a:moveTo>
                      <a:pt x="48" y="0"/>
                    </a:moveTo>
                    <a:lnTo>
                      <a:pt x="48" y="0"/>
                    </a:lnTo>
                    <a:lnTo>
                      <a:pt x="44" y="8"/>
                    </a:lnTo>
                    <a:lnTo>
                      <a:pt x="42" y="17"/>
                    </a:lnTo>
                    <a:lnTo>
                      <a:pt x="39" y="26"/>
                    </a:lnTo>
                    <a:lnTo>
                      <a:pt x="37" y="30"/>
                    </a:lnTo>
                    <a:lnTo>
                      <a:pt x="35" y="34"/>
                    </a:lnTo>
                    <a:lnTo>
                      <a:pt x="31" y="38"/>
                    </a:lnTo>
                    <a:lnTo>
                      <a:pt x="27" y="41"/>
                    </a:lnTo>
                    <a:lnTo>
                      <a:pt x="22" y="41"/>
                    </a:lnTo>
                    <a:lnTo>
                      <a:pt x="17" y="40"/>
                    </a:lnTo>
                    <a:lnTo>
                      <a:pt x="8" y="36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6" y="36"/>
                    </a:lnTo>
                    <a:lnTo>
                      <a:pt x="14" y="41"/>
                    </a:lnTo>
                    <a:lnTo>
                      <a:pt x="18" y="43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5" y="39"/>
                    </a:lnTo>
                    <a:lnTo>
                      <a:pt x="38" y="34"/>
                    </a:lnTo>
                    <a:lnTo>
                      <a:pt x="41" y="29"/>
                    </a:lnTo>
                    <a:lnTo>
                      <a:pt x="43" y="24"/>
                    </a:lnTo>
                    <a:lnTo>
                      <a:pt x="46" y="12"/>
                    </a:lnTo>
                    <a:lnTo>
                      <a:pt x="47" y="6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03" name="Freeform 450">
                <a:extLst>
                  <a:ext uri="{FF2B5EF4-FFF2-40B4-BE49-F238E27FC236}">
                    <a16:creationId xmlns:a16="http://schemas.microsoft.com/office/drawing/2014/main" id="{E65688A4-6C1C-4260-85BA-EB6DFDC5D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816"/>
                <a:ext cx="12" cy="18"/>
              </a:xfrm>
              <a:custGeom>
                <a:avLst/>
                <a:gdLst>
                  <a:gd name="T0" fmla="*/ 9 w 12"/>
                  <a:gd name="T1" fmla="*/ 1 h 18"/>
                  <a:gd name="T2" fmla="*/ 9 w 12"/>
                  <a:gd name="T3" fmla="*/ 1 h 18"/>
                  <a:gd name="T4" fmla="*/ 10 w 12"/>
                  <a:gd name="T5" fmla="*/ 4 h 18"/>
                  <a:gd name="T6" fmla="*/ 10 w 12"/>
                  <a:gd name="T7" fmla="*/ 8 h 18"/>
                  <a:gd name="T8" fmla="*/ 10 w 12"/>
                  <a:gd name="T9" fmla="*/ 8 h 18"/>
                  <a:gd name="T10" fmla="*/ 10 w 12"/>
                  <a:gd name="T11" fmla="*/ 11 h 18"/>
                  <a:gd name="T12" fmla="*/ 9 w 12"/>
                  <a:gd name="T13" fmla="*/ 15 h 18"/>
                  <a:gd name="T14" fmla="*/ 9 w 12"/>
                  <a:gd name="T15" fmla="*/ 15 h 18"/>
                  <a:gd name="T16" fmla="*/ 8 w 12"/>
                  <a:gd name="T17" fmla="*/ 16 h 18"/>
                  <a:gd name="T18" fmla="*/ 7 w 12"/>
                  <a:gd name="T19" fmla="*/ 16 h 18"/>
                  <a:gd name="T20" fmla="*/ 4 w 12"/>
                  <a:gd name="T21" fmla="*/ 15 h 18"/>
                  <a:gd name="T22" fmla="*/ 1 w 12"/>
                  <a:gd name="T23" fmla="*/ 11 h 18"/>
                  <a:gd name="T24" fmla="*/ 1 w 12"/>
                  <a:gd name="T25" fmla="*/ 11 h 18"/>
                  <a:gd name="T26" fmla="*/ 0 w 12"/>
                  <a:gd name="T27" fmla="*/ 10 h 18"/>
                  <a:gd name="T28" fmla="*/ 0 w 12"/>
                  <a:gd name="T29" fmla="*/ 11 h 18"/>
                  <a:gd name="T30" fmla="*/ 0 w 12"/>
                  <a:gd name="T31" fmla="*/ 11 h 18"/>
                  <a:gd name="T32" fmla="*/ 1 w 12"/>
                  <a:gd name="T33" fmla="*/ 14 h 18"/>
                  <a:gd name="T34" fmla="*/ 4 w 12"/>
                  <a:gd name="T35" fmla="*/ 17 h 18"/>
                  <a:gd name="T36" fmla="*/ 7 w 12"/>
                  <a:gd name="T37" fmla="*/ 18 h 18"/>
                  <a:gd name="T38" fmla="*/ 8 w 12"/>
                  <a:gd name="T39" fmla="*/ 18 h 18"/>
                  <a:gd name="T40" fmla="*/ 10 w 12"/>
                  <a:gd name="T41" fmla="*/ 17 h 18"/>
                  <a:gd name="T42" fmla="*/ 10 w 12"/>
                  <a:gd name="T43" fmla="*/ 17 h 18"/>
                  <a:gd name="T44" fmla="*/ 11 w 12"/>
                  <a:gd name="T45" fmla="*/ 15 h 18"/>
                  <a:gd name="T46" fmla="*/ 12 w 12"/>
                  <a:gd name="T47" fmla="*/ 13 h 18"/>
                  <a:gd name="T48" fmla="*/ 12 w 12"/>
                  <a:gd name="T49" fmla="*/ 9 h 18"/>
                  <a:gd name="T50" fmla="*/ 12 w 12"/>
                  <a:gd name="T51" fmla="*/ 9 h 18"/>
                  <a:gd name="T52" fmla="*/ 12 w 12"/>
                  <a:gd name="T53" fmla="*/ 4 h 18"/>
                  <a:gd name="T54" fmla="*/ 11 w 12"/>
                  <a:gd name="T55" fmla="*/ 2 h 18"/>
                  <a:gd name="T56" fmla="*/ 10 w 12"/>
                  <a:gd name="T57" fmla="*/ 0 h 18"/>
                  <a:gd name="T58" fmla="*/ 10 w 12"/>
                  <a:gd name="T59" fmla="*/ 0 h 18"/>
                  <a:gd name="T60" fmla="*/ 9 w 12"/>
                  <a:gd name="T61" fmla="*/ 0 h 18"/>
                  <a:gd name="T62" fmla="*/ 9 w 12"/>
                  <a:gd name="T63" fmla="*/ 1 h 18"/>
                  <a:gd name="T64" fmla="*/ 9 w 12"/>
                  <a:gd name="T65" fmla="*/ 1 h 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" h="18">
                    <a:moveTo>
                      <a:pt x="9" y="1"/>
                    </a:moveTo>
                    <a:lnTo>
                      <a:pt x="9" y="1"/>
                    </a:lnTo>
                    <a:lnTo>
                      <a:pt x="10" y="4"/>
                    </a:lnTo>
                    <a:lnTo>
                      <a:pt x="10" y="8"/>
                    </a:lnTo>
                    <a:lnTo>
                      <a:pt x="10" y="11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2" y="9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04" name="Freeform 451">
                <a:extLst>
                  <a:ext uri="{FF2B5EF4-FFF2-40B4-BE49-F238E27FC236}">
                    <a16:creationId xmlns:a16="http://schemas.microsoft.com/office/drawing/2014/main" id="{20F4F41E-6E79-47E5-8665-8AA709E5A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311"/>
                <a:ext cx="33" cy="220"/>
              </a:xfrm>
              <a:custGeom>
                <a:avLst/>
                <a:gdLst>
                  <a:gd name="T0" fmla="*/ 0 w 33"/>
                  <a:gd name="T1" fmla="*/ 1 h 220"/>
                  <a:gd name="T2" fmla="*/ 0 w 33"/>
                  <a:gd name="T3" fmla="*/ 1 h 220"/>
                  <a:gd name="T4" fmla="*/ 9 w 33"/>
                  <a:gd name="T5" fmla="*/ 12 h 220"/>
                  <a:gd name="T6" fmla="*/ 12 w 33"/>
                  <a:gd name="T7" fmla="*/ 17 h 220"/>
                  <a:gd name="T8" fmla="*/ 15 w 33"/>
                  <a:gd name="T9" fmla="*/ 23 h 220"/>
                  <a:gd name="T10" fmla="*/ 15 w 33"/>
                  <a:gd name="T11" fmla="*/ 23 h 220"/>
                  <a:gd name="T12" fmla="*/ 20 w 33"/>
                  <a:gd name="T13" fmla="*/ 36 h 220"/>
                  <a:gd name="T14" fmla="*/ 24 w 33"/>
                  <a:gd name="T15" fmla="*/ 50 h 220"/>
                  <a:gd name="T16" fmla="*/ 24 w 33"/>
                  <a:gd name="T17" fmla="*/ 50 h 220"/>
                  <a:gd name="T18" fmla="*/ 27 w 33"/>
                  <a:gd name="T19" fmla="*/ 66 h 220"/>
                  <a:gd name="T20" fmla="*/ 30 w 33"/>
                  <a:gd name="T21" fmla="*/ 81 h 220"/>
                  <a:gd name="T22" fmla="*/ 30 w 33"/>
                  <a:gd name="T23" fmla="*/ 96 h 220"/>
                  <a:gd name="T24" fmla="*/ 29 w 33"/>
                  <a:gd name="T25" fmla="*/ 113 h 220"/>
                  <a:gd name="T26" fmla="*/ 29 w 33"/>
                  <a:gd name="T27" fmla="*/ 113 h 220"/>
                  <a:gd name="T28" fmla="*/ 27 w 33"/>
                  <a:gd name="T29" fmla="*/ 127 h 220"/>
                  <a:gd name="T30" fmla="*/ 23 w 33"/>
                  <a:gd name="T31" fmla="*/ 141 h 220"/>
                  <a:gd name="T32" fmla="*/ 15 w 33"/>
                  <a:gd name="T33" fmla="*/ 170 h 220"/>
                  <a:gd name="T34" fmla="*/ 15 w 33"/>
                  <a:gd name="T35" fmla="*/ 170 h 220"/>
                  <a:gd name="T36" fmla="*/ 12 w 33"/>
                  <a:gd name="T37" fmla="*/ 182 h 220"/>
                  <a:gd name="T38" fmla="*/ 10 w 33"/>
                  <a:gd name="T39" fmla="*/ 194 h 220"/>
                  <a:gd name="T40" fmla="*/ 8 w 33"/>
                  <a:gd name="T41" fmla="*/ 207 h 220"/>
                  <a:gd name="T42" fmla="*/ 8 w 33"/>
                  <a:gd name="T43" fmla="*/ 220 h 220"/>
                  <a:gd name="T44" fmla="*/ 8 w 33"/>
                  <a:gd name="T45" fmla="*/ 220 h 220"/>
                  <a:gd name="T46" fmla="*/ 8 w 33"/>
                  <a:gd name="T47" fmla="*/ 220 h 220"/>
                  <a:gd name="T48" fmla="*/ 8 w 33"/>
                  <a:gd name="T49" fmla="*/ 220 h 220"/>
                  <a:gd name="T50" fmla="*/ 9 w 33"/>
                  <a:gd name="T51" fmla="*/ 204 h 220"/>
                  <a:gd name="T52" fmla="*/ 11 w 33"/>
                  <a:gd name="T53" fmla="*/ 190 h 220"/>
                  <a:gd name="T54" fmla="*/ 15 w 33"/>
                  <a:gd name="T55" fmla="*/ 175 h 220"/>
                  <a:gd name="T56" fmla="*/ 19 w 33"/>
                  <a:gd name="T57" fmla="*/ 161 h 220"/>
                  <a:gd name="T58" fmla="*/ 19 w 33"/>
                  <a:gd name="T59" fmla="*/ 161 h 220"/>
                  <a:gd name="T60" fmla="*/ 24 w 33"/>
                  <a:gd name="T61" fmla="*/ 146 h 220"/>
                  <a:gd name="T62" fmla="*/ 28 w 33"/>
                  <a:gd name="T63" fmla="*/ 132 h 220"/>
                  <a:gd name="T64" fmla="*/ 31 w 33"/>
                  <a:gd name="T65" fmla="*/ 117 h 220"/>
                  <a:gd name="T66" fmla="*/ 33 w 33"/>
                  <a:gd name="T67" fmla="*/ 103 h 220"/>
                  <a:gd name="T68" fmla="*/ 33 w 33"/>
                  <a:gd name="T69" fmla="*/ 103 h 220"/>
                  <a:gd name="T70" fmla="*/ 33 w 33"/>
                  <a:gd name="T71" fmla="*/ 88 h 220"/>
                  <a:gd name="T72" fmla="*/ 32 w 33"/>
                  <a:gd name="T73" fmla="*/ 74 h 220"/>
                  <a:gd name="T74" fmla="*/ 29 w 33"/>
                  <a:gd name="T75" fmla="*/ 60 h 220"/>
                  <a:gd name="T76" fmla="*/ 26 w 33"/>
                  <a:gd name="T77" fmla="*/ 47 h 220"/>
                  <a:gd name="T78" fmla="*/ 26 w 33"/>
                  <a:gd name="T79" fmla="*/ 47 h 220"/>
                  <a:gd name="T80" fmla="*/ 22 w 33"/>
                  <a:gd name="T81" fmla="*/ 33 h 220"/>
                  <a:gd name="T82" fmla="*/ 17 w 33"/>
                  <a:gd name="T83" fmla="*/ 20 h 220"/>
                  <a:gd name="T84" fmla="*/ 17 w 33"/>
                  <a:gd name="T85" fmla="*/ 20 h 220"/>
                  <a:gd name="T86" fmla="*/ 14 w 33"/>
                  <a:gd name="T87" fmla="*/ 15 h 220"/>
                  <a:gd name="T88" fmla="*/ 10 w 33"/>
                  <a:gd name="T89" fmla="*/ 10 h 220"/>
                  <a:gd name="T90" fmla="*/ 2 w 33"/>
                  <a:gd name="T91" fmla="*/ 0 h 220"/>
                  <a:gd name="T92" fmla="*/ 2 w 33"/>
                  <a:gd name="T93" fmla="*/ 0 h 220"/>
                  <a:gd name="T94" fmla="*/ 0 w 33"/>
                  <a:gd name="T95" fmla="*/ 0 h 220"/>
                  <a:gd name="T96" fmla="*/ 0 w 33"/>
                  <a:gd name="T97" fmla="*/ 1 h 220"/>
                  <a:gd name="T98" fmla="*/ 0 w 33"/>
                  <a:gd name="T99" fmla="*/ 1 h 2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3" h="220">
                    <a:moveTo>
                      <a:pt x="0" y="1"/>
                    </a:moveTo>
                    <a:lnTo>
                      <a:pt x="0" y="1"/>
                    </a:lnTo>
                    <a:lnTo>
                      <a:pt x="9" y="12"/>
                    </a:lnTo>
                    <a:lnTo>
                      <a:pt x="12" y="17"/>
                    </a:lnTo>
                    <a:lnTo>
                      <a:pt x="15" y="23"/>
                    </a:lnTo>
                    <a:lnTo>
                      <a:pt x="20" y="36"/>
                    </a:lnTo>
                    <a:lnTo>
                      <a:pt x="24" y="50"/>
                    </a:lnTo>
                    <a:lnTo>
                      <a:pt x="27" y="66"/>
                    </a:lnTo>
                    <a:lnTo>
                      <a:pt x="30" y="81"/>
                    </a:lnTo>
                    <a:lnTo>
                      <a:pt x="30" y="96"/>
                    </a:lnTo>
                    <a:lnTo>
                      <a:pt x="29" y="113"/>
                    </a:lnTo>
                    <a:lnTo>
                      <a:pt x="27" y="127"/>
                    </a:lnTo>
                    <a:lnTo>
                      <a:pt x="23" y="141"/>
                    </a:lnTo>
                    <a:lnTo>
                      <a:pt x="15" y="170"/>
                    </a:lnTo>
                    <a:lnTo>
                      <a:pt x="12" y="182"/>
                    </a:lnTo>
                    <a:lnTo>
                      <a:pt x="10" y="194"/>
                    </a:lnTo>
                    <a:lnTo>
                      <a:pt x="8" y="207"/>
                    </a:lnTo>
                    <a:lnTo>
                      <a:pt x="8" y="220"/>
                    </a:lnTo>
                    <a:lnTo>
                      <a:pt x="9" y="204"/>
                    </a:lnTo>
                    <a:lnTo>
                      <a:pt x="11" y="190"/>
                    </a:lnTo>
                    <a:lnTo>
                      <a:pt x="15" y="175"/>
                    </a:lnTo>
                    <a:lnTo>
                      <a:pt x="19" y="161"/>
                    </a:lnTo>
                    <a:lnTo>
                      <a:pt x="24" y="146"/>
                    </a:lnTo>
                    <a:lnTo>
                      <a:pt x="28" y="132"/>
                    </a:lnTo>
                    <a:lnTo>
                      <a:pt x="31" y="117"/>
                    </a:lnTo>
                    <a:lnTo>
                      <a:pt x="33" y="103"/>
                    </a:lnTo>
                    <a:lnTo>
                      <a:pt x="33" y="88"/>
                    </a:lnTo>
                    <a:lnTo>
                      <a:pt x="32" y="74"/>
                    </a:lnTo>
                    <a:lnTo>
                      <a:pt x="29" y="60"/>
                    </a:lnTo>
                    <a:lnTo>
                      <a:pt x="26" y="47"/>
                    </a:lnTo>
                    <a:lnTo>
                      <a:pt x="22" y="33"/>
                    </a:lnTo>
                    <a:lnTo>
                      <a:pt x="17" y="20"/>
                    </a:lnTo>
                    <a:lnTo>
                      <a:pt x="14" y="15"/>
                    </a:lnTo>
                    <a:lnTo>
                      <a:pt x="10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05" name="Freeform 452">
                <a:extLst>
                  <a:ext uri="{FF2B5EF4-FFF2-40B4-BE49-F238E27FC236}">
                    <a16:creationId xmlns:a16="http://schemas.microsoft.com/office/drawing/2014/main" id="{5720E99A-5B83-4072-B56F-DE8306071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" y="1296"/>
                <a:ext cx="34" cy="103"/>
              </a:xfrm>
              <a:custGeom>
                <a:avLst/>
                <a:gdLst>
                  <a:gd name="T0" fmla="*/ 32 w 34"/>
                  <a:gd name="T1" fmla="*/ 0 h 103"/>
                  <a:gd name="T2" fmla="*/ 32 w 34"/>
                  <a:gd name="T3" fmla="*/ 0 h 103"/>
                  <a:gd name="T4" fmla="*/ 28 w 34"/>
                  <a:gd name="T5" fmla="*/ 8 h 103"/>
                  <a:gd name="T6" fmla="*/ 23 w 34"/>
                  <a:gd name="T7" fmla="*/ 13 h 103"/>
                  <a:gd name="T8" fmla="*/ 14 w 34"/>
                  <a:gd name="T9" fmla="*/ 24 h 103"/>
                  <a:gd name="T10" fmla="*/ 9 w 34"/>
                  <a:gd name="T11" fmla="*/ 29 h 103"/>
                  <a:gd name="T12" fmla="*/ 5 w 34"/>
                  <a:gd name="T13" fmla="*/ 34 h 103"/>
                  <a:gd name="T14" fmla="*/ 2 w 34"/>
                  <a:gd name="T15" fmla="*/ 41 h 103"/>
                  <a:gd name="T16" fmla="*/ 1 w 34"/>
                  <a:gd name="T17" fmla="*/ 49 h 103"/>
                  <a:gd name="T18" fmla="*/ 1 w 34"/>
                  <a:gd name="T19" fmla="*/ 49 h 103"/>
                  <a:gd name="T20" fmla="*/ 0 w 34"/>
                  <a:gd name="T21" fmla="*/ 56 h 103"/>
                  <a:gd name="T22" fmla="*/ 1 w 34"/>
                  <a:gd name="T23" fmla="*/ 64 h 103"/>
                  <a:gd name="T24" fmla="*/ 2 w 34"/>
                  <a:gd name="T25" fmla="*/ 70 h 103"/>
                  <a:gd name="T26" fmla="*/ 3 w 34"/>
                  <a:gd name="T27" fmla="*/ 77 h 103"/>
                  <a:gd name="T28" fmla="*/ 8 w 34"/>
                  <a:gd name="T29" fmla="*/ 90 h 103"/>
                  <a:gd name="T30" fmla="*/ 15 w 34"/>
                  <a:gd name="T31" fmla="*/ 103 h 103"/>
                  <a:gd name="T32" fmla="*/ 15 w 34"/>
                  <a:gd name="T33" fmla="*/ 103 h 103"/>
                  <a:gd name="T34" fmla="*/ 16 w 34"/>
                  <a:gd name="T35" fmla="*/ 103 h 103"/>
                  <a:gd name="T36" fmla="*/ 16 w 34"/>
                  <a:gd name="T37" fmla="*/ 103 h 103"/>
                  <a:gd name="T38" fmla="*/ 8 w 34"/>
                  <a:gd name="T39" fmla="*/ 87 h 103"/>
                  <a:gd name="T40" fmla="*/ 6 w 34"/>
                  <a:gd name="T41" fmla="*/ 80 h 103"/>
                  <a:gd name="T42" fmla="*/ 4 w 34"/>
                  <a:gd name="T43" fmla="*/ 72 h 103"/>
                  <a:gd name="T44" fmla="*/ 3 w 34"/>
                  <a:gd name="T45" fmla="*/ 65 h 103"/>
                  <a:gd name="T46" fmla="*/ 2 w 34"/>
                  <a:gd name="T47" fmla="*/ 56 h 103"/>
                  <a:gd name="T48" fmla="*/ 3 w 34"/>
                  <a:gd name="T49" fmla="*/ 48 h 103"/>
                  <a:gd name="T50" fmla="*/ 4 w 34"/>
                  <a:gd name="T51" fmla="*/ 40 h 103"/>
                  <a:gd name="T52" fmla="*/ 4 w 34"/>
                  <a:gd name="T53" fmla="*/ 40 h 103"/>
                  <a:gd name="T54" fmla="*/ 7 w 34"/>
                  <a:gd name="T55" fmla="*/ 34 h 103"/>
                  <a:gd name="T56" fmla="*/ 10 w 34"/>
                  <a:gd name="T57" fmla="*/ 29 h 103"/>
                  <a:gd name="T58" fmla="*/ 19 w 34"/>
                  <a:gd name="T59" fmla="*/ 20 h 103"/>
                  <a:gd name="T60" fmla="*/ 27 w 34"/>
                  <a:gd name="T61" fmla="*/ 12 h 103"/>
                  <a:gd name="T62" fmla="*/ 31 w 34"/>
                  <a:gd name="T63" fmla="*/ 7 h 103"/>
                  <a:gd name="T64" fmla="*/ 34 w 34"/>
                  <a:gd name="T65" fmla="*/ 1 h 103"/>
                  <a:gd name="T66" fmla="*/ 34 w 34"/>
                  <a:gd name="T67" fmla="*/ 1 h 103"/>
                  <a:gd name="T68" fmla="*/ 34 w 34"/>
                  <a:gd name="T69" fmla="*/ 0 h 103"/>
                  <a:gd name="T70" fmla="*/ 33 w 34"/>
                  <a:gd name="T71" fmla="*/ 0 h 103"/>
                  <a:gd name="T72" fmla="*/ 32 w 34"/>
                  <a:gd name="T73" fmla="*/ 0 h 103"/>
                  <a:gd name="T74" fmla="*/ 32 w 34"/>
                  <a:gd name="T75" fmla="*/ 0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" h="103">
                    <a:moveTo>
                      <a:pt x="32" y="0"/>
                    </a:moveTo>
                    <a:lnTo>
                      <a:pt x="32" y="0"/>
                    </a:lnTo>
                    <a:lnTo>
                      <a:pt x="28" y="8"/>
                    </a:lnTo>
                    <a:lnTo>
                      <a:pt x="23" y="13"/>
                    </a:lnTo>
                    <a:lnTo>
                      <a:pt x="14" y="24"/>
                    </a:lnTo>
                    <a:lnTo>
                      <a:pt x="9" y="29"/>
                    </a:lnTo>
                    <a:lnTo>
                      <a:pt x="5" y="34"/>
                    </a:lnTo>
                    <a:lnTo>
                      <a:pt x="2" y="41"/>
                    </a:lnTo>
                    <a:lnTo>
                      <a:pt x="1" y="49"/>
                    </a:lnTo>
                    <a:lnTo>
                      <a:pt x="0" y="56"/>
                    </a:lnTo>
                    <a:lnTo>
                      <a:pt x="1" y="64"/>
                    </a:lnTo>
                    <a:lnTo>
                      <a:pt x="2" y="70"/>
                    </a:lnTo>
                    <a:lnTo>
                      <a:pt x="3" y="77"/>
                    </a:lnTo>
                    <a:lnTo>
                      <a:pt x="8" y="90"/>
                    </a:lnTo>
                    <a:lnTo>
                      <a:pt x="15" y="103"/>
                    </a:lnTo>
                    <a:lnTo>
                      <a:pt x="16" y="103"/>
                    </a:lnTo>
                    <a:lnTo>
                      <a:pt x="8" y="87"/>
                    </a:lnTo>
                    <a:lnTo>
                      <a:pt x="6" y="80"/>
                    </a:lnTo>
                    <a:lnTo>
                      <a:pt x="4" y="72"/>
                    </a:lnTo>
                    <a:lnTo>
                      <a:pt x="3" y="65"/>
                    </a:lnTo>
                    <a:lnTo>
                      <a:pt x="2" y="56"/>
                    </a:lnTo>
                    <a:lnTo>
                      <a:pt x="3" y="48"/>
                    </a:lnTo>
                    <a:lnTo>
                      <a:pt x="4" y="40"/>
                    </a:lnTo>
                    <a:lnTo>
                      <a:pt x="7" y="34"/>
                    </a:lnTo>
                    <a:lnTo>
                      <a:pt x="10" y="29"/>
                    </a:lnTo>
                    <a:lnTo>
                      <a:pt x="19" y="20"/>
                    </a:lnTo>
                    <a:lnTo>
                      <a:pt x="27" y="12"/>
                    </a:lnTo>
                    <a:lnTo>
                      <a:pt x="31" y="7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4706" name="Freeform 453">
                <a:extLst>
                  <a:ext uri="{FF2B5EF4-FFF2-40B4-BE49-F238E27FC236}">
                    <a16:creationId xmlns:a16="http://schemas.microsoft.com/office/drawing/2014/main" id="{7B3F3F7F-32E7-4B29-BC83-511B4EA75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297"/>
                <a:ext cx="42" cy="27"/>
              </a:xfrm>
              <a:custGeom>
                <a:avLst/>
                <a:gdLst>
                  <a:gd name="T0" fmla="*/ 1 w 42"/>
                  <a:gd name="T1" fmla="*/ 1 h 27"/>
                  <a:gd name="T2" fmla="*/ 1 w 42"/>
                  <a:gd name="T3" fmla="*/ 1 h 27"/>
                  <a:gd name="T4" fmla="*/ 7 w 42"/>
                  <a:gd name="T5" fmla="*/ 2 h 27"/>
                  <a:gd name="T6" fmla="*/ 12 w 42"/>
                  <a:gd name="T7" fmla="*/ 4 h 27"/>
                  <a:gd name="T8" fmla="*/ 18 w 42"/>
                  <a:gd name="T9" fmla="*/ 7 h 27"/>
                  <a:gd name="T10" fmla="*/ 23 w 42"/>
                  <a:gd name="T11" fmla="*/ 10 h 27"/>
                  <a:gd name="T12" fmla="*/ 33 w 42"/>
                  <a:gd name="T13" fmla="*/ 18 h 27"/>
                  <a:gd name="T14" fmla="*/ 42 w 42"/>
                  <a:gd name="T15" fmla="*/ 27 h 27"/>
                  <a:gd name="T16" fmla="*/ 42 w 42"/>
                  <a:gd name="T17" fmla="*/ 27 h 27"/>
                  <a:gd name="T18" fmla="*/ 42 w 42"/>
                  <a:gd name="T19" fmla="*/ 27 h 27"/>
                  <a:gd name="T20" fmla="*/ 42 w 42"/>
                  <a:gd name="T21" fmla="*/ 26 h 27"/>
                  <a:gd name="T22" fmla="*/ 42 w 42"/>
                  <a:gd name="T23" fmla="*/ 26 h 27"/>
                  <a:gd name="T24" fmla="*/ 39 w 42"/>
                  <a:gd name="T25" fmla="*/ 21 h 27"/>
                  <a:gd name="T26" fmla="*/ 35 w 42"/>
                  <a:gd name="T27" fmla="*/ 16 h 27"/>
                  <a:gd name="T28" fmla="*/ 29 w 42"/>
                  <a:gd name="T29" fmla="*/ 12 h 27"/>
                  <a:gd name="T30" fmla="*/ 24 w 42"/>
                  <a:gd name="T31" fmla="*/ 8 h 27"/>
                  <a:gd name="T32" fmla="*/ 19 w 42"/>
                  <a:gd name="T33" fmla="*/ 4 h 27"/>
                  <a:gd name="T34" fmla="*/ 13 w 42"/>
                  <a:gd name="T35" fmla="*/ 2 h 27"/>
                  <a:gd name="T36" fmla="*/ 7 w 42"/>
                  <a:gd name="T37" fmla="*/ 0 h 27"/>
                  <a:gd name="T38" fmla="*/ 1 w 42"/>
                  <a:gd name="T39" fmla="*/ 0 h 27"/>
                  <a:gd name="T40" fmla="*/ 1 w 42"/>
                  <a:gd name="T41" fmla="*/ 0 h 27"/>
                  <a:gd name="T42" fmla="*/ 0 w 42"/>
                  <a:gd name="T43" fmla="*/ 0 h 27"/>
                  <a:gd name="T44" fmla="*/ 1 w 42"/>
                  <a:gd name="T45" fmla="*/ 1 h 27"/>
                  <a:gd name="T46" fmla="*/ 1 w 42"/>
                  <a:gd name="T47" fmla="*/ 1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2" h="27">
                    <a:moveTo>
                      <a:pt x="1" y="1"/>
                    </a:moveTo>
                    <a:lnTo>
                      <a:pt x="1" y="1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18" y="7"/>
                    </a:lnTo>
                    <a:lnTo>
                      <a:pt x="23" y="10"/>
                    </a:lnTo>
                    <a:lnTo>
                      <a:pt x="33" y="18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39" y="21"/>
                    </a:lnTo>
                    <a:lnTo>
                      <a:pt x="35" y="16"/>
                    </a:lnTo>
                    <a:lnTo>
                      <a:pt x="29" y="12"/>
                    </a:lnTo>
                    <a:lnTo>
                      <a:pt x="24" y="8"/>
                    </a:lnTo>
                    <a:lnTo>
                      <a:pt x="19" y="4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</p:grpSp>
        <p:sp>
          <p:nvSpPr>
            <p:cNvPr id="104523" name="Freeform 455">
              <a:extLst>
                <a:ext uri="{FF2B5EF4-FFF2-40B4-BE49-F238E27FC236}">
                  <a16:creationId xmlns:a16="http://schemas.microsoft.com/office/drawing/2014/main" id="{CF7497AD-E6FD-4040-8E0B-7E6124CEC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923"/>
              <a:ext cx="516" cy="410"/>
            </a:xfrm>
            <a:custGeom>
              <a:avLst/>
              <a:gdLst>
                <a:gd name="T0" fmla="*/ 8 w 516"/>
                <a:gd name="T1" fmla="*/ 0 h 410"/>
                <a:gd name="T2" fmla="*/ 492 w 516"/>
                <a:gd name="T3" fmla="*/ 383 h 410"/>
                <a:gd name="T4" fmla="*/ 484 w 516"/>
                <a:gd name="T5" fmla="*/ 394 h 410"/>
                <a:gd name="T6" fmla="*/ 0 w 516"/>
                <a:gd name="T7" fmla="*/ 11 h 410"/>
                <a:gd name="T8" fmla="*/ 8 w 516"/>
                <a:gd name="T9" fmla="*/ 0 h 410"/>
                <a:gd name="T10" fmla="*/ 496 w 516"/>
                <a:gd name="T11" fmla="*/ 367 h 410"/>
                <a:gd name="T12" fmla="*/ 516 w 516"/>
                <a:gd name="T13" fmla="*/ 410 h 410"/>
                <a:gd name="T14" fmla="*/ 469 w 516"/>
                <a:gd name="T15" fmla="*/ 400 h 410"/>
                <a:gd name="T16" fmla="*/ 496 w 516"/>
                <a:gd name="T17" fmla="*/ 367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410">
                  <a:moveTo>
                    <a:pt x="8" y="0"/>
                  </a:moveTo>
                  <a:lnTo>
                    <a:pt x="492" y="383"/>
                  </a:lnTo>
                  <a:lnTo>
                    <a:pt x="484" y="394"/>
                  </a:lnTo>
                  <a:lnTo>
                    <a:pt x="0" y="11"/>
                  </a:lnTo>
                  <a:lnTo>
                    <a:pt x="8" y="0"/>
                  </a:lnTo>
                  <a:close/>
                  <a:moveTo>
                    <a:pt x="496" y="367"/>
                  </a:moveTo>
                  <a:lnTo>
                    <a:pt x="516" y="410"/>
                  </a:lnTo>
                  <a:lnTo>
                    <a:pt x="469" y="400"/>
                  </a:lnTo>
                  <a:lnTo>
                    <a:pt x="496" y="36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524" name="Freeform 456">
              <a:extLst>
                <a:ext uri="{FF2B5EF4-FFF2-40B4-BE49-F238E27FC236}">
                  <a16:creationId xmlns:a16="http://schemas.microsoft.com/office/drawing/2014/main" id="{7BB17D42-615A-45E7-82D2-04CCB03B6F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2" y="1447"/>
              <a:ext cx="485" cy="42"/>
            </a:xfrm>
            <a:custGeom>
              <a:avLst/>
              <a:gdLst>
                <a:gd name="T0" fmla="*/ 0 w 485"/>
                <a:gd name="T1" fmla="*/ 14 h 42"/>
                <a:gd name="T2" fmla="*/ 449 w 485"/>
                <a:gd name="T3" fmla="*/ 14 h 42"/>
                <a:gd name="T4" fmla="*/ 449 w 485"/>
                <a:gd name="T5" fmla="*/ 28 h 42"/>
                <a:gd name="T6" fmla="*/ 0 w 485"/>
                <a:gd name="T7" fmla="*/ 28 h 42"/>
                <a:gd name="T8" fmla="*/ 0 w 485"/>
                <a:gd name="T9" fmla="*/ 14 h 42"/>
                <a:gd name="T10" fmla="*/ 442 w 485"/>
                <a:gd name="T11" fmla="*/ 0 h 42"/>
                <a:gd name="T12" fmla="*/ 485 w 485"/>
                <a:gd name="T13" fmla="*/ 21 h 42"/>
                <a:gd name="T14" fmla="*/ 442 w 485"/>
                <a:gd name="T15" fmla="*/ 42 h 42"/>
                <a:gd name="T16" fmla="*/ 442 w 485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42">
                  <a:moveTo>
                    <a:pt x="0" y="14"/>
                  </a:moveTo>
                  <a:lnTo>
                    <a:pt x="449" y="14"/>
                  </a:lnTo>
                  <a:lnTo>
                    <a:pt x="449" y="28"/>
                  </a:lnTo>
                  <a:lnTo>
                    <a:pt x="0" y="28"/>
                  </a:lnTo>
                  <a:lnTo>
                    <a:pt x="0" y="14"/>
                  </a:lnTo>
                  <a:close/>
                  <a:moveTo>
                    <a:pt x="442" y="0"/>
                  </a:moveTo>
                  <a:lnTo>
                    <a:pt x="485" y="21"/>
                  </a:lnTo>
                  <a:lnTo>
                    <a:pt x="442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525" name="Freeform 457">
              <a:extLst>
                <a:ext uri="{FF2B5EF4-FFF2-40B4-BE49-F238E27FC236}">
                  <a16:creationId xmlns:a16="http://schemas.microsoft.com/office/drawing/2014/main" id="{72D22D77-7EE5-4B23-BFBB-5877E4E32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" y="1630"/>
              <a:ext cx="460" cy="409"/>
            </a:xfrm>
            <a:custGeom>
              <a:avLst/>
              <a:gdLst>
                <a:gd name="T0" fmla="*/ 0 w 460"/>
                <a:gd name="T1" fmla="*/ 398 h 409"/>
                <a:gd name="T2" fmla="*/ 429 w 460"/>
                <a:gd name="T3" fmla="*/ 18 h 409"/>
                <a:gd name="T4" fmla="*/ 438 w 460"/>
                <a:gd name="T5" fmla="*/ 28 h 409"/>
                <a:gd name="T6" fmla="*/ 9 w 460"/>
                <a:gd name="T7" fmla="*/ 409 h 409"/>
                <a:gd name="T8" fmla="*/ 0 w 460"/>
                <a:gd name="T9" fmla="*/ 398 h 409"/>
                <a:gd name="T10" fmla="*/ 414 w 460"/>
                <a:gd name="T11" fmla="*/ 12 h 409"/>
                <a:gd name="T12" fmla="*/ 460 w 460"/>
                <a:gd name="T13" fmla="*/ 0 h 409"/>
                <a:gd name="T14" fmla="*/ 442 w 460"/>
                <a:gd name="T15" fmla="*/ 44 h 409"/>
                <a:gd name="T16" fmla="*/ 414 w 460"/>
                <a:gd name="T17" fmla="*/ 12 h 4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" h="409">
                  <a:moveTo>
                    <a:pt x="0" y="398"/>
                  </a:moveTo>
                  <a:lnTo>
                    <a:pt x="429" y="18"/>
                  </a:lnTo>
                  <a:lnTo>
                    <a:pt x="438" y="28"/>
                  </a:lnTo>
                  <a:lnTo>
                    <a:pt x="9" y="409"/>
                  </a:lnTo>
                  <a:lnTo>
                    <a:pt x="0" y="398"/>
                  </a:lnTo>
                  <a:close/>
                  <a:moveTo>
                    <a:pt x="414" y="12"/>
                  </a:moveTo>
                  <a:lnTo>
                    <a:pt x="460" y="0"/>
                  </a:lnTo>
                  <a:lnTo>
                    <a:pt x="442" y="44"/>
                  </a:lnTo>
                  <a:lnTo>
                    <a:pt x="414" y="1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526" name="Freeform 458">
              <a:extLst>
                <a:ext uri="{FF2B5EF4-FFF2-40B4-BE49-F238E27FC236}">
                  <a16:creationId xmlns:a16="http://schemas.microsoft.com/office/drawing/2014/main" id="{F6EF5773-B755-44F9-B052-2AE1AC089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" y="1997"/>
              <a:ext cx="244" cy="43"/>
            </a:xfrm>
            <a:custGeom>
              <a:avLst/>
              <a:gdLst>
                <a:gd name="T0" fmla="*/ 0 w 244"/>
                <a:gd name="T1" fmla="*/ 14 h 43"/>
                <a:gd name="T2" fmla="*/ 209 w 244"/>
                <a:gd name="T3" fmla="*/ 14 h 43"/>
                <a:gd name="T4" fmla="*/ 209 w 244"/>
                <a:gd name="T5" fmla="*/ 29 h 43"/>
                <a:gd name="T6" fmla="*/ 0 w 244"/>
                <a:gd name="T7" fmla="*/ 29 h 43"/>
                <a:gd name="T8" fmla="*/ 0 w 244"/>
                <a:gd name="T9" fmla="*/ 14 h 43"/>
                <a:gd name="T10" fmla="*/ 202 w 244"/>
                <a:gd name="T11" fmla="*/ 0 h 43"/>
                <a:gd name="T12" fmla="*/ 244 w 244"/>
                <a:gd name="T13" fmla="*/ 21 h 43"/>
                <a:gd name="T14" fmla="*/ 202 w 244"/>
                <a:gd name="T15" fmla="*/ 43 h 43"/>
                <a:gd name="T16" fmla="*/ 202 w 24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4" h="43">
                  <a:moveTo>
                    <a:pt x="0" y="14"/>
                  </a:moveTo>
                  <a:lnTo>
                    <a:pt x="209" y="14"/>
                  </a:lnTo>
                  <a:lnTo>
                    <a:pt x="209" y="29"/>
                  </a:lnTo>
                  <a:lnTo>
                    <a:pt x="0" y="29"/>
                  </a:lnTo>
                  <a:lnTo>
                    <a:pt x="0" y="14"/>
                  </a:lnTo>
                  <a:close/>
                  <a:moveTo>
                    <a:pt x="202" y="0"/>
                  </a:moveTo>
                  <a:lnTo>
                    <a:pt x="244" y="21"/>
                  </a:lnTo>
                  <a:lnTo>
                    <a:pt x="202" y="4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527" name="Freeform 459">
              <a:extLst>
                <a:ext uri="{FF2B5EF4-FFF2-40B4-BE49-F238E27FC236}">
                  <a16:creationId xmlns:a16="http://schemas.microsoft.com/office/drawing/2014/main" id="{259A02E5-659C-4462-B195-C6FAF0AFE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" y="1447"/>
              <a:ext cx="244" cy="42"/>
            </a:xfrm>
            <a:custGeom>
              <a:avLst/>
              <a:gdLst>
                <a:gd name="T0" fmla="*/ 0 w 244"/>
                <a:gd name="T1" fmla="*/ 14 h 42"/>
                <a:gd name="T2" fmla="*/ 209 w 244"/>
                <a:gd name="T3" fmla="*/ 14 h 42"/>
                <a:gd name="T4" fmla="*/ 209 w 244"/>
                <a:gd name="T5" fmla="*/ 28 h 42"/>
                <a:gd name="T6" fmla="*/ 0 w 244"/>
                <a:gd name="T7" fmla="*/ 28 h 42"/>
                <a:gd name="T8" fmla="*/ 0 w 244"/>
                <a:gd name="T9" fmla="*/ 14 h 42"/>
                <a:gd name="T10" fmla="*/ 202 w 244"/>
                <a:gd name="T11" fmla="*/ 0 h 42"/>
                <a:gd name="T12" fmla="*/ 244 w 244"/>
                <a:gd name="T13" fmla="*/ 21 h 42"/>
                <a:gd name="T14" fmla="*/ 202 w 244"/>
                <a:gd name="T15" fmla="*/ 42 h 42"/>
                <a:gd name="T16" fmla="*/ 202 w 244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4" h="42">
                  <a:moveTo>
                    <a:pt x="0" y="14"/>
                  </a:moveTo>
                  <a:lnTo>
                    <a:pt x="209" y="14"/>
                  </a:lnTo>
                  <a:lnTo>
                    <a:pt x="209" y="28"/>
                  </a:lnTo>
                  <a:lnTo>
                    <a:pt x="0" y="28"/>
                  </a:lnTo>
                  <a:lnTo>
                    <a:pt x="0" y="14"/>
                  </a:lnTo>
                  <a:close/>
                  <a:moveTo>
                    <a:pt x="202" y="0"/>
                  </a:moveTo>
                  <a:lnTo>
                    <a:pt x="244" y="21"/>
                  </a:lnTo>
                  <a:lnTo>
                    <a:pt x="202" y="4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528" name="Freeform 460">
              <a:extLst>
                <a:ext uri="{FF2B5EF4-FFF2-40B4-BE49-F238E27FC236}">
                  <a16:creationId xmlns:a16="http://schemas.microsoft.com/office/drawing/2014/main" id="{049D01F3-3E50-40C7-A00C-A70E5A9101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907"/>
              <a:ext cx="620" cy="42"/>
            </a:xfrm>
            <a:custGeom>
              <a:avLst/>
              <a:gdLst>
                <a:gd name="T0" fmla="*/ 1 w 620"/>
                <a:gd name="T1" fmla="*/ 3 h 42"/>
                <a:gd name="T2" fmla="*/ 584 w 620"/>
                <a:gd name="T3" fmla="*/ 14 h 42"/>
                <a:gd name="T4" fmla="*/ 584 w 620"/>
                <a:gd name="T5" fmla="*/ 28 h 42"/>
                <a:gd name="T6" fmla="*/ 0 w 620"/>
                <a:gd name="T7" fmla="*/ 18 h 42"/>
                <a:gd name="T8" fmla="*/ 1 w 620"/>
                <a:gd name="T9" fmla="*/ 3 h 42"/>
                <a:gd name="T10" fmla="*/ 578 w 620"/>
                <a:gd name="T11" fmla="*/ 0 h 42"/>
                <a:gd name="T12" fmla="*/ 620 w 620"/>
                <a:gd name="T13" fmla="*/ 22 h 42"/>
                <a:gd name="T14" fmla="*/ 577 w 620"/>
                <a:gd name="T15" fmla="*/ 42 h 42"/>
                <a:gd name="T16" fmla="*/ 578 w 620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0" h="42">
                  <a:moveTo>
                    <a:pt x="1" y="3"/>
                  </a:moveTo>
                  <a:lnTo>
                    <a:pt x="584" y="14"/>
                  </a:lnTo>
                  <a:lnTo>
                    <a:pt x="584" y="28"/>
                  </a:lnTo>
                  <a:lnTo>
                    <a:pt x="0" y="18"/>
                  </a:lnTo>
                  <a:lnTo>
                    <a:pt x="1" y="3"/>
                  </a:lnTo>
                  <a:close/>
                  <a:moveTo>
                    <a:pt x="578" y="0"/>
                  </a:moveTo>
                  <a:lnTo>
                    <a:pt x="620" y="22"/>
                  </a:lnTo>
                  <a:lnTo>
                    <a:pt x="577" y="4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42877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Obrázek 5">
            <a:extLst>
              <a:ext uri="{FF2B5EF4-FFF2-40B4-BE49-F238E27FC236}">
                <a16:creationId xmlns:a16="http://schemas.microsoft.com/office/drawing/2014/main" id="{A104F71D-EB9D-410A-A6DA-53BD205B73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54" y="-39420"/>
            <a:ext cx="6206646" cy="686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Obdélník 1">
            <a:extLst>
              <a:ext uri="{FF2B5EF4-FFF2-40B4-BE49-F238E27FC236}">
                <a16:creationId xmlns:a16="http://schemas.microsoft.com/office/drawing/2014/main" id="{31A268FE-E80C-40CB-80E5-EF4C9D4B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85" y="1916230"/>
            <a:ext cx="4571648" cy="193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cs-CZ" altLang="cs-CZ" sz="2399">
                <a:latin typeface="Times New Roman" panose="02020603050405020304" pitchFamily="18" charset="0"/>
              </a:rPr>
              <a:t>Pufrační systémy jsou „zásobárnami/odkladištěmi“ při nerovnováze bilance bikarbonátů – s příslušnými změnami acidobazické rovnováhy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5F51E1-5726-53A8-FD90-9C50036D76D9}"/>
              </a:ext>
            </a:extLst>
          </p:cNvPr>
          <p:cNvSpPr txBox="1">
            <a:spLocks/>
          </p:cNvSpPr>
          <p:nvPr/>
        </p:nvSpPr>
        <p:spPr>
          <a:xfrm>
            <a:off x="6776974" y="32011"/>
            <a:ext cx="7283450" cy="1223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>
                <a:latin typeface="Arial" panose="020B0604020202020204" pitchFamily="34" charset="0"/>
              </a:rPr>
              <a:t>Jak je to doopravdy?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9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Obrázek 1">
            <a:extLst>
              <a:ext uri="{FF2B5EF4-FFF2-40B4-BE49-F238E27FC236}">
                <a16:creationId xmlns:a16="http://schemas.microsoft.com/office/drawing/2014/main" id="{4D994F9B-B7BF-4D23-9382-5DC416599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844676"/>
            <a:ext cx="40576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2" descr="Výsledek obrázku pro respirace">
            <a:extLst>
              <a:ext uri="{FF2B5EF4-FFF2-40B4-BE49-F238E27FC236}">
                <a16:creationId xmlns:a16="http://schemas.microsoft.com/office/drawing/2014/main" id="{3E191674-E942-40C8-AC4B-6754072E1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6" y="-141288"/>
            <a:ext cx="3033713" cy="188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 descr="Výsledek obrázku pro játra">
            <a:extLst>
              <a:ext uri="{FF2B5EF4-FFF2-40B4-BE49-F238E27FC236}">
                <a16:creationId xmlns:a16="http://schemas.microsoft.com/office/drawing/2014/main" id="{B3DF30BE-A7AC-4073-B648-FB93E2EC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4848226"/>
            <a:ext cx="21605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6" descr="Výsledek obrázku pro ledviny">
            <a:extLst>
              <a:ext uri="{FF2B5EF4-FFF2-40B4-BE49-F238E27FC236}">
                <a16:creationId xmlns:a16="http://schemas.microsoft.com/office/drawing/2014/main" id="{B577F40B-EB7B-40E9-9815-A0D86767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4" y="4149726"/>
            <a:ext cx="27146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6D4F811B-F595-442E-9F58-3BE21846F66D}"/>
              </a:ext>
            </a:extLst>
          </p:cNvPr>
          <p:cNvSpPr/>
          <p:nvPr/>
        </p:nvSpPr>
        <p:spPr>
          <a:xfrm>
            <a:off x="5951538" y="1484314"/>
            <a:ext cx="215900" cy="28892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4D1F53EA-E52C-4C47-B089-75F93DED348A}"/>
              </a:ext>
            </a:extLst>
          </p:cNvPr>
          <p:cNvSpPr/>
          <p:nvPr/>
        </p:nvSpPr>
        <p:spPr>
          <a:xfrm rot="7580793" flipH="1">
            <a:off x="7763669" y="4656932"/>
            <a:ext cx="242888" cy="288925"/>
          </a:xfrm>
          <a:prstGeom prst="downArrow">
            <a:avLst/>
          </a:prstGeom>
          <a:solidFill>
            <a:srgbClr val="6DC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516354EB-4673-4A55-B1F0-CDA0D85D1B85}"/>
              </a:ext>
            </a:extLst>
          </p:cNvPr>
          <p:cNvSpPr/>
          <p:nvPr/>
        </p:nvSpPr>
        <p:spPr>
          <a:xfrm rot="14315112" flipH="1">
            <a:off x="4216401" y="4294189"/>
            <a:ext cx="244475" cy="288925"/>
          </a:xfrm>
          <a:prstGeom prst="downArrow">
            <a:avLst/>
          </a:prstGeom>
          <a:solidFill>
            <a:srgbClr val="B3B4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8553" name="TextovéPole 4">
            <a:extLst>
              <a:ext uri="{FF2B5EF4-FFF2-40B4-BE49-F238E27FC236}">
                <a16:creationId xmlns:a16="http://schemas.microsoft.com/office/drawing/2014/main" id="{B0905AB1-9679-48F8-AF83-4B5E3A966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6057901"/>
            <a:ext cx="2890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Na</a:t>
            </a:r>
            <a:r>
              <a:rPr lang="cs-CZ" altLang="cs-CZ" sz="2400" baseline="30000" dirty="0">
                <a:latin typeface="Times New Roman" panose="02020603050405020304" pitchFamily="18" charset="0"/>
              </a:rPr>
              <a:t>+</a:t>
            </a:r>
            <a:r>
              <a:rPr lang="cs-CZ" altLang="cs-CZ" sz="2400" dirty="0">
                <a:latin typeface="Times New Roman" panose="02020603050405020304" pitchFamily="18" charset="0"/>
              </a:rPr>
              <a:t>, Cl</a:t>
            </a:r>
            <a:r>
              <a:rPr lang="cs-CZ" altLang="cs-CZ" sz="2400" baseline="30000" dirty="0">
                <a:latin typeface="Times New Roman" panose="02020603050405020304" pitchFamily="18" charset="0"/>
              </a:rPr>
              <a:t>-</a:t>
            </a:r>
            <a:r>
              <a:rPr lang="cs-CZ" altLang="cs-CZ" sz="2400" dirty="0">
                <a:latin typeface="Times New Roman" panose="02020603050405020304" pitchFamily="18" charset="0"/>
              </a:rPr>
              <a:t>, K</a:t>
            </a:r>
            <a:r>
              <a:rPr lang="cs-CZ" altLang="cs-CZ" sz="2400" baseline="30000" dirty="0">
                <a:latin typeface="Times New Roman" panose="02020603050405020304" pitchFamily="18" charset="0"/>
              </a:rPr>
              <a:t>+</a:t>
            </a:r>
            <a:r>
              <a:rPr lang="cs-CZ" altLang="cs-CZ" sz="2400" dirty="0">
                <a:latin typeface="Times New Roman" panose="02020603050405020304" pitchFamily="18" charset="0"/>
              </a:rPr>
              <a:t>, Ca</a:t>
            </a:r>
            <a:r>
              <a:rPr lang="cs-CZ" altLang="cs-CZ" sz="2400" baseline="30000" dirty="0">
                <a:latin typeface="Times New Roman" panose="02020603050405020304" pitchFamily="18" charset="0"/>
              </a:rPr>
              <a:t>+</a:t>
            </a:r>
            <a:r>
              <a:rPr lang="cs-CZ" altLang="cs-CZ" sz="2400" dirty="0">
                <a:latin typeface="Times New Roman" panose="02020603050405020304" pitchFamily="18" charset="0"/>
              </a:rPr>
              <a:t> ,  …</a:t>
            </a:r>
            <a:endParaRPr lang="cs-CZ" altLang="cs-CZ" sz="2400" baseline="30000" dirty="0">
              <a:latin typeface="Times New Roman" panose="02020603050405020304" pitchFamily="18" charset="0"/>
            </a:endParaRPr>
          </a:p>
        </p:txBody>
      </p:sp>
      <p:sp>
        <p:nvSpPr>
          <p:cNvPr id="108554" name="TextovéPole 10">
            <a:extLst>
              <a:ext uri="{FF2B5EF4-FFF2-40B4-BE49-F238E27FC236}">
                <a16:creationId xmlns:a16="http://schemas.microsoft.com/office/drawing/2014/main" id="{F4103FC8-D189-4496-AC00-59D4F610A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115888"/>
            <a:ext cx="3275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Regulace ABR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dle Stewartovy koncepce</a:t>
            </a:r>
          </a:p>
        </p:txBody>
      </p:sp>
      <p:sp>
        <p:nvSpPr>
          <p:cNvPr id="11" name="TextovéPole 4">
            <a:extLst>
              <a:ext uri="{FF2B5EF4-FFF2-40B4-BE49-F238E27FC236}">
                <a16:creationId xmlns:a16="http://schemas.microsoft.com/office/drawing/2014/main" id="{9B558301-C256-455E-B72A-38F525CBF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084" y="6396037"/>
            <a:ext cx="1816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Albumin,  …</a:t>
            </a:r>
            <a:endParaRPr lang="cs-CZ" altLang="cs-CZ" sz="2400" baseline="30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Dr. Fencl">
            <a:extLst>
              <a:ext uri="{FF2B5EF4-FFF2-40B4-BE49-F238E27FC236}">
                <a16:creationId xmlns:a16="http://schemas.microsoft.com/office/drawing/2014/main" id="{4A06FED5-0984-41B3-8536-71C64044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91444" y="4146448"/>
            <a:ext cx="1771513" cy="22143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http://www.unipa.it/~lanza/esiait/astrup.JPG">
            <a:extLst>
              <a:ext uri="{FF2B5EF4-FFF2-40B4-BE49-F238E27FC236}">
                <a16:creationId xmlns:a16="http://schemas.microsoft.com/office/drawing/2014/main" id="{19AA3B29-5B6A-4198-8C72-8A4053D5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59275" y="1119367"/>
            <a:ext cx="3214440" cy="2411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0292" name="Rectangle 2">
            <a:extLst>
              <a:ext uri="{FF2B5EF4-FFF2-40B4-BE49-F238E27FC236}">
                <a16:creationId xmlns:a16="http://schemas.microsoft.com/office/drawing/2014/main" id="{F62A51D2-0198-4060-BF33-7A306A866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0445" y="-160060"/>
            <a:ext cx="7282888" cy="1223869"/>
          </a:xfrm>
        </p:spPr>
        <p:txBody>
          <a:bodyPr/>
          <a:lstStyle/>
          <a:p>
            <a:pPr eaLnBrk="1" hangingPunct="1"/>
            <a:r>
              <a:rPr lang="cs-CZ" altLang="cs-CZ"/>
              <a:t>Acidobazická rovnováha</a:t>
            </a:r>
          </a:p>
        </p:txBody>
      </p:sp>
      <p:sp>
        <p:nvSpPr>
          <p:cNvPr id="140293" name="Rectangle 8">
            <a:extLst>
              <a:ext uri="{FF2B5EF4-FFF2-40B4-BE49-F238E27FC236}">
                <a16:creationId xmlns:a16="http://schemas.microsoft.com/office/drawing/2014/main" id="{077CBFA0-218B-4B26-A451-2C1DF4CA1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088" y="1063809"/>
            <a:ext cx="3311270" cy="122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600" dirty="0"/>
              <a:t>Klasická dánská škola</a:t>
            </a:r>
          </a:p>
        </p:txBody>
      </p:sp>
      <p:pic>
        <p:nvPicPr>
          <p:cNvPr id="76810" name="Picture 10" descr="Summer2003">
            <a:extLst>
              <a:ext uri="{FF2B5EF4-FFF2-40B4-BE49-F238E27FC236}">
                <a16:creationId xmlns:a16="http://schemas.microsoft.com/office/drawing/2014/main" id="{50DA41CA-F1A9-4838-A056-43C8929B6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 l="18808" t="9206" r="45308"/>
          <a:stretch>
            <a:fillRect/>
          </a:stretch>
        </p:blipFill>
        <p:spPr bwMode="auto">
          <a:xfrm>
            <a:off x="9078684" y="836813"/>
            <a:ext cx="1554042" cy="263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0295" name="Rectangle 11">
            <a:extLst>
              <a:ext uri="{FF2B5EF4-FFF2-40B4-BE49-F238E27FC236}">
                <a16:creationId xmlns:a16="http://schemas.microsoft.com/office/drawing/2014/main" id="{B4EE801E-0006-4B52-8A33-431717913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987" y="5429890"/>
            <a:ext cx="4951360" cy="165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600" dirty="0"/>
              <a:t>„Moderní přístup“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600" dirty="0"/>
              <a:t>dle Stewarta a Fencla</a:t>
            </a:r>
          </a:p>
        </p:txBody>
      </p:sp>
      <p:pic>
        <p:nvPicPr>
          <p:cNvPr id="2056" name="Picture 8" descr="http://www.acidbase.org/i/stewart.jpg">
            <a:extLst>
              <a:ext uri="{FF2B5EF4-FFF2-40B4-BE49-F238E27FC236}">
                <a16:creationId xmlns:a16="http://schemas.microsoft.com/office/drawing/2014/main" id="{71894F38-B8E7-47D9-A060-2ABC6B09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 l="3900" r="6395"/>
          <a:stretch>
            <a:fillRect/>
          </a:stretch>
        </p:blipFill>
        <p:spPr bwMode="auto">
          <a:xfrm>
            <a:off x="2454557" y="4192529"/>
            <a:ext cx="1357208" cy="22540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0297" name="Rectangle 11">
            <a:extLst>
              <a:ext uri="{FF2B5EF4-FFF2-40B4-BE49-F238E27FC236}">
                <a16:creationId xmlns:a16="http://schemas.microsoft.com/office/drawing/2014/main" id="{1BF8411C-364C-4C94-BAA6-2B6D07082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949" y="2893717"/>
            <a:ext cx="5976475" cy="165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399" dirty="0" err="1">
                <a:solidFill>
                  <a:srgbClr val="FF0000"/>
                </a:solidFill>
              </a:rPr>
              <a:t>Siggaard</a:t>
            </a:r>
            <a:r>
              <a:rPr lang="cs-CZ" altLang="cs-CZ" sz="2399" dirty="0">
                <a:solidFill>
                  <a:srgbClr val="FF0000"/>
                </a:solidFill>
              </a:rPr>
              <a:t>-Andersen</a:t>
            </a:r>
          </a:p>
        </p:txBody>
      </p:sp>
      <p:sp>
        <p:nvSpPr>
          <p:cNvPr id="140298" name="Rectangle 11">
            <a:extLst>
              <a:ext uri="{FF2B5EF4-FFF2-40B4-BE49-F238E27FC236}">
                <a16:creationId xmlns:a16="http://schemas.microsoft.com/office/drawing/2014/main" id="{42798175-3DE2-42B1-94EB-C5A08F5E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777" y="2954038"/>
            <a:ext cx="5976475" cy="165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399" dirty="0">
                <a:solidFill>
                  <a:srgbClr val="FF0000"/>
                </a:solidFill>
              </a:rPr>
              <a:t>Paul </a:t>
            </a:r>
            <a:r>
              <a:rPr lang="cs-CZ" altLang="cs-CZ" sz="2399" dirty="0" err="1">
                <a:solidFill>
                  <a:srgbClr val="FF0000"/>
                </a:solidFill>
              </a:rPr>
              <a:t>Astrup</a:t>
            </a:r>
            <a:endParaRPr lang="cs-CZ" altLang="cs-CZ" sz="2399" dirty="0">
              <a:solidFill>
                <a:srgbClr val="FF0000"/>
              </a:solidFill>
            </a:endParaRPr>
          </a:p>
        </p:txBody>
      </p:sp>
      <p:sp>
        <p:nvSpPr>
          <p:cNvPr id="140302" name="Rectangle 11">
            <a:extLst>
              <a:ext uri="{FF2B5EF4-FFF2-40B4-BE49-F238E27FC236}">
                <a16:creationId xmlns:a16="http://schemas.microsoft.com/office/drawing/2014/main" id="{0D14FCC3-BF1C-4700-85B5-90C283BCE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723" y="6257709"/>
            <a:ext cx="2208043" cy="7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399" dirty="0">
                <a:solidFill>
                  <a:srgbClr val="FF0000"/>
                </a:solidFill>
              </a:rPr>
              <a:t>Peter Stewart</a:t>
            </a:r>
          </a:p>
        </p:txBody>
      </p:sp>
      <p:sp>
        <p:nvSpPr>
          <p:cNvPr id="140303" name="Rectangle 11">
            <a:extLst>
              <a:ext uri="{FF2B5EF4-FFF2-40B4-BE49-F238E27FC236}">
                <a16:creationId xmlns:a16="http://schemas.microsoft.com/office/drawing/2014/main" id="{93F12F6A-8761-4287-B278-ACD57AAC4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2284" y="6234809"/>
            <a:ext cx="2598535" cy="7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399" dirty="0">
                <a:solidFill>
                  <a:srgbClr val="FF0000"/>
                </a:solidFill>
              </a:rPr>
              <a:t>Vladimír Fencl</a:t>
            </a:r>
          </a:p>
        </p:txBody>
      </p:sp>
      <p:sp>
        <p:nvSpPr>
          <p:cNvPr id="3" name="Šipka: obousměrná vodorovná 2">
            <a:extLst>
              <a:ext uri="{FF2B5EF4-FFF2-40B4-BE49-F238E27FC236}">
                <a16:creationId xmlns:a16="http://schemas.microsoft.com/office/drawing/2014/main" id="{1F29249A-C8D9-4D85-8D7E-A8D6BC20E032}"/>
              </a:ext>
            </a:extLst>
          </p:cNvPr>
          <p:cNvSpPr/>
          <p:nvPr/>
        </p:nvSpPr>
        <p:spPr>
          <a:xfrm rot="5400000">
            <a:off x="4994219" y="2549591"/>
            <a:ext cx="3403338" cy="3085862"/>
          </a:xfrm>
          <a:prstGeom prst="leftRightArrow">
            <a:avLst>
              <a:gd name="adj1" fmla="val 77568"/>
              <a:gd name="adj2" fmla="val 3181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400"/>
          </a:p>
        </p:txBody>
      </p:sp>
      <p:sp>
        <p:nvSpPr>
          <p:cNvPr id="140305" name="TextovéPole 1">
            <a:extLst>
              <a:ext uri="{FF2B5EF4-FFF2-40B4-BE49-F238E27FC236}">
                <a16:creationId xmlns:a16="http://schemas.microsoft.com/office/drawing/2014/main" id="{B3EADFD6-4C38-4DA1-8E16-1730ECCD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637" y="3168671"/>
            <a:ext cx="23302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</a:rPr>
              <a:t>Bilanční přístup k ABR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828800" imgH="1828800"/>
        </mc:Choice>
        <mc:Fallback>
          <p:control r:id="rId1" imgW="1828800" imgH="1828800">
            <p:pic>
              <p:nvPicPr>
                <p:cNvPr id="140299" name="ShockwaveFlash1">
                  <a:extLst>
                    <a:ext uri="{FF2B5EF4-FFF2-40B4-BE49-F238E27FC236}">
                      <a16:creationId xmlns:a16="http://schemas.microsoft.com/office/drawing/2014/main" id="{DC74A219-818A-41CC-8100-AC82DF1A097C}"/>
                    </a:ext>
                  </a:extLst>
                </p:cNvPr>
                <p:cNvPicPr preferRelativeResize="0">
                  <a:picLocks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537053" y="12964"/>
                  <a:ext cx="12699" cy="12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3" imgW="1828800" imgH="1828800"/>
        </mc:Choice>
        <mc:Fallback>
          <p:control r:id="rId3" imgW="1828800" imgH="1828800">
            <p:pic>
              <p:nvPicPr>
                <p:cNvPr id="140300" name="ShockwaveFlash2">
                  <a:extLst>
                    <a:ext uri="{FF2B5EF4-FFF2-40B4-BE49-F238E27FC236}">
                      <a16:creationId xmlns:a16="http://schemas.microsoft.com/office/drawing/2014/main" id="{9C5AD336-9072-44C1-A93C-BCD688291E3D}"/>
                    </a:ext>
                  </a:extLst>
                </p:cNvPr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537053" y="12964"/>
                  <a:ext cx="12699" cy="12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828800" imgH="1828800"/>
        </mc:Choice>
        <mc:Fallback>
          <p:control r:id="rId5" imgW="1828800" imgH="1828800">
            <p:pic>
              <p:nvPicPr>
                <p:cNvPr id="140301" name="ShockwaveFlash3">
                  <a:extLst>
                    <a:ext uri="{FF2B5EF4-FFF2-40B4-BE49-F238E27FC236}">
                      <a16:creationId xmlns:a16="http://schemas.microsoft.com/office/drawing/2014/main" id="{FC6674CF-2ABD-41DF-AB52-E058B281033F}"/>
                    </a:ext>
                  </a:extLst>
                </p:cNvPr>
                <p:cNvPicPr preferRelativeResize="0">
                  <a:picLocks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537053" y="12964"/>
                  <a:ext cx="12699" cy="12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25808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79656173-4660-447F-9A7F-CCD59FF448B4}"/>
              </a:ext>
            </a:extLst>
          </p:cNvPr>
          <p:cNvSpPr txBox="1">
            <a:spLocks/>
          </p:cNvSpPr>
          <p:nvPr/>
        </p:nvSpPr>
        <p:spPr bwMode="auto">
          <a:xfrm>
            <a:off x="-25950" y="299053"/>
            <a:ext cx="7458596" cy="159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62" tIns="121862" rIns="121862" bIns="121862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0" fontAlgn="base" hangingPunct="0">
              <a:spcBef>
                <a:spcPts val="106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487" marR="0" lvl="1" indent="-57165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479" marR="0" lvl="2" indent="-7622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470" marR="0" lvl="3" indent="-85748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461" marR="0" lvl="4" indent="-85748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6453" marR="0" lvl="5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9444" marR="0" lvl="6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2436" marR="0" lvl="7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5427" marR="0" lvl="8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 sz="1866" dirty="0"/>
              <a:t>Klinik potřebuje </a:t>
            </a:r>
            <a:r>
              <a:rPr lang="cs-CZ" sz="1866" b="1" dirty="0"/>
              <a:t>fenomenologický popis </a:t>
            </a:r>
            <a:r>
              <a:rPr lang="cs-CZ" sz="1866" dirty="0"/>
              <a:t>aktuálního stavu AB rovnováhy k diagnostice i stanovení léčebného postupu. Stewartův přístup nabízí </a:t>
            </a:r>
            <a:r>
              <a:rPr lang="cs-CZ" sz="1866" b="1" dirty="0"/>
              <a:t>vcelku jednoduché a v praxi použitelné (ale patofyziologicky neúplné)</a:t>
            </a:r>
            <a:r>
              <a:rPr lang="cs-CZ" sz="1866" dirty="0"/>
              <a:t> vysvětlení acidobazických poruch pomocí tří nezávislých proměnných.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341AF248-1912-4D9E-B566-AE8F6C1CF018}"/>
              </a:ext>
            </a:extLst>
          </p:cNvPr>
          <p:cNvSpPr txBox="1">
            <a:spLocks/>
          </p:cNvSpPr>
          <p:nvPr/>
        </p:nvSpPr>
        <p:spPr bwMode="auto">
          <a:xfrm>
            <a:off x="0" y="2057910"/>
            <a:ext cx="7175664" cy="195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62" tIns="121862" rIns="121862" bIns="121862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0" fontAlgn="base" hangingPunct="0">
              <a:spcBef>
                <a:spcPts val="106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487" marR="0" lvl="1" indent="-57165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479" marR="0" lvl="2" indent="-7622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470" marR="0" lvl="3" indent="-85748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461" marR="0" lvl="4" indent="-85748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6453" marR="0" lvl="5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9444" marR="0" lvl="6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2436" marR="0" lvl="7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5427" marR="0" lvl="8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 sz="1866" dirty="0"/>
              <a:t>Hlavním přínosem bilančního pojetí je </a:t>
            </a:r>
            <a:r>
              <a:rPr lang="cs-CZ" sz="1866" b="1" dirty="0"/>
              <a:t>kauzální vysvětlení propojení acidobazických a iontových a objemových poruch </a:t>
            </a:r>
            <a:r>
              <a:rPr lang="cs-CZ" sz="1866" dirty="0"/>
              <a:t>a pohled na poruchy vnitřního prostředí z hlediska integrativní fyziologie. Bilanční pohled umožní pochopit patogenetické příčiny Stewartovou metodou popisovaných fenoménů.</a:t>
            </a:r>
          </a:p>
          <a:p>
            <a:pPr algn="r"/>
            <a:br>
              <a:rPr lang="cs-CZ" sz="2666" kern="0" dirty="0"/>
            </a:br>
            <a:endParaRPr lang="cs-CZ" sz="3732" kern="0" dirty="0"/>
          </a:p>
        </p:txBody>
      </p:sp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9FFC30C0-3015-42EF-B64E-A39C1C89B9A7}"/>
              </a:ext>
            </a:extLst>
          </p:cNvPr>
          <p:cNvSpPr txBox="1">
            <a:spLocks/>
          </p:cNvSpPr>
          <p:nvPr/>
        </p:nvSpPr>
        <p:spPr bwMode="auto">
          <a:xfrm>
            <a:off x="112077" y="3893839"/>
            <a:ext cx="6586141" cy="125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62" tIns="121862" rIns="121862" bIns="121862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0" fontAlgn="base" hangingPunct="0">
              <a:spcBef>
                <a:spcPts val="106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487" marR="0" lvl="1" indent="-57165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479" marR="0" lvl="2" indent="-7622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470" marR="0" lvl="3" indent="-85748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461" marR="0" lvl="4" indent="-85748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6453" marR="0" lvl="5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9444" marR="0" lvl="6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2436" marR="0" lvl="7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5427" marR="0" lvl="8" indent="-8574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 sz="1866" dirty="0"/>
              <a:t>Zejména v případě </a:t>
            </a:r>
            <a:r>
              <a:rPr lang="cs-CZ" sz="1866" b="1" dirty="0"/>
              <a:t>kombinovaných poruch je nutné uvažovat vzájemné souvislosti a poruchy objemu,  zásob </a:t>
            </a:r>
            <a:r>
              <a:rPr lang="cs-CZ" sz="1866" dirty="0"/>
              <a:t>(nejen koncentrací) jednotlivých komponent a to bez bilančního pohledu nejde. </a:t>
            </a:r>
            <a:br>
              <a:rPr lang="cs-CZ" sz="1866" kern="0" dirty="0"/>
            </a:br>
            <a:endParaRPr lang="cs-CZ" sz="2399" kern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63FC8E-8976-4FA3-B153-39D403D06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850" y="299053"/>
            <a:ext cx="3311270" cy="122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600" dirty="0">
                <a:solidFill>
                  <a:srgbClr val="FF0000"/>
                </a:solidFill>
              </a:rPr>
              <a:t>Klasická dánská škola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7D83A51-8A72-4698-9CA9-134727427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585" y="5169162"/>
            <a:ext cx="4951360" cy="165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600" dirty="0">
                <a:solidFill>
                  <a:srgbClr val="FF0000"/>
                </a:solidFill>
              </a:rPr>
              <a:t>„Moderní přístup“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600" dirty="0">
                <a:solidFill>
                  <a:srgbClr val="FF0000"/>
                </a:solidFill>
              </a:rPr>
              <a:t>dle Stewarta a Fencla</a:t>
            </a:r>
          </a:p>
        </p:txBody>
      </p:sp>
      <p:sp>
        <p:nvSpPr>
          <p:cNvPr id="11" name="Šipka: obousměrná vodorovná 10">
            <a:extLst>
              <a:ext uri="{FF2B5EF4-FFF2-40B4-BE49-F238E27FC236}">
                <a16:creationId xmlns:a16="http://schemas.microsoft.com/office/drawing/2014/main" id="{203E600D-2BDE-4F30-AA76-CF57B66BDCD5}"/>
              </a:ext>
            </a:extLst>
          </p:cNvPr>
          <p:cNvSpPr/>
          <p:nvPr/>
        </p:nvSpPr>
        <p:spPr>
          <a:xfrm rot="5400000">
            <a:off x="7997599" y="1847576"/>
            <a:ext cx="3403338" cy="3085862"/>
          </a:xfrm>
          <a:prstGeom prst="leftRightArrow">
            <a:avLst>
              <a:gd name="adj1" fmla="val 77568"/>
              <a:gd name="adj2" fmla="val 3181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400"/>
          </a:p>
        </p:txBody>
      </p:sp>
      <p:sp>
        <p:nvSpPr>
          <p:cNvPr id="12" name="TextovéPole 1">
            <a:extLst>
              <a:ext uri="{FF2B5EF4-FFF2-40B4-BE49-F238E27FC236}">
                <a16:creationId xmlns:a16="http://schemas.microsoft.com/office/drawing/2014/main" id="{BA72287D-EA70-4A68-B3F7-27C0D72E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83" y="2522719"/>
            <a:ext cx="23302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</a:rPr>
              <a:t>Bilanční přístup k ABR</a:t>
            </a:r>
          </a:p>
        </p:txBody>
      </p:sp>
    </p:spTree>
    <p:extLst>
      <p:ext uri="{BB962C8B-B14F-4D97-AF65-F5344CB8AC3E}">
        <p14:creationId xmlns:p14="http://schemas.microsoft.com/office/powerpoint/2010/main" val="14533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hlinkClick r:id="" action="ppaction://noaction"/>
            <a:extLst>
              <a:ext uri="{FF2B5EF4-FFF2-40B4-BE49-F238E27FC236}">
                <a16:creationId xmlns:a16="http://schemas.microsoft.com/office/drawing/2014/main" id="{CAB6EFFD-0365-4046-91E0-A3345F6A3650}"/>
              </a:ext>
            </a:extLst>
          </p:cNvPr>
          <p:cNvSpPr txBox="1"/>
          <p:nvPr/>
        </p:nvSpPr>
        <p:spPr>
          <a:xfrm>
            <a:off x="2495550" y="5435600"/>
            <a:ext cx="1822450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/>
              <a:t>Volume </a:t>
            </a:r>
            <a:r>
              <a:rPr lang="cs-CZ" dirty="0" err="1"/>
              <a:t>disorders</a:t>
            </a:r>
            <a:endParaRPr lang="cs-CZ" dirty="0"/>
          </a:p>
        </p:txBody>
      </p:sp>
      <p:sp>
        <p:nvSpPr>
          <p:cNvPr id="5" name="TextovéPole 4">
            <a:hlinkClick r:id="" action="ppaction://noaction"/>
            <a:extLst>
              <a:ext uri="{FF2B5EF4-FFF2-40B4-BE49-F238E27FC236}">
                <a16:creationId xmlns:a16="http://schemas.microsoft.com/office/drawing/2014/main" id="{6DF9ECF3-C87B-4239-B176-A198893FC309}"/>
              </a:ext>
            </a:extLst>
          </p:cNvPr>
          <p:cNvSpPr txBox="1"/>
          <p:nvPr/>
        </p:nvSpPr>
        <p:spPr>
          <a:xfrm>
            <a:off x="2135189" y="3132138"/>
            <a:ext cx="2111375" cy="36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 err="1"/>
              <a:t>Circulation</a:t>
            </a:r>
            <a:r>
              <a:rPr lang="cs-CZ" dirty="0"/>
              <a:t> </a:t>
            </a:r>
            <a:r>
              <a:rPr lang="cs-CZ" dirty="0" err="1"/>
              <a:t>disorders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8A1CF27-1A76-4F54-B601-924DDB22D75A}"/>
              </a:ext>
            </a:extLst>
          </p:cNvPr>
          <p:cNvSpPr txBox="1"/>
          <p:nvPr/>
        </p:nvSpPr>
        <p:spPr>
          <a:xfrm>
            <a:off x="4440238" y="6011864"/>
            <a:ext cx="1738312" cy="369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disorders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C998A1-51FC-43F1-B1CE-486045AE945C}"/>
              </a:ext>
            </a:extLst>
          </p:cNvPr>
          <p:cNvSpPr txBox="1"/>
          <p:nvPr/>
        </p:nvSpPr>
        <p:spPr>
          <a:xfrm>
            <a:off x="7824789" y="5003800"/>
            <a:ext cx="2105025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 err="1"/>
              <a:t>Electrolyte</a:t>
            </a:r>
            <a:r>
              <a:rPr lang="cs-CZ" dirty="0"/>
              <a:t> </a:t>
            </a:r>
            <a:r>
              <a:rPr lang="cs-CZ" dirty="0" err="1"/>
              <a:t>disorders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7050BBA-6A8C-4D2A-9EC1-D6924EA58283}"/>
              </a:ext>
            </a:extLst>
          </p:cNvPr>
          <p:cNvSpPr txBox="1"/>
          <p:nvPr/>
        </p:nvSpPr>
        <p:spPr>
          <a:xfrm>
            <a:off x="1847851" y="4140200"/>
            <a:ext cx="2130425" cy="36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/>
              <a:t>Osmolarity </a:t>
            </a:r>
            <a:r>
              <a:rPr lang="cs-CZ" dirty="0" err="1"/>
              <a:t>disorders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69152A5-8F33-488B-A34A-EFFB0E85959C}"/>
              </a:ext>
            </a:extLst>
          </p:cNvPr>
          <p:cNvSpPr txBox="1"/>
          <p:nvPr/>
        </p:nvSpPr>
        <p:spPr>
          <a:xfrm>
            <a:off x="8040689" y="4067175"/>
            <a:ext cx="2020887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 err="1"/>
              <a:t>Acid</a:t>
            </a:r>
            <a:r>
              <a:rPr lang="cs-CZ" dirty="0"/>
              <a:t>-Base </a:t>
            </a:r>
            <a:r>
              <a:rPr lang="cs-CZ" dirty="0" err="1"/>
              <a:t>disorders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4F4793C-A017-47A8-B087-FE47BBBB7EB8}"/>
              </a:ext>
            </a:extLst>
          </p:cNvPr>
          <p:cNvSpPr txBox="1"/>
          <p:nvPr/>
        </p:nvSpPr>
        <p:spPr>
          <a:xfrm>
            <a:off x="7319963" y="3059114"/>
            <a:ext cx="2171700" cy="369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disorders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B777A5-6F99-432E-9232-92FB98471E6C}"/>
              </a:ext>
            </a:extLst>
          </p:cNvPr>
          <p:cNvSpPr txBox="1"/>
          <p:nvPr/>
        </p:nvSpPr>
        <p:spPr>
          <a:xfrm>
            <a:off x="4151314" y="2411414"/>
            <a:ext cx="2782887" cy="369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/>
              <a:t>O2/CO2 transport </a:t>
            </a:r>
            <a:r>
              <a:rPr lang="cs-CZ" dirty="0" err="1"/>
              <a:t>disorders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45FE300-E502-4CD5-B15B-838C6D6C96D1}"/>
              </a:ext>
            </a:extLst>
          </p:cNvPr>
          <p:cNvSpPr txBox="1"/>
          <p:nvPr/>
        </p:nvSpPr>
        <p:spPr>
          <a:xfrm>
            <a:off x="6388101" y="5795964"/>
            <a:ext cx="2587625" cy="369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 err="1"/>
              <a:t>Gastrointestinal</a:t>
            </a:r>
            <a:r>
              <a:rPr lang="cs-CZ" dirty="0"/>
              <a:t> </a:t>
            </a:r>
            <a:r>
              <a:rPr lang="cs-CZ" dirty="0" err="1"/>
              <a:t>disorders</a:t>
            </a:r>
            <a:endParaRPr lang="cs-CZ" dirty="0"/>
          </a:p>
        </p:txBody>
      </p:sp>
      <p:pic>
        <p:nvPicPr>
          <p:cNvPr id="3084" name="Picture 2" descr="C:\Users\jirka\AppData\Local\Microsoft\Windows\Temporary Internet Files\Content.IE5\3QEVY6B9\MP900400454[1].jpg">
            <a:extLst>
              <a:ext uri="{FF2B5EF4-FFF2-40B4-BE49-F238E27FC236}">
                <a16:creationId xmlns:a16="http://schemas.microsoft.com/office/drawing/2014/main" id="{FC643A47-D972-4334-9C0B-CFB35B02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08401"/>
            <a:ext cx="2159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ousměrná svislá šipka 15">
            <a:extLst>
              <a:ext uri="{FF2B5EF4-FFF2-40B4-BE49-F238E27FC236}">
                <a16:creationId xmlns:a16="http://schemas.microsoft.com/office/drawing/2014/main" id="{D4BEAC97-3406-40E0-BE85-9189285FFAA4}"/>
              </a:ext>
            </a:extLst>
          </p:cNvPr>
          <p:cNvSpPr/>
          <p:nvPr/>
        </p:nvSpPr>
        <p:spPr>
          <a:xfrm rot="3622967">
            <a:off x="4226719" y="4644232"/>
            <a:ext cx="360363" cy="863600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cs-CZ" dirty="0"/>
          </a:p>
        </p:txBody>
      </p:sp>
      <p:sp>
        <p:nvSpPr>
          <p:cNvPr id="17" name="Obousměrná svislá šipka 16">
            <a:extLst>
              <a:ext uri="{FF2B5EF4-FFF2-40B4-BE49-F238E27FC236}">
                <a16:creationId xmlns:a16="http://schemas.microsoft.com/office/drawing/2014/main" id="{9DC4AE32-8BBA-470A-9A54-9B971435491E}"/>
              </a:ext>
            </a:extLst>
          </p:cNvPr>
          <p:cNvSpPr/>
          <p:nvPr/>
        </p:nvSpPr>
        <p:spPr>
          <a:xfrm rot="5400000">
            <a:off x="4260057" y="3888582"/>
            <a:ext cx="360363" cy="863600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cs-CZ" dirty="0"/>
          </a:p>
        </p:txBody>
      </p:sp>
      <p:sp>
        <p:nvSpPr>
          <p:cNvPr id="18" name="Obousměrná svislá šipka 17">
            <a:extLst>
              <a:ext uri="{FF2B5EF4-FFF2-40B4-BE49-F238E27FC236}">
                <a16:creationId xmlns:a16="http://schemas.microsoft.com/office/drawing/2014/main" id="{453AB525-717A-465C-951D-0EEF6449E6ED}"/>
              </a:ext>
            </a:extLst>
          </p:cNvPr>
          <p:cNvSpPr/>
          <p:nvPr/>
        </p:nvSpPr>
        <p:spPr>
          <a:xfrm rot="8024199">
            <a:off x="4480719" y="3201194"/>
            <a:ext cx="360362" cy="863600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cs-CZ" dirty="0"/>
          </a:p>
        </p:txBody>
      </p:sp>
      <p:sp>
        <p:nvSpPr>
          <p:cNvPr id="19" name="Obousměrná svislá šipka 18">
            <a:extLst>
              <a:ext uri="{FF2B5EF4-FFF2-40B4-BE49-F238E27FC236}">
                <a16:creationId xmlns:a16="http://schemas.microsoft.com/office/drawing/2014/main" id="{7B731BD3-F687-4231-9280-FEB11A1EDBF6}"/>
              </a:ext>
            </a:extLst>
          </p:cNvPr>
          <p:cNvSpPr/>
          <p:nvPr/>
        </p:nvSpPr>
        <p:spPr>
          <a:xfrm rot="10800000">
            <a:off x="5416551" y="2840039"/>
            <a:ext cx="360363" cy="865187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cs-CZ" dirty="0"/>
          </a:p>
        </p:txBody>
      </p:sp>
      <p:sp>
        <p:nvSpPr>
          <p:cNvPr id="20" name="Obousměrná svislá šipka 19">
            <a:extLst>
              <a:ext uri="{FF2B5EF4-FFF2-40B4-BE49-F238E27FC236}">
                <a16:creationId xmlns:a16="http://schemas.microsoft.com/office/drawing/2014/main" id="{9CAB3383-67A7-40FD-87AC-796237EB6DBF}"/>
              </a:ext>
            </a:extLst>
          </p:cNvPr>
          <p:cNvSpPr/>
          <p:nvPr/>
        </p:nvSpPr>
        <p:spPr>
          <a:xfrm rot="10800000">
            <a:off x="5303838" y="5148263"/>
            <a:ext cx="360362" cy="863600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cs-CZ" dirty="0"/>
          </a:p>
        </p:txBody>
      </p:sp>
      <p:sp>
        <p:nvSpPr>
          <p:cNvPr id="21" name="Obousměrná svislá šipka 20">
            <a:extLst>
              <a:ext uri="{FF2B5EF4-FFF2-40B4-BE49-F238E27FC236}">
                <a16:creationId xmlns:a16="http://schemas.microsoft.com/office/drawing/2014/main" id="{F9E7DE2E-5EF7-4B3A-834E-7C63CE61EB46}"/>
              </a:ext>
            </a:extLst>
          </p:cNvPr>
          <p:cNvSpPr/>
          <p:nvPr/>
        </p:nvSpPr>
        <p:spPr>
          <a:xfrm rot="8024199">
            <a:off x="6487319" y="5007769"/>
            <a:ext cx="360362" cy="863600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cs-CZ" dirty="0"/>
          </a:p>
        </p:txBody>
      </p:sp>
      <p:sp>
        <p:nvSpPr>
          <p:cNvPr id="22" name="Obousměrná svislá šipka 21">
            <a:extLst>
              <a:ext uri="{FF2B5EF4-FFF2-40B4-BE49-F238E27FC236}">
                <a16:creationId xmlns:a16="http://schemas.microsoft.com/office/drawing/2014/main" id="{25BBFF6B-DE2B-4177-94C8-BD4DF135181B}"/>
              </a:ext>
            </a:extLst>
          </p:cNvPr>
          <p:cNvSpPr/>
          <p:nvPr/>
        </p:nvSpPr>
        <p:spPr>
          <a:xfrm rot="3622967">
            <a:off x="6747669" y="3142457"/>
            <a:ext cx="360363" cy="863600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cs-CZ" dirty="0"/>
          </a:p>
        </p:txBody>
      </p:sp>
      <p:sp>
        <p:nvSpPr>
          <p:cNvPr id="23" name="Obousměrná svislá šipka 22">
            <a:extLst>
              <a:ext uri="{FF2B5EF4-FFF2-40B4-BE49-F238E27FC236}">
                <a16:creationId xmlns:a16="http://schemas.microsoft.com/office/drawing/2014/main" id="{7F9A5920-6C7B-4021-80AB-34CE3B18089A}"/>
              </a:ext>
            </a:extLst>
          </p:cNvPr>
          <p:cNvSpPr/>
          <p:nvPr/>
        </p:nvSpPr>
        <p:spPr>
          <a:xfrm rot="5400000">
            <a:off x="7355682" y="3888582"/>
            <a:ext cx="360363" cy="863600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cs-CZ" dirty="0"/>
          </a:p>
        </p:txBody>
      </p:sp>
      <p:sp>
        <p:nvSpPr>
          <p:cNvPr id="24" name="Obousměrná svislá šipka 23">
            <a:extLst>
              <a:ext uri="{FF2B5EF4-FFF2-40B4-BE49-F238E27FC236}">
                <a16:creationId xmlns:a16="http://schemas.microsoft.com/office/drawing/2014/main" id="{41FB6D17-A83C-4339-88B9-F7A76A62ACF4}"/>
              </a:ext>
            </a:extLst>
          </p:cNvPr>
          <p:cNvSpPr/>
          <p:nvPr/>
        </p:nvSpPr>
        <p:spPr>
          <a:xfrm rot="6483992">
            <a:off x="7246144" y="4555332"/>
            <a:ext cx="360363" cy="863600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0017784-1E4D-42F2-9E23-4A07DD1CC011}"/>
              </a:ext>
            </a:extLst>
          </p:cNvPr>
          <p:cNvSpPr txBox="1"/>
          <p:nvPr/>
        </p:nvSpPr>
        <p:spPr>
          <a:xfrm>
            <a:off x="8040689" y="4067175"/>
            <a:ext cx="2303460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dirty="0" err="1"/>
              <a:t>Acid</a:t>
            </a:r>
            <a:r>
              <a:rPr lang="cs-CZ" dirty="0"/>
              <a:t>-Base </a:t>
            </a:r>
            <a:r>
              <a:rPr lang="cs-CZ" dirty="0" err="1"/>
              <a:t>disorders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5238DB-08B1-4C8F-BB55-75DFC4EA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2" y="419101"/>
            <a:ext cx="10515600" cy="1325563"/>
          </a:xfrm>
        </p:spPr>
        <p:txBody>
          <a:bodyPr/>
          <a:lstStyle/>
          <a:p>
            <a:r>
              <a:rPr lang="cs-CZ" dirty="0"/>
              <a:t>Porozumění kauzálních souvislostí</a:t>
            </a:r>
            <a:endParaRPr lang="en-US" dirty="0"/>
          </a:p>
        </p:txBody>
      </p:sp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E441C701-CE51-6A7B-28CF-803BC2C32866}"/>
              </a:ext>
            </a:extLst>
          </p:cNvPr>
          <p:cNvSpPr txBox="1"/>
          <p:nvPr/>
        </p:nvSpPr>
        <p:spPr>
          <a:xfrm>
            <a:off x="0" y="6506568"/>
            <a:ext cx="165942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Zpět na obsah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B7760-FD34-5B75-6B0B-67D69D885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D3B6AB7-A71F-905E-D18E-451767A83949}"/>
              </a:ext>
            </a:extLst>
          </p:cNvPr>
          <p:cNvSpPr/>
          <p:nvPr/>
        </p:nvSpPr>
        <p:spPr>
          <a:xfrm>
            <a:off x="298813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A892DFD-7275-D9D8-E42D-1B5AC3EF569C}"/>
              </a:ext>
            </a:extLst>
          </p:cNvPr>
          <p:cNvSpPr/>
          <p:nvPr/>
        </p:nvSpPr>
        <p:spPr>
          <a:xfrm>
            <a:off x="298813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F5CE40D-9DF1-EF31-04E8-401639D731E4}"/>
              </a:ext>
            </a:extLst>
          </p:cNvPr>
          <p:cNvSpPr/>
          <p:nvPr/>
        </p:nvSpPr>
        <p:spPr>
          <a:xfrm>
            <a:off x="298813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D70E658-3ED9-FE54-7447-A49E9768B9DD}"/>
              </a:ext>
            </a:extLst>
          </p:cNvPr>
          <p:cNvSpPr/>
          <p:nvPr/>
        </p:nvSpPr>
        <p:spPr>
          <a:xfrm>
            <a:off x="298813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D89D2E4-8E52-56C9-6E56-A051FE3DDE9A}"/>
              </a:ext>
            </a:extLst>
          </p:cNvPr>
          <p:cNvSpPr/>
          <p:nvPr/>
        </p:nvSpPr>
        <p:spPr>
          <a:xfrm>
            <a:off x="2052035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95B8E01-6971-D9F5-695F-A97F8EA46D5B}"/>
              </a:ext>
            </a:extLst>
          </p:cNvPr>
          <p:cNvSpPr/>
          <p:nvPr/>
        </p:nvSpPr>
        <p:spPr>
          <a:xfrm>
            <a:off x="2052035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37F506-DDBB-C330-685B-D8CEE27BF5ED}"/>
              </a:ext>
            </a:extLst>
          </p:cNvPr>
          <p:cNvSpPr txBox="1"/>
          <p:nvPr/>
        </p:nvSpPr>
        <p:spPr>
          <a:xfrm>
            <a:off x="2753813" y="-200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A54CE75-BD1E-EA32-FD19-0254368BAC54}"/>
              </a:ext>
            </a:extLst>
          </p:cNvPr>
          <p:cNvSpPr txBox="1"/>
          <p:nvPr/>
        </p:nvSpPr>
        <p:spPr>
          <a:xfrm>
            <a:off x="418158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B09820F-C785-B521-335A-983DAF3802B5}"/>
              </a:ext>
            </a:extLst>
          </p:cNvPr>
          <p:cNvSpPr txBox="1"/>
          <p:nvPr/>
        </p:nvSpPr>
        <p:spPr>
          <a:xfrm>
            <a:off x="435535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8255DB3-BF77-B851-54CE-CCD90BCC8514}"/>
              </a:ext>
            </a:extLst>
          </p:cNvPr>
          <p:cNvSpPr txBox="1"/>
          <p:nvPr/>
        </p:nvSpPr>
        <p:spPr>
          <a:xfrm>
            <a:off x="483982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92E99A-518A-D653-79F0-0C2F6782C530}"/>
              </a:ext>
            </a:extLst>
          </p:cNvPr>
          <p:cNvSpPr txBox="1"/>
          <p:nvPr/>
        </p:nvSpPr>
        <p:spPr>
          <a:xfrm>
            <a:off x="313215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6A4E579-EAF4-1A1D-16FB-2F6D0AA8C025}"/>
              </a:ext>
            </a:extLst>
          </p:cNvPr>
          <p:cNvSpPr txBox="1"/>
          <p:nvPr/>
        </p:nvSpPr>
        <p:spPr>
          <a:xfrm>
            <a:off x="227109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5197BBA2-81EB-9AD0-0B4E-53FEC1AFDD89}"/>
              </a:ext>
            </a:extLst>
          </p:cNvPr>
          <p:cNvGrpSpPr/>
          <p:nvPr/>
        </p:nvGrpSpPr>
        <p:grpSpPr>
          <a:xfrm>
            <a:off x="2049825" y="2103238"/>
            <a:ext cx="936104" cy="462123"/>
            <a:chOff x="2339752" y="2192728"/>
            <a:chExt cx="936104" cy="372176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A7ED21E2-510C-7523-CF8F-29D884C15137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28B07BD2-77E5-96B3-D87E-C39E2922D0C0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7C94AB1-ABDA-5AF0-E717-07EFD9B94137}"/>
              </a:ext>
            </a:extLst>
          </p:cNvPr>
          <p:cNvGrpSpPr/>
          <p:nvPr/>
        </p:nvGrpSpPr>
        <p:grpSpPr>
          <a:xfrm>
            <a:off x="2049825" y="1311152"/>
            <a:ext cx="1008114" cy="821705"/>
            <a:chOff x="2339752" y="1340768"/>
            <a:chExt cx="1005909" cy="864096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BFFF6B43-5314-CA60-D52A-40545D81999B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5B7D7C1E-0C2A-468F-F398-92D9DF2ECF90}"/>
                </a:ext>
              </a:extLst>
            </p:cNvPr>
            <p:cNvSpPr txBox="1"/>
            <p:nvPr/>
          </p:nvSpPr>
          <p:spPr>
            <a:xfrm>
              <a:off x="2340857" y="1541983"/>
              <a:ext cx="1004804" cy="48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F93DCBB5-B5B5-7F7B-FB17-CDF380D4CD34}"/>
              </a:ext>
            </a:extLst>
          </p:cNvPr>
          <p:cNvGrpSpPr/>
          <p:nvPr/>
        </p:nvGrpSpPr>
        <p:grpSpPr>
          <a:xfrm>
            <a:off x="2042855" y="856185"/>
            <a:ext cx="943074" cy="461665"/>
            <a:chOff x="2332782" y="885801"/>
            <a:chExt cx="943074" cy="461665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0122632B-52AF-2DCD-B3C2-A90F84DBB290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EDEF87B7-6C94-9728-4754-5B60C1E044FD}"/>
                </a:ext>
              </a:extLst>
            </p:cNvPr>
            <p:cNvSpPr txBox="1"/>
            <p:nvPr/>
          </p:nvSpPr>
          <p:spPr>
            <a:xfrm>
              <a:off x="2332782" y="88580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7DA13BB4-C45E-4D9A-0891-7A1061894C34}"/>
              </a:ext>
            </a:extLst>
          </p:cNvPr>
          <p:cNvCxnSpPr>
            <a:cxnSpLocks/>
          </p:cNvCxnSpPr>
          <p:nvPr/>
        </p:nvCxnSpPr>
        <p:spPr>
          <a:xfrm flipH="1">
            <a:off x="379131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8898CC61-E37F-DCDA-329E-A6789C4C1208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flipH="1">
            <a:off x="392424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B23BE0F2-24E0-AED4-7AD1-5BD3BDC61989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flipH="1">
            <a:off x="392424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3BE313CF-645D-595F-A413-FBF092DF2F66}"/>
              </a:ext>
            </a:extLst>
          </p:cNvPr>
          <p:cNvCxnSpPr>
            <a:cxnSpLocks/>
          </p:cNvCxnSpPr>
          <p:nvPr/>
        </p:nvCxnSpPr>
        <p:spPr>
          <a:xfrm flipV="1">
            <a:off x="241085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31784711-BF68-CE1E-BA4E-83DF631717AF}"/>
              </a:ext>
            </a:extLst>
          </p:cNvPr>
          <p:cNvCxnSpPr/>
          <p:nvPr/>
        </p:nvCxnSpPr>
        <p:spPr>
          <a:xfrm flipH="1">
            <a:off x="971915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A99471A-A4B2-5661-5771-7E2BDB2913A0}"/>
              </a:ext>
            </a:extLst>
          </p:cNvPr>
          <p:cNvCxnSpPr/>
          <p:nvPr/>
        </p:nvCxnSpPr>
        <p:spPr>
          <a:xfrm flipH="1">
            <a:off x="104936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F64FBAEF-B941-4235-7DE7-998EA2050D68}"/>
              </a:ext>
            </a:extLst>
          </p:cNvPr>
          <p:cNvCxnSpPr/>
          <p:nvPr/>
        </p:nvCxnSpPr>
        <p:spPr>
          <a:xfrm flipH="1">
            <a:off x="971915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16FB951E-5735-5269-515C-240BF79F773E}"/>
              </a:ext>
            </a:extLst>
          </p:cNvPr>
          <p:cNvCxnSpPr>
            <a:cxnSpLocks/>
          </p:cNvCxnSpPr>
          <p:nvPr/>
        </p:nvCxnSpPr>
        <p:spPr>
          <a:xfrm>
            <a:off x="1417502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A491FEA-A315-3C06-6C8F-B6F11A1D18BD}"/>
              </a:ext>
            </a:extLst>
          </p:cNvPr>
          <p:cNvSpPr txBox="1"/>
          <p:nvPr/>
        </p:nvSpPr>
        <p:spPr>
          <a:xfrm>
            <a:off x="69078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411AEE15-7ECB-4031-00B9-53182CB90B6E}"/>
              </a:ext>
            </a:extLst>
          </p:cNvPr>
          <p:cNvCxnSpPr>
            <a:cxnSpLocks/>
          </p:cNvCxnSpPr>
          <p:nvPr/>
        </p:nvCxnSpPr>
        <p:spPr>
          <a:xfrm>
            <a:off x="1417503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DE215A40-CB5E-774F-6BA6-27CED571B2DF}"/>
              </a:ext>
            </a:extLst>
          </p:cNvPr>
          <p:cNvSpPr txBox="1"/>
          <p:nvPr/>
        </p:nvSpPr>
        <p:spPr>
          <a:xfrm>
            <a:off x="690784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26B94F79-4969-D050-F472-13438E54D7B1}"/>
              </a:ext>
            </a:extLst>
          </p:cNvPr>
          <p:cNvSpPr/>
          <p:nvPr/>
        </p:nvSpPr>
        <p:spPr>
          <a:xfrm>
            <a:off x="9474418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D230DD0B-0546-E5CB-C645-A231FB3DF33F}"/>
              </a:ext>
            </a:extLst>
          </p:cNvPr>
          <p:cNvSpPr/>
          <p:nvPr/>
        </p:nvSpPr>
        <p:spPr>
          <a:xfrm>
            <a:off x="9474418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5A6EE38-F1F5-5B0E-6E2C-886DB23C6968}"/>
              </a:ext>
            </a:extLst>
          </p:cNvPr>
          <p:cNvSpPr/>
          <p:nvPr/>
        </p:nvSpPr>
        <p:spPr>
          <a:xfrm>
            <a:off x="9474418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7584BD06-E5E6-DE84-859D-0C9AAFF3AA28}"/>
              </a:ext>
            </a:extLst>
          </p:cNvPr>
          <p:cNvSpPr/>
          <p:nvPr/>
        </p:nvSpPr>
        <p:spPr>
          <a:xfrm>
            <a:off x="9474418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5A90075A-7DFD-1664-1C24-F4929BBA3E4A}"/>
              </a:ext>
            </a:extLst>
          </p:cNvPr>
          <p:cNvSpPr/>
          <p:nvPr/>
        </p:nvSpPr>
        <p:spPr>
          <a:xfrm>
            <a:off x="8538314" y="2234940"/>
            <a:ext cx="936104" cy="407438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4556FBF4-A146-CEBA-B00A-7224CF0250AB}"/>
              </a:ext>
            </a:extLst>
          </p:cNvPr>
          <p:cNvSpPr txBox="1"/>
          <p:nvPr/>
        </p:nvSpPr>
        <p:spPr>
          <a:xfrm>
            <a:off x="9240092" y="-456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9D638036-FE2F-58D2-A710-79F39B287F57}"/>
              </a:ext>
            </a:extLst>
          </p:cNvPr>
          <p:cNvSpPr txBox="1"/>
          <p:nvPr/>
        </p:nvSpPr>
        <p:spPr>
          <a:xfrm>
            <a:off x="10667866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E1B147B-C568-8B7C-6551-673038DBE77D}"/>
              </a:ext>
            </a:extLst>
          </p:cNvPr>
          <p:cNvSpPr txBox="1"/>
          <p:nvPr/>
        </p:nvSpPr>
        <p:spPr>
          <a:xfrm>
            <a:off x="10841636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1E1F7911-FAB1-D830-9014-37DB0013BFC7}"/>
              </a:ext>
            </a:extLst>
          </p:cNvPr>
          <p:cNvSpPr txBox="1"/>
          <p:nvPr/>
        </p:nvSpPr>
        <p:spPr>
          <a:xfrm>
            <a:off x="11326104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81770CE9-3121-4852-1C53-09EA75322D78}"/>
              </a:ext>
            </a:extLst>
          </p:cNvPr>
          <p:cNvSpPr txBox="1"/>
          <p:nvPr/>
        </p:nvSpPr>
        <p:spPr>
          <a:xfrm>
            <a:off x="9618435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05F8C1B1-A6F5-7537-E310-470A2FED09F7}"/>
              </a:ext>
            </a:extLst>
          </p:cNvPr>
          <p:cNvSpPr txBox="1"/>
          <p:nvPr/>
        </p:nvSpPr>
        <p:spPr>
          <a:xfrm>
            <a:off x="8757373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5D91673A-CF62-80D1-CE94-EC6D0823F614}"/>
              </a:ext>
            </a:extLst>
          </p:cNvPr>
          <p:cNvGrpSpPr/>
          <p:nvPr/>
        </p:nvGrpSpPr>
        <p:grpSpPr>
          <a:xfrm>
            <a:off x="8536104" y="1772815"/>
            <a:ext cx="936104" cy="462123"/>
            <a:chOff x="2339752" y="2192728"/>
            <a:chExt cx="936104" cy="372176"/>
          </a:xfrm>
        </p:grpSpPr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F9C34524-F81E-8E2F-5F96-FD3F10D6484A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02D887B0-0308-6038-CD59-D94506BBDD91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3EBD1224-0119-0666-D6C0-F669F391D8DC}"/>
              </a:ext>
            </a:extLst>
          </p:cNvPr>
          <p:cNvGrpSpPr/>
          <p:nvPr/>
        </p:nvGrpSpPr>
        <p:grpSpPr>
          <a:xfrm>
            <a:off x="8536104" y="792615"/>
            <a:ext cx="1008114" cy="1026692"/>
            <a:chOff x="2337542" y="784345"/>
            <a:chExt cx="1008114" cy="1348511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A062C2D8-1E87-3597-E69F-29FDF85679CC}"/>
                </a:ext>
              </a:extLst>
            </p:cNvPr>
            <p:cNvSpPr/>
            <p:nvPr/>
          </p:nvSpPr>
          <p:spPr>
            <a:xfrm>
              <a:off x="2339752" y="818993"/>
              <a:ext cx="936104" cy="897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75A9A168-2151-F86E-3CE6-A47524BDCF81}"/>
                </a:ext>
              </a:extLst>
            </p:cNvPr>
            <p:cNvGrpSpPr/>
            <p:nvPr/>
          </p:nvGrpSpPr>
          <p:grpSpPr>
            <a:xfrm>
              <a:off x="2337542" y="1311151"/>
              <a:ext cx="1008114" cy="821705"/>
              <a:chOff x="2339752" y="1340768"/>
              <a:chExt cx="1005909" cy="864096"/>
            </a:xfrm>
          </p:grpSpPr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17CAFD65-FF4E-C623-6A69-E63DFEAF6B62}"/>
                  </a:ext>
                </a:extLst>
              </p:cNvPr>
              <p:cNvSpPr/>
              <p:nvPr/>
            </p:nvSpPr>
            <p:spPr>
              <a:xfrm>
                <a:off x="2339752" y="1340768"/>
                <a:ext cx="936104" cy="8640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8A940932-B651-F1F7-3542-FE8996CE6F79}"/>
                  </a:ext>
                </a:extLst>
              </p:cNvPr>
              <p:cNvSpPr txBox="1"/>
              <p:nvPr/>
            </p:nvSpPr>
            <p:spPr>
              <a:xfrm>
                <a:off x="2340857" y="1541983"/>
                <a:ext cx="1004804" cy="637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9C3F3149-CE3E-738C-2EF1-0C189862833E}"/>
                </a:ext>
              </a:extLst>
            </p:cNvPr>
            <p:cNvGrpSpPr/>
            <p:nvPr/>
          </p:nvGrpSpPr>
          <p:grpSpPr>
            <a:xfrm>
              <a:off x="2337542" y="784345"/>
              <a:ext cx="936104" cy="606375"/>
              <a:chOff x="2339752" y="813962"/>
              <a:chExt cx="936104" cy="606375"/>
            </a:xfrm>
          </p:grpSpPr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6E4DBA33-DAF3-A5D7-B7EC-8D6B0F3F5800}"/>
                  </a:ext>
                </a:extLst>
              </p:cNvPr>
              <p:cNvSpPr/>
              <p:nvPr/>
            </p:nvSpPr>
            <p:spPr>
              <a:xfrm>
                <a:off x="2339752" y="927109"/>
                <a:ext cx="936104" cy="41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94962BB4-F965-E8C5-1D07-B4AEF14742C7}"/>
                  </a:ext>
                </a:extLst>
              </p:cNvPr>
              <p:cNvSpPr txBox="1"/>
              <p:nvPr/>
            </p:nvSpPr>
            <p:spPr>
              <a:xfrm>
                <a:off x="2389499" y="813962"/>
                <a:ext cx="715260" cy="606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Alb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</p:grp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37C6C8C8-CC51-E67E-A16F-8626923D26B1}"/>
              </a:ext>
            </a:extLst>
          </p:cNvPr>
          <p:cNvCxnSpPr>
            <a:cxnSpLocks/>
          </p:cNvCxnSpPr>
          <p:nvPr/>
        </p:nvCxnSpPr>
        <p:spPr>
          <a:xfrm flipH="1">
            <a:off x="10277589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96B70C13-EEBF-07C5-435C-DA4C96F35FC0}"/>
              </a:ext>
            </a:extLst>
          </p:cNvPr>
          <p:cNvCxnSpPr>
            <a:cxnSpLocks/>
            <a:stCxn id="43" idx="1"/>
            <a:endCxn id="38" idx="3"/>
          </p:cNvCxnSpPr>
          <p:nvPr/>
        </p:nvCxnSpPr>
        <p:spPr>
          <a:xfrm flipH="1">
            <a:off x="10410522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055A0AC4-0118-E255-3661-534BA9436255}"/>
              </a:ext>
            </a:extLst>
          </p:cNvPr>
          <p:cNvCxnSpPr>
            <a:cxnSpLocks/>
            <a:stCxn id="44" idx="1"/>
            <a:endCxn id="37" idx="3"/>
          </p:cNvCxnSpPr>
          <p:nvPr/>
        </p:nvCxnSpPr>
        <p:spPr>
          <a:xfrm flipH="1">
            <a:off x="10410522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914BC6EA-A792-A472-AD92-3B1A4D5AB585}"/>
              </a:ext>
            </a:extLst>
          </p:cNvPr>
          <p:cNvCxnSpPr>
            <a:cxnSpLocks/>
          </p:cNvCxnSpPr>
          <p:nvPr/>
        </p:nvCxnSpPr>
        <p:spPr>
          <a:xfrm flipV="1">
            <a:off x="8897131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1F19E57F-3F1C-F137-7C3F-4A974A693D6F}"/>
              </a:ext>
            </a:extLst>
          </p:cNvPr>
          <p:cNvCxnSpPr/>
          <p:nvPr/>
        </p:nvCxnSpPr>
        <p:spPr>
          <a:xfrm flipH="1">
            <a:off x="7458194" y="1819307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BFC8D28E-8B70-5843-73E1-AAEE6AEE20AD}"/>
              </a:ext>
            </a:extLst>
          </p:cNvPr>
          <p:cNvCxnSpPr/>
          <p:nvPr/>
        </p:nvCxnSpPr>
        <p:spPr>
          <a:xfrm flipH="1">
            <a:off x="7535646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34B7B5AB-C77D-2AA4-5611-1682577D68C0}"/>
              </a:ext>
            </a:extLst>
          </p:cNvPr>
          <p:cNvCxnSpPr>
            <a:cxnSpLocks/>
          </p:cNvCxnSpPr>
          <p:nvPr/>
        </p:nvCxnSpPr>
        <p:spPr>
          <a:xfrm>
            <a:off x="7903781" y="813781"/>
            <a:ext cx="0" cy="100552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7B8BF87B-CD80-F40B-D0DC-9149FAAB7A1B}"/>
              </a:ext>
            </a:extLst>
          </p:cNvPr>
          <p:cNvSpPr txBox="1"/>
          <p:nvPr/>
        </p:nvSpPr>
        <p:spPr>
          <a:xfrm>
            <a:off x="7177064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CFE39E2B-1FDF-2267-3A77-6EC5CDF2334E}"/>
              </a:ext>
            </a:extLst>
          </p:cNvPr>
          <p:cNvSpPr txBox="1"/>
          <p:nvPr/>
        </p:nvSpPr>
        <p:spPr>
          <a:xfrm>
            <a:off x="6324488" y="3235113"/>
            <a:ext cx="190308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800" dirty="0" err="1"/>
              <a:t>Hyperchloremická</a:t>
            </a:r>
            <a:endParaRPr lang="cs-CZ" sz="1800" dirty="0"/>
          </a:p>
          <a:p>
            <a:pPr algn="ctr"/>
            <a:r>
              <a:rPr lang="cs-CZ" sz="1800" dirty="0"/>
              <a:t> acidóza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5FE15665-17C4-C2F7-2EB8-8F778A734BE2}"/>
              </a:ext>
            </a:extLst>
          </p:cNvPr>
          <p:cNvSpPr txBox="1"/>
          <p:nvPr/>
        </p:nvSpPr>
        <p:spPr>
          <a:xfrm>
            <a:off x="6358393" y="2527227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Pokles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Vzestup [Cl</a:t>
            </a:r>
            <a:r>
              <a:rPr lang="cs-CZ" sz="2000" baseline="30000" dirty="0">
                <a:solidFill>
                  <a:srgbClr val="FF0000"/>
                </a:solidFill>
              </a:rPr>
              <a:t>-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8" name="Šipka: dolů 67">
            <a:extLst>
              <a:ext uri="{FF2B5EF4-FFF2-40B4-BE49-F238E27FC236}">
                <a16:creationId xmlns:a16="http://schemas.microsoft.com/office/drawing/2014/main" id="{AB3F7498-3755-2139-2680-DB5938835DC8}"/>
              </a:ext>
            </a:extLst>
          </p:cNvPr>
          <p:cNvSpPr/>
          <p:nvPr/>
        </p:nvSpPr>
        <p:spPr>
          <a:xfrm>
            <a:off x="7050906" y="1336886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Šipka: dolů 68">
            <a:extLst>
              <a:ext uri="{FF2B5EF4-FFF2-40B4-BE49-F238E27FC236}">
                <a16:creationId xmlns:a16="http://schemas.microsoft.com/office/drawing/2014/main" id="{B27F198C-323A-9E63-64C4-AB27A3A0BABA}"/>
              </a:ext>
            </a:extLst>
          </p:cNvPr>
          <p:cNvSpPr/>
          <p:nvPr/>
        </p:nvSpPr>
        <p:spPr>
          <a:xfrm rot="10800000">
            <a:off x="8596311" y="4063598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0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6AFB2-39C5-D4CF-2904-301C545C6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kupina 69">
            <a:extLst>
              <a:ext uri="{FF2B5EF4-FFF2-40B4-BE49-F238E27FC236}">
                <a16:creationId xmlns:a16="http://schemas.microsoft.com/office/drawing/2014/main" id="{7B6CF664-52A8-C289-52DB-FB3F496CAB8C}"/>
              </a:ext>
            </a:extLst>
          </p:cNvPr>
          <p:cNvGrpSpPr/>
          <p:nvPr/>
        </p:nvGrpSpPr>
        <p:grpSpPr>
          <a:xfrm>
            <a:off x="234277" y="155365"/>
            <a:ext cx="4744868" cy="6219574"/>
            <a:chOff x="4573204" y="1271352"/>
            <a:chExt cx="1599983" cy="1790172"/>
          </a:xfrm>
        </p:grpSpPr>
        <p:pic>
          <p:nvPicPr>
            <p:cNvPr id="71" name="Obrázek 70">
              <a:extLst>
                <a:ext uri="{FF2B5EF4-FFF2-40B4-BE49-F238E27FC236}">
                  <a16:creationId xmlns:a16="http://schemas.microsoft.com/office/drawing/2014/main" id="{B694C4F5-0925-E727-B7CE-68E03B53C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" t="23061" r="66611" b="5389"/>
            <a:stretch/>
          </p:blipFill>
          <p:spPr>
            <a:xfrm>
              <a:off x="4573204" y="1271352"/>
              <a:ext cx="1582125" cy="1756858"/>
            </a:xfrm>
            <a:prstGeom prst="rect">
              <a:avLst/>
            </a:prstGeom>
          </p:spPr>
        </p:pic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9D1ABDEA-F5E6-561C-8BD6-2D3A1A0B2275}"/>
                </a:ext>
              </a:extLst>
            </p:cNvPr>
            <p:cNvSpPr/>
            <p:nvPr/>
          </p:nvSpPr>
          <p:spPr>
            <a:xfrm>
              <a:off x="5291233" y="2950409"/>
              <a:ext cx="881954" cy="111115"/>
            </a:xfrm>
            <a:prstGeom prst="rect">
              <a:avLst/>
            </a:prstGeom>
            <a:solidFill>
              <a:srgbClr val="FCF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bdélník 35">
            <a:extLst>
              <a:ext uri="{FF2B5EF4-FFF2-40B4-BE49-F238E27FC236}">
                <a16:creationId xmlns:a16="http://schemas.microsoft.com/office/drawing/2014/main" id="{763C7269-BEEF-12E5-9AF5-EF3A6FF69A18}"/>
              </a:ext>
            </a:extLst>
          </p:cNvPr>
          <p:cNvSpPr/>
          <p:nvPr/>
        </p:nvSpPr>
        <p:spPr>
          <a:xfrm>
            <a:off x="9474418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AE3F0F1A-2D7C-0E0E-518A-F5D6C5ECB59C}"/>
              </a:ext>
            </a:extLst>
          </p:cNvPr>
          <p:cNvSpPr/>
          <p:nvPr/>
        </p:nvSpPr>
        <p:spPr>
          <a:xfrm>
            <a:off x="9474418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01827F4C-3D66-F7DE-88AF-CFA94F8A1133}"/>
              </a:ext>
            </a:extLst>
          </p:cNvPr>
          <p:cNvSpPr/>
          <p:nvPr/>
        </p:nvSpPr>
        <p:spPr>
          <a:xfrm>
            <a:off x="9474418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EF3E2EA-2E9E-0DB9-68B2-96A34DA9B975}"/>
              </a:ext>
            </a:extLst>
          </p:cNvPr>
          <p:cNvSpPr/>
          <p:nvPr/>
        </p:nvSpPr>
        <p:spPr>
          <a:xfrm>
            <a:off x="9474418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3DAC3038-F3A6-831E-5636-DE0F6A4E1E20}"/>
              </a:ext>
            </a:extLst>
          </p:cNvPr>
          <p:cNvSpPr/>
          <p:nvPr/>
        </p:nvSpPr>
        <p:spPr>
          <a:xfrm>
            <a:off x="8538314" y="2234940"/>
            <a:ext cx="936104" cy="407438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E10462FA-7B77-D5F2-5702-4FA132E59928}"/>
              </a:ext>
            </a:extLst>
          </p:cNvPr>
          <p:cNvSpPr txBox="1"/>
          <p:nvPr/>
        </p:nvSpPr>
        <p:spPr>
          <a:xfrm>
            <a:off x="9240092" y="-456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F3E9875E-FCA3-9DFF-B556-95597D4BC4E4}"/>
              </a:ext>
            </a:extLst>
          </p:cNvPr>
          <p:cNvSpPr txBox="1"/>
          <p:nvPr/>
        </p:nvSpPr>
        <p:spPr>
          <a:xfrm>
            <a:off x="10667866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E4D42A4-1C4F-CC6C-6E58-327DE6FCF33A}"/>
              </a:ext>
            </a:extLst>
          </p:cNvPr>
          <p:cNvSpPr txBox="1"/>
          <p:nvPr/>
        </p:nvSpPr>
        <p:spPr>
          <a:xfrm>
            <a:off x="10841636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D229CBDF-BC16-E45B-4CC0-5E852E3F3838}"/>
              </a:ext>
            </a:extLst>
          </p:cNvPr>
          <p:cNvSpPr txBox="1"/>
          <p:nvPr/>
        </p:nvSpPr>
        <p:spPr>
          <a:xfrm>
            <a:off x="11326104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1AB124AC-4CD4-53D0-B513-0C70325319AA}"/>
              </a:ext>
            </a:extLst>
          </p:cNvPr>
          <p:cNvSpPr txBox="1"/>
          <p:nvPr/>
        </p:nvSpPr>
        <p:spPr>
          <a:xfrm>
            <a:off x="9618435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C6B17C21-59C7-984F-44D3-5F8F54CCAF73}"/>
              </a:ext>
            </a:extLst>
          </p:cNvPr>
          <p:cNvSpPr txBox="1"/>
          <p:nvPr/>
        </p:nvSpPr>
        <p:spPr>
          <a:xfrm>
            <a:off x="8757373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053976BF-D4CF-59B5-AFEF-3757833F049C}"/>
              </a:ext>
            </a:extLst>
          </p:cNvPr>
          <p:cNvGrpSpPr/>
          <p:nvPr/>
        </p:nvGrpSpPr>
        <p:grpSpPr>
          <a:xfrm>
            <a:off x="8536104" y="1772815"/>
            <a:ext cx="936104" cy="462123"/>
            <a:chOff x="2339752" y="2192728"/>
            <a:chExt cx="936104" cy="372176"/>
          </a:xfrm>
        </p:grpSpPr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2369EE86-9321-5FD3-E52F-8617ADD025A9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14993531-CE51-D29E-78D1-B857161E04E7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D463DC75-7E59-C0FF-4766-972FF752385E}"/>
              </a:ext>
            </a:extLst>
          </p:cNvPr>
          <p:cNvGrpSpPr/>
          <p:nvPr/>
        </p:nvGrpSpPr>
        <p:grpSpPr>
          <a:xfrm>
            <a:off x="8536104" y="792615"/>
            <a:ext cx="1008114" cy="1026692"/>
            <a:chOff x="2337542" y="784345"/>
            <a:chExt cx="1008114" cy="1348511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A8AB8DE8-A5D5-BB46-295A-EC2E591AEA47}"/>
                </a:ext>
              </a:extLst>
            </p:cNvPr>
            <p:cNvSpPr/>
            <p:nvPr/>
          </p:nvSpPr>
          <p:spPr>
            <a:xfrm>
              <a:off x="2339752" y="818993"/>
              <a:ext cx="936104" cy="897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49963676-7D30-6DD3-72B1-EABF0865EB3E}"/>
                </a:ext>
              </a:extLst>
            </p:cNvPr>
            <p:cNvGrpSpPr/>
            <p:nvPr/>
          </p:nvGrpSpPr>
          <p:grpSpPr>
            <a:xfrm>
              <a:off x="2337542" y="1311151"/>
              <a:ext cx="1008114" cy="821705"/>
              <a:chOff x="2339752" y="1340768"/>
              <a:chExt cx="1005909" cy="864096"/>
            </a:xfrm>
          </p:grpSpPr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17939A87-20B9-F44C-2306-ABCC18124007}"/>
                  </a:ext>
                </a:extLst>
              </p:cNvPr>
              <p:cNvSpPr/>
              <p:nvPr/>
            </p:nvSpPr>
            <p:spPr>
              <a:xfrm>
                <a:off x="2339752" y="1340768"/>
                <a:ext cx="936104" cy="8640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2746415D-73D6-BAA0-C627-F6C1557D925A}"/>
                  </a:ext>
                </a:extLst>
              </p:cNvPr>
              <p:cNvSpPr txBox="1"/>
              <p:nvPr/>
            </p:nvSpPr>
            <p:spPr>
              <a:xfrm>
                <a:off x="2340857" y="1541983"/>
                <a:ext cx="1004804" cy="637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DEB20CB1-6CD6-FA06-12BF-17B62CBDFF06}"/>
                </a:ext>
              </a:extLst>
            </p:cNvPr>
            <p:cNvGrpSpPr/>
            <p:nvPr/>
          </p:nvGrpSpPr>
          <p:grpSpPr>
            <a:xfrm>
              <a:off x="2337542" y="784345"/>
              <a:ext cx="936104" cy="606375"/>
              <a:chOff x="2339752" y="813962"/>
              <a:chExt cx="936104" cy="606375"/>
            </a:xfrm>
          </p:grpSpPr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3C94C4C8-4B6E-9AC6-94A5-CA1775A9621C}"/>
                  </a:ext>
                </a:extLst>
              </p:cNvPr>
              <p:cNvSpPr/>
              <p:nvPr/>
            </p:nvSpPr>
            <p:spPr>
              <a:xfrm>
                <a:off x="2339752" y="927109"/>
                <a:ext cx="936104" cy="41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09D95812-2728-885D-D857-2187CEBDC376}"/>
                  </a:ext>
                </a:extLst>
              </p:cNvPr>
              <p:cNvSpPr txBox="1"/>
              <p:nvPr/>
            </p:nvSpPr>
            <p:spPr>
              <a:xfrm>
                <a:off x="2389499" y="813962"/>
                <a:ext cx="715260" cy="606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Alb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</p:grp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95B05C15-F5A3-8A95-960B-12BBC75D7E9A}"/>
              </a:ext>
            </a:extLst>
          </p:cNvPr>
          <p:cNvCxnSpPr>
            <a:cxnSpLocks/>
          </p:cNvCxnSpPr>
          <p:nvPr/>
        </p:nvCxnSpPr>
        <p:spPr>
          <a:xfrm flipH="1">
            <a:off x="10277589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DE6F59F9-1503-5CBA-230C-E6373F96EBED}"/>
              </a:ext>
            </a:extLst>
          </p:cNvPr>
          <p:cNvCxnSpPr>
            <a:cxnSpLocks/>
            <a:stCxn id="43" idx="1"/>
            <a:endCxn id="38" idx="3"/>
          </p:cNvCxnSpPr>
          <p:nvPr/>
        </p:nvCxnSpPr>
        <p:spPr>
          <a:xfrm flipH="1">
            <a:off x="10410522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56DDABB3-DE0A-AEDE-7C0E-D35F1B2B519C}"/>
              </a:ext>
            </a:extLst>
          </p:cNvPr>
          <p:cNvCxnSpPr>
            <a:cxnSpLocks/>
            <a:stCxn id="44" idx="1"/>
            <a:endCxn id="37" idx="3"/>
          </p:cNvCxnSpPr>
          <p:nvPr/>
        </p:nvCxnSpPr>
        <p:spPr>
          <a:xfrm flipH="1">
            <a:off x="10410522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208B98B9-F9FE-3E3F-9726-49B4ED9DA976}"/>
              </a:ext>
            </a:extLst>
          </p:cNvPr>
          <p:cNvCxnSpPr>
            <a:cxnSpLocks/>
          </p:cNvCxnSpPr>
          <p:nvPr/>
        </p:nvCxnSpPr>
        <p:spPr>
          <a:xfrm flipV="1">
            <a:off x="8897131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9D839D4A-A9A2-293E-BC7B-882EED66244C}"/>
              </a:ext>
            </a:extLst>
          </p:cNvPr>
          <p:cNvCxnSpPr/>
          <p:nvPr/>
        </p:nvCxnSpPr>
        <p:spPr>
          <a:xfrm flipH="1">
            <a:off x="7458194" y="1819307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5DA32BDD-1B0F-68B8-0FAC-69B6BDEFD1B1}"/>
              </a:ext>
            </a:extLst>
          </p:cNvPr>
          <p:cNvCxnSpPr/>
          <p:nvPr/>
        </p:nvCxnSpPr>
        <p:spPr>
          <a:xfrm flipH="1">
            <a:off x="7535646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7ED07906-66B4-1F95-DA92-66693F9E949F}"/>
              </a:ext>
            </a:extLst>
          </p:cNvPr>
          <p:cNvCxnSpPr>
            <a:cxnSpLocks/>
          </p:cNvCxnSpPr>
          <p:nvPr/>
        </p:nvCxnSpPr>
        <p:spPr>
          <a:xfrm>
            <a:off x="7903781" y="813781"/>
            <a:ext cx="0" cy="100552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480E7A21-1CF1-2D46-6178-1D56683C7C45}"/>
              </a:ext>
            </a:extLst>
          </p:cNvPr>
          <p:cNvSpPr txBox="1"/>
          <p:nvPr/>
        </p:nvSpPr>
        <p:spPr>
          <a:xfrm>
            <a:off x="7177064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ABE7BDDC-3E15-DE9F-9167-F9D73FC8E712}"/>
              </a:ext>
            </a:extLst>
          </p:cNvPr>
          <p:cNvSpPr txBox="1"/>
          <p:nvPr/>
        </p:nvSpPr>
        <p:spPr>
          <a:xfrm>
            <a:off x="6324488" y="3235113"/>
            <a:ext cx="190308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800" dirty="0" err="1"/>
              <a:t>Hyperchloremická</a:t>
            </a:r>
            <a:endParaRPr lang="cs-CZ" sz="1800" dirty="0"/>
          </a:p>
          <a:p>
            <a:pPr algn="ctr"/>
            <a:r>
              <a:rPr lang="cs-CZ" sz="1800" dirty="0"/>
              <a:t> acidóza</a:t>
            </a:r>
          </a:p>
        </p:txBody>
      </p:sp>
      <p:sp>
        <p:nvSpPr>
          <p:cNvPr id="68" name="Šipka: dolů 67">
            <a:extLst>
              <a:ext uri="{FF2B5EF4-FFF2-40B4-BE49-F238E27FC236}">
                <a16:creationId xmlns:a16="http://schemas.microsoft.com/office/drawing/2014/main" id="{695117C0-E9D9-8C58-3E00-168987A64183}"/>
              </a:ext>
            </a:extLst>
          </p:cNvPr>
          <p:cNvSpPr/>
          <p:nvPr/>
        </p:nvSpPr>
        <p:spPr>
          <a:xfrm>
            <a:off x="7050906" y="1336886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Šipka: dolů 68">
            <a:extLst>
              <a:ext uri="{FF2B5EF4-FFF2-40B4-BE49-F238E27FC236}">
                <a16:creationId xmlns:a16="http://schemas.microsoft.com/office/drawing/2014/main" id="{EA38887E-E28B-6123-59AF-4AF98AF2AD76}"/>
              </a:ext>
            </a:extLst>
          </p:cNvPr>
          <p:cNvSpPr/>
          <p:nvPr/>
        </p:nvSpPr>
        <p:spPr>
          <a:xfrm rot="10800000">
            <a:off x="8596311" y="4063598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60C48F09-6FF6-4A59-DF48-C4588F5C83DE}"/>
              </a:ext>
            </a:extLst>
          </p:cNvPr>
          <p:cNvSpPr/>
          <p:nvPr/>
        </p:nvSpPr>
        <p:spPr>
          <a:xfrm>
            <a:off x="4950720" y="1064132"/>
            <a:ext cx="3594972" cy="1695843"/>
          </a:xfrm>
          <a:custGeom>
            <a:avLst/>
            <a:gdLst>
              <a:gd name="connsiteX0" fmla="*/ 0 w 1820412"/>
              <a:gd name="connsiteY0" fmla="*/ 1620026 h 1620026"/>
              <a:gd name="connsiteX1" fmla="*/ 536896 w 1820412"/>
              <a:gd name="connsiteY1" fmla="*/ 1183798 h 1620026"/>
              <a:gd name="connsiteX2" fmla="*/ 604008 w 1820412"/>
              <a:gd name="connsiteY2" fmla="*/ 160342 h 1620026"/>
              <a:gd name="connsiteX3" fmla="*/ 1820412 w 1820412"/>
              <a:gd name="connsiteY3" fmla="*/ 17729 h 1620026"/>
              <a:gd name="connsiteX0" fmla="*/ 0 w 1744137"/>
              <a:gd name="connsiteY0" fmla="*/ 1626213 h 1626213"/>
              <a:gd name="connsiteX1" fmla="*/ 536896 w 1744137"/>
              <a:gd name="connsiteY1" fmla="*/ 1189985 h 1626213"/>
              <a:gd name="connsiteX2" fmla="*/ 604008 w 1744137"/>
              <a:gd name="connsiteY2" fmla="*/ 166529 h 1626213"/>
              <a:gd name="connsiteX3" fmla="*/ 1744137 w 1744137"/>
              <a:gd name="connsiteY3" fmla="*/ 15608 h 1626213"/>
              <a:gd name="connsiteX0" fmla="*/ 0 w 1744137"/>
              <a:gd name="connsiteY0" fmla="*/ 1610605 h 1610605"/>
              <a:gd name="connsiteX1" fmla="*/ 536896 w 1744137"/>
              <a:gd name="connsiteY1" fmla="*/ 1174377 h 1610605"/>
              <a:gd name="connsiteX2" fmla="*/ 604008 w 1744137"/>
              <a:gd name="connsiteY2" fmla="*/ 150921 h 1610605"/>
              <a:gd name="connsiteX3" fmla="*/ 1744137 w 1744137"/>
              <a:gd name="connsiteY3" fmla="*/ 0 h 1610605"/>
              <a:gd name="connsiteX0" fmla="*/ 0 w 1706000"/>
              <a:gd name="connsiteY0" fmla="*/ 1585683 h 1585683"/>
              <a:gd name="connsiteX1" fmla="*/ 536896 w 1706000"/>
              <a:gd name="connsiteY1" fmla="*/ 1149455 h 1585683"/>
              <a:gd name="connsiteX2" fmla="*/ 604008 w 1706000"/>
              <a:gd name="connsiteY2" fmla="*/ 125999 h 1585683"/>
              <a:gd name="connsiteX3" fmla="*/ 1706000 w 1706000"/>
              <a:gd name="connsiteY3" fmla="*/ 0 h 1585683"/>
              <a:gd name="connsiteX0" fmla="*/ 0 w 1706000"/>
              <a:gd name="connsiteY0" fmla="*/ 1651701 h 1651701"/>
              <a:gd name="connsiteX1" fmla="*/ 536896 w 1706000"/>
              <a:gd name="connsiteY1" fmla="*/ 1215473 h 1651701"/>
              <a:gd name="connsiteX2" fmla="*/ 887693 w 1706000"/>
              <a:gd name="connsiteY2" fmla="*/ 77340 h 1651701"/>
              <a:gd name="connsiteX3" fmla="*/ 1706000 w 1706000"/>
              <a:gd name="connsiteY3" fmla="*/ 66018 h 1651701"/>
              <a:gd name="connsiteX0" fmla="*/ 0 w 1711617"/>
              <a:gd name="connsiteY0" fmla="*/ 1617614 h 1617614"/>
              <a:gd name="connsiteX1" fmla="*/ 536896 w 1711617"/>
              <a:gd name="connsiteY1" fmla="*/ 1181386 h 1617614"/>
              <a:gd name="connsiteX2" fmla="*/ 887693 w 1711617"/>
              <a:gd name="connsiteY2" fmla="*/ 43253 h 1617614"/>
              <a:gd name="connsiteX3" fmla="*/ 1711617 w 1711617"/>
              <a:gd name="connsiteY3" fmla="*/ 318623 h 1617614"/>
              <a:gd name="connsiteX0" fmla="*/ 0 w 1711617"/>
              <a:gd name="connsiteY0" fmla="*/ 1648263 h 1648263"/>
              <a:gd name="connsiteX1" fmla="*/ 536896 w 1711617"/>
              <a:gd name="connsiteY1" fmla="*/ 1212035 h 1648263"/>
              <a:gd name="connsiteX2" fmla="*/ 887693 w 1711617"/>
              <a:gd name="connsiteY2" fmla="*/ 73902 h 1648263"/>
              <a:gd name="connsiteX3" fmla="*/ 1711617 w 1711617"/>
              <a:gd name="connsiteY3" fmla="*/ 349272 h 16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617" h="1648263">
                <a:moveTo>
                  <a:pt x="0" y="1648263"/>
                </a:moveTo>
                <a:cubicBezTo>
                  <a:pt x="218114" y="1551789"/>
                  <a:pt x="388947" y="1474428"/>
                  <a:pt x="536896" y="1212035"/>
                </a:cubicBezTo>
                <a:cubicBezTo>
                  <a:pt x="684845" y="949642"/>
                  <a:pt x="673774" y="268247"/>
                  <a:pt x="887693" y="73902"/>
                </a:cubicBezTo>
                <a:cubicBezTo>
                  <a:pt x="1101612" y="-120443"/>
                  <a:pt x="1184244" y="102586"/>
                  <a:pt x="1711617" y="349272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4" name="Volný tvar: obrazec 73">
            <a:extLst>
              <a:ext uri="{FF2B5EF4-FFF2-40B4-BE49-F238E27FC236}">
                <a16:creationId xmlns:a16="http://schemas.microsoft.com/office/drawing/2014/main" id="{5B60A9AA-C52C-99C9-4880-AA078D6B3942}"/>
              </a:ext>
            </a:extLst>
          </p:cNvPr>
          <p:cNvSpPr/>
          <p:nvPr/>
        </p:nvSpPr>
        <p:spPr>
          <a:xfrm>
            <a:off x="4577340" y="2074909"/>
            <a:ext cx="3931613" cy="1750131"/>
          </a:xfrm>
          <a:custGeom>
            <a:avLst/>
            <a:gdLst>
              <a:gd name="connsiteX0" fmla="*/ 0 w 1761688"/>
              <a:gd name="connsiteY0" fmla="*/ 2399479 h 2451303"/>
              <a:gd name="connsiteX1" fmla="*/ 578840 w 1761688"/>
              <a:gd name="connsiteY1" fmla="*/ 2265255 h 2451303"/>
              <a:gd name="connsiteX2" fmla="*/ 931178 w 1761688"/>
              <a:gd name="connsiteY2" fmla="*/ 881071 h 2451303"/>
              <a:gd name="connsiteX3" fmla="*/ 1115735 w 1761688"/>
              <a:gd name="connsiteY3" fmla="*/ 100895 h 2451303"/>
              <a:gd name="connsiteX4" fmla="*/ 1761688 w 1761688"/>
              <a:gd name="connsiteY4" fmla="*/ 33783 h 2451303"/>
              <a:gd name="connsiteX0" fmla="*/ 0 w 1761688"/>
              <a:gd name="connsiteY0" fmla="*/ 2383358 h 2435182"/>
              <a:gd name="connsiteX1" fmla="*/ 578840 w 1761688"/>
              <a:gd name="connsiteY1" fmla="*/ 2249134 h 2435182"/>
              <a:gd name="connsiteX2" fmla="*/ 931178 w 1761688"/>
              <a:gd name="connsiteY2" fmla="*/ 864950 h 2435182"/>
              <a:gd name="connsiteX3" fmla="*/ 1124124 w 1761688"/>
              <a:gd name="connsiteY3" fmla="*/ 135108 h 2435182"/>
              <a:gd name="connsiteX4" fmla="*/ 1761688 w 1761688"/>
              <a:gd name="connsiteY4" fmla="*/ 17662 h 2435182"/>
              <a:gd name="connsiteX0" fmla="*/ 0 w 1795244"/>
              <a:gd name="connsiteY0" fmla="*/ 2383358 h 2435182"/>
              <a:gd name="connsiteX1" fmla="*/ 578840 w 1795244"/>
              <a:gd name="connsiteY1" fmla="*/ 2249134 h 2435182"/>
              <a:gd name="connsiteX2" fmla="*/ 931178 w 1795244"/>
              <a:gd name="connsiteY2" fmla="*/ 864950 h 2435182"/>
              <a:gd name="connsiteX3" fmla="*/ 1124124 w 1795244"/>
              <a:gd name="connsiteY3" fmla="*/ 135108 h 2435182"/>
              <a:gd name="connsiteX4" fmla="*/ 1795244 w 1795244"/>
              <a:gd name="connsiteY4" fmla="*/ 17662 h 2435182"/>
              <a:gd name="connsiteX0" fmla="*/ 0 w 1795244"/>
              <a:gd name="connsiteY0" fmla="*/ 2390015 h 2441839"/>
              <a:gd name="connsiteX1" fmla="*/ 578840 w 1795244"/>
              <a:gd name="connsiteY1" fmla="*/ 2255791 h 2441839"/>
              <a:gd name="connsiteX2" fmla="*/ 931178 w 1795244"/>
              <a:gd name="connsiteY2" fmla="*/ 871607 h 2441839"/>
              <a:gd name="connsiteX3" fmla="*/ 1182847 w 1795244"/>
              <a:gd name="connsiteY3" fmla="*/ 116598 h 2441839"/>
              <a:gd name="connsiteX4" fmla="*/ 1795244 w 1795244"/>
              <a:gd name="connsiteY4" fmla="*/ 24319 h 2441839"/>
              <a:gd name="connsiteX0" fmla="*/ 0 w 1409350"/>
              <a:gd name="connsiteY0" fmla="*/ 2357736 h 2409560"/>
              <a:gd name="connsiteX1" fmla="*/ 578840 w 1409350"/>
              <a:gd name="connsiteY1" fmla="*/ 2223512 h 2409560"/>
              <a:gd name="connsiteX2" fmla="*/ 931178 w 1409350"/>
              <a:gd name="connsiteY2" fmla="*/ 839328 h 2409560"/>
              <a:gd name="connsiteX3" fmla="*/ 1182847 w 1409350"/>
              <a:gd name="connsiteY3" fmla="*/ 84319 h 2409560"/>
              <a:gd name="connsiteX4" fmla="*/ 1409350 w 1409350"/>
              <a:gd name="connsiteY4" fmla="*/ 50763 h 2409560"/>
              <a:gd name="connsiteX0" fmla="*/ 0 w 1820411"/>
              <a:gd name="connsiteY0" fmla="*/ 2374312 h 2426136"/>
              <a:gd name="connsiteX1" fmla="*/ 578840 w 1820411"/>
              <a:gd name="connsiteY1" fmla="*/ 2240088 h 2426136"/>
              <a:gd name="connsiteX2" fmla="*/ 931178 w 1820411"/>
              <a:gd name="connsiteY2" fmla="*/ 855904 h 2426136"/>
              <a:gd name="connsiteX3" fmla="*/ 1182847 w 1820411"/>
              <a:gd name="connsiteY3" fmla="*/ 100895 h 2426136"/>
              <a:gd name="connsiteX4" fmla="*/ 1820411 w 1820411"/>
              <a:gd name="connsiteY4" fmla="*/ 33783 h 2426136"/>
              <a:gd name="connsiteX0" fmla="*/ 0 w 1820411"/>
              <a:gd name="connsiteY0" fmla="*/ 2347046 h 2398870"/>
              <a:gd name="connsiteX1" fmla="*/ 578840 w 1820411"/>
              <a:gd name="connsiteY1" fmla="*/ 2212822 h 2398870"/>
              <a:gd name="connsiteX2" fmla="*/ 931178 w 1820411"/>
              <a:gd name="connsiteY2" fmla="*/ 828638 h 2398870"/>
              <a:gd name="connsiteX3" fmla="*/ 1182847 w 1820411"/>
              <a:gd name="connsiteY3" fmla="*/ 73629 h 2398870"/>
              <a:gd name="connsiteX4" fmla="*/ 1820411 w 1820411"/>
              <a:gd name="connsiteY4" fmla="*/ 6517 h 2398870"/>
              <a:gd name="connsiteX0" fmla="*/ 0 w 1820411"/>
              <a:gd name="connsiteY0" fmla="*/ 2340529 h 2392353"/>
              <a:gd name="connsiteX1" fmla="*/ 578840 w 1820411"/>
              <a:gd name="connsiteY1" fmla="*/ 2206305 h 2392353"/>
              <a:gd name="connsiteX2" fmla="*/ 931178 w 1820411"/>
              <a:gd name="connsiteY2" fmla="*/ 822121 h 2392353"/>
              <a:gd name="connsiteX3" fmla="*/ 1115735 w 1820411"/>
              <a:gd name="connsiteY3" fmla="*/ 268448 h 2392353"/>
              <a:gd name="connsiteX4" fmla="*/ 1820411 w 1820411"/>
              <a:gd name="connsiteY4" fmla="*/ 0 h 2392353"/>
              <a:gd name="connsiteX0" fmla="*/ 0 w 1820411"/>
              <a:gd name="connsiteY0" fmla="*/ 2340529 h 2350128"/>
              <a:gd name="connsiteX1" fmla="*/ 696286 w 1820411"/>
              <a:gd name="connsiteY1" fmla="*/ 1921079 h 2350128"/>
              <a:gd name="connsiteX2" fmla="*/ 931178 w 1820411"/>
              <a:gd name="connsiteY2" fmla="*/ 822121 h 2350128"/>
              <a:gd name="connsiteX3" fmla="*/ 1115735 w 1820411"/>
              <a:gd name="connsiteY3" fmla="*/ 268448 h 2350128"/>
              <a:gd name="connsiteX4" fmla="*/ 1820411 w 1820411"/>
              <a:gd name="connsiteY4" fmla="*/ 0 h 2350128"/>
              <a:gd name="connsiteX0" fmla="*/ 0 w 1820411"/>
              <a:gd name="connsiteY0" fmla="*/ 2340529 h 2358786"/>
              <a:gd name="connsiteX1" fmla="*/ 482612 w 1820411"/>
              <a:gd name="connsiteY1" fmla="*/ 2063021 h 2358786"/>
              <a:gd name="connsiteX2" fmla="*/ 931178 w 1820411"/>
              <a:gd name="connsiteY2" fmla="*/ 822121 h 2358786"/>
              <a:gd name="connsiteX3" fmla="*/ 1115735 w 1820411"/>
              <a:gd name="connsiteY3" fmla="*/ 268448 h 2358786"/>
              <a:gd name="connsiteX4" fmla="*/ 1820411 w 1820411"/>
              <a:gd name="connsiteY4" fmla="*/ 0 h 2358786"/>
              <a:gd name="connsiteX0" fmla="*/ 0 w 1820411"/>
              <a:gd name="connsiteY0" fmla="*/ 2340529 h 2360359"/>
              <a:gd name="connsiteX1" fmla="*/ 482612 w 1820411"/>
              <a:gd name="connsiteY1" fmla="*/ 2063021 h 2360359"/>
              <a:gd name="connsiteX2" fmla="*/ 749266 w 1820411"/>
              <a:gd name="connsiteY2" fmla="*/ 732473 h 2360359"/>
              <a:gd name="connsiteX3" fmla="*/ 1115735 w 1820411"/>
              <a:gd name="connsiteY3" fmla="*/ 268448 h 2360359"/>
              <a:gd name="connsiteX4" fmla="*/ 1820411 w 1820411"/>
              <a:gd name="connsiteY4" fmla="*/ 0 h 2360359"/>
              <a:gd name="connsiteX0" fmla="*/ 0 w 1820411"/>
              <a:gd name="connsiteY0" fmla="*/ 2340529 h 2360359"/>
              <a:gd name="connsiteX1" fmla="*/ 482612 w 1820411"/>
              <a:gd name="connsiteY1" fmla="*/ 2063021 h 2360359"/>
              <a:gd name="connsiteX2" fmla="*/ 749266 w 1820411"/>
              <a:gd name="connsiteY2" fmla="*/ 732473 h 2360359"/>
              <a:gd name="connsiteX3" fmla="*/ 1081085 w 1820411"/>
              <a:gd name="connsiteY3" fmla="*/ 156388 h 2360359"/>
              <a:gd name="connsiteX4" fmla="*/ 1820411 w 1820411"/>
              <a:gd name="connsiteY4" fmla="*/ 0 h 2360359"/>
              <a:gd name="connsiteX0" fmla="*/ 0 w 1684699"/>
              <a:gd name="connsiteY0" fmla="*/ 2340529 h 2360359"/>
              <a:gd name="connsiteX1" fmla="*/ 482612 w 1684699"/>
              <a:gd name="connsiteY1" fmla="*/ 2063021 h 2360359"/>
              <a:gd name="connsiteX2" fmla="*/ 749266 w 1684699"/>
              <a:gd name="connsiteY2" fmla="*/ 732473 h 2360359"/>
              <a:gd name="connsiteX3" fmla="*/ 1081085 w 1684699"/>
              <a:gd name="connsiteY3" fmla="*/ 156388 h 2360359"/>
              <a:gd name="connsiteX4" fmla="*/ 1684699 w 1684699"/>
              <a:gd name="connsiteY4" fmla="*/ 0 h 2360359"/>
              <a:gd name="connsiteX0" fmla="*/ 0 w 1753999"/>
              <a:gd name="connsiteY0" fmla="*/ 2295706 h 2315536"/>
              <a:gd name="connsiteX1" fmla="*/ 482612 w 1753999"/>
              <a:gd name="connsiteY1" fmla="*/ 2018198 h 2315536"/>
              <a:gd name="connsiteX2" fmla="*/ 749266 w 1753999"/>
              <a:gd name="connsiteY2" fmla="*/ 687650 h 2315536"/>
              <a:gd name="connsiteX3" fmla="*/ 1081085 w 1753999"/>
              <a:gd name="connsiteY3" fmla="*/ 111565 h 2315536"/>
              <a:gd name="connsiteX4" fmla="*/ 1753999 w 1753999"/>
              <a:gd name="connsiteY4" fmla="*/ 0 h 2315536"/>
              <a:gd name="connsiteX0" fmla="*/ 0 w 1800199"/>
              <a:gd name="connsiteY0" fmla="*/ 2250883 h 2276398"/>
              <a:gd name="connsiteX1" fmla="*/ 528812 w 1800199"/>
              <a:gd name="connsiteY1" fmla="*/ 2018198 h 2276398"/>
              <a:gd name="connsiteX2" fmla="*/ 795466 w 1800199"/>
              <a:gd name="connsiteY2" fmla="*/ 687650 h 2276398"/>
              <a:gd name="connsiteX3" fmla="*/ 1127285 w 1800199"/>
              <a:gd name="connsiteY3" fmla="*/ 111565 h 2276398"/>
              <a:gd name="connsiteX4" fmla="*/ 1800199 w 1800199"/>
              <a:gd name="connsiteY4" fmla="*/ 0 h 2276398"/>
              <a:gd name="connsiteX0" fmla="*/ 0 w 1846398"/>
              <a:gd name="connsiteY0" fmla="*/ 2288236 h 2308866"/>
              <a:gd name="connsiteX1" fmla="*/ 575011 w 1846398"/>
              <a:gd name="connsiteY1" fmla="*/ 2018198 h 2308866"/>
              <a:gd name="connsiteX2" fmla="*/ 841665 w 1846398"/>
              <a:gd name="connsiteY2" fmla="*/ 687650 h 2308866"/>
              <a:gd name="connsiteX3" fmla="*/ 1173484 w 1846398"/>
              <a:gd name="connsiteY3" fmla="*/ 111565 h 2308866"/>
              <a:gd name="connsiteX4" fmla="*/ 1846398 w 1846398"/>
              <a:gd name="connsiteY4" fmla="*/ 0 h 2308866"/>
              <a:gd name="connsiteX0" fmla="*/ 0 w 1846398"/>
              <a:gd name="connsiteY0" fmla="*/ 2288236 h 2288236"/>
              <a:gd name="connsiteX1" fmla="*/ 575011 w 1846398"/>
              <a:gd name="connsiteY1" fmla="*/ 2018198 h 2288236"/>
              <a:gd name="connsiteX2" fmla="*/ 841665 w 1846398"/>
              <a:gd name="connsiteY2" fmla="*/ 687650 h 2288236"/>
              <a:gd name="connsiteX3" fmla="*/ 1173484 w 1846398"/>
              <a:gd name="connsiteY3" fmla="*/ 111565 h 2288236"/>
              <a:gd name="connsiteX4" fmla="*/ 1846398 w 1846398"/>
              <a:gd name="connsiteY4" fmla="*/ 0 h 2288236"/>
              <a:gd name="connsiteX0" fmla="*/ 0 w 1904148"/>
              <a:gd name="connsiteY0" fmla="*/ 2258354 h 2258354"/>
              <a:gd name="connsiteX1" fmla="*/ 575011 w 1904148"/>
              <a:gd name="connsiteY1" fmla="*/ 1988316 h 2258354"/>
              <a:gd name="connsiteX2" fmla="*/ 841665 w 1904148"/>
              <a:gd name="connsiteY2" fmla="*/ 657768 h 2258354"/>
              <a:gd name="connsiteX3" fmla="*/ 1173484 w 1904148"/>
              <a:gd name="connsiteY3" fmla="*/ 81683 h 2258354"/>
              <a:gd name="connsiteX4" fmla="*/ 1904148 w 1904148"/>
              <a:gd name="connsiteY4" fmla="*/ 0 h 2258354"/>
              <a:gd name="connsiteX0" fmla="*/ 0 w 1924360"/>
              <a:gd name="connsiteY0" fmla="*/ 2192367 h 2192367"/>
              <a:gd name="connsiteX1" fmla="*/ 575011 w 1924360"/>
              <a:gd name="connsiteY1" fmla="*/ 1922329 h 2192367"/>
              <a:gd name="connsiteX2" fmla="*/ 841665 w 1924360"/>
              <a:gd name="connsiteY2" fmla="*/ 591781 h 2192367"/>
              <a:gd name="connsiteX3" fmla="*/ 1173484 w 1924360"/>
              <a:gd name="connsiteY3" fmla="*/ 15696 h 2192367"/>
              <a:gd name="connsiteX4" fmla="*/ 1924360 w 1924360"/>
              <a:gd name="connsiteY4" fmla="*/ 695187 h 219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360" h="2192367">
                <a:moveTo>
                  <a:pt x="0" y="2192367"/>
                </a:moveTo>
                <a:cubicBezTo>
                  <a:pt x="214709" y="2162142"/>
                  <a:pt x="434734" y="2189093"/>
                  <a:pt x="575011" y="1922329"/>
                </a:cubicBezTo>
                <a:cubicBezTo>
                  <a:pt x="715288" y="1655565"/>
                  <a:pt x="741920" y="909553"/>
                  <a:pt x="841665" y="591781"/>
                </a:cubicBezTo>
                <a:cubicBezTo>
                  <a:pt x="941410" y="274009"/>
                  <a:pt x="1035066" y="156911"/>
                  <a:pt x="1173484" y="15696"/>
                </a:cubicBezTo>
                <a:cubicBezTo>
                  <a:pt x="1311902" y="-125519"/>
                  <a:pt x="1477645" y="733636"/>
                  <a:pt x="1924360" y="695187"/>
                </a:cubicBezTo>
              </a:path>
            </a:pathLst>
          </a:custGeom>
          <a:solidFill>
            <a:srgbClr val="FCFDFE"/>
          </a:solidFill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7E86379-5CB9-9886-7E43-24E941971AEB}"/>
              </a:ext>
            </a:extLst>
          </p:cNvPr>
          <p:cNvCxnSpPr/>
          <p:nvPr/>
        </p:nvCxnSpPr>
        <p:spPr>
          <a:xfrm>
            <a:off x="8298143" y="2624504"/>
            <a:ext cx="22672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A2519C7D-6251-3A2B-3885-AFB3AF5EBBE1}"/>
              </a:ext>
            </a:extLst>
          </p:cNvPr>
          <p:cNvSpPr txBox="1"/>
          <p:nvPr/>
        </p:nvSpPr>
        <p:spPr>
          <a:xfrm>
            <a:off x="6358393" y="2527227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Pokles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Vzestup [Cl</a:t>
            </a:r>
            <a:r>
              <a:rPr lang="cs-CZ" sz="2000" baseline="30000" dirty="0">
                <a:solidFill>
                  <a:srgbClr val="FF0000"/>
                </a:solidFill>
              </a:rPr>
              <a:t>-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9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36DE-0CC6-A4E9-224A-D41EFDF0F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45BE202-205E-9DC5-BE71-673E206D1444}"/>
              </a:ext>
            </a:extLst>
          </p:cNvPr>
          <p:cNvSpPr/>
          <p:nvPr/>
        </p:nvSpPr>
        <p:spPr>
          <a:xfrm>
            <a:off x="298813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2AF0113-E7AC-7F22-0515-B82D06E2A5DC}"/>
              </a:ext>
            </a:extLst>
          </p:cNvPr>
          <p:cNvSpPr/>
          <p:nvPr/>
        </p:nvSpPr>
        <p:spPr>
          <a:xfrm>
            <a:off x="298813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D2057EE-9A61-C92F-BA14-DA5662EA7C4D}"/>
              </a:ext>
            </a:extLst>
          </p:cNvPr>
          <p:cNvSpPr/>
          <p:nvPr/>
        </p:nvSpPr>
        <p:spPr>
          <a:xfrm>
            <a:off x="298813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9241707-7DB3-86B4-371D-1F30C568499B}"/>
              </a:ext>
            </a:extLst>
          </p:cNvPr>
          <p:cNvSpPr/>
          <p:nvPr/>
        </p:nvSpPr>
        <p:spPr>
          <a:xfrm>
            <a:off x="298813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C0F7DD1-1B39-8129-7E16-A3C75721058A}"/>
              </a:ext>
            </a:extLst>
          </p:cNvPr>
          <p:cNvSpPr/>
          <p:nvPr/>
        </p:nvSpPr>
        <p:spPr>
          <a:xfrm>
            <a:off x="2052035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09C7BF0-F5D9-A585-4E36-8D1643E0AB28}"/>
              </a:ext>
            </a:extLst>
          </p:cNvPr>
          <p:cNvSpPr/>
          <p:nvPr/>
        </p:nvSpPr>
        <p:spPr>
          <a:xfrm>
            <a:off x="2052035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FA0A1F1-8D44-C5CF-5750-EAD549702E6F}"/>
              </a:ext>
            </a:extLst>
          </p:cNvPr>
          <p:cNvSpPr txBox="1"/>
          <p:nvPr/>
        </p:nvSpPr>
        <p:spPr>
          <a:xfrm>
            <a:off x="2753813" y="-200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D97AD22-61AB-10EC-89D9-73150040B876}"/>
              </a:ext>
            </a:extLst>
          </p:cNvPr>
          <p:cNvSpPr txBox="1"/>
          <p:nvPr/>
        </p:nvSpPr>
        <p:spPr>
          <a:xfrm>
            <a:off x="418158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073476A-8067-342D-7734-458449B4DCB1}"/>
              </a:ext>
            </a:extLst>
          </p:cNvPr>
          <p:cNvSpPr txBox="1"/>
          <p:nvPr/>
        </p:nvSpPr>
        <p:spPr>
          <a:xfrm>
            <a:off x="435535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32C27FC-A265-2A13-3ED4-0BE2709975C0}"/>
              </a:ext>
            </a:extLst>
          </p:cNvPr>
          <p:cNvSpPr txBox="1"/>
          <p:nvPr/>
        </p:nvSpPr>
        <p:spPr>
          <a:xfrm>
            <a:off x="483982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654071F-EB6E-3D97-838B-1856FF54BE64}"/>
              </a:ext>
            </a:extLst>
          </p:cNvPr>
          <p:cNvSpPr txBox="1"/>
          <p:nvPr/>
        </p:nvSpPr>
        <p:spPr>
          <a:xfrm>
            <a:off x="313215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E6273AC-B33C-980B-C02B-ABD0D2E65F4A}"/>
              </a:ext>
            </a:extLst>
          </p:cNvPr>
          <p:cNvSpPr txBox="1"/>
          <p:nvPr/>
        </p:nvSpPr>
        <p:spPr>
          <a:xfrm>
            <a:off x="227109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75CBE5DC-1A90-DA72-57CD-8FA36E968984}"/>
              </a:ext>
            </a:extLst>
          </p:cNvPr>
          <p:cNvGrpSpPr/>
          <p:nvPr/>
        </p:nvGrpSpPr>
        <p:grpSpPr>
          <a:xfrm>
            <a:off x="2049825" y="2103238"/>
            <a:ext cx="936104" cy="462123"/>
            <a:chOff x="2339752" y="2192728"/>
            <a:chExt cx="936104" cy="372176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96642A4D-5898-95D6-6C6F-1DBE410C7DCA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ED637872-52A6-1675-96A4-6845BA4B18A2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CFE5B2DA-E9D3-E182-CF42-EFC043D54300}"/>
              </a:ext>
            </a:extLst>
          </p:cNvPr>
          <p:cNvGrpSpPr/>
          <p:nvPr/>
        </p:nvGrpSpPr>
        <p:grpSpPr>
          <a:xfrm>
            <a:off x="2049825" y="1311152"/>
            <a:ext cx="1008114" cy="821705"/>
            <a:chOff x="2339752" y="1340768"/>
            <a:chExt cx="1005909" cy="864096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392C1CA4-9478-3060-5464-768A77675C1E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713609C0-1FEC-B630-3342-94444CEEE691}"/>
                </a:ext>
              </a:extLst>
            </p:cNvPr>
            <p:cNvSpPr txBox="1"/>
            <p:nvPr/>
          </p:nvSpPr>
          <p:spPr>
            <a:xfrm>
              <a:off x="2340857" y="1541983"/>
              <a:ext cx="1004804" cy="48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07E2BBA0-52A5-B838-739C-685C175C8B7F}"/>
              </a:ext>
            </a:extLst>
          </p:cNvPr>
          <p:cNvGrpSpPr/>
          <p:nvPr/>
        </p:nvGrpSpPr>
        <p:grpSpPr>
          <a:xfrm>
            <a:off x="2042855" y="856185"/>
            <a:ext cx="943074" cy="461665"/>
            <a:chOff x="2332782" y="885801"/>
            <a:chExt cx="943074" cy="461665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F25C90D1-6979-13DB-69B5-84A665DEECAE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C6DC43AD-D946-4C34-4208-383CDFD9C517}"/>
                </a:ext>
              </a:extLst>
            </p:cNvPr>
            <p:cNvSpPr txBox="1"/>
            <p:nvPr/>
          </p:nvSpPr>
          <p:spPr>
            <a:xfrm>
              <a:off x="2332782" y="88580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EAE8B446-5DAC-5AC9-D36F-F20D915C9F07}"/>
              </a:ext>
            </a:extLst>
          </p:cNvPr>
          <p:cNvCxnSpPr>
            <a:cxnSpLocks/>
          </p:cNvCxnSpPr>
          <p:nvPr/>
        </p:nvCxnSpPr>
        <p:spPr>
          <a:xfrm flipH="1">
            <a:off x="379131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E1C57FE3-DD8E-445B-11D4-BC4A01FEDDAE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flipH="1">
            <a:off x="392424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8BE149C4-1374-521E-2D14-E8A7F704C15B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flipH="1">
            <a:off x="392424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F6968397-87AB-230E-E4D5-23D74C16C7D4}"/>
              </a:ext>
            </a:extLst>
          </p:cNvPr>
          <p:cNvCxnSpPr>
            <a:cxnSpLocks/>
          </p:cNvCxnSpPr>
          <p:nvPr/>
        </p:nvCxnSpPr>
        <p:spPr>
          <a:xfrm flipV="1">
            <a:off x="241085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45A31870-D549-DEED-F554-8D15BD4C447D}"/>
              </a:ext>
            </a:extLst>
          </p:cNvPr>
          <p:cNvCxnSpPr/>
          <p:nvPr/>
        </p:nvCxnSpPr>
        <p:spPr>
          <a:xfrm flipH="1">
            <a:off x="971915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96BEAEE2-DC8E-F6AF-AC4B-C22A9CC69426}"/>
              </a:ext>
            </a:extLst>
          </p:cNvPr>
          <p:cNvCxnSpPr/>
          <p:nvPr/>
        </p:nvCxnSpPr>
        <p:spPr>
          <a:xfrm flipH="1">
            <a:off x="104936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E06D7ED3-98F6-13F4-3C9B-B61A15C16BFD}"/>
              </a:ext>
            </a:extLst>
          </p:cNvPr>
          <p:cNvCxnSpPr/>
          <p:nvPr/>
        </p:nvCxnSpPr>
        <p:spPr>
          <a:xfrm flipH="1">
            <a:off x="971915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7C169E74-B6A8-A4A4-EC71-9D9965B827A3}"/>
              </a:ext>
            </a:extLst>
          </p:cNvPr>
          <p:cNvCxnSpPr>
            <a:cxnSpLocks/>
          </p:cNvCxnSpPr>
          <p:nvPr/>
        </p:nvCxnSpPr>
        <p:spPr>
          <a:xfrm>
            <a:off x="1417502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DD5D6D3C-4ACC-B9E0-086D-8A54CC323998}"/>
              </a:ext>
            </a:extLst>
          </p:cNvPr>
          <p:cNvSpPr txBox="1"/>
          <p:nvPr/>
        </p:nvSpPr>
        <p:spPr>
          <a:xfrm>
            <a:off x="69078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59500F53-4E1A-446C-E24E-8DC2BB0390CD}"/>
              </a:ext>
            </a:extLst>
          </p:cNvPr>
          <p:cNvCxnSpPr>
            <a:cxnSpLocks/>
          </p:cNvCxnSpPr>
          <p:nvPr/>
        </p:nvCxnSpPr>
        <p:spPr>
          <a:xfrm>
            <a:off x="1417503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EE123AE-459C-B919-2AC0-C1E4524F8202}"/>
              </a:ext>
            </a:extLst>
          </p:cNvPr>
          <p:cNvSpPr txBox="1"/>
          <p:nvPr/>
        </p:nvSpPr>
        <p:spPr>
          <a:xfrm>
            <a:off x="690784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25551CEC-3594-EE45-4250-615630815DC4}"/>
              </a:ext>
            </a:extLst>
          </p:cNvPr>
          <p:cNvSpPr/>
          <p:nvPr/>
        </p:nvSpPr>
        <p:spPr>
          <a:xfrm>
            <a:off x="949149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7FA94E7B-F59B-00E3-A9C3-961CC1DA8D90}"/>
              </a:ext>
            </a:extLst>
          </p:cNvPr>
          <p:cNvSpPr/>
          <p:nvPr/>
        </p:nvSpPr>
        <p:spPr>
          <a:xfrm>
            <a:off x="949149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6AAA8DE-0BF9-38ED-8B51-1353F7B30DE9}"/>
              </a:ext>
            </a:extLst>
          </p:cNvPr>
          <p:cNvSpPr/>
          <p:nvPr/>
        </p:nvSpPr>
        <p:spPr>
          <a:xfrm>
            <a:off x="949149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17867801-FF4A-0C9C-EECD-B0C88DCDB3E8}"/>
              </a:ext>
            </a:extLst>
          </p:cNvPr>
          <p:cNvSpPr/>
          <p:nvPr/>
        </p:nvSpPr>
        <p:spPr>
          <a:xfrm>
            <a:off x="949149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3B835058-669D-820B-B7E3-842393A304E1}"/>
              </a:ext>
            </a:extLst>
          </p:cNvPr>
          <p:cNvSpPr/>
          <p:nvPr/>
        </p:nvSpPr>
        <p:spPr>
          <a:xfrm>
            <a:off x="8555395" y="3068960"/>
            <a:ext cx="936104" cy="324036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BF75F3DD-317F-BCA8-9C31-1C32EA4E4EF2}"/>
              </a:ext>
            </a:extLst>
          </p:cNvPr>
          <p:cNvSpPr txBox="1"/>
          <p:nvPr/>
        </p:nvSpPr>
        <p:spPr>
          <a:xfrm>
            <a:off x="9257173" y="-456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AB12799D-5AC8-6861-873D-BB46743FC446}"/>
              </a:ext>
            </a:extLst>
          </p:cNvPr>
          <p:cNvSpPr txBox="1"/>
          <p:nvPr/>
        </p:nvSpPr>
        <p:spPr>
          <a:xfrm>
            <a:off x="1068494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6B425DF9-8AE1-2591-04BB-CA5CADFDA50E}"/>
              </a:ext>
            </a:extLst>
          </p:cNvPr>
          <p:cNvSpPr txBox="1"/>
          <p:nvPr/>
        </p:nvSpPr>
        <p:spPr>
          <a:xfrm>
            <a:off x="1085871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96C029F7-D12F-7611-CB25-272D55565F8C}"/>
              </a:ext>
            </a:extLst>
          </p:cNvPr>
          <p:cNvSpPr txBox="1"/>
          <p:nvPr/>
        </p:nvSpPr>
        <p:spPr>
          <a:xfrm>
            <a:off x="1134318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2225FAC7-12A0-BD6C-FF13-7EC230C2F2FE}"/>
              </a:ext>
            </a:extLst>
          </p:cNvPr>
          <p:cNvSpPr txBox="1"/>
          <p:nvPr/>
        </p:nvSpPr>
        <p:spPr>
          <a:xfrm>
            <a:off x="963551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0827E5B7-CDD7-9360-7174-ACD8C767373C}"/>
              </a:ext>
            </a:extLst>
          </p:cNvPr>
          <p:cNvSpPr txBox="1"/>
          <p:nvPr/>
        </p:nvSpPr>
        <p:spPr>
          <a:xfrm>
            <a:off x="877445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CBBD9E51-379A-41C6-DD25-665FED118DF3}"/>
              </a:ext>
            </a:extLst>
          </p:cNvPr>
          <p:cNvGrpSpPr/>
          <p:nvPr/>
        </p:nvGrpSpPr>
        <p:grpSpPr>
          <a:xfrm>
            <a:off x="8555395" y="2599745"/>
            <a:ext cx="936104" cy="462123"/>
            <a:chOff x="2339752" y="2192728"/>
            <a:chExt cx="936104" cy="372176"/>
          </a:xfrm>
        </p:grpSpPr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E1E00999-2DBC-0630-7658-172ACBE8557E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02A43E93-A4BD-9572-85A3-C553410FF2D0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7B545155-7283-D9E3-6B16-489E783192E7}"/>
              </a:ext>
            </a:extLst>
          </p:cNvPr>
          <p:cNvGrpSpPr/>
          <p:nvPr/>
        </p:nvGrpSpPr>
        <p:grpSpPr>
          <a:xfrm>
            <a:off x="8553185" y="818994"/>
            <a:ext cx="1008114" cy="1795913"/>
            <a:chOff x="2337542" y="818993"/>
            <a:chExt cx="1008114" cy="1313863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7448CE16-96D6-0CD3-1CA6-A6C1B8A2EF59}"/>
                </a:ext>
              </a:extLst>
            </p:cNvPr>
            <p:cNvSpPr/>
            <p:nvPr/>
          </p:nvSpPr>
          <p:spPr>
            <a:xfrm>
              <a:off x="2339752" y="818993"/>
              <a:ext cx="936104" cy="897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29AE2A09-83A7-D3E9-BC79-9E3A20FC11EF}"/>
                </a:ext>
              </a:extLst>
            </p:cNvPr>
            <p:cNvGrpSpPr/>
            <p:nvPr/>
          </p:nvGrpSpPr>
          <p:grpSpPr>
            <a:xfrm>
              <a:off x="2337542" y="1311151"/>
              <a:ext cx="1008114" cy="821705"/>
              <a:chOff x="2339752" y="1340768"/>
              <a:chExt cx="1005909" cy="864096"/>
            </a:xfrm>
          </p:grpSpPr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F62B4104-C4D1-3235-6B7B-35BDF2C41CD4}"/>
                  </a:ext>
                </a:extLst>
              </p:cNvPr>
              <p:cNvSpPr/>
              <p:nvPr/>
            </p:nvSpPr>
            <p:spPr>
              <a:xfrm>
                <a:off x="2339752" y="1340768"/>
                <a:ext cx="936104" cy="8640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50CFCC9A-1F4B-8ACF-9375-5D84E95984A9}"/>
                  </a:ext>
                </a:extLst>
              </p:cNvPr>
              <p:cNvSpPr txBox="1"/>
              <p:nvPr/>
            </p:nvSpPr>
            <p:spPr>
              <a:xfrm>
                <a:off x="2340857" y="1541983"/>
                <a:ext cx="1004804" cy="355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DCAA54BC-8F23-FA48-88C3-F00E8E1BC899}"/>
                </a:ext>
              </a:extLst>
            </p:cNvPr>
            <p:cNvGrpSpPr/>
            <p:nvPr/>
          </p:nvGrpSpPr>
          <p:grpSpPr>
            <a:xfrm>
              <a:off x="2337542" y="896444"/>
              <a:ext cx="936104" cy="414707"/>
              <a:chOff x="2339752" y="926061"/>
              <a:chExt cx="936104" cy="414707"/>
            </a:xfrm>
          </p:grpSpPr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77571243-DE17-246A-3BBF-FA4247F3F5B9}"/>
                  </a:ext>
                </a:extLst>
              </p:cNvPr>
              <p:cNvSpPr/>
              <p:nvPr/>
            </p:nvSpPr>
            <p:spPr>
              <a:xfrm>
                <a:off x="2339752" y="927109"/>
                <a:ext cx="936104" cy="41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69950177-A187-5251-B0D4-70491B39D11A}"/>
                  </a:ext>
                </a:extLst>
              </p:cNvPr>
              <p:cNvSpPr txBox="1"/>
              <p:nvPr/>
            </p:nvSpPr>
            <p:spPr>
              <a:xfrm>
                <a:off x="2418523" y="926061"/>
                <a:ext cx="715260" cy="33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Alb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</p:grp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C4FB4BDA-257C-2417-DFF2-85FD931FFA49}"/>
              </a:ext>
            </a:extLst>
          </p:cNvPr>
          <p:cNvCxnSpPr>
            <a:cxnSpLocks/>
          </p:cNvCxnSpPr>
          <p:nvPr/>
        </p:nvCxnSpPr>
        <p:spPr>
          <a:xfrm flipH="1">
            <a:off x="1029467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B1ABB8AF-6162-4185-29F3-5AE34A91BFDC}"/>
              </a:ext>
            </a:extLst>
          </p:cNvPr>
          <p:cNvCxnSpPr>
            <a:cxnSpLocks/>
            <a:stCxn id="43" idx="1"/>
            <a:endCxn id="38" idx="3"/>
          </p:cNvCxnSpPr>
          <p:nvPr/>
        </p:nvCxnSpPr>
        <p:spPr>
          <a:xfrm flipH="1">
            <a:off x="1042760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81DAC523-E320-0D77-A5B6-460AA831BC40}"/>
              </a:ext>
            </a:extLst>
          </p:cNvPr>
          <p:cNvCxnSpPr>
            <a:cxnSpLocks/>
            <a:stCxn id="44" idx="1"/>
            <a:endCxn id="37" idx="3"/>
          </p:cNvCxnSpPr>
          <p:nvPr/>
        </p:nvCxnSpPr>
        <p:spPr>
          <a:xfrm flipH="1">
            <a:off x="1042760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120BC630-42AF-1FC8-9057-492B71577C3D}"/>
              </a:ext>
            </a:extLst>
          </p:cNvPr>
          <p:cNvCxnSpPr>
            <a:cxnSpLocks/>
          </p:cNvCxnSpPr>
          <p:nvPr/>
        </p:nvCxnSpPr>
        <p:spPr>
          <a:xfrm flipV="1">
            <a:off x="891421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C3A62AC6-E162-FD9E-5B74-E630DC3A9CEE}"/>
              </a:ext>
            </a:extLst>
          </p:cNvPr>
          <p:cNvCxnSpPr/>
          <p:nvPr/>
        </p:nvCxnSpPr>
        <p:spPr>
          <a:xfrm flipH="1">
            <a:off x="7489349" y="2621998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C345D5C6-6380-1C6E-F552-40AF9A1C01B2}"/>
              </a:ext>
            </a:extLst>
          </p:cNvPr>
          <p:cNvCxnSpPr/>
          <p:nvPr/>
        </p:nvCxnSpPr>
        <p:spPr>
          <a:xfrm flipH="1">
            <a:off x="755272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8268929F-ED8F-C402-57A6-153FA9F9BE9A}"/>
              </a:ext>
            </a:extLst>
          </p:cNvPr>
          <p:cNvCxnSpPr>
            <a:cxnSpLocks/>
          </p:cNvCxnSpPr>
          <p:nvPr/>
        </p:nvCxnSpPr>
        <p:spPr>
          <a:xfrm>
            <a:off x="7920862" y="813780"/>
            <a:ext cx="0" cy="180821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CC58955D-CA65-FDCC-FD38-6B0797207827}"/>
              </a:ext>
            </a:extLst>
          </p:cNvPr>
          <p:cNvSpPr txBox="1"/>
          <p:nvPr/>
        </p:nvSpPr>
        <p:spPr>
          <a:xfrm>
            <a:off x="719414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9E0AFDF2-DFDD-FF80-C108-6C9657CF2BE7}"/>
              </a:ext>
            </a:extLst>
          </p:cNvPr>
          <p:cNvSpPr txBox="1"/>
          <p:nvPr/>
        </p:nvSpPr>
        <p:spPr>
          <a:xfrm>
            <a:off x="6440779" y="3230740"/>
            <a:ext cx="183896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800" dirty="0" err="1"/>
              <a:t>Hypochloremická</a:t>
            </a:r>
            <a:endParaRPr lang="cs-CZ" sz="1800" dirty="0"/>
          </a:p>
          <a:p>
            <a:pPr algn="ctr"/>
            <a:r>
              <a:rPr lang="cs-CZ" sz="1800" dirty="0"/>
              <a:t> alkalóza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2A40F3B5-8C43-1A9D-0DD1-14AA51EFD8A2}"/>
              </a:ext>
            </a:extLst>
          </p:cNvPr>
          <p:cNvSpPr txBox="1"/>
          <p:nvPr/>
        </p:nvSpPr>
        <p:spPr>
          <a:xfrm>
            <a:off x="6375474" y="2527227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Vzestup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Pokles [Cl</a:t>
            </a:r>
            <a:r>
              <a:rPr lang="cs-CZ" sz="2000" baseline="30000" dirty="0">
                <a:solidFill>
                  <a:srgbClr val="FF0000"/>
                </a:solidFill>
              </a:rPr>
              <a:t>-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8" name="Šipka: dolů 67">
            <a:extLst>
              <a:ext uri="{FF2B5EF4-FFF2-40B4-BE49-F238E27FC236}">
                <a16:creationId xmlns:a16="http://schemas.microsoft.com/office/drawing/2014/main" id="{9EA26BCA-E44B-A3D0-4587-3AC2DEC3C94C}"/>
              </a:ext>
            </a:extLst>
          </p:cNvPr>
          <p:cNvSpPr/>
          <p:nvPr/>
        </p:nvSpPr>
        <p:spPr>
          <a:xfrm rot="10800000">
            <a:off x="7067987" y="1298038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Šipka: dolů 68">
            <a:extLst>
              <a:ext uri="{FF2B5EF4-FFF2-40B4-BE49-F238E27FC236}">
                <a16:creationId xmlns:a16="http://schemas.microsoft.com/office/drawing/2014/main" id="{9B045FC7-AFF0-63D3-BF88-1959C5C366CB}"/>
              </a:ext>
            </a:extLst>
          </p:cNvPr>
          <p:cNvSpPr/>
          <p:nvPr/>
        </p:nvSpPr>
        <p:spPr>
          <a:xfrm>
            <a:off x="8615169" y="4084618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0E2F3-85F9-C7A3-B154-72ECE4C75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>
            <a:extLst>
              <a:ext uri="{FF2B5EF4-FFF2-40B4-BE49-F238E27FC236}">
                <a16:creationId xmlns:a16="http://schemas.microsoft.com/office/drawing/2014/main" id="{D7B335D9-620A-949E-866C-1D56B9AFAA41}"/>
              </a:ext>
            </a:extLst>
          </p:cNvPr>
          <p:cNvSpPr/>
          <p:nvPr/>
        </p:nvSpPr>
        <p:spPr>
          <a:xfrm>
            <a:off x="949149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417F465-F284-3DD5-7C48-697B5C4136DE}"/>
              </a:ext>
            </a:extLst>
          </p:cNvPr>
          <p:cNvSpPr/>
          <p:nvPr/>
        </p:nvSpPr>
        <p:spPr>
          <a:xfrm>
            <a:off x="949149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D26D1AFE-04AE-7094-8A93-CA19ABB1F4A9}"/>
              </a:ext>
            </a:extLst>
          </p:cNvPr>
          <p:cNvSpPr/>
          <p:nvPr/>
        </p:nvSpPr>
        <p:spPr>
          <a:xfrm>
            <a:off x="949149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A01068FD-5B30-B886-964B-A6455C404C68}"/>
              </a:ext>
            </a:extLst>
          </p:cNvPr>
          <p:cNvSpPr/>
          <p:nvPr/>
        </p:nvSpPr>
        <p:spPr>
          <a:xfrm>
            <a:off x="949149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A1D202F5-E9E2-1A5D-85C1-87E520212845}"/>
              </a:ext>
            </a:extLst>
          </p:cNvPr>
          <p:cNvSpPr/>
          <p:nvPr/>
        </p:nvSpPr>
        <p:spPr>
          <a:xfrm>
            <a:off x="8555395" y="3068960"/>
            <a:ext cx="936104" cy="324036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E53D1D64-3D7C-AC5A-81AF-60B734938AD5}"/>
              </a:ext>
            </a:extLst>
          </p:cNvPr>
          <p:cNvSpPr txBox="1"/>
          <p:nvPr/>
        </p:nvSpPr>
        <p:spPr>
          <a:xfrm>
            <a:off x="9257173" y="-456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4843D153-D852-C720-7936-7DACD825B289}"/>
              </a:ext>
            </a:extLst>
          </p:cNvPr>
          <p:cNvSpPr txBox="1"/>
          <p:nvPr/>
        </p:nvSpPr>
        <p:spPr>
          <a:xfrm>
            <a:off x="1068494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D669BCE7-9CEC-E1DC-0098-013ED5897E97}"/>
              </a:ext>
            </a:extLst>
          </p:cNvPr>
          <p:cNvSpPr txBox="1"/>
          <p:nvPr/>
        </p:nvSpPr>
        <p:spPr>
          <a:xfrm>
            <a:off x="1085871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4E421877-13C0-5906-FFA0-D4DC04C36D26}"/>
              </a:ext>
            </a:extLst>
          </p:cNvPr>
          <p:cNvSpPr txBox="1"/>
          <p:nvPr/>
        </p:nvSpPr>
        <p:spPr>
          <a:xfrm>
            <a:off x="1134318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1F48853-2CE5-6CFC-C78B-4066D2692FAC}"/>
              </a:ext>
            </a:extLst>
          </p:cNvPr>
          <p:cNvSpPr txBox="1"/>
          <p:nvPr/>
        </p:nvSpPr>
        <p:spPr>
          <a:xfrm>
            <a:off x="963551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296EC935-2E2D-8615-CFE7-C964FE2D43E0}"/>
              </a:ext>
            </a:extLst>
          </p:cNvPr>
          <p:cNvSpPr txBox="1"/>
          <p:nvPr/>
        </p:nvSpPr>
        <p:spPr>
          <a:xfrm>
            <a:off x="877445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45F7E6F7-DBD7-C874-B2C1-57B2FA64C8ED}"/>
              </a:ext>
            </a:extLst>
          </p:cNvPr>
          <p:cNvGrpSpPr/>
          <p:nvPr/>
        </p:nvGrpSpPr>
        <p:grpSpPr>
          <a:xfrm>
            <a:off x="8555395" y="2599745"/>
            <a:ext cx="936104" cy="462123"/>
            <a:chOff x="2339752" y="2192728"/>
            <a:chExt cx="936104" cy="372176"/>
          </a:xfrm>
        </p:grpSpPr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A281373B-19A0-F2BE-77F6-08BB0EBB9118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1810C725-27F4-7548-C196-562244BB50AD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137995E2-589D-FD60-2D48-9F0623DDEE67}"/>
              </a:ext>
            </a:extLst>
          </p:cNvPr>
          <p:cNvGrpSpPr/>
          <p:nvPr/>
        </p:nvGrpSpPr>
        <p:grpSpPr>
          <a:xfrm>
            <a:off x="8553185" y="818994"/>
            <a:ext cx="1008114" cy="1795913"/>
            <a:chOff x="2337542" y="818993"/>
            <a:chExt cx="1008114" cy="1313863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772639E5-ACE0-F309-4EE8-27664F4CAF64}"/>
                </a:ext>
              </a:extLst>
            </p:cNvPr>
            <p:cNvSpPr/>
            <p:nvPr/>
          </p:nvSpPr>
          <p:spPr>
            <a:xfrm>
              <a:off x="2339752" y="818993"/>
              <a:ext cx="936104" cy="897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CED342C4-2D90-F775-9CBA-E66BBE7CB38C}"/>
                </a:ext>
              </a:extLst>
            </p:cNvPr>
            <p:cNvGrpSpPr/>
            <p:nvPr/>
          </p:nvGrpSpPr>
          <p:grpSpPr>
            <a:xfrm>
              <a:off x="2337542" y="1311151"/>
              <a:ext cx="1008114" cy="821705"/>
              <a:chOff x="2339752" y="1340768"/>
              <a:chExt cx="1005909" cy="864096"/>
            </a:xfrm>
          </p:grpSpPr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2D13947C-3420-264D-0C31-8E410EC8032A}"/>
                  </a:ext>
                </a:extLst>
              </p:cNvPr>
              <p:cNvSpPr/>
              <p:nvPr/>
            </p:nvSpPr>
            <p:spPr>
              <a:xfrm>
                <a:off x="2339752" y="1340768"/>
                <a:ext cx="936104" cy="8640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F6697E92-E12B-CCCD-D9BD-0A546D442B91}"/>
                  </a:ext>
                </a:extLst>
              </p:cNvPr>
              <p:cNvSpPr txBox="1"/>
              <p:nvPr/>
            </p:nvSpPr>
            <p:spPr>
              <a:xfrm>
                <a:off x="2340857" y="1541983"/>
                <a:ext cx="1004804" cy="355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F9D3542F-7BC8-1BA4-74B4-0EAE6C91EA8C}"/>
                </a:ext>
              </a:extLst>
            </p:cNvPr>
            <p:cNvGrpSpPr/>
            <p:nvPr/>
          </p:nvGrpSpPr>
          <p:grpSpPr>
            <a:xfrm>
              <a:off x="2337542" y="896444"/>
              <a:ext cx="936104" cy="414707"/>
              <a:chOff x="2339752" y="926061"/>
              <a:chExt cx="936104" cy="414707"/>
            </a:xfrm>
          </p:grpSpPr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1345038A-00CD-7038-A057-F1DD0858CBB8}"/>
                  </a:ext>
                </a:extLst>
              </p:cNvPr>
              <p:cNvSpPr/>
              <p:nvPr/>
            </p:nvSpPr>
            <p:spPr>
              <a:xfrm>
                <a:off x="2339752" y="927109"/>
                <a:ext cx="936104" cy="41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84521E7A-6B21-2111-6764-B7060A2D1BC8}"/>
                  </a:ext>
                </a:extLst>
              </p:cNvPr>
              <p:cNvSpPr txBox="1"/>
              <p:nvPr/>
            </p:nvSpPr>
            <p:spPr>
              <a:xfrm>
                <a:off x="2418523" y="926061"/>
                <a:ext cx="715260" cy="33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Alb</a:t>
                </a:r>
                <a:r>
                  <a:rPr lang="cs-CZ" baseline="50000" dirty="0"/>
                  <a:t>-</a:t>
                </a:r>
                <a:endParaRPr lang="en-US" baseline="50000" dirty="0"/>
              </a:p>
            </p:txBody>
          </p:sp>
        </p:grpSp>
      </p:grp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207340F6-1902-3583-7CD3-411D5E94E30B}"/>
              </a:ext>
            </a:extLst>
          </p:cNvPr>
          <p:cNvCxnSpPr>
            <a:cxnSpLocks/>
          </p:cNvCxnSpPr>
          <p:nvPr/>
        </p:nvCxnSpPr>
        <p:spPr>
          <a:xfrm flipH="1">
            <a:off x="1029467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9AD1C608-4807-077B-0BC4-3B84B44AAE37}"/>
              </a:ext>
            </a:extLst>
          </p:cNvPr>
          <p:cNvCxnSpPr>
            <a:cxnSpLocks/>
            <a:stCxn id="43" idx="1"/>
            <a:endCxn id="38" idx="3"/>
          </p:cNvCxnSpPr>
          <p:nvPr/>
        </p:nvCxnSpPr>
        <p:spPr>
          <a:xfrm flipH="1">
            <a:off x="1042760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EC27916F-37E7-BE10-74AF-5BA4D04E6C0E}"/>
              </a:ext>
            </a:extLst>
          </p:cNvPr>
          <p:cNvCxnSpPr>
            <a:cxnSpLocks/>
            <a:stCxn id="44" idx="1"/>
            <a:endCxn id="37" idx="3"/>
          </p:cNvCxnSpPr>
          <p:nvPr/>
        </p:nvCxnSpPr>
        <p:spPr>
          <a:xfrm flipH="1">
            <a:off x="1042760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E9AF6275-5488-0FC4-42A2-6524679DD8DE}"/>
              </a:ext>
            </a:extLst>
          </p:cNvPr>
          <p:cNvCxnSpPr>
            <a:cxnSpLocks/>
          </p:cNvCxnSpPr>
          <p:nvPr/>
        </p:nvCxnSpPr>
        <p:spPr>
          <a:xfrm flipV="1">
            <a:off x="891421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63DD0AE0-40A8-7CBC-499A-116B7BFC6135}"/>
              </a:ext>
            </a:extLst>
          </p:cNvPr>
          <p:cNvCxnSpPr/>
          <p:nvPr/>
        </p:nvCxnSpPr>
        <p:spPr>
          <a:xfrm flipH="1">
            <a:off x="7489349" y="2621998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ECD772B5-51F7-AD30-259A-99A426D8CCB7}"/>
              </a:ext>
            </a:extLst>
          </p:cNvPr>
          <p:cNvCxnSpPr/>
          <p:nvPr/>
        </p:nvCxnSpPr>
        <p:spPr>
          <a:xfrm flipH="1">
            <a:off x="755272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7A444570-2CB6-6B5D-AD34-6959FF233E86}"/>
              </a:ext>
            </a:extLst>
          </p:cNvPr>
          <p:cNvCxnSpPr>
            <a:cxnSpLocks/>
          </p:cNvCxnSpPr>
          <p:nvPr/>
        </p:nvCxnSpPr>
        <p:spPr>
          <a:xfrm>
            <a:off x="7920862" y="813780"/>
            <a:ext cx="0" cy="180821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E45DF427-9460-12FC-21FF-ECDC4EE700C8}"/>
              </a:ext>
            </a:extLst>
          </p:cNvPr>
          <p:cNvSpPr txBox="1"/>
          <p:nvPr/>
        </p:nvSpPr>
        <p:spPr>
          <a:xfrm>
            <a:off x="719414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32A04399-52C5-3E9A-8EFB-92B02AADBBE4}"/>
              </a:ext>
            </a:extLst>
          </p:cNvPr>
          <p:cNvSpPr txBox="1"/>
          <p:nvPr/>
        </p:nvSpPr>
        <p:spPr>
          <a:xfrm>
            <a:off x="6440779" y="3230740"/>
            <a:ext cx="183896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800" dirty="0" err="1"/>
              <a:t>Hypochloremická</a:t>
            </a:r>
            <a:endParaRPr lang="cs-CZ" sz="1800" dirty="0"/>
          </a:p>
          <a:p>
            <a:pPr algn="ctr"/>
            <a:r>
              <a:rPr lang="cs-CZ" sz="1800" dirty="0"/>
              <a:t> alkalóza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22DE6534-885C-4ED8-13BF-28221EFF59B5}"/>
              </a:ext>
            </a:extLst>
          </p:cNvPr>
          <p:cNvSpPr txBox="1"/>
          <p:nvPr/>
        </p:nvSpPr>
        <p:spPr>
          <a:xfrm>
            <a:off x="6375474" y="2527227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Vzestup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Pokles [Cl</a:t>
            </a:r>
            <a:r>
              <a:rPr lang="cs-CZ" sz="2000" baseline="30000" dirty="0">
                <a:solidFill>
                  <a:srgbClr val="FF0000"/>
                </a:solidFill>
              </a:rPr>
              <a:t>-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8" name="Šipka: dolů 67">
            <a:extLst>
              <a:ext uri="{FF2B5EF4-FFF2-40B4-BE49-F238E27FC236}">
                <a16:creationId xmlns:a16="http://schemas.microsoft.com/office/drawing/2014/main" id="{3875E94A-6284-4B23-6954-76E018A9DDD2}"/>
              </a:ext>
            </a:extLst>
          </p:cNvPr>
          <p:cNvSpPr/>
          <p:nvPr/>
        </p:nvSpPr>
        <p:spPr>
          <a:xfrm rot="10800000">
            <a:off x="7067987" y="1298038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Šipka: dolů 68">
            <a:extLst>
              <a:ext uri="{FF2B5EF4-FFF2-40B4-BE49-F238E27FC236}">
                <a16:creationId xmlns:a16="http://schemas.microsoft.com/office/drawing/2014/main" id="{363830C8-A4A9-1A21-CDB1-2921FBF9C594}"/>
              </a:ext>
            </a:extLst>
          </p:cNvPr>
          <p:cNvSpPr/>
          <p:nvPr/>
        </p:nvSpPr>
        <p:spPr>
          <a:xfrm>
            <a:off x="8615169" y="4084618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1" name="Zástupný obsah 9">
            <a:extLst>
              <a:ext uri="{FF2B5EF4-FFF2-40B4-BE49-F238E27FC236}">
                <a16:creationId xmlns:a16="http://schemas.microsoft.com/office/drawing/2014/main" id="{4F97806E-E578-0177-24F2-7E21047F5B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4" r="70417" b="1309"/>
          <a:stretch/>
        </p:blipFill>
        <p:spPr>
          <a:xfrm>
            <a:off x="2630701" y="1916832"/>
            <a:ext cx="1495922" cy="1778008"/>
          </a:xfrm>
          <a:prstGeom prst="rect">
            <a:avLst/>
          </a:prstGeom>
          <a:noFill/>
        </p:spPr>
      </p:pic>
      <p:pic>
        <p:nvPicPr>
          <p:cNvPr id="70" name="Zástupný obsah 9">
            <a:extLst>
              <a:ext uri="{FF2B5EF4-FFF2-40B4-BE49-F238E27FC236}">
                <a16:creationId xmlns:a16="http://schemas.microsoft.com/office/drawing/2014/main" id="{4B5F20A5-197A-EA03-5954-FE2573435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4" b="56186"/>
          <a:stretch/>
        </p:blipFill>
        <p:spPr>
          <a:xfrm>
            <a:off x="1389361" y="583181"/>
            <a:ext cx="2373169" cy="2021995"/>
          </a:xfrm>
          <a:noFill/>
        </p:spPr>
      </p:pic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F232C369-5CF9-8B84-AA9A-73D4A3CCC5BC}"/>
              </a:ext>
            </a:extLst>
          </p:cNvPr>
          <p:cNvSpPr/>
          <p:nvPr/>
        </p:nvSpPr>
        <p:spPr>
          <a:xfrm>
            <a:off x="4271139" y="2109716"/>
            <a:ext cx="4265536" cy="1445167"/>
          </a:xfrm>
          <a:custGeom>
            <a:avLst/>
            <a:gdLst>
              <a:gd name="connsiteX0" fmla="*/ 0 w 2647665"/>
              <a:gd name="connsiteY0" fmla="*/ 1490681 h 1490681"/>
              <a:gd name="connsiteX1" fmla="*/ 620973 w 2647665"/>
              <a:gd name="connsiteY1" fmla="*/ 890180 h 1490681"/>
              <a:gd name="connsiteX2" fmla="*/ 1112292 w 2647665"/>
              <a:gd name="connsiteY2" fmla="*/ 78138 h 1490681"/>
              <a:gd name="connsiteX3" fmla="*/ 2647665 w 2647665"/>
              <a:gd name="connsiteY3" fmla="*/ 78138 h 1490681"/>
              <a:gd name="connsiteX0" fmla="*/ 0 w 2647665"/>
              <a:gd name="connsiteY0" fmla="*/ 1441467 h 1441467"/>
              <a:gd name="connsiteX1" fmla="*/ 620973 w 2647665"/>
              <a:gd name="connsiteY1" fmla="*/ 840966 h 1441467"/>
              <a:gd name="connsiteX2" fmla="*/ 1139588 w 2647665"/>
              <a:gd name="connsiteY2" fmla="*/ 151754 h 1441467"/>
              <a:gd name="connsiteX3" fmla="*/ 2647665 w 2647665"/>
              <a:gd name="connsiteY3" fmla="*/ 28924 h 1441467"/>
              <a:gd name="connsiteX0" fmla="*/ 0 w 2647665"/>
              <a:gd name="connsiteY0" fmla="*/ 1441467 h 1441467"/>
              <a:gd name="connsiteX1" fmla="*/ 757451 w 2647665"/>
              <a:gd name="connsiteY1" fmla="*/ 1311814 h 1441467"/>
              <a:gd name="connsiteX2" fmla="*/ 1139588 w 2647665"/>
              <a:gd name="connsiteY2" fmla="*/ 151754 h 1441467"/>
              <a:gd name="connsiteX3" fmla="*/ 2647665 w 2647665"/>
              <a:gd name="connsiteY3" fmla="*/ 28924 h 1441467"/>
              <a:gd name="connsiteX0" fmla="*/ 0 w 2647665"/>
              <a:gd name="connsiteY0" fmla="*/ 1441467 h 1445167"/>
              <a:gd name="connsiteX1" fmla="*/ 757451 w 2647665"/>
              <a:gd name="connsiteY1" fmla="*/ 1311814 h 1445167"/>
              <a:gd name="connsiteX2" fmla="*/ 1139588 w 2647665"/>
              <a:gd name="connsiteY2" fmla="*/ 151754 h 1445167"/>
              <a:gd name="connsiteX3" fmla="*/ 2647665 w 2647665"/>
              <a:gd name="connsiteY3" fmla="*/ 28924 h 144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665" h="1445167">
                <a:moveTo>
                  <a:pt x="0" y="1441467"/>
                </a:moveTo>
                <a:cubicBezTo>
                  <a:pt x="340625" y="1409053"/>
                  <a:pt x="567520" y="1526766"/>
                  <a:pt x="757451" y="1311814"/>
                </a:cubicBezTo>
                <a:cubicBezTo>
                  <a:pt x="947382" y="1096862"/>
                  <a:pt x="801806" y="287094"/>
                  <a:pt x="1139588" y="151754"/>
                </a:cubicBezTo>
                <a:cubicBezTo>
                  <a:pt x="1477370" y="16414"/>
                  <a:pt x="2048869" y="-38746"/>
                  <a:pt x="2647665" y="2892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9749D146-C215-7330-8B35-CAC505614113}"/>
              </a:ext>
            </a:extLst>
          </p:cNvPr>
          <p:cNvCxnSpPr/>
          <p:nvPr/>
        </p:nvCxnSpPr>
        <p:spPr>
          <a:xfrm flipH="1" flipV="1">
            <a:off x="3332680" y="1463261"/>
            <a:ext cx="484495" cy="44909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8370D2A6-4FCF-9BF8-5EB0-550DD35D9437}"/>
              </a:ext>
            </a:extLst>
          </p:cNvPr>
          <p:cNvSpPr txBox="1"/>
          <p:nvPr/>
        </p:nvSpPr>
        <p:spPr>
          <a:xfrm>
            <a:off x="3057098" y="1555718"/>
            <a:ext cx="390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D6E5A8CB-99CF-31BD-94A9-A9998BF87DE3}"/>
              </a:ext>
            </a:extLst>
          </p:cNvPr>
          <p:cNvSpPr txBox="1"/>
          <p:nvPr/>
        </p:nvSpPr>
        <p:spPr>
          <a:xfrm>
            <a:off x="3499363" y="2063511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  <a:endParaRPr lang="en-US" baseline="30000" dirty="0"/>
          </a:p>
        </p:txBody>
      </p: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5AAFB736-5FAC-560E-2C1D-05C9FD896A38}"/>
              </a:ext>
            </a:extLst>
          </p:cNvPr>
          <p:cNvCxnSpPr>
            <a:cxnSpLocks/>
          </p:cNvCxnSpPr>
          <p:nvPr/>
        </p:nvCxnSpPr>
        <p:spPr>
          <a:xfrm flipH="1" flipV="1">
            <a:off x="3294009" y="1827206"/>
            <a:ext cx="277938" cy="28251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Volný tvar: obrazec 82">
            <a:extLst>
              <a:ext uri="{FF2B5EF4-FFF2-40B4-BE49-F238E27FC236}">
                <a16:creationId xmlns:a16="http://schemas.microsoft.com/office/drawing/2014/main" id="{AFC8D407-2ED2-AC6E-F6A7-862E3DE32A0E}"/>
              </a:ext>
            </a:extLst>
          </p:cNvPr>
          <p:cNvSpPr/>
          <p:nvPr/>
        </p:nvSpPr>
        <p:spPr>
          <a:xfrm>
            <a:off x="1361732" y="2347415"/>
            <a:ext cx="7174944" cy="1983397"/>
          </a:xfrm>
          <a:custGeom>
            <a:avLst/>
            <a:gdLst>
              <a:gd name="connsiteX0" fmla="*/ 7185091 w 7185091"/>
              <a:gd name="connsiteY0" fmla="*/ 1849272 h 1983397"/>
              <a:gd name="connsiteX1" fmla="*/ 838882 w 7185091"/>
              <a:gd name="connsiteY1" fmla="*/ 1890215 h 1983397"/>
              <a:gd name="connsiteX2" fmla="*/ 217909 w 7185091"/>
              <a:gd name="connsiteY2" fmla="*/ 791570 h 1983397"/>
              <a:gd name="connsiteX3" fmla="*/ 2217306 w 7185091"/>
              <a:gd name="connsiteY3" fmla="*/ 375313 h 1983397"/>
              <a:gd name="connsiteX4" fmla="*/ 2408374 w 7185091"/>
              <a:gd name="connsiteY4" fmla="*/ 0 h 1983397"/>
              <a:gd name="connsiteX0" fmla="*/ 7166058 w 7166058"/>
              <a:gd name="connsiteY0" fmla="*/ 1849272 h 1983397"/>
              <a:gd name="connsiteX1" fmla="*/ 819849 w 7166058"/>
              <a:gd name="connsiteY1" fmla="*/ 1890215 h 1983397"/>
              <a:gd name="connsiteX2" fmla="*/ 198876 w 7166058"/>
              <a:gd name="connsiteY2" fmla="*/ 791570 h 1983397"/>
              <a:gd name="connsiteX3" fmla="*/ 1921004 w 7166058"/>
              <a:gd name="connsiteY3" fmla="*/ 452005 h 1983397"/>
              <a:gd name="connsiteX4" fmla="*/ 2389341 w 7166058"/>
              <a:gd name="connsiteY4" fmla="*/ 0 h 1983397"/>
              <a:gd name="connsiteX0" fmla="*/ 7174944 w 7174944"/>
              <a:gd name="connsiteY0" fmla="*/ 1849272 h 1983397"/>
              <a:gd name="connsiteX1" fmla="*/ 828735 w 7174944"/>
              <a:gd name="connsiteY1" fmla="*/ 1890215 h 1983397"/>
              <a:gd name="connsiteX2" fmla="*/ 207762 w 7174944"/>
              <a:gd name="connsiteY2" fmla="*/ 791570 h 1983397"/>
              <a:gd name="connsiteX3" fmla="*/ 2059676 w 7174944"/>
              <a:gd name="connsiteY3" fmla="*/ 452005 h 1983397"/>
              <a:gd name="connsiteX4" fmla="*/ 2398227 w 7174944"/>
              <a:gd name="connsiteY4" fmla="*/ 0 h 198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4944" h="1983397">
                <a:moveTo>
                  <a:pt x="7174944" y="1849272"/>
                </a:moveTo>
                <a:cubicBezTo>
                  <a:pt x="4582438" y="1957885"/>
                  <a:pt x="1989932" y="2066499"/>
                  <a:pt x="828735" y="1890215"/>
                </a:cubicBezTo>
                <a:cubicBezTo>
                  <a:pt x="-332462" y="1713931"/>
                  <a:pt x="2605" y="1031272"/>
                  <a:pt x="207762" y="791570"/>
                </a:cubicBezTo>
                <a:cubicBezTo>
                  <a:pt x="412919" y="551868"/>
                  <a:pt x="1694599" y="583933"/>
                  <a:pt x="2059676" y="452005"/>
                </a:cubicBezTo>
                <a:cubicBezTo>
                  <a:pt x="2424753" y="320077"/>
                  <a:pt x="2485231" y="121692"/>
                  <a:pt x="2398227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A4CADF93-4A68-E173-F5FA-F45A725A7159}"/>
              </a:ext>
            </a:extLst>
          </p:cNvPr>
          <p:cNvSpPr/>
          <p:nvPr/>
        </p:nvSpPr>
        <p:spPr>
          <a:xfrm rot="5400000">
            <a:off x="8415995" y="2040583"/>
            <a:ext cx="140905" cy="18765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E42B49DA-6325-B457-5D87-89162FA46F06}"/>
              </a:ext>
            </a:extLst>
          </p:cNvPr>
          <p:cNvSpPr/>
          <p:nvPr/>
        </p:nvSpPr>
        <p:spPr>
          <a:xfrm rot="21208651">
            <a:off x="3712644" y="2335806"/>
            <a:ext cx="140905" cy="18765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2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A7125-4A2C-CB1A-2342-8425D8347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94FCB90-9043-9AF5-4B9E-0ED9793FA092}"/>
              </a:ext>
            </a:extLst>
          </p:cNvPr>
          <p:cNvSpPr/>
          <p:nvPr/>
        </p:nvSpPr>
        <p:spPr>
          <a:xfrm>
            <a:off x="2988139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9E291C0-DF00-4F82-6803-38D102753940}"/>
              </a:ext>
            </a:extLst>
          </p:cNvPr>
          <p:cNvSpPr/>
          <p:nvPr/>
        </p:nvSpPr>
        <p:spPr>
          <a:xfrm>
            <a:off x="2988139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F4BA943-D273-ADA5-3C08-EAD1657276E2}"/>
              </a:ext>
            </a:extLst>
          </p:cNvPr>
          <p:cNvSpPr/>
          <p:nvPr/>
        </p:nvSpPr>
        <p:spPr>
          <a:xfrm>
            <a:off x="2988139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EED45D7-DD21-ECC6-6AB0-A6A3CC42A9E9}"/>
              </a:ext>
            </a:extLst>
          </p:cNvPr>
          <p:cNvSpPr/>
          <p:nvPr/>
        </p:nvSpPr>
        <p:spPr>
          <a:xfrm>
            <a:off x="2988139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6D9E39D-958E-2FA0-E12F-D21D0740D7BD}"/>
              </a:ext>
            </a:extLst>
          </p:cNvPr>
          <p:cNvSpPr/>
          <p:nvPr/>
        </p:nvSpPr>
        <p:spPr>
          <a:xfrm>
            <a:off x="2052035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B9E15C6-8DB4-69DD-C833-333D0F5071A0}"/>
              </a:ext>
            </a:extLst>
          </p:cNvPr>
          <p:cNvSpPr/>
          <p:nvPr/>
        </p:nvSpPr>
        <p:spPr>
          <a:xfrm>
            <a:off x="2052035" y="818994"/>
            <a:ext cx="936104" cy="8972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F67AF3B-8648-2F8D-975F-8FFC62C589E6}"/>
              </a:ext>
            </a:extLst>
          </p:cNvPr>
          <p:cNvSpPr txBox="1"/>
          <p:nvPr/>
        </p:nvSpPr>
        <p:spPr>
          <a:xfrm>
            <a:off x="2753813" y="-200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4BFCAE-3E48-9BB1-9DAD-7D743E01BE3A}"/>
              </a:ext>
            </a:extLst>
          </p:cNvPr>
          <p:cNvSpPr txBox="1"/>
          <p:nvPr/>
        </p:nvSpPr>
        <p:spPr>
          <a:xfrm>
            <a:off x="4181587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192F18D-2750-F725-5E1B-4724FBDB357E}"/>
              </a:ext>
            </a:extLst>
          </p:cNvPr>
          <p:cNvSpPr txBox="1"/>
          <p:nvPr/>
        </p:nvSpPr>
        <p:spPr>
          <a:xfrm>
            <a:off x="4355357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D7B38C-0655-5148-8802-C9DA0835B94F}"/>
              </a:ext>
            </a:extLst>
          </p:cNvPr>
          <p:cNvSpPr txBox="1"/>
          <p:nvPr/>
        </p:nvSpPr>
        <p:spPr>
          <a:xfrm>
            <a:off x="4839825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2D810D7-814C-3E89-6256-D5CB5A08EF73}"/>
              </a:ext>
            </a:extLst>
          </p:cNvPr>
          <p:cNvSpPr txBox="1"/>
          <p:nvPr/>
        </p:nvSpPr>
        <p:spPr>
          <a:xfrm>
            <a:off x="3132156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B996F9A-6357-D199-3D73-B64AF55AAFA0}"/>
              </a:ext>
            </a:extLst>
          </p:cNvPr>
          <p:cNvSpPr txBox="1"/>
          <p:nvPr/>
        </p:nvSpPr>
        <p:spPr>
          <a:xfrm>
            <a:off x="2271094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26C2CD2-0B48-4A2F-E3DB-B1B6041F0FB0}"/>
              </a:ext>
            </a:extLst>
          </p:cNvPr>
          <p:cNvGrpSpPr/>
          <p:nvPr/>
        </p:nvGrpSpPr>
        <p:grpSpPr>
          <a:xfrm>
            <a:off x="2049825" y="2103238"/>
            <a:ext cx="936104" cy="462123"/>
            <a:chOff x="2339752" y="2192728"/>
            <a:chExt cx="936104" cy="372176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49E5DF53-5CB0-79E7-7E6C-37A6B049D7D4}"/>
                </a:ext>
              </a:extLst>
            </p:cNvPr>
            <p:cNvSpPr/>
            <p:nvPr/>
          </p:nvSpPr>
          <p:spPr>
            <a:xfrm>
              <a:off x="2339752" y="2210649"/>
              <a:ext cx="936104" cy="35425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A871A60D-FA4C-A73E-D9D9-4ACCEF054524}"/>
                </a:ext>
              </a:extLst>
            </p:cNvPr>
            <p:cNvSpPr txBox="1"/>
            <p:nvPr/>
          </p:nvSpPr>
          <p:spPr>
            <a:xfrm>
              <a:off x="2417204" y="2192728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3C514C9E-1F6D-BE14-DA31-4D7950FF0442}"/>
              </a:ext>
            </a:extLst>
          </p:cNvPr>
          <p:cNvGrpSpPr/>
          <p:nvPr/>
        </p:nvGrpSpPr>
        <p:grpSpPr>
          <a:xfrm>
            <a:off x="2049825" y="1311152"/>
            <a:ext cx="1008114" cy="821705"/>
            <a:chOff x="2339752" y="1340768"/>
            <a:chExt cx="1005909" cy="864096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F3A5A87A-953F-2040-D506-39929CDDCA08}"/>
                </a:ext>
              </a:extLst>
            </p:cNvPr>
            <p:cNvSpPr/>
            <p:nvPr/>
          </p:nvSpPr>
          <p:spPr>
            <a:xfrm>
              <a:off x="2339752" y="134076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50B554AC-FDDF-D948-2BDB-25A190E96A61}"/>
                </a:ext>
              </a:extLst>
            </p:cNvPr>
            <p:cNvSpPr txBox="1"/>
            <p:nvPr/>
          </p:nvSpPr>
          <p:spPr>
            <a:xfrm>
              <a:off x="2340857" y="1541983"/>
              <a:ext cx="1004804" cy="48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4C2CCFD-D24D-092A-1BFF-2496DDCB4A11}"/>
              </a:ext>
            </a:extLst>
          </p:cNvPr>
          <p:cNvGrpSpPr/>
          <p:nvPr/>
        </p:nvGrpSpPr>
        <p:grpSpPr>
          <a:xfrm>
            <a:off x="2042855" y="856185"/>
            <a:ext cx="943074" cy="461665"/>
            <a:chOff x="2332782" y="885801"/>
            <a:chExt cx="943074" cy="461665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67E7D151-DBFC-920D-0C61-17DB62263D08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C252E233-D4D8-DEB7-3422-F99BC5B1E85B}"/>
                </a:ext>
              </a:extLst>
            </p:cNvPr>
            <p:cNvSpPr txBox="1"/>
            <p:nvPr/>
          </p:nvSpPr>
          <p:spPr>
            <a:xfrm>
              <a:off x="2332782" y="88580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A6521F69-AEF0-E292-F5A2-B94859B654AF}"/>
              </a:ext>
            </a:extLst>
          </p:cNvPr>
          <p:cNvCxnSpPr>
            <a:cxnSpLocks/>
          </p:cNvCxnSpPr>
          <p:nvPr/>
        </p:nvCxnSpPr>
        <p:spPr>
          <a:xfrm flipH="1">
            <a:off x="3791310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83C9704-E691-E90C-22B9-09F6C11018BF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flipH="1">
            <a:off x="3924243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5E85F439-DFC7-D95C-4A4C-257F7DEE4F07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flipH="1">
            <a:off x="3924243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2C5D876-B8B1-3098-C94B-8E442F109F18}"/>
              </a:ext>
            </a:extLst>
          </p:cNvPr>
          <p:cNvCxnSpPr>
            <a:cxnSpLocks/>
          </p:cNvCxnSpPr>
          <p:nvPr/>
        </p:nvCxnSpPr>
        <p:spPr>
          <a:xfrm flipV="1">
            <a:off x="2410852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3AD60A5B-5175-01FE-2567-B81AEBDFF063}"/>
              </a:ext>
            </a:extLst>
          </p:cNvPr>
          <p:cNvCxnSpPr/>
          <p:nvPr/>
        </p:nvCxnSpPr>
        <p:spPr>
          <a:xfrm flipH="1">
            <a:off x="971915" y="2125491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EC5789BE-3F14-483C-13C9-039BE3C634AD}"/>
              </a:ext>
            </a:extLst>
          </p:cNvPr>
          <p:cNvCxnSpPr/>
          <p:nvPr/>
        </p:nvCxnSpPr>
        <p:spPr>
          <a:xfrm flipH="1">
            <a:off x="1049367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0F86B9F9-E5B2-F5EE-FC40-D12DBB52C3F0}"/>
              </a:ext>
            </a:extLst>
          </p:cNvPr>
          <p:cNvCxnSpPr/>
          <p:nvPr/>
        </p:nvCxnSpPr>
        <p:spPr>
          <a:xfrm flipH="1">
            <a:off x="971915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8FB8E7D4-28D1-545B-85A4-5045BF6502B5}"/>
              </a:ext>
            </a:extLst>
          </p:cNvPr>
          <p:cNvCxnSpPr>
            <a:cxnSpLocks/>
          </p:cNvCxnSpPr>
          <p:nvPr/>
        </p:nvCxnSpPr>
        <p:spPr>
          <a:xfrm>
            <a:off x="1417502" y="813780"/>
            <a:ext cx="0" cy="13190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13E0989-1553-313E-FB93-C5F9C0940F8E}"/>
              </a:ext>
            </a:extLst>
          </p:cNvPr>
          <p:cNvSpPr txBox="1"/>
          <p:nvPr/>
        </p:nvSpPr>
        <p:spPr>
          <a:xfrm>
            <a:off x="690785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91352BF7-8FE1-C0AC-61A7-EE7CE43B21D6}"/>
              </a:ext>
            </a:extLst>
          </p:cNvPr>
          <p:cNvCxnSpPr>
            <a:cxnSpLocks/>
          </p:cNvCxnSpPr>
          <p:nvPr/>
        </p:nvCxnSpPr>
        <p:spPr>
          <a:xfrm>
            <a:off x="1417503" y="2132856"/>
            <a:ext cx="2039" cy="45788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D455E70A-9E0A-20CC-D3E4-D572CC33CA98}"/>
              </a:ext>
            </a:extLst>
          </p:cNvPr>
          <p:cNvSpPr txBox="1"/>
          <p:nvPr/>
        </p:nvSpPr>
        <p:spPr>
          <a:xfrm>
            <a:off x="690784" y="211459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99A05F3E-C1B2-99D0-8BE9-9EF7A29E13F3}"/>
              </a:ext>
            </a:extLst>
          </p:cNvPr>
          <p:cNvSpPr/>
          <p:nvPr/>
        </p:nvSpPr>
        <p:spPr>
          <a:xfrm>
            <a:off x="9474415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0DFDC901-87A7-A643-18CB-04F05A73E222}"/>
              </a:ext>
            </a:extLst>
          </p:cNvPr>
          <p:cNvSpPr/>
          <p:nvPr/>
        </p:nvSpPr>
        <p:spPr>
          <a:xfrm>
            <a:off x="9474415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C17E83A8-C8A8-BE21-FE71-5A0A59ED5666}"/>
              </a:ext>
            </a:extLst>
          </p:cNvPr>
          <p:cNvSpPr/>
          <p:nvPr/>
        </p:nvSpPr>
        <p:spPr>
          <a:xfrm>
            <a:off x="9474415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A2FD05E2-DA3F-5FEF-DB1C-F2EE41537D57}"/>
              </a:ext>
            </a:extLst>
          </p:cNvPr>
          <p:cNvSpPr/>
          <p:nvPr/>
        </p:nvSpPr>
        <p:spPr>
          <a:xfrm>
            <a:off x="9474415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04B6428D-15D1-7E0D-91DF-F66CBEABA0B7}"/>
              </a:ext>
            </a:extLst>
          </p:cNvPr>
          <p:cNvSpPr/>
          <p:nvPr/>
        </p:nvSpPr>
        <p:spPr>
          <a:xfrm>
            <a:off x="8538311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0995BB72-4CAC-BA4D-FE33-B5CC310FF7FD}"/>
              </a:ext>
            </a:extLst>
          </p:cNvPr>
          <p:cNvSpPr/>
          <p:nvPr/>
        </p:nvSpPr>
        <p:spPr>
          <a:xfrm>
            <a:off x="8538311" y="818995"/>
            <a:ext cx="936104" cy="59284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A21A9C8A-7B5E-E6E1-C081-21B4DEF0A424}"/>
              </a:ext>
            </a:extLst>
          </p:cNvPr>
          <p:cNvSpPr txBox="1"/>
          <p:nvPr/>
        </p:nvSpPr>
        <p:spPr>
          <a:xfrm>
            <a:off x="9240089" y="-456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DFCB67D2-AFCE-91B4-1263-27E3ECC07848}"/>
              </a:ext>
            </a:extLst>
          </p:cNvPr>
          <p:cNvSpPr txBox="1"/>
          <p:nvPr/>
        </p:nvSpPr>
        <p:spPr>
          <a:xfrm>
            <a:off x="10667863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4886FE42-06CE-F33A-FB31-C3D4E0626E56}"/>
              </a:ext>
            </a:extLst>
          </p:cNvPr>
          <p:cNvSpPr txBox="1"/>
          <p:nvPr/>
        </p:nvSpPr>
        <p:spPr>
          <a:xfrm>
            <a:off x="10841633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DB1E961-E13B-A001-0EBF-B5DB4D5F7C7E}"/>
              </a:ext>
            </a:extLst>
          </p:cNvPr>
          <p:cNvSpPr txBox="1"/>
          <p:nvPr/>
        </p:nvSpPr>
        <p:spPr>
          <a:xfrm>
            <a:off x="11326101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61A1C13D-E357-80E0-7820-0C5420B37440}"/>
              </a:ext>
            </a:extLst>
          </p:cNvPr>
          <p:cNvSpPr txBox="1"/>
          <p:nvPr/>
        </p:nvSpPr>
        <p:spPr>
          <a:xfrm>
            <a:off x="9618432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83A3ECC0-2140-C86E-ABF3-A9CAF183414B}"/>
              </a:ext>
            </a:extLst>
          </p:cNvPr>
          <p:cNvSpPr txBox="1"/>
          <p:nvPr/>
        </p:nvSpPr>
        <p:spPr>
          <a:xfrm>
            <a:off x="8757370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3962FE2D-C3E1-F393-138B-0373D6A190C1}"/>
              </a:ext>
            </a:extLst>
          </p:cNvPr>
          <p:cNvGrpSpPr/>
          <p:nvPr/>
        </p:nvGrpSpPr>
        <p:grpSpPr>
          <a:xfrm>
            <a:off x="8536101" y="1786617"/>
            <a:ext cx="936104" cy="778286"/>
            <a:chOff x="2339752" y="1937736"/>
            <a:chExt cx="936104" cy="626802"/>
          </a:xfrm>
        </p:grpSpPr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CDFA20C4-655D-0DDB-BEB7-846EC519AA07}"/>
                </a:ext>
              </a:extLst>
            </p:cNvPr>
            <p:cNvSpPr/>
            <p:nvPr/>
          </p:nvSpPr>
          <p:spPr>
            <a:xfrm>
              <a:off x="2339752" y="1937736"/>
              <a:ext cx="936104" cy="62680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0A6D726F-4158-E685-B0D0-72593085879C}"/>
                </a:ext>
              </a:extLst>
            </p:cNvPr>
            <p:cNvSpPr txBox="1"/>
            <p:nvPr/>
          </p:nvSpPr>
          <p:spPr>
            <a:xfrm>
              <a:off x="2526099" y="2080725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998EC665-C353-F7B6-5912-7D330C109AB7}"/>
              </a:ext>
            </a:extLst>
          </p:cNvPr>
          <p:cNvGrpSpPr/>
          <p:nvPr/>
        </p:nvGrpSpPr>
        <p:grpSpPr>
          <a:xfrm>
            <a:off x="8536101" y="1225692"/>
            <a:ext cx="1008114" cy="552103"/>
            <a:chOff x="2339752" y="1207018"/>
            <a:chExt cx="1005909" cy="864096"/>
          </a:xfrm>
        </p:grpSpPr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33114CAB-8CCE-1B26-93E3-A7B2AC3979C8}"/>
                </a:ext>
              </a:extLst>
            </p:cNvPr>
            <p:cNvSpPr/>
            <p:nvPr/>
          </p:nvSpPr>
          <p:spPr>
            <a:xfrm>
              <a:off x="2339752" y="120701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76A85414-79E0-0DF5-53F2-2AABBE012C6D}"/>
                </a:ext>
              </a:extLst>
            </p:cNvPr>
            <p:cNvSpPr txBox="1"/>
            <p:nvPr/>
          </p:nvSpPr>
          <p:spPr>
            <a:xfrm>
              <a:off x="2340857" y="1448356"/>
              <a:ext cx="1004804" cy="485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CDDCE27F-C44F-1E71-ACD7-4FC308E72A41}"/>
              </a:ext>
            </a:extLst>
          </p:cNvPr>
          <p:cNvGrpSpPr/>
          <p:nvPr/>
        </p:nvGrpSpPr>
        <p:grpSpPr>
          <a:xfrm>
            <a:off x="8536101" y="868899"/>
            <a:ext cx="936104" cy="352483"/>
            <a:chOff x="2339752" y="893221"/>
            <a:chExt cx="936104" cy="461665"/>
          </a:xfrm>
        </p:grpSpPr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A55879C1-7725-102E-A2A2-0B25ACF9E644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TextovéPole 55">
              <a:extLst>
                <a:ext uri="{FF2B5EF4-FFF2-40B4-BE49-F238E27FC236}">
                  <a16:creationId xmlns:a16="http://schemas.microsoft.com/office/drawing/2014/main" id="{7CEC062D-C30C-399A-1212-85BFCE91C604}"/>
                </a:ext>
              </a:extLst>
            </p:cNvPr>
            <p:cNvSpPr txBox="1"/>
            <p:nvPr/>
          </p:nvSpPr>
          <p:spPr>
            <a:xfrm>
              <a:off x="2397536" y="89322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85149D41-8B17-260B-3B49-08D241562806}"/>
              </a:ext>
            </a:extLst>
          </p:cNvPr>
          <p:cNvCxnSpPr>
            <a:cxnSpLocks/>
          </p:cNvCxnSpPr>
          <p:nvPr/>
        </p:nvCxnSpPr>
        <p:spPr>
          <a:xfrm flipH="1">
            <a:off x="10277586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410672E0-5DB5-3C77-D319-A6C485BC3F6D}"/>
              </a:ext>
            </a:extLst>
          </p:cNvPr>
          <p:cNvCxnSpPr>
            <a:cxnSpLocks/>
            <a:stCxn id="44" idx="1"/>
            <a:endCxn id="38" idx="3"/>
          </p:cNvCxnSpPr>
          <p:nvPr/>
        </p:nvCxnSpPr>
        <p:spPr>
          <a:xfrm flipH="1">
            <a:off x="10410519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FD900603-888C-2D7E-826F-E82C7EC44003}"/>
              </a:ext>
            </a:extLst>
          </p:cNvPr>
          <p:cNvCxnSpPr>
            <a:cxnSpLocks/>
            <a:stCxn id="45" idx="1"/>
            <a:endCxn id="37" idx="3"/>
          </p:cNvCxnSpPr>
          <p:nvPr/>
        </p:nvCxnSpPr>
        <p:spPr>
          <a:xfrm flipH="1">
            <a:off x="10410519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0B86F1AD-8F36-0EAF-BDF2-B4CF985DEBEE}"/>
              </a:ext>
            </a:extLst>
          </p:cNvPr>
          <p:cNvCxnSpPr>
            <a:cxnSpLocks/>
          </p:cNvCxnSpPr>
          <p:nvPr/>
        </p:nvCxnSpPr>
        <p:spPr>
          <a:xfrm flipV="1">
            <a:off x="8897128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965D492E-448F-FB29-EC92-187A27C1866A}"/>
              </a:ext>
            </a:extLst>
          </p:cNvPr>
          <p:cNvCxnSpPr/>
          <p:nvPr/>
        </p:nvCxnSpPr>
        <p:spPr>
          <a:xfrm flipH="1">
            <a:off x="7431376" y="174120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C0159E8F-86F7-A08C-1B96-D39DEF164201}"/>
              </a:ext>
            </a:extLst>
          </p:cNvPr>
          <p:cNvCxnSpPr/>
          <p:nvPr/>
        </p:nvCxnSpPr>
        <p:spPr>
          <a:xfrm flipH="1">
            <a:off x="7535643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83BC8C38-5C00-AEDB-63AE-DDA83E81CA55}"/>
              </a:ext>
            </a:extLst>
          </p:cNvPr>
          <p:cNvCxnSpPr/>
          <p:nvPr/>
        </p:nvCxnSpPr>
        <p:spPr>
          <a:xfrm flipH="1">
            <a:off x="7458191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7CF7560E-AA37-C2CA-7D9E-421CD7A4EB11}"/>
              </a:ext>
            </a:extLst>
          </p:cNvPr>
          <p:cNvCxnSpPr>
            <a:cxnSpLocks/>
          </p:cNvCxnSpPr>
          <p:nvPr/>
        </p:nvCxnSpPr>
        <p:spPr>
          <a:xfrm>
            <a:off x="7903778" y="813780"/>
            <a:ext cx="0" cy="91954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DC4C3CC6-88D9-5D12-75CB-3BE1502B5120}"/>
              </a:ext>
            </a:extLst>
          </p:cNvPr>
          <p:cNvSpPr txBox="1"/>
          <p:nvPr/>
        </p:nvSpPr>
        <p:spPr>
          <a:xfrm>
            <a:off x="7177061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EA9481BA-F075-6243-A8B0-9C2EB137E97E}"/>
              </a:ext>
            </a:extLst>
          </p:cNvPr>
          <p:cNvCxnSpPr>
            <a:cxnSpLocks/>
          </p:cNvCxnSpPr>
          <p:nvPr/>
        </p:nvCxnSpPr>
        <p:spPr>
          <a:xfrm>
            <a:off x="7905818" y="1786617"/>
            <a:ext cx="0" cy="80412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7BA42B9A-B966-73A3-A398-A092E1856D27}"/>
              </a:ext>
            </a:extLst>
          </p:cNvPr>
          <p:cNvSpPr txBox="1"/>
          <p:nvPr/>
        </p:nvSpPr>
        <p:spPr>
          <a:xfrm>
            <a:off x="7177060" y="186676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C1780132-95CA-B821-3840-4F233DC43667}"/>
              </a:ext>
            </a:extLst>
          </p:cNvPr>
          <p:cNvSpPr txBox="1"/>
          <p:nvPr/>
        </p:nvSpPr>
        <p:spPr>
          <a:xfrm>
            <a:off x="6298661" y="3230740"/>
            <a:ext cx="2167643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800" dirty="0"/>
              <a:t>Acidóza ze zvýšení </a:t>
            </a:r>
          </a:p>
          <a:p>
            <a:pPr algn="ctr"/>
            <a:r>
              <a:rPr lang="cs-CZ" sz="1800" dirty="0"/>
              <a:t>silných neměřených</a:t>
            </a:r>
          </a:p>
          <a:p>
            <a:pPr algn="ctr"/>
            <a:r>
              <a:rPr lang="cs-CZ" sz="1800" dirty="0"/>
              <a:t> aniontů</a:t>
            </a:r>
          </a:p>
          <a:p>
            <a:pPr algn="ctr"/>
            <a:r>
              <a:rPr lang="cs-CZ" sz="1400" dirty="0"/>
              <a:t>(retence silných kyselin)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6DDA2369-9ADE-0953-E576-EC1B04445C3A}"/>
              </a:ext>
            </a:extLst>
          </p:cNvPr>
          <p:cNvSpPr txBox="1"/>
          <p:nvPr/>
        </p:nvSpPr>
        <p:spPr>
          <a:xfrm>
            <a:off x="6358391" y="2527227"/>
            <a:ext cx="1688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Pokles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Vzestup [UA</a:t>
            </a:r>
            <a:r>
              <a:rPr lang="cs-CZ" sz="2000" baseline="30000" dirty="0">
                <a:solidFill>
                  <a:srgbClr val="FF0000"/>
                </a:solidFill>
              </a:rPr>
              <a:t>-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0" name="Šipka: dolů 69">
            <a:extLst>
              <a:ext uri="{FF2B5EF4-FFF2-40B4-BE49-F238E27FC236}">
                <a16:creationId xmlns:a16="http://schemas.microsoft.com/office/drawing/2014/main" id="{5A289FF0-91E9-DD2B-BB70-3972AA70F0DC}"/>
              </a:ext>
            </a:extLst>
          </p:cNvPr>
          <p:cNvSpPr/>
          <p:nvPr/>
        </p:nvSpPr>
        <p:spPr>
          <a:xfrm>
            <a:off x="7050903" y="1336886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Šipka: dolů 70">
            <a:extLst>
              <a:ext uri="{FF2B5EF4-FFF2-40B4-BE49-F238E27FC236}">
                <a16:creationId xmlns:a16="http://schemas.microsoft.com/office/drawing/2014/main" id="{A6D1E2D6-67E5-2B41-AD51-5A682E89E578}"/>
              </a:ext>
            </a:extLst>
          </p:cNvPr>
          <p:cNvSpPr/>
          <p:nvPr/>
        </p:nvSpPr>
        <p:spPr>
          <a:xfrm rot="10800000">
            <a:off x="8559529" y="2019725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52D62-B3E7-C925-F14F-B9EF6028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>
            <a:extLst>
              <a:ext uri="{FF2B5EF4-FFF2-40B4-BE49-F238E27FC236}">
                <a16:creationId xmlns:a16="http://schemas.microsoft.com/office/drawing/2014/main" id="{71E338C0-0525-59D3-0BED-7940340DC931}"/>
              </a:ext>
            </a:extLst>
          </p:cNvPr>
          <p:cNvSpPr/>
          <p:nvPr/>
        </p:nvSpPr>
        <p:spPr>
          <a:xfrm>
            <a:off x="9474415" y="1216871"/>
            <a:ext cx="936104" cy="50924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DD6EAFC8-F079-4D93-CFA8-7D18453D1F30}"/>
              </a:ext>
            </a:extLst>
          </p:cNvPr>
          <p:cNvSpPr/>
          <p:nvPr/>
        </p:nvSpPr>
        <p:spPr>
          <a:xfrm>
            <a:off x="9474415" y="989112"/>
            <a:ext cx="936104" cy="22775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1B416673-4AE3-AED8-3642-9D25DC9016F2}"/>
              </a:ext>
            </a:extLst>
          </p:cNvPr>
          <p:cNvSpPr/>
          <p:nvPr/>
        </p:nvSpPr>
        <p:spPr>
          <a:xfrm>
            <a:off x="9474415" y="881762"/>
            <a:ext cx="936104" cy="9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71A512DB-7630-96AF-F0A0-9007C643E6DA}"/>
              </a:ext>
            </a:extLst>
          </p:cNvPr>
          <p:cNvSpPr/>
          <p:nvPr/>
        </p:nvSpPr>
        <p:spPr>
          <a:xfrm>
            <a:off x="9474415" y="823952"/>
            <a:ext cx="936104" cy="692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76597C9A-2A3F-F8DC-1E63-C7E2BD84755F}"/>
              </a:ext>
            </a:extLst>
          </p:cNvPr>
          <p:cNvSpPr/>
          <p:nvPr/>
        </p:nvSpPr>
        <p:spPr>
          <a:xfrm>
            <a:off x="8538311" y="2564904"/>
            <a:ext cx="936104" cy="374441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021CFBEC-FAE4-ABBE-7228-EE97E0489A68}"/>
              </a:ext>
            </a:extLst>
          </p:cNvPr>
          <p:cNvSpPr/>
          <p:nvPr/>
        </p:nvSpPr>
        <p:spPr>
          <a:xfrm>
            <a:off x="8538311" y="818995"/>
            <a:ext cx="936104" cy="59284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C35D7AC6-012E-8A95-0122-4F4EF2948E8E}"/>
              </a:ext>
            </a:extLst>
          </p:cNvPr>
          <p:cNvSpPr txBox="1"/>
          <p:nvPr/>
        </p:nvSpPr>
        <p:spPr>
          <a:xfrm>
            <a:off x="9240089" y="-4563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Pi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92F29D0-0CBD-A3FD-6AA0-3BD060E7F602}"/>
              </a:ext>
            </a:extLst>
          </p:cNvPr>
          <p:cNvSpPr txBox="1"/>
          <p:nvPr/>
        </p:nvSpPr>
        <p:spPr>
          <a:xfrm>
            <a:off x="10667863" y="7871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1BBAE870-82E8-C2FB-057D-A2BBFEBFAD55}"/>
              </a:ext>
            </a:extLst>
          </p:cNvPr>
          <p:cNvSpPr txBox="1"/>
          <p:nvPr/>
        </p:nvSpPr>
        <p:spPr>
          <a:xfrm>
            <a:off x="10841633" y="39452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Ca</a:t>
            </a:r>
            <a:r>
              <a:rPr lang="cs-CZ" baseline="50000" dirty="0"/>
              <a:t>2+</a:t>
            </a:r>
            <a:endParaRPr lang="en-US" baseline="50000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62CE11BB-2AE6-E8D4-53F2-64282E3CE687}"/>
              </a:ext>
            </a:extLst>
          </p:cNvPr>
          <p:cNvSpPr txBox="1"/>
          <p:nvPr/>
        </p:nvSpPr>
        <p:spPr>
          <a:xfrm>
            <a:off x="11326101" y="65110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4940C6AF-B5F1-B83F-DD78-C2A11493E7E5}"/>
              </a:ext>
            </a:extLst>
          </p:cNvPr>
          <p:cNvSpPr txBox="1"/>
          <p:nvPr/>
        </p:nvSpPr>
        <p:spPr>
          <a:xfrm>
            <a:off x="9618432" y="4005065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</a:t>
            </a:r>
            <a:r>
              <a:rPr lang="cs-CZ" baseline="50000" dirty="0"/>
              <a:t>+</a:t>
            </a:r>
            <a:endParaRPr lang="en-US" baseline="50000" dirty="0"/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5A73C2A-3AF7-E038-C5F4-7FB3D67C7B03}"/>
              </a:ext>
            </a:extLst>
          </p:cNvPr>
          <p:cNvSpPr txBox="1"/>
          <p:nvPr/>
        </p:nvSpPr>
        <p:spPr>
          <a:xfrm>
            <a:off x="8757370" y="400506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Cl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D0483A2D-040F-CA38-9A4C-01AD8DBCD49A}"/>
              </a:ext>
            </a:extLst>
          </p:cNvPr>
          <p:cNvGrpSpPr/>
          <p:nvPr/>
        </p:nvGrpSpPr>
        <p:grpSpPr>
          <a:xfrm>
            <a:off x="8536101" y="1786617"/>
            <a:ext cx="936104" cy="778286"/>
            <a:chOff x="2339752" y="1937736"/>
            <a:chExt cx="936104" cy="626802"/>
          </a:xfrm>
        </p:grpSpPr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239AE0AD-C9AE-EB9D-32A4-30C090BC3333}"/>
                </a:ext>
              </a:extLst>
            </p:cNvPr>
            <p:cNvSpPr/>
            <p:nvPr/>
          </p:nvSpPr>
          <p:spPr>
            <a:xfrm>
              <a:off x="2339752" y="1937736"/>
              <a:ext cx="936104" cy="62680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205E44FE-686F-9E4C-F1A7-61BC08ED4F54}"/>
                </a:ext>
              </a:extLst>
            </p:cNvPr>
            <p:cNvSpPr txBox="1"/>
            <p:nvPr/>
          </p:nvSpPr>
          <p:spPr>
            <a:xfrm>
              <a:off x="2526099" y="2080725"/>
              <a:ext cx="699230" cy="37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UA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21B14F98-AA36-6C90-256B-FF23E102E5EF}"/>
              </a:ext>
            </a:extLst>
          </p:cNvPr>
          <p:cNvGrpSpPr/>
          <p:nvPr/>
        </p:nvGrpSpPr>
        <p:grpSpPr>
          <a:xfrm>
            <a:off x="8536101" y="1225692"/>
            <a:ext cx="1008114" cy="552103"/>
            <a:chOff x="2339752" y="1207018"/>
            <a:chExt cx="1005909" cy="864096"/>
          </a:xfrm>
        </p:grpSpPr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20CF45C3-7A77-7067-FE9E-F122910415E3}"/>
                </a:ext>
              </a:extLst>
            </p:cNvPr>
            <p:cNvSpPr/>
            <p:nvPr/>
          </p:nvSpPr>
          <p:spPr>
            <a:xfrm>
              <a:off x="2339752" y="1207018"/>
              <a:ext cx="93610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DA00B7A1-9705-DB4D-02CF-C8D0B2C2CD72}"/>
                </a:ext>
              </a:extLst>
            </p:cNvPr>
            <p:cNvSpPr txBox="1"/>
            <p:nvPr/>
          </p:nvSpPr>
          <p:spPr>
            <a:xfrm>
              <a:off x="2340857" y="1448356"/>
              <a:ext cx="1004804" cy="485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C28E7D54-2DC4-6A90-16A6-FA8CBA7A8E10}"/>
              </a:ext>
            </a:extLst>
          </p:cNvPr>
          <p:cNvGrpSpPr/>
          <p:nvPr/>
        </p:nvGrpSpPr>
        <p:grpSpPr>
          <a:xfrm>
            <a:off x="8536101" y="868899"/>
            <a:ext cx="936104" cy="352483"/>
            <a:chOff x="2339752" y="893221"/>
            <a:chExt cx="936104" cy="461665"/>
          </a:xfrm>
        </p:grpSpPr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1823A793-CB41-1CFD-4295-8534CEBA533B}"/>
                </a:ext>
              </a:extLst>
            </p:cNvPr>
            <p:cNvSpPr/>
            <p:nvPr/>
          </p:nvSpPr>
          <p:spPr>
            <a:xfrm>
              <a:off x="2339752" y="927109"/>
              <a:ext cx="936104" cy="4136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TextovéPole 55">
              <a:extLst>
                <a:ext uri="{FF2B5EF4-FFF2-40B4-BE49-F238E27FC236}">
                  <a16:creationId xmlns:a16="http://schemas.microsoft.com/office/drawing/2014/main" id="{2FD8D0D3-FD6B-71DB-F994-9846775CBBC4}"/>
                </a:ext>
              </a:extLst>
            </p:cNvPr>
            <p:cNvSpPr txBox="1"/>
            <p:nvPr/>
          </p:nvSpPr>
          <p:spPr>
            <a:xfrm>
              <a:off x="2397536" y="893221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Alb</a:t>
              </a:r>
              <a:r>
                <a:rPr lang="cs-CZ" baseline="50000" dirty="0"/>
                <a:t>-</a:t>
              </a:r>
              <a:endParaRPr lang="en-US" baseline="50000" dirty="0"/>
            </a:p>
          </p:txBody>
        </p:sp>
      </p:grp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D6FC77D2-8F46-6719-FCF0-3F58717E58E9}"/>
              </a:ext>
            </a:extLst>
          </p:cNvPr>
          <p:cNvCxnSpPr>
            <a:cxnSpLocks/>
          </p:cNvCxnSpPr>
          <p:nvPr/>
        </p:nvCxnSpPr>
        <p:spPr>
          <a:xfrm flipH="1">
            <a:off x="10277586" y="455407"/>
            <a:ext cx="417782" cy="36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032E620B-0226-B4B5-B8C8-6AB505202878}"/>
              </a:ext>
            </a:extLst>
          </p:cNvPr>
          <p:cNvCxnSpPr>
            <a:cxnSpLocks/>
            <a:stCxn id="44" idx="1"/>
            <a:endCxn id="38" idx="3"/>
          </p:cNvCxnSpPr>
          <p:nvPr/>
        </p:nvCxnSpPr>
        <p:spPr>
          <a:xfrm flipH="1">
            <a:off x="10410519" y="625352"/>
            <a:ext cx="431114" cy="306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033BD7CC-43B5-503B-66F2-5283C678B5D4}"/>
              </a:ext>
            </a:extLst>
          </p:cNvPr>
          <p:cNvCxnSpPr>
            <a:cxnSpLocks/>
            <a:stCxn id="45" idx="1"/>
            <a:endCxn id="37" idx="3"/>
          </p:cNvCxnSpPr>
          <p:nvPr/>
        </p:nvCxnSpPr>
        <p:spPr>
          <a:xfrm flipH="1">
            <a:off x="10410519" y="881941"/>
            <a:ext cx="915582" cy="22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88B672D7-1043-A6C6-C06A-9E0C7DB3E2B3}"/>
              </a:ext>
            </a:extLst>
          </p:cNvPr>
          <p:cNvCxnSpPr>
            <a:cxnSpLocks/>
          </p:cNvCxnSpPr>
          <p:nvPr/>
        </p:nvCxnSpPr>
        <p:spPr>
          <a:xfrm flipV="1">
            <a:off x="8897128" y="347938"/>
            <a:ext cx="435066" cy="46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F2D0AA6D-2C3E-3C93-5768-75E5327207A7}"/>
              </a:ext>
            </a:extLst>
          </p:cNvPr>
          <p:cNvCxnSpPr/>
          <p:nvPr/>
        </p:nvCxnSpPr>
        <p:spPr>
          <a:xfrm flipH="1">
            <a:off x="7431376" y="174120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50E458AC-8D32-B985-4703-DEDF28E628FF}"/>
              </a:ext>
            </a:extLst>
          </p:cNvPr>
          <p:cNvCxnSpPr/>
          <p:nvPr/>
        </p:nvCxnSpPr>
        <p:spPr>
          <a:xfrm flipH="1">
            <a:off x="7535643" y="813780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6E203D0B-589D-6A94-D6F5-272684FA4C02}"/>
              </a:ext>
            </a:extLst>
          </p:cNvPr>
          <p:cNvCxnSpPr/>
          <p:nvPr/>
        </p:nvCxnSpPr>
        <p:spPr>
          <a:xfrm flipH="1">
            <a:off x="7458191" y="2564904"/>
            <a:ext cx="10779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CB75D0B4-91A2-1C00-3532-E24A6CA409C8}"/>
              </a:ext>
            </a:extLst>
          </p:cNvPr>
          <p:cNvCxnSpPr>
            <a:cxnSpLocks/>
          </p:cNvCxnSpPr>
          <p:nvPr/>
        </p:nvCxnSpPr>
        <p:spPr>
          <a:xfrm>
            <a:off x="7903778" y="813780"/>
            <a:ext cx="0" cy="91954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7478ED0C-88FB-EF8D-71EF-D9605190F746}"/>
              </a:ext>
            </a:extLst>
          </p:cNvPr>
          <p:cNvSpPr txBox="1"/>
          <p:nvPr/>
        </p:nvSpPr>
        <p:spPr>
          <a:xfrm>
            <a:off x="7177061" y="124583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SID</a:t>
            </a:r>
            <a:endParaRPr lang="en-US" baseline="-25000" dirty="0"/>
          </a:p>
        </p:txBody>
      </p: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8E1E3D87-5800-AED1-C79C-ABC7569A6C98}"/>
              </a:ext>
            </a:extLst>
          </p:cNvPr>
          <p:cNvCxnSpPr>
            <a:cxnSpLocks/>
          </p:cNvCxnSpPr>
          <p:nvPr/>
        </p:nvCxnSpPr>
        <p:spPr>
          <a:xfrm>
            <a:off x="7905818" y="1786617"/>
            <a:ext cx="0" cy="80412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CDB43FC7-ACED-17E0-3937-6BA54F83B095}"/>
              </a:ext>
            </a:extLst>
          </p:cNvPr>
          <p:cNvSpPr txBox="1"/>
          <p:nvPr/>
        </p:nvSpPr>
        <p:spPr>
          <a:xfrm>
            <a:off x="7177060" y="186676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UA</a:t>
            </a:r>
            <a:r>
              <a:rPr lang="cs-CZ" baseline="50000" dirty="0"/>
              <a:t>-</a:t>
            </a:r>
            <a:endParaRPr lang="en-US" baseline="50000" dirty="0"/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C23EDF11-5250-46DE-A0D3-A1047A1105FB}"/>
              </a:ext>
            </a:extLst>
          </p:cNvPr>
          <p:cNvSpPr txBox="1"/>
          <p:nvPr/>
        </p:nvSpPr>
        <p:spPr>
          <a:xfrm>
            <a:off x="6298661" y="3230740"/>
            <a:ext cx="2167643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800" dirty="0"/>
              <a:t>Acidóza ze zvýšení </a:t>
            </a:r>
          </a:p>
          <a:p>
            <a:pPr algn="ctr"/>
            <a:r>
              <a:rPr lang="cs-CZ" sz="1800" dirty="0"/>
              <a:t>silných neměřených</a:t>
            </a:r>
          </a:p>
          <a:p>
            <a:pPr algn="ctr"/>
            <a:r>
              <a:rPr lang="cs-CZ" sz="1800" dirty="0"/>
              <a:t> aniontů</a:t>
            </a:r>
          </a:p>
          <a:p>
            <a:pPr algn="ctr"/>
            <a:r>
              <a:rPr lang="cs-CZ" sz="1400" dirty="0"/>
              <a:t>(retence silných kyselin)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CBC0D552-6D20-6553-FC8D-E9F321EC02E9}"/>
              </a:ext>
            </a:extLst>
          </p:cNvPr>
          <p:cNvSpPr txBox="1"/>
          <p:nvPr/>
        </p:nvSpPr>
        <p:spPr>
          <a:xfrm>
            <a:off x="6358391" y="2527227"/>
            <a:ext cx="1688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Pokles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SID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Vzestup [UA</a:t>
            </a:r>
            <a:r>
              <a:rPr lang="cs-CZ" sz="2000" baseline="30000" dirty="0">
                <a:solidFill>
                  <a:srgbClr val="FF0000"/>
                </a:solidFill>
              </a:rPr>
              <a:t>-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0" name="Šipka: dolů 69">
            <a:extLst>
              <a:ext uri="{FF2B5EF4-FFF2-40B4-BE49-F238E27FC236}">
                <a16:creationId xmlns:a16="http://schemas.microsoft.com/office/drawing/2014/main" id="{317D2F97-C072-EDCA-F366-D9748DEA3686}"/>
              </a:ext>
            </a:extLst>
          </p:cNvPr>
          <p:cNvSpPr/>
          <p:nvPr/>
        </p:nvSpPr>
        <p:spPr>
          <a:xfrm>
            <a:off x="7050903" y="1336886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Šipka: dolů 70">
            <a:extLst>
              <a:ext uri="{FF2B5EF4-FFF2-40B4-BE49-F238E27FC236}">
                <a16:creationId xmlns:a16="http://schemas.microsoft.com/office/drawing/2014/main" id="{47E78268-066A-E8B0-5144-544E218EB582}"/>
              </a:ext>
            </a:extLst>
          </p:cNvPr>
          <p:cNvSpPr/>
          <p:nvPr/>
        </p:nvSpPr>
        <p:spPr>
          <a:xfrm rot="10800000">
            <a:off x="8559529" y="2019725"/>
            <a:ext cx="206502" cy="268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2" name="image15.png">
            <a:extLst>
              <a:ext uri="{FF2B5EF4-FFF2-40B4-BE49-F238E27FC236}">
                <a16:creationId xmlns:a16="http://schemas.microsoft.com/office/drawing/2014/main" id="{6E13491C-E1EF-1720-CBC0-13799D0D948E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87" t="17862" r="67568" b="-147"/>
          <a:stretch/>
        </p:blipFill>
        <p:spPr>
          <a:xfrm>
            <a:off x="122160" y="191071"/>
            <a:ext cx="4702530" cy="6118245"/>
          </a:xfrm>
          <a:prstGeom prst="rect">
            <a:avLst/>
          </a:prstGeom>
          <a:ln/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D35EDFF-2FA2-116E-B4FE-0E293A71C440}"/>
              </a:ext>
            </a:extLst>
          </p:cNvPr>
          <p:cNvSpPr/>
          <p:nvPr/>
        </p:nvSpPr>
        <p:spPr>
          <a:xfrm>
            <a:off x="4326340" y="78715"/>
            <a:ext cx="814757" cy="147712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B558CEA5-F2C7-D082-818E-81EFEC8D1A6C}"/>
              </a:ext>
            </a:extLst>
          </p:cNvPr>
          <p:cNvSpPr/>
          <p:nvPr/>
        </p:nvSpPr>
        <p:spPr>
          <a:xfrm>
            <a:off x="4062141" y="5513696"/>
            <a:ext cx="814757" cy="795620"/>
          </a:xfrm>
          <a:prstGeom prst="rect">
            <a:avLst/>
          </a:prstGeom>
          <a:solidFill>
            <a:srgbClr val="FCFDFE"/>
          </a:solidFill>
          <a:ln>
            <a:solidFill>
              <a:srgbClr val="FCFD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0CD28A9-33DF-9641-FD31-A2D677C39BEC}"/>
              </a:ext>
            </a:extLst>
          </p:cNvPr>
          <p:cNvSpPr txBox="1"/>
          <p:nvPr/>
        </p:nvSpPr>
        <p:spPr>
          <a:xfrm>
            <a:off x="2126635" y="918325"/>
            <a:ext cx="27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Retence kyselin (laktátu aj.)</a:t>
            </a:r>
            <a:endParaRPr lang="en-US" dirty="0"/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02C24819-67F2-4BA7-7042-BB284E0A7485}"/>
              </a:ext>
            </a:extLst>
          </p:cNvPr>
          <p:cNvSpPr txBox="1"/>
          <p:nvPr/>
        </p:nvSpPr>
        <p:spPr>
          <a:xfrm>
            <a:off x="451254" y="5939675"/>
            <a:ext cx="200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Metabolická tvorba silných kyselin</a:t>
            </a:r>
            <a:endParaRPr lang="en-US" dirty="0"/>
          </a:p>
        </p:txBody>
      </p:sp>
      <p:sp>
        <p:nvSpPr>
          <p:cNvPr id="78" name="Volný tvar: obrazec 77">
            <a:extLst>
              <a:ext uri="{FF2B5EF4-FFF2-40B4-BE49-F238E27FC236}">
                <a16:creationId xmlns:a16="http://schemas.microsoft.com/office/drawing/2014/main" id="{5F370C0E-1D05-9EF3-7395-7EF5413B7BF0}"/>
              </a:ext>
            </a:extLst>
          </p:cNvPr>
          <p:cNvSpPr/>
          <p:nvPr/>
        </p:nvSpPr>
        <p:spPr>
          <a:xfrm>
            <a:off x="4783540" y="2204113"/>
            <a:ext cx="3753135" cy="893929"/>
          </a:xfrm>
          <a:custGeom>
            <a:avLst/>
            <a:gdLst>
              <a:gd name="connsiteX0" fmla="*/ 0 w 3759959"/>
              <a:gd name="connsiteY0" fmla="*/ 825690 h 857086"/>
              <a:gd name="connsiteX1" fmla="*/ 607326 w 3759959"/>
              <a:gd name="connsiteY1" fmla="*/ 784747 h 857086"/>
              <a:gd name="connsiteX2" fmla="*/ 887105 w 3759959"/>
              <a:gd name="connsiteY2" fmla="*/ 191069 h 857086"/>
              <a:gd name="connsiteX3" fmla="*/ 3759959 w 3759959"/>
              <a:gd name="connsiteY3" fmla="*/ 0 h 857086"/>
              <a:gd name="connsiteX0" fmla="*/ 0 w 3753135"/>
              <a:gd name="connsiteY0" fmla="*/ 893929 h 907051"/>
              <a:gd name="connsiteX1" fmla="*/ 600502 w 3753135"/>
              <a:gd name="connsiteY1" fmla="*/ 784747 h 907051"/>
              <a:gd name="connsiteX2" fmla="*/ 880281 w 3753135"/>
              <a:gd name="connsiteY2" fmla="*/ 191069 h 907051"/>
              <a:gd name="connsiteX3" fmla="*/ 3753135 w 3753135"/>
              <a:gd name="connsiteY3" fmla="*/ 0 h 907051"/>
              <a:gd name="connsiteX0" fmla="*/ 0 w 3753135"/>
              <a:gd name="connsiteY0" fmla="*/ 893929 h 893929"/>
              <a:gd name="connsiteX1" fmla="*/ 600502 w 3753135"/>
              <a:gd name="connsiteY1" fmla="*/ 784747 h 893929"/>
              <a:gd name="connsiteX2" fmla="*/ 880281 w 3753135"/>
              <a:gd name="connsiteY2" fmla="*/ 191069 h 893929"/>
              <a:gd name="connsiteX3" fmla="*/ 3753135 w 3753135"/>
              <a:gd name="connsiteY3" fmla="*/ 0 h 893929"/>
              <a:gd name="connsiteX0" fmla="*/ 0 w 3753135"/>
              <a:gd name="connsiteY0" fmla="*/ 893929 h 893929"/>
              <a:gd name="connsiteX1" fmla="*/ 600502 w 3753135"/>
              <a:gd name="connsiteY1" fmla="*/ 784747 h 893929"/>
              <a:gd name="connsiteX2" fmla="*/ 1494430 w 3753135"/>
              <a:gd name="connsiteY2" fmla="*/ 150126 h 893929"/>
              <a:gd name="connsiteX3" fmla="*/ 3753135 w 3753135"/>
              <a:gd name="connsiteY3" fmla="*/ 0 h 89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3135" h="893929">
                <a:moveTo>
                  <a:pt x="0" y="893929"/>
                </a:moveTo>
                <a:cubicBezTo>
                  <a:pt x="434454" y="871751"/>
                  <a:pt x="351430" y="908714"/>
                  <a:pt x="600502" y="784747"/>
                </a:cubicBezTo>
                <a:cubicBezTo>
                  <a:pt x="849574" y="660780"/>
                  <a:pt x="968991" y="280917"/>
                  <a:pt x="1494430" y="150126"/>
                </a:cubicBezTo>
                <a:cubicBezTo>
                  <a:pt x="2019869" y="19335"/>
                  <a:pt x="2579427" y="30139"/>
                  <a:pt x="3753135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Volný tvar: obrazec 78">
            <a:extLst>
              <a:ext uri="{FF2B5EF4-FFF2-40B4-BE49-F238E27FC236}">
                <a16:creationId xmlns:a16="http://schemas.microsoft.com/office/drawing/2014/main" id="{6325B5FF-8707-8EAD-9A35-60DA847A1310}"/>
              </a:ext>
            </a:extLst>
          </p:cNvPr>
          <p:cNvSpPr/>
          <p:nvPr/>
        </p:nvSpPr>
        <p:spPr>
          <a:xfrm>
            <a:off x="4807297" y="1449071"/>
            <a:ext cx="3726593" cy="1189393"/>
          </a:xfrm>
          <a:custGeom>
            <a:avLst/>
            <a:gdLst>
              <a:gd name="connsiteX0" fmla="*/ 3688433 w 3688433"/>
              <a:gd name="connsiteY0" fmla="*/ 33488 h 1271861"/>
              <a:gd name="connsiteX1" fmla="*/ 3279001 w 3688433"/>
              <a:gd name="connsiteY1" fmla="*/ 33488 h 1271861"/>
              <a:gd name="connsiteX2" fmla="*/ 1955168 w 3688433"/>
              <a:gd name="connsiteY2" fmla="*/ 381506 h 1271861"/>
              <a:gd name="connsiteX3" fmla="*/ 849699 w 3688433"/>
              <a:gd name="connsiteY3" fmla="*/ 620342 h 1271861"/>
              <a:gd name="connsiteX4" fmla="*/ 447090 w 3688433"/>
              <a:gd name="connsiteY4" fmla="*/ 1234491 h 1271861"/>
              <a:gd name="connsiteX5" fmla="*/ 30833 w 3688433"/>
              <a:gd name="connsiteY5" fmla="*/ 1207196 h 1271861"/>
              <a:gd name="connsiteX6" fmla="*/ 30833 w 3688433"/>
              <a:gd name="connsiteY6" fmla="*/ 1186724 h 1271861"/>
              <a:gd name="connsiteX7" fmla="*/ 44481 w 3688433"/>
              <a:gd name="connsiteY7" fmla="*/ 1179900 h 1271861"/>
              <a:gd name="connsiteX0" fmla="*/ 3690455 w 3690455"/>
              <a:gd name="connsiteY0" fmla="*/ 33488 h 1210028"/>
              <a:gd name="connsiteX1" fmla="*/ 3281023 w 3690455"/>
              <a:gd name="connsiteY1" fmla="*/ 33488 h 1210028"/>
              <a:gd name="connsiteX2" fmla="*/ 1957190 w 3690455"/>
              <a:gd name="connsiteY2" fmla="*/ 381506 h 1210028"/>
              <a:gd name="connsiteX3" fmla="*/ 851721 w 3690455"/>
              <a:gd name="connsiteY3" fmla="*/ 620342 h 1210028"/>
              <a:gd name="connsiteX4" fmla="*/ 476407 w 3690455"/>
              <a:gd name="connsiteY4" fmla="*/ 1111661 h 1210028"/>
              <a:gd name="connsiteX5" fmla="*/ 32855 w 3690455"/>
              <a:gd name="connsiteY5" fmla="*/ 1207196 h 1210028"/>
              <a:gd name="connsiteX6" fmla="*/ 32855 w 3690455"/>
              <a:gd name="connsiteY6" fmla="*/ 1186724 h 1210028"/>
              <a:gd name="connsiteX7" fmla="*/ 46503 w 3690455"/>
              <a:gd name="connsiteY7" fmla="*/ 1179900 h 1210028"/>
              <a:gd name="connsiteX0" fmla="*/ 3690455 w 3690455"/>
              <a:gd name="connsiteY0" fmla="*/ 41271 h 1217811"/>
              <a:gd name="connsiteX1" fmla="*/ 3281023 w 3690455"/>
              <a:gd name="connsiteY1" fmla="*/ 41271 h 1217811"/>
              <a:gd name="connsiteX2" fmla="*/ 2032253 w 3690455"/>
              <a:gd name="connsiteY2" fmla="*/ 498471 h 1217811"/>
              <a:gd name="connsiteX3" fmla="*/ 851721 w 3690455"/>
              <a:gd name="connsiteY3" fmla="*/ 628125 h 1217811"/>
              <a:gd name="connsiteX4" fmla="*/ 476407 w 3690455"/>
              <a:gd name="connsiteY4" fmla="*/ 1119444 h 1217811"/>
              <a:gd name="connsiteX5" fmla="*/ 32855 w 3690455"/>
              <a:gd name="connsiteY5" fmla="*/ 1214979 h 1217811"/>
              <a:gd name="connsiteX6" fmla="*/ 32855 w 3690455"/>
              <a:gd name="connsiteY6" fmla="*/ 1194507 h 1217811"/>
              <a:gd name="connsiteX7" fmla="*/ 46503 w 3690455"/>
              <a:gd name="connsiteY7" fmla="*/ 1187683 h 1217811"/>
              <a:gd name="connsiteX0" fmla="*/ 3690455 w 3690455"/>
              <a:gd name="connsiteY0" fmla="*/ 41271 h 1217811"/>
              <a:gd name="connsiteX1" fmla="*/ 3281023 w 3690455"/>
              <a:gd name="connsiteY1" fmla="*/ 41271 h 1217811"/>
              <a:gd name="connsiteX2" fmla="*/ 2032253 w 3690455"/>
              <a:gd name="connsiteY2" fmla="*/ 498471 h 1217811"/>
              <a:gd name="connsiteX3" fmla="*/ 851721 w 3690455"/>
              <a:gd name="connsiteY3" fmla="*/ 628125 h 1217811"/>
              <a:gd name="connsiteX4" fmla="*/ 476407 w 3690455"/>
              <a:gd name="connsiteY4" fmla="*/ 1119444 h 1217811"/>
              <a:gd name="connsiteX5" fmla="*/ 32855 w 3690455"/>
              <a:gd name="connsiteY5" fmla="*/ 1214979 h 1217811"/>
              <a:gd name="connsiteX6" fmla="*/ 32855 w 3690455"/>
              <a:gd name="connsiteY6" fmla="*/ 1194507 h 1217811"/>
              <a:gd name="connsiteX7" fmla="*/ 46503 w 3690455"/>
              <a:gd name="connsiteY7" fmla="*/ 1187683 h 1217811"/>
              <a:gd name="connsiteX0" fmla="*/ 3690455 w 3690455"/>
              <a:gd name="connsiteY0" fmla="*/ 11239 h 1187779"/>
              <a:gd name="connsiteX1" fmla="*/ 3253728 w 3690455"/>
              <a:gd name="connsiteY1" fmla="*/ 86302 h 1187779"/>
              <a:gd name="connsiteX2" fmla="*/ 2032253 w 3690455"/>
              <a:gd name="connsiteY2" fmla="*/ 468439 h 1187779"/>
              <a:gd name="connsiteX3" fmla="*/ 851721 w 3690455"/>
              <a:gd name="connsiteY3" fmla="*/ 598093 h 1187779"/>
              <a:gd name="connsiteX4" fmla="*/ 476407 w 3690455"/>
              <a:gd name="connsiteY4" fmla="*/ 1089412 h 1187779"/>
              <a:gd name="connsiteX5" fmla="*/ 32855 w 3690455"/>
              <a:gd name="connsiteY5" fmla="*/ 1184947 h 1187779"/>
              <a:gd name="connsiteX6" fmla="*/ 32855 w 3690455"/>
              <a:gd name="connsiteY6" fmla="*/ 1164475 h 1187779"/>
              <a:gd name="connsiteX7" fmla="*/ 46503 w 3690455"/>
              <a:gd name="connsiteY7" fmla="*/ 1157651 h 1187779"/>
              <a:gd name="connsiteX0" fmla="*/ 3696016 w 3696016"/>
              <a:gd name="connsiteY0" fmla="*/ 11239 h 1190244"/>
              <a:gd name="connsiteX1" fmla="*/ 3259289 w 3696016"/>
              <a:gd name="connsiteY1" fmla="*/ 86302 h 1190244"/>
              <a:gd name="connsiteX2" fmla="*/ 2037814 w 3696016"/>
              <a:gd name="connsiteY2" fmla="*/ 468439 h 1190244"/>
              <a:gd name="connsiteX3" fmla="*/ 857282 w 3696016"/>
              <a:gd name="connsiteY3" fmla="*/ 598093 h 1190244"/>
              <a:gd name="connsiteX4" fmla="*/ 557031 w 3696016"/>
              <a:gd name="connsiteY4" fmla="*/ 1048469 h 1190244"/>
              <a:gd name="connsiteX5" fmla="*/ 38416 w 3696016"/>
              <a:gd name="connsiteY5" fmla="*/ 1184947 h 1190244"/>
              <a:gd name="connsiteX6" fmla="*/ 38416 w 3696016"/>
              <a:gd name="connsiteY6" fmla="*/ 1164475 h 1190244"/>
              <a:gd name="connsiteX7" fmla="*/ 52064 w 3696016"/>
              <a:gd name="connsiteY7" fmla="*/ 1157651 h 1190244"/>
              <a:gd name="connsiteX0" fmla="*/ 3691973 w 3691973"/>
              <a:gd name="connsiteY0" fmla="*/ 11239 h 1188568"/>
              <a:gd name="connsiteX1" fmla="*/ 3255246 w 3691973"/>
              <a:gd name="connsiteY1" fmla="*/ 86302 h 1188568"/>
              <a:gd name="connsiteX2" fmla="*/ 2033771 w 3691973"/>
              <a:gd name="connsiteY2" fmla="*/ 468439 h 1188568"/>
              <a:gd name="connsiteX3" fmla="*/ 853239 w 3691973"/>
              <a:gd name="connsiteY3" fmla="*/ 598093 h 1188568"/>
              <a:gd name="connsiteX4" fmla="*/ 498397 w 3691973"/>
              <a:gd name="connsiteY4" fmla="*/ 1075764 h 1188568"/>
              <a:gd name="connsiteX5" fmla="*/ 34373 w 3691973"/>
              <a:gd name="connsiteY5" fmla="*/ 1184947 h 1188568"/>
              <a:gd name="connsiteX6" fmla="*/ 34373 w 3691973"/>
              <a:gd name="connsiteY6" fmla="*/ 1164475 h 1188568"/>
              <a:gd name="connsiteX7" fmla="*/ 48021 w 3691973"/>
              <a:gd name="connsiteY7" fmla="*/ 1157651 h 1188568"/>
              <a:gd name="connsiteX0" fmla="*/ 3691972 w 3691972"/>
              <a:gd name="connsiteY0" fmla="*/ 11239 h 1188568"/>
              <a:gd name="connsiteX1" fmla="*/ 3255245 w 3691972"/>
              <a:gd name="connsiteY1" fmla="*/ 86302 h 1188568"/>
              <a:gd name="connsiteX2" fmla="*/ 2033770 w 3691972"/>
              <a:gd name="connsiteY2" fmla="*/ 468439 h 1188568"/>
              <a:gd name="connsiteX3" fmla="*/ 750879 w 3691972"/>
              <a:gd name="connsiteY3" fmla="*/ 584445 h 1188568"/>
              <a:gd name="connsiteX4" fmla="*/ 498396 w 3691972"/>
              <a:gd name="connsiteY4" fmla="*/ 1075764 h 1188568"/>
              <a:gd name="connsiteX5" fmla="*/ 34372 w 3691972"/>
              <a:gd name="connsiteY5" fmla="*/ 1184947 h 1188568"/>
              <a:gd name="connsiteX6" fmla="*/ 34372 w 3691972"/>
              <a:gd name="connsiteY6" fmla="*/ 1164475 h 1188568"/>
              <a:gd name="connsiteX7" fmla="*/ 48020 w 3691972"/>
              <a:gd name="connsiteY7" fmla="*/ 1157651 h 1188568"/>
              <a:gd name="connsiteX0" fmla="*/ 3688434 w 3688434"/>
              <a:gd name="connsiteY0" fmla="*/ 11239 h 1189393"/>
              <a:gd name="connsiteX1" fmla="*/ 3251707 w 3688434"/>
              <a:gd name="connsiteY1" fmla="*/ 86302 h 1189393"/>
              <a:gd name="connsiteX2" fmla="*/ 2030232 w 3688434"/>
              <a:gd name="connsiteY2" fmla="*/ 468439 h 1189393"/>
              <a:gd name="connsiteX3" fmla="*/ 747341 w 3688434"/>
              <a:gd name="connsiteY3" fmla="*/ 584445 h 1189393"/>
              <a:gd name="connsiteX4" fmla="*/ 447090 w 3688434"/>
              <a:gd name="connsiteY4" fmla="*/ 1062116 h 1189393"/>
              <a:gd name="connsiteX5" fmla="*/ 30834 w 3688434"/>
              <a:gd name="connsiteY5" fmla="*/ 1184947 h 1189393"/>
              <a:gd name="connsiteX6" fmla="*/ 30834 w 3688434"/>
              <a:gd name="connsiteY6" fmla="*/ 1164475 h 1189393"/>
              <a:gd name="connsiteX7" fmla="*/ 44482 w 3688434"/>
              <a:gd name="connsiteY7" fmla="*/ 1157651 h 1189393"/>
              <a:gd name="connsiteX0" fmla="*/ 3688434 w 3688434"/>
              <a:gd name="connsiteY0" fmla="*/ 11239 h 1189393"/>
              <a:gd name="connsiteX1" fmla="*/ 3251707 w 3688434"/>
              <a:gd name="connsiteY1" fmla="*/ 86302 h 1189393"/>
              <a:gd name="connsiteX2" fmla="*/ 2030232 w 3688434"/>
              <a:gd name="connsiteY2" fmla="*/ 468439 h 1189393"/>
              <a:gd name="connsiteX3" fmla="*/ 1163598 w 3688434"/>
              <a:gd name="connsiteY3" fmla="*/ 611741 h 1189393"/>
              <a:gd name="connsiteX4" fmla="*/ 447090 w 3688434"/>
              <a:gd name="connsiteY4" fmla="*/ 1062116 h 1189393"/>
              <a:gd name="connsiteX5" fmla="*/ 30834 w 3688434"/>
              <a:gd name="connsiteY5" fmla="*/ 1184947 h 1189393"/>
              <a:gd name="connsiteX6" fmla="*/ 30834 w 3688434"/>
              <a:gd name="connsiteY6" fmla="*/ 1164475 h 1189393"/>
              <a:gd name="connsiteX7" fmla="*/ 44482 w 3688434"/>
              <a:gd name="connsiteY7" fmla="*/ 1157651 h 118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8434" h="1189393">
                <a:moveTo>
                  <a:pt x="3688434" y="11239"/>
                </a:moveTo>
                <a:cubicBezTo>
                  <a:pt x="3628156" y="-17763"/>
                  <a:pt x="3528074" y="10102"/>
                  <a:pt x="3251707" y="86302"/>
                </a:cubicBezTo>
                <a:cubicBezTo>
                  <a:pt x="2975340" y="162502"/>
                  <a:pt x="2378250" y="380866"/>
                  <a:pt x="2030232" y="468439"/>
                </a:cubicBezTo>
                <a:cubicBezTo>
                  <a:pt x="1682214" y="556012"/>
                  <a:pt x="1427455" y="512795"/>
                  <a:pt x="1163598" y="611741"/>
                </a:cubicBezTo>
                <a:cubicBezTo>
                  <a:pt x="899741" y="710687"/>
                  <a:pt x="635884" y="966582"/>
                  <a:pt x="447090" y="1062116"/>
                </a:cubicBezTo>
                <a:cubicBezTo>
                  <a:pt x="258296" y="1157650"/>
                  <a:pt x="100210" y="1167887"/>
                  <a:pt x="30834" y="1184947"/>
                </a:cubicBezTo>
                <a:cubicBezTo>
                  <a:pt x="-38542" y="1202007"/>
                  <a:pt x="30834" y="1164475"/>
                  <a:pt x="30834" y="1164475"/>
                </a:cubicBezTo>
                <a:cubicBezTo>
                  <a:pt x="33109" y="1159926"/>
                  <a:pt x="38795" y="1158788"/>
                  <a:pt x="44482" y="1157651"/>
                </a:cubicBezTo>
              </a:path>
            </a:pathLst>
          </a:cu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vnoramenný trojúhelník 81">
            <a:extLst>
              <a:ext uri="{FF2B5EF4-FFF2-40B4-BE49-F238E27FC236}">
                <a16:creationId xmlns:a16="http://schemas.microsoft.com/office/drawing/2014/main" id="{6BFEFBD1-EA25-F2FC-5D01-996F3DF81EB9}"/>
              </a:ext>
            </a:extLst>
          </p:cNvPr>
          <p:cNvSpPr/>
          <p:nvPr/>
        </p:nvSpPr>
        <p:spPr>
          <a:xfrm rot="16008901">
            <a:off x="4809747" y="2525551"/>
            <a:ext cx="140905" cy="18765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vnoramenný trojúhelník 82">
            <a:extLst>
              <a:ext uri="{FF2B5EF4-FFF2-40B4-BE49-F238E27FC236}">
                <a16:creationId xmlns:a16="http://schemas.microsoft.com/office/drawing/2014/main" id="{09B56392-FEEB-EBE9-8504-58095D628A43}"/>
              </a:ext>
            </a:extLst>
          </p:cNvPr>
          <p:cNvSpPr/>
          <p:nvPr/>
        </p:nvSpPr>
        <p:spPr>
          <a:xfrm rot="5400000">
            <a:off x="8401879" y="2111645"/>
            <a:ext cx="140905" cy="18765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1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WF_FILE" val="0;C:\Documents and Settings\Jirka\Dokumenty\FLASH\ABR FLASH\ABR výuka\ABR v Plazmě\ABRvPlazmě verze 1.0.sw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WF_FILE" val="0;C:\Documents and Settings\Jirka\Dokumenty\FLASH\ABR FLASH\ABR výuka\Ladění.sw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WF_FILE" val="0;C:\Documents and Settings\Jirka\Dokumenty\FLASH\Kapátko\Kapátko.swf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2957</Words>
  <Application>Microsoft Office PowerPoint</Application>
  <PresentationFormat>Širokoúhlá obrazovka</PresentationFormat>
  <Paragraphs>828</Paragraphs>
  <Slides>33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Georgia</vt:lpstr>
      <vt:lpstr>Times New Roman</vt:lpstr>
      <vt:lpstr>Motiv Office</vt:lpstr>
      <vt:lpstr>Poruchy acidobazické rovnováhy - bilanční přístup</vt:lpstr>
      <vt:lpstr>Jak je to doopravdy?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Problém Fenclova-Stewartova přístupu</vt:lpstr>
      <vt:lpstr>Prezentace aplikace PowerPoint</vt:lpstr>
      <vt:lpstr>Acidobazická rovnováha</vt:lpstr>
      <vt:lpstr>Prezentace aplikace PowerPoint</vt:lpstr>
      <vt:lpstr>Porozumění kauzálních souvislostí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Kofránek</dc:creator>
  <cp:lastModifiedBy>Jiří Kofránek</cp:lastModifiedBy>
  <cp:revision>2</cp:revision>
  <dcterms:created xsi:type="dcterms:W3CDTF">2025-10-27T00:42:07Z</dcterms:created>
  <dcterms:modified xsi:type="dcterms:W3CDTF">2025-10-27T01:01:53Z</dcterms:modified>
</cp:coreProperties>
</file>