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75" r:id="rId12"/>
    <p:sldId id="537" r:id="rId13"/>
    <p:sldId id="395" r:id="rId14"/>
    <p:sldId id="530" r:id="rId15"/>
    <p:sldId id="532" r:id="rId16"/>
    <p:sldId id="538" r:id="rId17"/>
    <p:sldId id="53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Poruchy objemu a osmolarity  je potřeba chápat v souvislostech - ve skutečnosti neexistuje žádná samostatná porucha objemu a osmolarity, vždy jsou tak či onak tak či onak spojeny s dalšími poruchami vnitřního prostředí, minimálně s ionrovými a acidobazickými porucham 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Jako příklad takové komplexní poruchy bych uvedl  třeba průjem a zvracení -  dospělého to jr dpíš nepříjrmnost, ale u kojenců to může být i závažné.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Ke správné diagnostice a léčení těchto poruch je nutné pochopit a porozumět patogenezu jejich vzniku a způsob uplatnění fyziologických regulačních mechanismů.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 porozumění je třeba hledat kauzální souvislosti a snažit porozumět mechanismu regulací - regulačních orgánů - cirkulace, respirace, ledvin - které řídí homeostázu vnitříního prostředí.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poklesu pH se zapojují alfa interkalární buňky, které </a:t>
            </a:r>
            <a:r>
              <a:rPr lang="cs-CZ" dirty="0" err="1"/>
              <a:t>acidifikují</a:t>
            </a:r>
            <a:r>
              <a:rPr lang="cs-CZ" dirty="0"/>
              <a:t> moč a zvýší tvorbu bikarbonátů, alkalizujících kyselé vnitřní prostředí. Při vzestupu pH se zapojují beta interkalární buňky, které alkalizují moč a </a:t>
            </a:r>
            <a:r>
              <a:rPr lang="cs-CZ" dirty="0" err="1"/>
              <a:t>acidifikují</a:t>
            </a:r>
            <a:r>
              <a:rPr lang="cs-CZ" dirty="0"/>
              <a:t> alkalické vnitřní prostředí. Aby ale mohly beta-</a:t>
            </a:r>
            <a:r>
              <a:rPr lang="cs-CZ" dirty="0" err="1"/>
              <a:t>intarkalární</a:t>
            </a:r>
            <a:r>
              <a:rPr lang="cs-CZ" dirty="0"/>
              <a:t> buňky </a:t>
            </a:r>
            <a:r>
              <a:rPr lang="cs-CZ" dirty="0" err="1"/>
              <a:t>acidifíkovat</a:t>
            </a:r>
            <a:r>
              <a:rPr lang="cs-CZ" dirty="0"/>
              <a:t> vnitřní prostředí, musí být v tubulárním lumen dostatek chloridů. To při </a:t>
            </a:r>
            <a:r>
              <a:rPr lang="cs-CZ" dirty="0" err="1"/>
              <a:t>hypochloremické</a:t>
            </a:r>
            <a:r>
              <a:rPr lang="cs-CZ" dirty="0"/>
              <a:t> alkalóze po zvracení není splněno. Ledviny se proto nemohou zapojit do adaptační reakce na alkalózu. Ba co více – u pacientů s </a:t>
            </a:r>
            <a:r>
              <a:rPr lang="cs-CZ" dirty="0" err="1"/>
              <a:t>hypochloremickou</a:t>
            </a:r>
            <a:r>
              <a:rPr lang="cs-CZ" dirty="0"/>
              <a:t> alkalózou pozorujeme zvýšenou reakci alfa-interkalárních buněk, které </a:t>
            </a:r>
            <a:r>
              <a:rPr lang="cs-CZ" dirty="0" err="1"/>
              <a:t>acidifikují</a:t>
            </a:r>
            <a:r>
              <a:rPr lang="cs-CZ" dirty="0"/>
              <a:t> moč – ještě více alkalizují vnitřní prostředí - hovoří se o tzv. paradoxní acidifikace moči. Jedním z důvodů je to, že alfa-interkalární buňky jsou také </a:t>
            </a:r>
            <a:r>
              <a:rPr lang="cs-CZ" dirty="0" err="1"/>
              <a:t>stimulovatelné</a:t>
            </a:r>
            <a:r>
              <a:rPr lang="cs-CZ" dirty="0"/>
              <a:t> aldosteronem, a díky </a:t>
            </a:r>
            <a:r>
              <a:rPr lang="cs-CZ" dirty="0" err="1"/>
              <a:t>hyperosmolární</a:t>
            </a:r>
            <a:r>
              <a:rPr lang="cs-CZ" dirty="0"/>
              <a:t> dehydrataci je aktivován renin-angiotenzin-aldosteronový systém.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830D7-383C-4193-A878-45663264B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3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>
            <a:extLst>
              <a:ext uri="{FF2B5EF4-FFF2-40B4-BE49-F238E27FC236}">
                <a16:creationId xmlns:a16="http://schemas.microsoft.com/office/drawing/2014/main" id="{9E1E6D4F-2C89-4648-B134-6899EC94F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9067B6-2C20-47D9-A76F-C9A9F88B6482}" type="slidenum">
              <a:rPr lang="cs-CZ" altLang="en-US"/>
              <a:pPr eaLnBrk="1" hangingPunct="1"/>
              <a:t>13</a:t>
            </a:fld>
            <a:endParaRPr lang="cs-CZ" altLang="en-US"/>
          </a:p>
        </p:txBody>
      </p:sp>
      <p:sp>
        <p:nvSpPr>
          <p:cNvPr id="293891" name="Rectangle 2">
            <a:extLst>
              <a:ext uri="{FF2B5EF4-FFF2-40B4-BE49-F238E27FC236}">
                <a16:creationId xmlns:a16="http://schemas.microsoft.com/office/drawing/2014/main" id="{998585B2-B55C-4906-940D-1FD287F0D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12788"/>
            <a:ext cx="6080125" cy="3421062"/>
          </a:xfrm>
          <a:ln/>
        </p:spPr>
      </p:sp>
      <p:sp>
        <p:nvSpPr>
          <p:cNvPr id="293892" name="Rectangle 3">
            <a:extLst>
              <a:ext uri="{FF2B5EF4-FFF2-40B4-BE49-F238E27FC236}">
                <a16:creationId xmlns:a16="http://schemas.microsoft.com/office/drawing/2014/main" id="{005C27C5-35C5-4C89-A3EA-4289AC7C2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348163"/>
            <a:ext cx="5014913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dirty="0"/>
              <a:t>Za normálních okolností jsou v ledvinách resorbovány chloridy spolu se sodíkovými kationty. Zbytek sodíkových iontů je resorbován výměnou za draselné a vodíkové ionty. Protože hladina chloridů poklesla, díky jejich ztrátám při zvracení, je také méně chloridů filtrováno do glomerulárního filtrátu, snižuje se také i množství sodíkových iontů resorbovaných spolu s chloridy – proto se nemohou zapojit beta-interkalární buňky do adaptační odpovědi ledvin a alkalózu. Zvyšuje se proto nabídka </a:t>
            </a:r>
            <a:r>
              <a:rPr lang="cs-CZ" altLang="en-US" dirty="0" err="1"/>
              <a:t>resorbce</a:t>
            </a:r>
            <a:r>
              <a:rPr lang="cs-CZ" altLang="en-US" dirty="0"/>
              <a:t> sodíku výměnou za sekreci draslíku a sekreci vodíkových iontů </a:t>
            </a:r>
            <a:r>
              <a:rPr lang="cs-CZ" altLang="en-US" dirty="0" err="1"/>
              <a:t>alfainterkalárními</a:t>
            </a:r>
            <a:r>
              <a:rPr lang="cs-CZ" altLang="en-US" dirty="0"/>
              <a:t> buňkami – a vyvíjí se paradoxní acidifikace moči. Navíc je resorpce sodíku zvýšena díky </a:t>
            </a:r>
            <a:r>
              <a:rPr lang="cs-CZ" altLang="en-US" dirty="0" err="1"/>
              <a:t>hyperosmotické</a:t>
            </a:r>
            <a:r>
              <a:rPr lang="cs-CZ" altLang="en-US" dirty="0"/>
              <a:t> dehydrataci a následné aktivaci renin-angiotenzin- aldosteronového systému. Zvyšuje se proto sekrece draslíku. Přesto, že pacient již nezvrací, alkalóze je prohlubována ztrátou vodíkových iontů </a:t>
            </a:r>
            <a:r>
              <a:rPr lang="cs-CZ" altLang="en-US" dirty="0" err="1"/>
              <a:t>ledvonami</a:t>
            </a:r>
            <a:r>
              <a:rPr lang="cs-CZ" altLang="en-US" dirty="0"/>
              <a:t>. Krom toho, zvýšená sekrece draslíku vede k postupnému rozvoji deplece draslíku – draslík je uvolňován ze zásob v buňkách a ztrácí se močí, místo draslíku vstupují do buněk vodíkové ionty a tím dále udržují a prohlubují alkalózu. Řešení tohoto stavu je jednoduché – je třeba organismu dodat chloridy – a ledviny to již často vykorigují sami. Ostatně, každý opilec ví, že po tzv. </a:t>
            </a:r>
            <a:r>
              <a:rPr lang="cs-CZ" altLang="en-US" dirty="0" err="1"/>
              <a:t>excessus</a:t>
            </a:r>
            <a:r>
              <a:rPr lang="cs-CZ" altLang="en-US" dirty="0"/>
              <a:t> in </a:t>
            </a:r>
            <a:r>
              <a:rPr lang="cs-CZ" altLang="en-US" dirty="0" err="1"/>
              <a:t>baccho</a:t>
            </a:r>
            <a:r>
              <a:rPr lang="cs-CZ" altLang="en-US" dirty="0"/>
              <a:t> – pomáhá kyselá okurka a slaná polévka.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Nyní se podívejme na další poruchu – průjem. V tlustém střevě na normálních okolností vstřebává 1,4-2 l tekutiny – převážně díky </a:t>
            </a:r>
            <a:r>
              <a:rPr lang="cs-CZ" dirty="0" err="1"/>
              <a:t>adsobci</a:t>
            </a:r>
            <a:r>
              <a:rPr lang="cs-CZ" dirty="0"/>
              <a:t> sodíku, chloridů a osmoticky vázané vody.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830D7-383C-4193-A878-45663264BF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2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 vstřebávání sodíku se stará NHE pumpa, která vstřebává sodíkový kationt výměnou za vodíkoví iont a chloridový aniont se vstřebává AE pumpou  výměnou za do střeva </a:t>
            </a:r>
            <a:r>
              <a:rPr lang="cs-CZ" dirty="0" err="1"/>
              <a:t>secernované</a:t>
            </a:r>
            <a:r>
              <a:rPr lang="cs-CZ" dirty="0"/>
              <a:t> chloridy. Sekrece H+ a bikarbonátů do střeva je ekvimolární, což nevede k žádným posunům v acidobazické rovnováze. Se sodíkem a </a:t>
            </a:r>
            <a:r>
              <a:rPr lang="cs-CZ" dirty="0" err="1"/>
              <a:t>chloridami</a:t>
            </a:r>
            <a:r>
              <a:rPr lang="cs-CZ" dirty="0"/>
              <a:t> se také osmoticky vstřebává voda.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830D7-383C-4193-A878-45663264BF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průjmu přichází do tlustého střeva větší objem – tedy více sodíku, chloridů i vody. Zvyšují se proto nároku na práci NHE pumpy (vstřebávající sodík) a AE pumpy, vstřebávající chloridy. Pumpy zvyšují svou aktivitu.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830D7-383C-4193-A878-45663264BF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5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Problém spočívá v tom, že AE pumpa, vyměňující bikarbonát za chloridy, má větší maximální kapacitu než NHE pumpa. Důsledkem je to, že do vnitřního prostředí přichází více chloridů, výměnou za bikarbonáty. Rozvíjí se </a:t>
            </a:r>
            <a:r>
              <a:rPr lang="cs-CZ" dirty="0" err="1"/>
              <a:t>hyperchloremická</a:t>
            </a:r>
            <a:r>
              <a:rPr lang="cs-CZ" dirty="0"/>
              <a:t> acidóza. Ztráty hypotonické tekutiny vedou k hypertonické dehydrataci. Protože v tlustém střevě se také vstřebává draslík, který se při </a:t>
            </a:r>
            <a:r>
              <a:rPr lang="cs-CZ" dirty="0" err="1"/>
              <a:t>půjmech</a:t>
            </a:r>
            <a:r>
              <a:rPr lang="cs-CZ" dirty="0"/>
              <a:t> nestačí vstřebat, proto průjmy jsou nezřídka provázeny i ztrátami draslíku.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830D7-383C-4193-A878-45663264BF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2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DE34AE-F748-5423-BCFC-1196CCE7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206E-462A-4D42-88AE-F3CFBAA79FD4}" type="datetimeFigureOut">
              <a:rPr lang="cs-CZ" smtClean="0"/>
              <a:t>28.10.2025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73BA8A-503C-4901-BA4F-C21574A6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40D9F7-A03E-8550-A731-07186FD8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16AE-BA78-4759-85E3-75D3CACF4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3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t="2214"/>
          <a:stretch/>
        </p:blipFill>
        <p:spPr>
          <a:xfrm>
            <a:off x="5241779" y="1727688"/>
            <a:ext cx="2368620" cy="446599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285240" y="-787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Průjem a zvracení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950069" y="2146683"/>
            <a:ext cx="11987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Zvracení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072754" y="5913826"/>
            <a:ext cx="859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Průjem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0CA98-E5DB-F4CD-BCAA-306AFB84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0BA6FC8-7511-6D25-F618-85ED93BE6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36" y="281551"/>
            <a:ext cx="4010083" cy="635814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955A8F7-1341-E4B3-2B3F-931A4F4D6926}"/>
              </a:ext>
            </a:extLst>
          </p:cNvPr>
          <p:cNvSpPr/>
          <p:nvPr/>
        </p:nvSpPr>
        <p:spPr>
          <a:xfrm>
            <a:off x="-33578" y="8550"/>
            <a:ext cx="1386212" cy="6926348"/>
          </a:xfrm>
          <a:prstGeom prst="rect">
            <a:avLst/>
          </a:prstGeom>
          <a:solidFill>
            <a:srgbClr val="E8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8F22B98-0707-9713-B700-0FAFB67DEB8C}"/>
              </a:ext>
            </a:extLst>
          </p:cNvPr>
          <p:cNvSpPr/>
          <p:nvPr/>
        </p:nvSpPr>
        <p:spPr>
          <a:xfrm>
            <a:off x="7125606" y="0"/>
            <a:ext cx="5066394" cy="6858000"/>
          </a:xfrm>
          <a:prstGeom prst="rect">
            <a:avLst/>
          </a:prstGeom>
          <a:solidFill>
            <a:srgbClr val="E8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96C917-DF4E-3A89-4AC8-D810BD4A60FB}"/>
              </a:ext>
            </a:extLst>
          </p:cNvPr>
          <p:cNvSpPr txBox="1"/>
          <p:nvPr/>
        </p:nvSpPr>
        <p:spPr>
          <a:xfrm>
            <a:off x="1254329" y="-17480"/>
            <a:ext cx="5943600" cy="400110"/>
          </a:xfrm>
          <a:prstGeom prst="rect">
            <a:avLst/>
          </a:prstGeom>
          <a:solidFill>
            <a:srgbClr val="E8E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Vyrovnaná bilance</a:t>
            </a:r>
            <a:endParaRPr lang="en-US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98AB73-05AE-0AF3-B0FF-138FB1356D9F}"/>
              </a:ext>
            </a:extLst>
          </p:cNvPr>
          <p:cNvSpPr txBox="1"/>
          <p:nvPr/>
        </p:nvSpPr>
        <p:spPr>
          <a:xfrm>
            <a:off x="9165579" y="243970"/>
            <a:ext cx="1575249" cy="707886"/>
          </a:xfrm>
          <a:prstGeom prst="rect">
            <a:avLst/>
          </a:prstGeom>
          <a:solidFill>
            <a:srgbClr val="E8E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Intersticiální tekutina</a:t>
            </a:r>
            <a:endParaRPr lang="en-US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4B967FF-CA28-C37B-CD08-3A484732FD8F}"/>
              </a:ext>
            </a:extLst>
          </p:cNvPr>
          <p:cNvSpPr txBox="1"/>
          <p:nvPr/>
        </p:nvSpPr>
        <p:spPr>
          <a:xfrm>
            <a:off x="4199767" y="398615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  <a:endParaRPr lang="en-US" baseline="30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A86DA8-6460-1A63-A237-0C3B25BB67C8}"/>
              </a:ext>
            </a:extLst>
          </p:cNvPr>
          <p:cNvSpPr txBox="1"/>
          <p:nvPr/>
        </p:nvSpPr>
        <p:spPr>
          <a:xfrm>
            <a:off x="4170456" y="417486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ACFA2F-5310-4DC8-C70F-153A609255DB}"/>
              </a:ext>
            </a:extLst>
          </p:cNvPr>
          <p:cNvSpPr txBox="1"/>
          <p:nvPr/>
        </p:nvSpPr>
        <p:spPr>
          <a:xfrm>
            <a:off x="7749883" y="3275956"/>
            <a:ext cx="72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FE5E1A-5A36-3A38-D5E3-4EF6F6495BA0}"/>
              </a:ext>
            </a:extLst>
          </p:cNvPr>
          <p:cNvSpPr txBox="1"/>
          <p:nvPr/>
        </p:nvSpPr>
        <p:spPr>
          <a:xfrm>
            <a:off x="290093" y="402910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8B4A556-E875-EA0D-3E29-2C01D9E7F211}"/>
              </a:ext>
            </a:extLst>
          </p:cNvPr>
          <p:cNvSpPr txBox="1"/>
          <p:nvPr/>
        </p:nvSpPr>
        <p:spPr>
          <a:xfrm>
            <a:off x="3177125" y="4445374"/>
            <a:ext cx="79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872A920-8B7F-66A0-84F7-72D28388636B}"/>
              </a:ext>
            </a:extLst>
          </p:cNvPr>
          <p:cNvSpPr txBox="1"/>
          <p:nvPr/>
        </p:nvSpPr>
        <p:spPr>
          <a:xfrm>
            <a:off x="7977599" y="435061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  <a:endParaRPr lang="en-US" baseline="3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BB7FB8B-2A7D-1139-33BC-A99E7196CC46}"/>
              </a:ext>
            </a:extLst>
          </p:cNvPr>
          <p:cNvSpPr txBox="1"/>
          <p:nvPr/>
        </p:nvSpPr>
        <p:spPr>
          <a:xfrm>
            <a:off x="9517585" y="3859798"/>
            <a:ext cx="117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+ 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en-US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8C7C124-DBFC-5A74-C259-49359ADB0211}"/>
              </a:ext>
            </a:extLst>
          </p:cNvPr>
          <p:cNvCxnSpPr>
            <a:cxnSpLocks/>
          </p:cNvCxnSpPr>
          <p:nvPr/>
        </p:nvCxnSpPr>
        <p:spPr>
          <a:xfrm flipH="1">
            <a:off x="4487034" y="3528952"/>
            <a:ext cx="1230559" cy="684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9B58B9A-33E1-5F6F-47DB-2BD9811CB5CD}"/>
              </a:ext>
            </a:extLst>
          </p:cNvPr>
          <p:cNvSpPr txBox="1"/>
          <p:nvPr/>
        </p:nvSpPr>
        <p:spPr>
          <a:xfrm>
            <a:off x="5705454" y="3306522"/>
            <a:ext cx="1408014" cy="523220"/>
          </a:xfrm>
          <a:prstGeom prst="rect">
            <a:avLst/>
          </a:prstGeom>
          <a:solidFill>
            <a:srgbClr val="FDEADB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Parietální</a:t>
            </a:r>
          </a:p>
          <a:p>
            <a:r>
              <a:rPr lang="cs-CZ" sz="1400" dirty="0"/>
              <a:t> buňky</a:t>
            </a:r>
            <a:endParaRPr lang="en-US" sz="1400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07B18F9-CB11-1C1D-A47B-AEF362685C49}"/>
              </a:ext>
            </a:extLst>
          </p:cNvPr>
          <p:cNvCxnSpPr>
            <a:cxnSpLocks/>
            <a:stCxn id="19" idx="3"/>
            <a:endCxn id="8" idx="1"/>
          </p:cNvCxnSpPr>
          <p:nvPr/>
        </p:nvCxnSpPr>
        <p:spPr>
          <a:xfrm>
            <a:off x="2760648" y="3668250"/>
            <a:ext cx="1409808" cy="6912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A7BE359-2E4F-4EDE-961C-1C1FA577B868}"/>
              </a:ext>
            </a:extLst>
          </p:cNvPr>
          <p:cNvSpPr txBox="1"/>
          <p:nvPr/>
        </p:nvSpPr>
        <p:spPr>
          <a:xfrm>
            <a:off x="5709060" y="4165947"/>
            <a:ext cx="1408015" cy="738664"/>
          </a:xfrm>
          <a:prstGeom prst="rect">
            <a:avLst/>
          </a:prstGeom>
          <a:solidFill>
            <a:srgbClr val="FDEADB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Pankreatické a duodenální buňky</a:t>
            </a:r>
            <a:endParaRPr lang="en-US" sz="1400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35F1048-8B6F-6171-3455-FB833F17A8E7}"/>
              </a:ext>
            </a:extLst>
          </p:cNvPr>
          <p:cNvCxnSpPr>
            <a:cxnSpLocks/>
          </p:cNvCxnSpPr>
          <p:nvPr/>
        </p:nvCxnSpPr>
        <p:spPr>
          <a:xfrm flipH="1">
            <a:off x="3776296" y="4519919"/>
            <a:ext cx="1929158" cy="134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44CFCFD-5779-B897-EAE5-6C24EF26B9BB}"/>
              </a:ext>
            </a:extLst>
          </p:cNvPr>
          <p:cNvSpPr txBox="1"/>
          <p:nvPr/>
        </p:nvSpPr>
        <p:spPr>
          <a:xfrm>
            <a:off x="1352634" y="3406640"/>
            <a:ext cx="1408014" cy="523220"/>
          </a:xfrm>
          <a:prstGeom prst="rect">
            <a:avLst/>
          </a:prstGeom>
          <a:solidFill>
            <a:srgbClr val="FDEADB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Parietální</a:t>
            </a:r>
          </a:p>
          <a:p>
            <a:r>
              <a:rPr lang="cs-CZ" sz="1400" dirty="0"/>
              <a:t> buňky</a:t>
            </a:r>
            <a:endParaRPr lang="en-US" sz="1400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AF81FEF-22A0-1C71-547A-E19F0EC4F765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 flipV="1">
            <a:off x="697577" y="3668250"/>
            <a:ext cx="655057" cy="545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CBAD77D-404A-F6BD-CF74-A27B3B039805}"/>
              </a:ext>
            </a:extLst>
          </p:cNvPr>
          <p:cNvSpPr txBox="1"/>
          <p:nvPr/>
        </p:nvSpPr>
        <p:spPr>
          <a:xfrm>
            <a:off x="1332759" y="4770939"/>
            <a:ext cx="1160721" cy="523220"/>
          </a:xfrm>
          <a:prstGeom prst="rect">
            <a:avLst/>
          </a:prstGeom>
          <a:solidFill>
            <a:srgbClr val="FDEADB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Střevní</a:t>
            </a:r>
          </a:p>
          <a:p>
            <a:r>
              <a:rPr lang="cs-CZ" sz="1400" dirty="0"/>
              <a:t> epitel</a:t>
            </a:r>
            <a:endParaRPr lang="en-US" sz="1400" dirty="0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764DD16-1841-A623-1DCE-A1FBD6F543AD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655093" y="4335253"/>
            <a:ext cx="677666" cy="6972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FC05541A-25DD-6B82-51CC-8961C65AFEF7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2493480" y="5032549"/>
            <a:ext cx="815672" cy="264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9604E795-89AA-C913-AC2A-ADFB00CB0F51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435947" y="3580726"/>
            <a:ext cx="1081638" cy="463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0C61BE3D-E759-7FB5-C42E-BE86A3C322C4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8383479" y="4044464"/>
            <a:ext cx="1134106" cy="49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C0A875CD-294F-6A1A-FCD7-46E2076D56FB}"/>
              </a:ext>
            </a:extLst>
          </p:cNvPr>
          <p:cNvCxnSpPr>
            <a:cxnSpLocks/>
          </p:cNvCxnSpPr>
          <p:nvPr/>
        </p:nvCxnSpPr>
        <p:spPr>
          <a:xfrm flipV="1">
            <a:off x="7129810" y="3460622"/>
            <a:ext cx="620073" cy="11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E732E7B-F16D-D573-0173-A528EFF08D45}"/>
              </a:ext>
            </a:extLst>
          </p:cNvPr>
          <p:cNvCxnSpPr>
            <a:cxnSpLocks/>
          </p:cNvCxnSpPr>
          <p:nvPr/>
        </p:nvCxnSpPr>
        <p:spPr>
          <a:xfrm>
            <a:off x="7117075" y="4535279"/>
            <a:ext cx="8605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9FB2F21-4AE5-95F0-7BD7-6EFE61A1FC4E}"/>
              </a:ext>
            </a:extLst>
          </p:cNvPr>
          <p:cNvCxnSpPr>
            <a:cxnSpLocks/>
          </p:cNvCxnSpPr>
          <p:nvPr/>
        </p:nvCxnSpPr>
        <p:spPr>
          <a:xfrm flipH="1">
            <a:off x="8828546" y="1448777"/>
            <a:ext cx="9282" cy="1566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B1894939-867E-FB7F-6757-16F484B3930A}"/>
              </a:ext>
            </a:extLst>
          </p:cNvPr>
          <p:cNvCxnSpPr>
            <a:cxnSpLocks/>
          </p:cNvCxnSpPr>
          <p:nvPr/>
        </p:nvCxnSpPr>
        <p:spPr>
          <a:xfrm flipH="1">
            <a:off x="8813671" y="2998202"/>
            <a:ext cx="306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9C6B3F9-3D03-3A8E-6CAD-DC35FCFCAD32}"/>
              </a:ext>
            </a:extLst>
          </p:cNvPr>
          <p:cNvSpPr txBox="1"/>
          <p:nvPr/>
        </p:nvSpPr>
        <p:spPr>
          <a:xfrm>
            <a:off x="7949129" y="1258005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[HCO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]</a:t>
            </a:r>
            <a:endParaRPr lang="en-US" baseline="30000" dirty="0"/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9C35EFF1-F5F9-CC14-7034-6CF54FBAB656}"/>
              </a:ext>
            </a:extLst>
          </p:cNvPr>
          <p:cNvSpPr txBox="1"/>
          <p:nvPr/>
        </p:nvSpPr>
        <p:spPr>
          <a:xfrm>
            <a:off x="11468445" y="2978805"/>
            <a:ext cx="48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čas</a:t>
            </a:r>
            <a:endParaRPr lang="en-US" dirty="0"/>
          </a:p>
        </p:txBody>
      </p:sp>
      <p:sp>
        <p:nvSpPr>
          <p:cNvPr id="51" name="Volný tvar: obrazec 50">
            <a:extLst>
              <a:ext uri="{FF2B5EF4-FFF2-40B4-BE49-F238E27FC236}">
                <a16:creationId xmlns:a16="http://schemas.microsoft.com/office/drawing/2014/main" id="{996FE6B0-DCD4-289A-C630-307DFBDA8A50}"/>
              </a:ext>
            </a:extLst>
          </p:cNvPr>
          <p:cNvSpPr/>
          <p:nvPr/>
        </p:nvSpPr>
        <p:spPr>
          <a:xfrm>
            <a:off x="8837649" y="2057773"/>
            <a:ext cx="3147024" cy="201025"/>
          </a:xfrm>
          <a:custGeom>
            <a:avLst/>
            <a:gdLst>
              <a:gd name="connsiteX0" fmla="*/ 0 w 3239854"/>
              <a:gd name="connsiteY0" fmla="*/ 198726 h 198726"/>
              <a:gd name="connsiteX1" fmla="*/ 775151 w 3239854"/>
              <a:gd name="connsiteY1" fmla="*/ 184801 h 198726"/>
              <a:gd name="connsiteX2" fmla="*/ 1336788 w 3239854"/>
              <a:gd name="connsiteY2" fmla="*/ 36269 h 198726"/>
              <a:gd name="connsiteX3" fmla="*/ 1949482 w 3239854"/>
              <a:gd name="connsiteY3" fmla="*/ 8419 h 198726"/>
              <a:gd name="connsiteX4" fmla="*/ 2673576 w 3239854"/>
              <a:gd name="connsiteY4" fmla="*/ 156951 h 198726"/>
              <a:gd name="connsiteX5" fmla="*/ 3142380 w 3239854"/>
              <a:gd name="connsiteY5" fmla="*/ 194084 h 198726"/>
              <a:gd name="connsiteX6" fmla="*/ 3239854 w 3239854"/>
              <a:gd name="connsiteY6" fmla="*/ 189443 h 198726"/>
              <a:gd name="connsiteX0" fmla="*/ 0 w 3239854"/>
              <a:gd name="connsiteY0" fmla="*/ 208988 h 212199"/>
              <a:gd name="connsiteX1" fmla="*/ 775151 w 3239854"/>
              <a:gd name="connsiteY1" fmla="*/ 195063 h 212199"/>
              <a:gd name="connsiteX2" fmla="*/ 1250775 w 3239854"/>
              <a:gd name="connsiteY2" fmla="*/ 21572 h 212199"/>
              <a:gd name="connsiteX3" fmla="*/ 1949482 w 3239854"/>
              <a:gd name="connsiteY3" fmla="*/ 18681 h 212199"/>
              <a:gd name="connsiteX4" fmla="*/ 2673576 w 3239854"/>
              <a:gd name="connsiteY4" fmla="*/ 167213 h 212199"/>
              <a:gd name="connsiteX5" fmla="*/ 3142380 w 3239854"/>
              <a:gd name="connsiteY5" fmla="*/ 204346 h 212199"/>
              <a:gd name="connsiteX6" fmla="*/ 3239854 w 3239854"/>
              <a:gd name="connsiteY6" fmla="*/ 199705 h 212199"/>
              <a:gd name="connsiteX0" fmla="*/ 0 w 3239854"/>
              <a:gd name="connsiteY0" fmla="*/ 211961 h 215172"/>
              <a:gd name="connsiteX1" fmla="*/ 775151 w 3239854"/>
              <a:gd name="connsiteY1" fmla="*/ 198036 h 215172"/>
              <a:gd name="connsiteX2" fmla="*/ 1250775 w 3239854"/>
              <a:gd name="connsiteY2" fmla="*/ 24545 h 215172"/>
              <a:gd name="connsiteX3" fmla="*/ 2236195 w 3239854"/>
              <a:gd name="connsiteY3" fmla="*/ 16662 h 215172"/>
              <a:gd name="connsiteX4" fmla="*/ 2673576 w 3239854"/>
              <a:gd name="connsiteY4" fmla="*/ 170186 h 215172"/>
              <a:gd name="connsiteX5" fmla="*/ 3142380 w 3239854"/>
              <a:gd name="connsiteY5" fmla="*/ 207319 h 215172"/>
              <a:gd name="connsiteX6" fmla="*/ 3239854 w 3239854"/>
              <a:gd name="connsiteY6" fmla="*/ 202678 h 215172"/>
              <a:gd name="connsiteX0" fmla="*/ 0 w 3239854"/>
              <a:gd name="connsiteY0" fmla="*/ 212979 h 216190"/>
              <a:gd name="connsiteX1" fmla="*/ 775151 w 3239854"/>
              <a:gd name="connsiteY1" fmla="*/ 199054 h 216190"/>
              <a:gd name="connsiteX2" fmla="*/ 1250775 w 3239854"/>
              <a:gd name="connsiteY2" fmla="*/ 25563 h 216190"/>
              <a:gd name="connsiteX3" fmla="*/ 2236195 w 3239854"/>
              <a:gd name="connsiteY3" fmla="*/ 17680 h 216190"/>
              <a:gd name="connsiteX4" fmla="*/ 2759589 w 3239854"/>
              <a:gd name="connsiteY4" fmla="*/ 186180 h 216190"/>
              <a:gd name="connsiteX5" fmla="*/ 3142380 w 3239854"/>
              <a:gd name="connsiteY5" fmla="*/ 208337 h 216190"/>
              <a:gd name="connsiteX6" fmla="*/ 3239854 w 3239854"/>
              <a:gd name="connsiteY6" fmla="*/ 203696 h 21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854" h="216190">
                <a:moveTo>
                  <a:pt x="0" y="212979"/>
                </a:moveTo>
                <a:cubicBezTo>
                  <a:pt x="258384" y="208337"/>
                  <a:pt x="566689" y="230290"/>
                  <a:pt x="775151" y="199054"/>
                </a:cubicBezTo>
                <a:cubicBezTo>
                  <a:pt x="983613" y="167818"/>
                  <a:pt x="1007268" y="55792"/>
                  <a:pt x="1250775" y="25563"/>
                </a:cubicBezTo>
                <a:cubicBezTo>
                  <a:pt x="1494282" y="-4666"/>
                  <a:pt x="1984726" y="-9089"/>
                  <a:pt x="2236195" y="17680"/>
                </a:cubicBezTo>
                <a:cubicBezTo>
                  <a:pt x="2487664" y="44449"/>
                  <a:pt x="2608558" y="154404"/>
                  <a:pt x="2759589" y="186180"/>
                </a:cubicBezTo>
                <a:cubicBezTo>
                  <a:pt x="2910620" y="217956"/>
                  <a:pt x="3062336" y="205418"/>
                  <a:pt x="3142380" y="208337"/>
                </a:cubicBezTo>
                <a:cubicBezTo>
                  <a:pt x="3222424" y="211256"/>
                  <a:pt x="3238307" y="208724"/>
                  <a:pt x="3239854" y="203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7CFF308A-8CE8-9461-386B-D074DC28E094}"/>
              </a:ext>
            </a:extLst>
          </p:cNvPr>
          <p:cNvSpPr txBox="1"/>
          <p:nvPr/>
        </p:nvSpPr>
        <p:spPr>
          <a:xfrm>
            <a:off x="9384358" y="327574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jídlo</a:t>
            </a:r>
            <a:endParaRPr lang="en-US" dirty="0"/>
          </a:p>
        </p:txBody>
      </p: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B6E9F907-9753-B262-EC48-02AF8A564ABC}"/>
              </a:ext>
            </a:extLst>
          </p:cNvPr>
          <p:cNvCxnSpPr/>
          <p:nvPr/>
        </p:nvCxnSpPr>
        <p:spPr>
          <a:xfrm flipV="1">
            <a:off x="9658386" y="3007901"/>
            <a:ext cx="0" cy="34023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DD3CE5A-1F31-AA94-8B31-79D9270FE9C1}"/>
              </a:ext>
            </a:extLst>
          </p:cNvPr>
          <p:cNvSpPr txBox="1"/>
          <p:nvPr/>
        </p:nvSpPr>
        <p:spPr>
          <a:xfrm>
            <a:off x="9791958" y="1669492"/>
            <a:ext cx="16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„alkalická vlna“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 animBg="1"/>
      <p:bldP spid="5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6F951-F685-507E-C996-5B0B14B91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67F9618-6DD3-349D-356F-ED6962B86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36" y="281551"/>
            <a:ext cx="4010083" cy="635814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81288E9-CEE4-3A26-3453-EBF9A415E901}"/>
              </a:ext>
            </a:extLst>
          </p:cNvPr>
          <p:cNvSpPr/>
          <p:nvPr/>
        </p:nvSpPr>
        <p:spPr>
          <a:xfrm>
            <a:off x="-33578" y="8550"/>
            <a:ext cx="1386212" cy="6926348"/>
          </a:xfrm>
          <a:prstGeom prst="rect">
            <a:avLst/>
          </a:prstGeom>
          <a:solidFill>
            <a:srgbClr val="E8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E7975CC-E3E8-074D-E42D-52F3A4116384}"/>
              </a:ext>
            </a:extLst>
          </p:cNvPr>
          <p:cNvSpPr/>
          <p:nvPr/>
        </p:nvSpPr>
        <p:spPr>
          <a:xfrm>
            <a:off x="7125606" y="0"/>
            <a:ext cx="5066394" cy="6858000"/>
          </a:xfrm>
          <a:prstGeom prst="rect">
            <a:avLst/>
          </a:prstGeom>
          <a:solidFill>
            <a:srgbClr val="E8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A8EE33-DCE6-0BE2-FF64-BA72E28B0DA2}"/>
              </a:ext>
            </a:extLst>
          </p:cNvPr>
          <p:cNvSpPr txBox="1"/>
          <p:nvPr/>
        </p:nvSpPr>
        <p:spPr>
          <a:xfrm>
            <a:off x="1254329" y="-17480"/>
            <a:ext cx="5943600" cy="400110"/>
          </a:xfrm>
          <a:prstGeom prst="rect">
            <a:avLst/>
          </a:prstGeom>
          <a:solidFill>
            <a:srgbClr val="E8E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Deplece Cl</a:t>
            </a:r>
            <a:r>
              <a:rPr lang="cs-CZ" sz="2000" baseline="30000" dirty="0"/>
              <a:t>-</a:t>
            </a:r>
            <a:r>
              <a:rPr lang="cs-CZ" sz="2000" dirty="0"/>
              <a:t>, retence HCO</a:t>
            </a:r>
            <a:r>
              <a:rPr lang="cs-CZ" sz="2000" baseline="-25000" dirty="0"/>
              <a:t>3</a:t>
            </a:r>
            <a:r>
              <a:rPr lang="cs-CZ" sz="2000" baseline="30000" dirty="0"/>
              <a:t>-</a:t>
            </a:r>
            <a:endParaRPr lang="en-US" sz="2000" baseline="30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98D5B0-CCE8-6416-1041-6EB06A721A80}"/>
              </a:ext>
            </a:extLst>
          </p:cNvPr>
          <p:cNvSpPr txBox="1"/>
          <p:nvPr/>
        </p:nvSpPr>
        <p:spPr>
          <a:xfrm>
            <a:off x="9165579" y="243970"/>
            <a:ext cx="1575249" cy="707886"/>
          </a:xfrm>
          <a:prstGeom prst="rect">
            <a:avLst/>
          </a:prstGeom>
          <a:solidFill>
            <a:srgbClr val="E8E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Intersticiální tekutina</a:t>
            </a:r>
            <a:endParaRPr lang="en-US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555F49-6BF3-B911-C85A-3B73285FEEFA}"/>
              </a:ext>
            </a:extLst>
          </p:cNvPr>
          <p:cNvSpPr txBox="1"/>
          <p:nvPr/>
        </p:nvSpPr>
        <p:spPr>
          <a:xfrm>
            <a:off x="4199767" y="398615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  <a:endParaRPr lang="en-US" baseline="30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AC9EF8-5993-5E4C-6FFB-6B56614E3CDC}"/>
              </a:ext>
            </a:extLst>
          </p:cNvPr>
          <p:cNvSpPr txBox="1"/>
          <p:nvPr/>
        </p:nvSpPr>
        <p:spPr>
          <a:xfrm>
            <a:off x="4170456" y="417486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BB83D7-EB11-A532-6FE4-DB6C89008994}"/>
              </a:ext>
            </a:extLst>
          </p:cNvPr>
          <p:cNvSpPr txBox="1"/>
          <p:nvPr/>
        </p:nvSpPr>
        <p:spPr>
          <a:xfrm>
            <a:off x="7749883" y="3275956"/>
            <a:ext cx="72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E018BEB-3CEE-ADEE-8198-E9BD6E16BD4A}"/>
              </a:ext>
            </a:extLst>
          </p:cNvPr>
          <p:cNvSpPr txBox="1"/>
          <p:nvPr/>
        </p:nvSpPr>
        <p:spPr>
          <a:xfrm>
            <a:off x="290093" y="402910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5D6B99-2487-0F64-45CB-3DBB5D4E9DF5}"/>
              </a:ext>
            </a:extLst>
          </p:cNvPr>
          <p:cNvSpPr txBox="1"/>
          <p:nvPr/>
        </p:nvSpPr>
        <p:spPr>
          <a:xfrm>
            <a:off x="3177125" y="4445374"/>
            <a:ext cx="79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35D8D5-16E8-EABB-5E92-75F0B42A2504}"/>
              </a:ext>
            </a:extLst>
          </p:cNvPr>
          <p:cNvSpPr txBox="1"/>
          <p:nvPr/>
        </p:nvSpPr>
        <p:spPr>
          <a:xfrm>
            <a:off x="7977599" y="435061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  <a:endParaRPr lang="en-US" baseline="3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8E3CBE-849B-0C4A-FA0D-8DB913040CD4}"/>
              </a:ext>
            </a:extLst>
          </p:cNvPr>
          <p:cNvSpPr txBox="1"/>
          <p:nvPr/>
        </p:nvSpPr>
        <p:spPr>
          <a:xfrm>
            <a:off x="9517585" y="3859798"/>
            <a:ext cx="117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+ 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en-US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977AFC3-36CA-9B04-518A-46BAB5D89290}"/>
              </a:ext>
            </a:extLst>
          </p:cNvPr>
          <p:cNvCxnSpPr>
            <a:cxnSpLocks/>
          </p:cNvCxnSpPr>
          <p:nvPr/>
        </p:nvCxnSpPr>
        <p:spPr>
          <a:xfrm flipH="1">
            <a:off x="4487034" y="3528952"/>
            <a:ext cx="1230559" cy="684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7E4797-01CA-F1A9-3FEB-0D43D18E71B8}"/>
              </a:ext>
            </a:extLst>
          </p:cNvPr>
          <p:cNvSpPr txBox="1"/>
          <p:nvPr/>
        </p:nvSpPr>
        <p:spPr>
          <a:xfrm>
            <a:off x="5705454" y="3306522"/>
            <a:ext cx="1408014" cy="523220"/>
          </a:xfrm>
          <a:prstGeom prst="rect">
            <a:avLst/>
          </a:prstGeom>
          <a:solidFill>
            <a:srgbClr val="FDEADB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Parietální</a:t>
            </a:r>
          </a:p>
          <a:p>
            <a:r>
              <a:rPr lang="cs-CZ" sz="1400" dirty="0"/>
              <a:t> buňky</a:t>
            </a:r>
            <a:endParaRPr lang="en-US" sz="1400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1E8E9C1-1BCC-51BD-D590-2D3ED523559B}"/>
              </a:ext>
            </a:extLst>
          </p:cNvPr>
          <p:cNvCxnSpPr>
            <a:cxnSpLocks/>
            <a:stCxn id="19" idx="3"/>
            <a:endCxn id="8" idx="1"/>
          </p:cNvCxnSpPr>
          <p:nvPr/>
        </p:nvCxnSpPr>
        <p:spPr>
          <a:xfrm>
            <a:off x="2760648" y="3668250"/>
            <a:ext cx="1409808" cy="6912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B10E913-AEEA-4C02-FF2A-C143C6309608}"/>
              </a:ext>
            </a:extLst>
          </p:cNvPr>
          <p:cNvSpPr txBox="1"/>
          <p:nvPr/>
        </p:nvSpPr>
        <p:spPr>
          <a:xfrm>
            <a:off x="5709060" y="4165947"/>
            <a:ext cx="1408015" cy="738664"/>
          </a:xfrm>
          <a:prstGeom prst="rect">
            <a:avLst/>
          </a:prstGeom>
          <a:solidFill>
            <a:srgbClr val="FDEADB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Pankreatické a duodenální buňky</a:t>
            </a:r>
            <a:endParaRPr lang="en-US" sz="1400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531CAD3-EAD0-AB8C-9653-113F7FD26C4D}"/>
              </a:ext>
            </a:extLst>
          </p:cNvPr>
          <p:cNvCxnSpPr>
            <a:cxnSpLocks/>
          </p:cNvCxnSpPr>
          <p:nvPr/>
        </p:nvCxnSpPr>
        <p:spPr>
          <a:xfrm flipH="1">
            <a:off x="3776296" y="4519919"/>
            <a:ext cx="1929158" cy="134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8A21E9B-DD5C-2284-FED4-B607C843D8F8}"/>
              </a:ext>
            </a:extLst>
          </p:cNvPr>
          <p:cNvSpPr txBox="1"/>
          <p:nvPr/>
        </p:nvSpPr>
        <p:spPr>
          <a:xfrm>
            <a:off x="1352634" y="3406640"/>
            <a:ext cx="1408014" cy="523220"/>
          </a:xfrm>
          <a:prstGeom prst="rect">
            <a:avLst/>
          </a:prstGeom>
          <a:solidFill>
            <a:srgbClr val="FDEADB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Parietální</a:t>
            </a:r>
          </a:p>
          <a:p>
            <a:r>
              <a:rPr lang="cs-CZ" sz="1400" dirty="0"/>
              <a:t> buňky</a:t>
            </a:r>
            <a:endParaRPr lang="en-US" sz="1400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F37B739-4A72-8878-5E25-6B6DC56E2991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 flipV="1">
            <a:off x="697577" y="3668250"/>
            <a:ext cx="655057" cy="545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A0BB3E-08AC-3ABA-0F69-5BAB13A288B3}"/>
              </a:ext>
            </a:extLst>
          </p:cNvPr>
          <p:cNvSpPr txBox="1"/>
          <p:nvPr/>
        </p:nvSpPr>
        <p:spPr>
          <a:xfrm>
            <a:off x="1332759" y="4770939"/>
            <a:ext cx="1160721" cy="523220"/>
          </a:xfrm>
          <a:prstGeom prst="rect">
            <a:avLst/>
          </a:prstGeom>
          <a:solidFill>
            <a:srgbClr val="FDEADB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Střevní</a:t>
            </a:r>
          </a:p>
          <a:p>
            <a:r>
              <a:rPr lang="cs-CZ" sz="1400" dirty="0"/>
              <a:t> epitel</a:t>
            </a:r>
            <a:endParaRPr lang="en-US" sz="1400" dirty="0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47C408E-D8A7-1418-A774-9D7CFCD2FB44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655093" y="4335253"/>
            <a:ext cx="677666" cy="6972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68E556E-C810-DD4B-D638-6409CF65F509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2493480" y="5032549"/>
            <a:ext cx="815672" cy="264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AD39E50A-8C91-C673-86C2-C97A1C008618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435947" y="3580726"/>
            <a:ext cx="1081638" cy="463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AD0A850D-5E32-B916-2A86-E29CDB9020FC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8383479" y="4044464"/>
            <a:ext cx="1134106" cy="49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9527BD41-2486-FB75-C26E-937EADC72FB8}"/>
              </a:ext>
            </a:extLst>
          </p:cNvPr>
          <p:cNvCxnSpPr>
            <a:cxnSpLocks/>
          </p:cNvCxnSpPr>
          <p:nvPr/>
        </p:nvCxnSpPr>
        <p:spPr>
          <a:xfrm flipV="1">
            <a:off x="7129810" y="3460622"/>
            <a:ext cx="620073" cy="11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45484094-24DF-0368-B530-0A3D137552FE}"/>
              </a:ext>
            </a:extLst>
          </p:cNvPr>
          <p:cNvCxnSpPr>
            <a:cxnSpLocks/>
          </p:cNvCxnSpPr>
          <p:nvPr/>
        </p:nvCxnSpPr>
        <p:spPr>
          <a:xfrm>
            <a:off x="7117075" y="4535279"/>
            <a:ext cx="8605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651AA093-86A8-7124-87EB-A8D47DFADD43}"/>
              </a:ext>
            </a:extLst>
          </p:cNvPr>
          <p:cNvSpPr/>
          <p:nvPr/>
        </p:nvSpPr>
        <p:spPr>
          <a:xfrm>
            <a:off x="4783546" y="1411753"/>
            <a:ext cx="1382116" cy="43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Zvracení</a:t>
            </a:r>
            <a:endParaRPr lang="en-US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172EAA0-6B32-9821-6E6B-A816EDBE1FEC}"/>
              </a:ext>
            </a:extLst>
          </p:cNvPr>
          <p:cNvSpPr txBox="1"/>
          <p:nvPr/>
        </p:nvSpPr>
        <p:spPr>
          <a:xfrm>
            <a:off x="6113073" y="161336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032948E-3CA7-7A3B-F02E-8BC7A0142C22}"/>
              </a:ext>
            </a:extLst>
          </p:cNvPr>
          <p:cNvSpPr txBox="1"/>
          <p:nvPr/>
        </p:nvSpPr>
        <p:spPr>
          <a:xfrm>
            <a:off x="6127904" y="129386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  <a:endParaRPr lang="en-US" baseline="30000" dirty="0"/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97AB1BFF-AD9D-E5D7-BA78-9455DC6DB48D}"/>
              </a:ext>
            </a:extLst>
          </p:cNvPr>
          <p:cNvCxnSpPr>
            <a:cxnSpLocks/>
          </p:cNvCxnSpPr>
          <p:nvPr/>
        </p:nvCxnSpPr>
        <p:spPr>
          <a:xfrm flipV="1">
            <a:off x="8113700" y="1831157"/>
            <a:ext cx="0" cy="1512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BF616C0-38DB-2C89-35FB-E721CE318D4E}"/>
              </a:ext>
            </a:extLst>
          </p:cNvPr>
          <p:cNvSpPr txBox="1"/>
          <p:nvPr/>
        </p:nvSpPr>
        <p:spPr>
          <a:xfrm>
            <a:off x="7749883" y="1465522"/>
            <a:ext cx="8181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22C2256-D8EA-D53D-940E-318EACA42CC1}"/>
              </a:ext>
            </a:extLst>
          </p:cNvPr>
          <p:cNvSpPr txBox="1"/>
          <p:nvPr/>
        </p:nvSpPr>
        <p:spPr>
          <a:xfrm>
            <a:off x="247609" y="1338158"/>
            <a:ext cx="4074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ED6236ED-29CB-BC2F-BA36-6A61B9DF76CA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451351" y="1707490"/>
            <a:ext cx="42484" cy="2336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0F842AF-32A7-4DE4-98E1-E38631C14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05"/>
          <a:stretch/>
        </p:blipFill>
        <p:spPr>
          <a:xfrm>
            <a:off x="0" y="1611793"/>
            <a:ext cx="12192000" cy="46374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D2D2589-BDF4-4CF9-B872-F004A6EEA8E5}"/>
              </a:ext>
            </a:extLst>
          </p:cNvPr>
          <p:cNvSpPr txBox="1"/>
          <p:nvPr/>
        </p:nvSpPr>
        <p:spPr>
          <a:xfrm>
            <a:off x="1594011" y="1736812"/>
            <a:ext cx="1652418" cy="523220"/>
          </a:xfrm>
          <a:prstGeom prst="rect">
            <a:avLst/>
          </a:prstGeom>
          <a:solidFill>
            <a:srgbClr val="CBE3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Alfa – interkalární buňky</a:t>
            </a:r>
            <a:endParaRPr lang="en-US" sz="1400" i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C3C57A5-6488-488E-94DD-3B8962418028}"/>
              </a:ext>
            </a:extLst>
          </p:cNvPr>
          <p:cNvSpPr txBox="1"/>
          <p:nvPr/>
        </p:nvSpPr>
        <p:spPr>
          <a:xfrm>
            <a:off x="8187052" y="1643133"/>
            <a:ext cx="1652418" cy="523220"/>
          </a:xfrm>
          <a:prstGeom prst="rect">
            <a:avLst/>
          </a:prstGeom>
          <a:solidFill>
            <a:srgbClr val="CBE3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Beta – interkalární buňky</a:t>
            </a:r>
            <a:endParaRPr lang="en-US" sz="1400" i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344ED21-3FDB-4A9B-98E2-CD9F02090B78}"/>
              </a:ext>
            </a:extLst>
          </p:cNvPr>
          <p:cNvSpPr txBox="1"/>
          <p:nvPr/>
        </p:nvSpPr>
        <p:spPr>
          <a:xfrm>
            <a:off x="55699" y="1691403"/>
            <a:ext cx="1188256" cy="738664"/>
          </a:xfrm>
          <a:prstGeom prst="rect">
            <a:avLst/>
          </a:prstGeom>
          <a:solidFill>
            <a:srgbClr val="FFF9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Lumen sběrných kanálků</a:t>
            </a:r>
            <a:endParaRPr lang="en-US" sz="1400" i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9D20317-97CA-4E5F-AFB0-9A614CDF3193}"/>
              </a:ext>
            </a:extLst>
          </p:cNvPr>
          <p:cNvSpPr txBox="1"/>
          <p:nvPr/>
        </p:nvSpPr>
        <p:spPr>
          <a:xfrm>
            <a:off x="6489763" y="1643133"/>
            <a:ext cx="1188256" cy="738664"/>
          </a:xfrm>
          <a:prstGeom prst="rect">
            <a:avLst/>
          </a:prstGeom>
          <a:solidFill>
            <a:srgbClr val="FFF9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Lumen sběrných kanálků</a:t>
            </a:r>
            <a:endParaRPr lang="en-US" sz="1400" i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F2E89D9-D3F9-49CE-94D4-0406BEC5F663}"/>
              </a:ext>
            </a:extLst>
          </p:cNvPr>
          <p:cNvSpPr txBox="1"/>
          <p:nvPr/>
        </p:nvSpPr>
        <p:spPr>
          <a:xfrm>
            <a:off x="10222401" y="1691403"/>
            <a:ext cx="1188256" cy="523220"/>
          </a:xfrm>
          <a:prstGeom prst="rect">
            <a:avLst/>
          </a:prstGeom>
          <a:solidFill>
            <a:srgbClr val="E7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err="1"/>
              <a:t>Intersticium</a:t>
            </a:r>
            <a:r>
              <a:rPr lang="cs-CZ" sz="1400" i="1" dirty="0"/>
              <a:t> ledvin</a:t>
            </a:r>
            <a:endParaRPr lang="en-US" sz="1400" i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DF593D2-4A3F-4F21-AA83-1332FC152C49}"/>
              </a:ext>
            </a:extLst>
          </p:cNvPr>
          <p:cNvSpPr txBox="1"/>
          <p:nvPr/>
        </p:nvSpPr>
        <p:spPr>
          <a:xfrm>
            <a:off x="3834752" y="1661701"/>
            <a:ext cx="1188256" cy="523220"/>
          </a:xfrm>
          <a:prstGeom prst="rect">
            <a:avLst/>
          </a:prstGeom>
          <a:solidFill>
            <a:srgbClr val="E7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err="1"/>
              <a:t>Intersticium</a:t>
            </a:r>
            <a:r>
              <a:rPr lang="cs-CZ" sz="1400" i="1" dirty="0"/>
              <a:t> ledvin</a:t>
            </a:r>
            <a:endParaRPr lang="en-US" sz="1400" i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A9D878C-84FB-4B71-A3D9-AFFA8A55BB06}"/>
              </a:ext>
            </a:extLst>
          </p:cNvPr>
          <p:cNvSpPr txBox="1"/>
          <p:nvPr/>
        </p:nvSpPr>
        <p:spPr>
          <a:xfrm>
            <a:off x="106756" y="3316910"/>
            <a:ext cx="1081499" cy="307777"/>
          </a:xfrm>
          <a:prstGeom prst="rect">
            <a:avLst/>
          </a:prstGeom>
          <a:solidFill>
            <a:srgbClr val="FFF9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K</a:t>
            </a:r>
            <a:r>
              <a:rPr lang="cs-CZ" sz="1400" i="1" baseline="30000" dirty="0"/>
              <a:t>+</a:t>
            </a:r>
            <a:endParaRPr lang="en-US" sz="1400" i="1" baseline="3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33E0BD-C47C-44A1-B6B5-592017E33451}"/>
              </a:ext>
            </a:extLst>
          </p:cNvPr>
          <p:cNvSpPr txBox="1"/>
          <p:nvPr/>
        </p:nvSpPr>
        <p:spPr>
          <a:xfrm>
            <a:off x="32488" y="5822083"/>
            <a:ext cx="1225391" cy="461665"/>
          </a:xfrm>
          <a:prstGeom prst="rect">
            <a:avLst/>
          </a:prstGeom>
          <a:solidFill>
            <a:srgbClr val="FFF9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Acidifikace moči</a:t>
            </a:r>
          </a:p>
          <a:p>
            <a:pPr algn="ctr"/>
            <a:endParaRPr lang="cs-CZ" sz="1200" i="1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EA16C8C-DC81-47C3-BE98-2E24A188CB7C}"/>
              </a:ext>
            </a:extLst>
          </p:cNvPr>
          <p:cNvSpPr txBox="1"/>
          <p:nvPr/>
        </p:nvSpPr>
        <p:spPr>
          <a:xfrm>
            <a:off x="6288624" y="5818918"/>
            <a:ext cx="1225391" cy="461665"/>
          </a:xfrm>
          <a:prstGeom prst="rect">
            <a:avLst/>
          </a:prstGeom>
          <a:solidFill>
            <a:srgbClr val="FFF9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Alkalizace moči</a:t>
            </a:r>
          </a:p>
          <a:p>
            <a:pPr algn="ctr"/>
            <a:endParaRPr lang="cs-CZ" sz="1200" i="1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40F23F3-C841-498B-96CC-5EB4214ABD32}"/>
              </a:ext>
            </a:extLst>
          </p:cNvPr>
          <p:cNvSpPr txBox="1"/>
          <p:nvPr/>
        </p:nvSpPr>
        <p:spPr>
          <a:xfrm>
            <a:off x="3816184" y="5765610"/>
            <a:ext cx="1225391" cy="276999"/>
          </a:xfrm>
          <a:prstGeom prst="rect">
            <a:avLst/>
          </a:prstGeom>
          <a:solidFill>
            <a:srgbClr val="E7DEEC"/>
          </a:solidFill>
        </p:spPr>
        <p:txBody>
          <a:bodyPr wrap="square" rtlCol="0">
            <a:spAutoFit/>
          </a:bodyPr>
          <a:lstStyle/>
          <a:p>
            <a:pPr algn="ctr"/>
            <a:endParaRPr lang="cs-CZ" sz="1200" i="1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58CE5CE-8EB8-4652-B63A-E580C3F47061}"/>
              </a:ext>
            </a:extLst>
          </p:cNvPr>
          <p:cNvSpPr txBox="1"/>
          <p:nvPr/>
        </p:nvSpPr>
        <p:spPr>
          <a:xfrm>
            <a:off x="4010362" y="4277525"/>
            <a:ext cx="1100063" cy="646331"/>
          </a:xfrm>
          <a:prstGeom prst="rect">
            <a:avLst/>
          </a:prstGeom>
          <a:solidFill>
            <a:srgbClr val="E7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Alkalizace vnitřního prostředí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232987A-DCE8-44EE-8D41-92141E3B3200}"/>
              </a:ext>
            </a:extLst>
          </p:cNvPr>
          <p:cNvSpPr txBox="1"/>
          <p:nvPr/>
        </p:nvSpPr>
        <p:spPr>
          <a:xfrm>
            <a:off x="10387181" y="3301521"/>
            <a:ext cx="1100063" cy="646331"/>
          </a:xfrm>
          <a:prstGeom prst="rect">
            <a:avLst/>
          </a:prstGeom>
          <a:solidFill>
            <a:srgbClr val="E7DEEC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/>
              <a:t>Acidifikace vnitřního prostředí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CDC33E4-B5BB-4CF6-9674-9B84B79B81A7}"/>
              </a:ext>
            </a:extLst>
          </p:cNvPr>
          <p:cNvSpPr txBox="1"/>
          <p:nvPr/>
        </p:nvSpPr>
        <p:spPr>
          <a:xfrm>
            <a:off x="3984780" y="2204864"/>
            <a:ext cx="87263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vysoké [H</a:t>
            </a:r>
            <a:r>
              <a:rPr lang="cs-CZ" sz="1100" baseline="30000" dirty="0"/>
              <a:t>+</a:t>
            </a:r>
            <a:r>
              <a:rPr lang="cs-CZ" sz="1100" dirty="0"/>
              <a:t>]</a:t>
            </a:r>
            <a:endParaRPr lang="en-US" sz="1100" baseline="30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08582BB-3B2E-45A0-B4A5-3911710BDAC5}"/>
              </a:ext>
            </a:extLst>
          </p:cNvPr>
          <p:cNvSpPr txBox="1"/>
          <p:nvPr/>
        </p:nvSpPr>
        <p:spPr>
          <a:xfrm>
            <a:off x="10373255" y="2310135"/>
            <a:ext cx="8722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nízké [H</a:t>
            </a:r>
            <a:r>
              <a:rPr lang="cs-CZ" sz="1200" baseline="30000" dirty="0"/>
              <a:t>+</a:t>
            </a:r>
            <a:r>
              <a:rPr lang="cs-CZ" sz="1200" dirty="0"/>
              <a:t>]</a:t>
            </a:r>
            <a:endParaRPr lang="en-US" sz="1200" baseline="300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7BDCF01-1724-451F-BFE9-CE3CE9B2123D}"/>
              </a:ext>
            </a:extLst>
          </p:cNvPr>
          <p:cNvSpPr txBox="1"/>
          <p:nvPr/>
        </p:nvSpPr>
        <p:spPr>
          <a:xfrm rot="5400000">
            <a:off x="5352122" y="2237939"/>
            <a:ext cx="631407" cy="276999"/>
          </a:xfrm>
          <a:prstGeom prst="rect">
            <a:avLst/>
          </a:prstGeom>
          <a:solidFill>
            <a:srgbClr val="F8CE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Krev</a:t>
            </a:r>
            <a:endParaRPr lang="en-US" sz="1200" baseline="30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027ECFB-B13C-4ABE-B611-AC2C406A366D}"/>
              </a:ext>
            </a:extLst>
          </p:cNvPr>
          <p:cNvSpPr txBox="1"/>
          <p:nvPr/>
        </p:nvSpPr>
        <p:spPr>
          <a:xfrm rot="5400000">
            <a:off x="11616384" y="2391827"/>
            <a:ext cx="631407" cy="276999"/>
          </a:xfrm>
          <a:prstGeom prst="rect">
            <a:avLst/>
          </a:prstGeom>
          <a:solidFill>
            <a:srgbClr val="F8CE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Krev</a:t>
            </a:r>
            <a:endParaRPr lang="en-US" sz="1200" baseline="300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8C7208D-BE99-4F40-A3AA-B1C2CFBC3E08}"/>
              </a:ext>
            </a:extLst>
          </p:cNvPr>
          <p:cNvSpPr txBox="1"/>
          <p:nvPr/>
        </p:nvSpPr>
        <p:spPr>
          <a:xfrm>
            <a:off x="7628140" y="6440225"/>
            <a:ext cx="4483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podle © </a:t>
            </a:r>
            <a:r>
              <a:rPr lang="cs-CZ" sz="1100" dirty="0" err="1"/>
              <a:t>Dee</a:t>
            </a:r>
            <a:r>
              <a:rPr lang="cs-CZ" sz="1100" dirty="0"/>
              <a:t> </a:t>
            </a:r>
            <a:r>
              <a:rPr lang="cs-CZ" sz="1100" dirty="0" err="1"/>
              <a:t>Unlaub</a:t>
            </a:r>
            <a:r>
              <a:rPr lang="cs-CZ" sz="1100" dirty="0"/>
              <a:t> </a:t>
            </a:r>
            <a:r>
              <a:rPr lang="cs-CZ" sz="1100" dirty="0" err="1"/>
              <a:t>Silverthorn</a:t>
            </a:r>
            <a:r>
              <a:rPr lang="cs-CZ" sz="1100" dirty="0"/>
              <a:t>: </a:t>
            </a:r>
            <a:r>
              <a:rPr lang="cs-CZ" sz="1100" dirty="0" err="1"/>
              <a:t>Human</a:t>
            </a:r>
            <a:r>
              <a:rPr lang="cs-CZ" sz="1100" dirty="0"/>
              <a:t> </a:t>
            </a:r>
            <a:r>
              <a:rPr lang="cs-CZ" sz="1100" dirty="0" err="1"/>
              <a:t>Physiology</a:t>
            </a:r>
            <a:r>
              <a:rPr lang="cs-CZ" sz="1100" dirty="0"/>
              <a:t>,  </a:t>
            </a:r>
            <a:r>
              <a:rPr lang="cs-CZ" sz="1100" dirty="0" err="1"/>
              <a:t>Sixth</a:t>
            </a:r>
            <a:r>
              <a:rPr lang="cs-CZ" sz="1100" dirty="0"/>
              <a:t> </a:t>
            </a:r>
            <a:r>
              <a:rPr lang="cs-CZ" sz="1100" dirty="0" err="1"/>
              <a:t>Edition</a:t>
            </a:r>
            <a:r>
              <a:rPr lang="cs-CZ" sz="1100" dirty="0"/>
              <a:t>, </a:t>
            </a:r>
            <a:r>
              <a:rPr lang="cs-CZ" sz="1100" dirty="0" err="1"/>
              <a:t>Pearson</a:t>
            </a:r>
            <a:endParaRPr lang="en-US" sz="1100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7BCD6A7C-FE0E-4CF3-846A-6B3E4FE70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394" y="45396"/>
            <a:ext cx="1612966" cy="1566397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B5B47158-76AF-4EC5-A80D-C43A40D0ED78}"/>
              </a:ext>
            </a:extLst>
          </p:cNvPr>
          <p:cNvSpPr txBox="1"/>
          <p:nvPr/>
        </p:nvSpPr>
        <p:spPr>
          <a:xfrm>
            <a:off x="557763" y="1208465"/>
            <a:ext cx="361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Adaptační reakce ledvin na </a:t>
            </a:r>
            <a:r>
              <a:rPr lang="cs-CZ" b="1" dirty="0" err="1"/>
              <a:t>acidémii</a:t>
            </a:r>
            <a:endParaRPr lang="en-US" b="1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D3829FF-C93B-4AC0-B275-B4526FA57607}"/>
              </a:ext>
            </a:extLst>
          </p:cNvPr>
          <p:cNvSpPr txBox="1"/>
          <p:nvPr/>
        </p:nvSpPr>
        <p:spPr>
          <a:xfrm>
            <a:off x="6982540" y="1178289"/>
            <a:ext cx="412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Adaptační reakce ledvin na </a:t>
            </a:r>
            <a:r>
              <a:rPr lang="cs-CZ" b="1" dirty="0" err="1"/>
              <a:t>alkalémii</a:t>
            </a:r>
            <a:endParaRPr lang="en-US" b="1" dirty="0"/>
          </a:p>
        </p:txBody>
      </p:sp>
      <p:sp>
        <p:nvSpPr>
          <p:cNvPr id="2" name="TextBox 1">
            <a:hlinkClick r:id="rId5" action="ppaction://hlinksldjump"/>
            <a:extLst>
              <a:ext uri="{FF2B5EF4-FFF2-40B4-BE49-F238E27FC236}">
                <a16:creationId xmlns:a16="http://schemas.microsoft.com/office/drawing/2014/main" id="{8C35F8F2-7808-2606-B071-529A51A0FD6E}"/>
              </a:ext>
            </a:extLst>
          </p:cNvPr>
          <p:cNvSpPr txBox="1"/>
          <p:nvPr/>
        </p:nvSpPr>
        <p:spPr>
          <a:xfrm>
            <a:off x="0" y="6506568"/>
            <a:ext cx="165942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Zpět na obsah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3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4" name="Object 2">
            <a:extLst>
              <a:ext uri="{FF2B5EF4-FFF2-40B4-BE49-F238E27FC236}">
                <a16:creationId xmlns:a16="http://schemas.microsoft.com/office/drawing/2014/main" id="{9D3C5B18-0AD1-464C-8851-40658B952D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3" y="3998913"/>
          <a:ext cx="131286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1495431" imgH="1771790" progId="Obraz programu Malování">
                  <p:embed/>
                </p:oleObj>
              </mc:Choice>
              <mc:Fallback>
                <p:oleObj name="Rastrový obraz" r:id="rId3" imgW="1495431" imgH="1771790" progId="Obraz programu Malování">
                  <p:embed/>
                  <p:pic>
                    <p:nvPicPr>
                      <p:cNvPr id="197634" name="Object 2">
                        <a:extLst>
                          <a:ext uri="{FF2B5EF4-FFF2-40B4-BE49-F238E27FC236}">
                            <a16:creationId xmlns:a16="http://schemas.microsoft.com/office/drawing/2014/main" id="{9D3C5B18-0AD1-464C-8851-40658B952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3998913"/>
                        <a:ext cx="1312862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39" name="Group 3">
            <a:extLst>
              <a:ext uri="{FF2B5EF4-FFF2-40B4-BE49-F238E27FC236}">
                <a16:creationId xmlns:a16="http://schemas.microsoft.com/office/drawing/2014/main" id="{D59D2D80-EEA2-48D4-A26A-F3A998EF06C4}"/>
              </a:ext>
            </a:extLst>
          </p:cNvPr>
          <p:cNvGrpSpPr>
            <a:grpSpLocks/>
          </p:cNvGrpSpPr>
          <p:nvPr/>
        </p:nvGrpSpPr>
        <p:grpSpPr bwMode="auto">
          <a:xfrm>
            <a:off x="5119689" y="539751"/>
            <a:ext cx="1373187" cy="1719263"/>
            <a:chOff x="2439" y="223"/>
            <a:chExt cx="615" cy="706"/>
          </a:xfrm>
        </p:grpSpPr>
        <p:sp>
          <p:nvSpPr>
            <p:cNvPr id="40030" name="Freeform 4">
              <a:extLst>
                <a:ext uri="{FF2B5EF4-FFF2-40B4-BE49-F238E27FC236}">
                  <a16:creationId xmlns:a16="http://schemas.microsoft.com/office/drawing/2014/main" id="{52EE1B4F-BF20-4012-81CF-BE12CEF37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241"/>
              <a:ext cx="615" cy="688"/>
            </a:xfrm>
            <a:custGeom>
              <a:avLst/>
              <a:gdLst>
                <a:gd name="T0" fmla="*/ 0 w 1845"/>
                <a:gd name="T1" fmla="*/ 202 h 2066"/>
                <a:gd name="T2" fmla="*/ 1 w 1845"/>
                <a:gd name="T3" fmla="*/ 185 h 2066"/>
                <a:gd name="T4" fmla="*/ 6 w 1845"/>
                <a:gd name="T5" fmla="*/ 175 h 2066"/>
                <a:gd name="T6" fmla="*/ 16 w 1845"/>
                <a:gd name="T7" fmla="*/ 169 h 2066"/>
                <a:gd name="T8" fmla="*/ 27 w 1845"/>
                <a:gd name="T9" fmla="*/ 168 h 2066"/>
                <a:gd name="T10" fmla="*/ 43 w 1845"/>
                <a:gd name="T11" fmla="*/ 174 h 2066"/>
                <a:gd name="T12" fmla="*/ 56 w 1845"/>
                <a:gd name="T13" fmla="*/ 167 h 2066"/>
                <a:gd name="T14" fmla="*/ 76 w 1845"/>
                <a:gd name="T15" fmla="*/ 164 h 2066"/>
                <a:gd name="T16" fmla="*/ 91 w 1845"/>
                <a:gd name="T17" fmla="*/ 158 h 2066"/>
                <a:gd name="T18" fmla="*/ 101 w 1845"/>
                <a:gd name="T19" fmla="*/ 140 h 2066"/>
                <a:gd name="T20" fmla="*/ 100 w 1845"/>
                <a:gd name="T21" fmla="*/ 126 h 2066"/>
                <a:gd name="T22" fmla="*/ 94 w 1845"/>
                <a:gd name="T23" fmla="*/ 106 h 2066"/>
                <a:gd name="T24" fmla="*/ 85 w 1845"/>
                <a:gd name="T25" fmla="*/ 67 h 2066"/>
                <a:gd name="T26" fmla="*/ 83 w 1845"/>
                <a:gd name="T27" fmla="*/ 16 h 2066"/>
                <a:gd name="T28" fmla="*/ 83 w 1845"/>
                <a:gd name="T29" fmla="*/ 2 h 2066"/>
                <a:gd name="T30" fmla="*/ 89 w 1845"/>
                <a:gd name="T31" fmla="*/ 4 h 2066"/>
                <a:gd name="T32" fmla="*/ 98 w 1845"/>
                <a:gd name="T33" fmla="*/ 5 h 2066"/>
                <a:gd name="T34" fmla="*/ 107 w 1845"/>
                <a:gd name="T35" fmla="*/ 4 h 2066"/>
                <a:gd name="T36" fmla="*/ 112 w 1845"/>
                <a:gd name="T37" fmla="*/ 0 h 2066"/>
                <a:gd name="T38" fmla="*/ 112 w 1845"/>
                <a:gd name="T39" fmla="*/ 39 h 2066"/>
                <a:gd name="T40" fmla="*/ 117 w 1845"/>
                <a:gd name="T41" fmla="*/ 87 h 2066"/>
                <a:gd name="T42" fmla="*/ 132 w 1845"/>
                <a:gd name="T43" fmla="*/ 106 h 2066"/>
                <a:gd name="T44" fmla="*/ 145 w 1845"/>
                <a:gd name="T45" fmla="*/ 93 h 2066"/>
                <a:gd name="T46" fmla="*/ 160 w 1845"/>
                <a:gd name="T47" fmla="*/ 86 h 2066"/>
                <a:gd name="T48" fmla="*/ 169 w 1845"/>
                <a:gd name="T49" fmla="*/ 85 h 2066"/>
                <a:gd name="T50" fmla="*/ 181 w 1845"/>
                <a:gd name="T51" fmla="*/ 87 h 2066"/>
                <a:gd name="T52" fmla="*/ 191 w 1845"/>
                <a:gd name="T53" fmla="*/ 94 h 2066"/>
                <a:gd name="T54" fmla="*/ 198 w 1845"/>
                <a:gd name="T55" fmla="*/ 105 h 2066"/>
                <a:gd name="T56" fmla="*/ 203 w 1845"/>
                <a:gd name="T57" fmla="*/ 125 h 2066"/>
                <a:gd name="T58" fmla="*/ 204 w 1845"/>
                <a:gd name="T59" fmla="*/ 151 h 2066"/>
                <a:gd name="T60" fmla="*/ 196 w 1845"/>
                <a:gd name="T61" fmla="*/ 170 h 2066"/>
                <a:gd name="T62" fmla="*/ 184 w 1845"/>
                <a:gd name="T63" fmla="*/ 186 h 2066"/>
                <a:gd name="T64" fmla="*/ 174 w 1845"/>
                <a:gd name="T65" fmla="*/ 198 h 2066"/>
                <a:gd name="T66" fmla="*/ 158 w 1845"/>
                <a:gd name="T67" fmla="*/ 209 h 2066"/>
                <a:gd name="T68" fmla="*/ 142 w 1845"/>
                <a:gd name="T69" fmla="*/ 216 h 2066"/>
                <a:gd name="T70" fmla="*/ 120 w 1845"/>
                <a:gd name="T71" fmla="*/ 223 h 2066"/>
                <a:gd name="T72" fmla="*/ 82 w 1845"/>
                <a:gd name="T73" fmla="*/ 229 h 2066"/>
                <a:gd name="T74" fmla="*/ 57 w 1845"/>
                <a:gd name="T75" fmla="*/ 226 h 2066"/>
                <a:gd name="T76" fmla="*/ 40 w 1845"/>
                <a:gd name="T77" fmla="*/ 217 h 2066"/>
                <a:gd name="T78" fmla="*/ 29 w 1845"/>
                <a:gd name="T79" fmla="*/ 201 h 2066"/>
                <a:gd name="T80" fmla="*/ 22 w 1845"/>
                <a:gd name="T81" fmla="*/ 203 h 2066"/>
                <a:gd name="T82" fmla="*/ 13 w 1845"/>
                <a:gd name="T83" fmla="*/ 213 h 2066"/>
                <a:gd name="T84" fmla="*/ 1 w 1845"/>
                <a:gd name="T85" fmla="*/ 211 h 20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45"/>
                <a:gd name="T130" fmla="*/ 0 h 2066"/>
                <a:gd name="T131" fmla="*/ 1845 w 1845"/>
                <a:gd name="T132" fmla="*/ 2066 h 20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45" h="2066">
                  <a:moveTo>
                    <a:pt x="13" y="1900"/>
                  </a:moveTo>
                  <a:lnTo>
                    <a:pt x="0" y="1824"/>
                  </a:lnTo>
                  <a:lnTo>
                    <a:pt x="0" y="1721"/>
                  </a:lnTo>
                  <a:lnTo>
                    <a:pt x="9" y="1669"/>
                  </a:lnTo>
                  <a:lnTo>
                    <a:pt x="21" y="1624"/>
                  </a:lnTo>
                  <a:lnTo>
                    <a:pt x="58" y="1581"/>
                  </a:lnTo>
                  <a:lnTo>
                    <a:pt x="90" y="1549"/>
                  </a:lnTo>
                  <a:lnTo>
                    <a:pt x="144" y="1521"/>
                  </a:lnTo>
                  <a:lnTo>
                    <a:pt x="193" y="1515"/>
                  </a:lnTo>
                  <a:lnTo>
                    <a:pt x="240" y="1515"/>
                  </a:lnTo>
                  <a:lnTo>
                    <a:pt x="295" y="1535"/>
                  </a:lnTo>
                  <a:lnTo>
                    <a:pt x="391" y="1570"/>
                  </a:lnTo>
                  <a:lnTo>
                    <a:pt x="446" y="1535"/>
                  </a:lnTo>
                  <a:lnTo>
                    <a:pt x="508" y="1501"/>
                  </a:lnTo>
                  <a:lnTo>
                    <a:pt x="590" y="1480"/>
                  </a:lnTo>
                  <a:lnTo>
                    <a:pt x="686" y="1473"/>
                  </a:lnTo>
                  <a:lnTo>
                    <a:pt x="755" y="1466"/>
                  </a:lnTo>
                  <a:lnTo>
                    <a:pt x="817" y="1424"/>
                  </a:lnTo>
                  <a:lnTo>
                    <a:pt x="877" y="1342"/>
                  </a:lnTo>
                  <a:lnTo>
                    <a:pt x="906" y="1259"/>
                  </a:lnTo>
                  <a:lnTo>
                    <a:pt x="912" y="1173"/>
                  </a:lnTo>
                  <a:lnTo>
                    <a:pt x="903" y="1131"/>
                  </a:lnTo>
                  <a:lnTo>
                    <a:pt x="892" y="1089"/>
                  </a:lnTo>
                  <a:lnTo>
                    <a:pt x="846" y="959"/>
                  </a:lnTo>
                  <a:lnTo>
                    <a:pt x="803" y="796"/>
                  </a:lnTo>
                  <a:lnTo>
                    <a:pt x="768" y="605"/>
                  </a:lnTo>
                  <a:lnTo>
                    <a:pt x="748" y="371"/>
                  </a:lnTo>
                  <a:lnTo>
                    <a:pt x="744" y="146"/>
                  </a:lnTo>
                  <a:lnTo>
                    <a:pt x="741" y="0"/>
                  </a:lnTo>
                  <a:lnTo>
                    <a:pt x="749" y="17"/>
                  </a:lnTo>
                  <a:lnTo>
                    <a:pt x="772" y="31"/>
                  </a:lnTo>
                  <a:lnTo>
                    <a:pt x="803" y="40"/>
                  </a:lnTo>
                  <a:lnTo>
                    <a:pt x="837" y="44"/>
                  </a:lnTo>
                  <a:lnTo>
                    <a:pt x="880" y="47"/>
                  </a:lnTo>
                  <a:lnTo>
                    <a:pt x="926" y="43"/>
                  </a:lnTo>
                  <a:lnTo>
                    <a:pt x="961" y="36"/>
                  </a:lnTo>
                  <a:lnTo>
                    <a:pt x="989" y="20"/>
                  </a:lnTo>
                  <a:lnTo>
                    <a:pt x="1008" y="1"/>
                  </a:lnTo>
                  <a:lnTo>
                    <a:pt x="1001" y="139"/>
                  </a:lnTo>
                  <a:lnTo>
                    <a:pt x="1004" y="350"/>
                  </a:lnTo>
                  <a:lnTo>
                    <a:pt x="1022" y="592"/>
                  </a:lnTo>
                  <a:lnTo>
                    <a:pt x="1051" y="786"/>
                  </a:lnTo>
                  <a:lnTo>
                    <a:pt x="1104" y="1053"/>
                  </a:lnTo>
                  <a:lnTo>
                    <a:pt x="1185" y="951"/>
                  </a:lnTo>
                  <a:lnTo>
                    <a:pt x="1241" y="894"/>
                  </a:lnTo>
                  <a:lnTo>
                    <a:pt x="1307" y="842"/>
                  </a:lnTo>
                  <a:lnTo>
                    <a:pt x="1392" y="793"/>
                  </a:lnTo>
                  <a:lnTo>
                    <a:pt x="1438" y="777"/>
                  </a:lnTo>
                  <a:lnTo>
                    <a:pt x="1477" y="770"/>
                  </a:lnTo>
                  <a:lnTo>
                    <a:pt x="1524" y="763"/>
                  </a:lnTo>
                  <a:lnTo>
                    <a:pt x="1574" y="766"/>
                  </a:lnTo>
                  <a:lnTo>
                    <a:pt x="1628" y="780"/>
                  </a:lnTo>
                  <a:lnTo>
                    <a:pt x="1678" y="812"/>
                  </a:lnTo>
                  <a:lnTo>
                    <a:pt x="1720" y="848"/>
                  </a:lnTo>
                  <a:lnTo>
                    <a:pt x="1748" y="888"/>
                  </a:lnTo>
                  <a:lnTo>
                    <a:pt x="1779" y="947"/>
                  </a:lnTo>
                  <a:lnTo>
                    <a:pt x="1803" y="1025"/>
                  </a:lnTo>
                  <a:lnTo>
                    <a:pt x="1826" y="1122"/>
                  </a:lnTo>
                  <a:lnTo>
                    <a:pt x="1845" y="1266"/>
                  </a:lnTo>
                  <a:lnTo>
                    <a:pt x="1838" y="1361"/>
                  </a:lnTo>
                  <a:lnTo>
                    <a:pt x="1803" y="1462"/>
                  </a:lnTo>
                  <a:lnTo>
                    <a:pt x="1760" y="1532"/>
                  </a:lnTo>
                  <a:lnTo>
                    <a:pt x="1717" y="1608"/>
                  </a:lnTo>
                  <a:lnTo>
                    <a:pt x="1659" y="1677"/>
                  </a:lnTo>
                  <a:lnTo>
                    <a:pt x="1619" y="1732"/>
                  </a:lnTo>
                  <a:lnTo>
                    <a:pt x="1562" y="1788"/>
                  </a:lnTo>
                  <a:lnTo>
                    <a:pt x="1503" y="1834"/>
                  </a:lnTo>
                  <a:lnTo>
                    <a:pt x="1419" y="1886"/>
                  </a:lnTo>
                  <a:lnTo>
                    <a:pt x="1329" y="1930"/>
                  </a:lnTo>
                  <a:lnTo>
                    <a:pt x="1275" y="1948"/>
                  </a:lnTo>
                  <a:lnTo>
                    <a:pt x="1178" y="1985"/>
                  </a:lnTo>
                  <a:lnTo>
                    <a:pt x="1077" y="2012"/>
                  </a:lnTo>
                  <a:lnTo>
                    <a:pt x="918" y="2047"/>
                  </a:lnTo>
                  <a:lnTo>
                    <a:pt x="741" y="2066"/>
                  </a:lnTo>
                  <a:lnTo>
                    <a:pt x="583" y="2051"/>
                  </a:lnTo>
                  <a:lnTo>
                    <a:pt x="511" y="2043"/>
                  </a:lnTo>
                  <a:lnTo>
                    <a:pt x="453" y="2024"/>
                  </a:lnTo>
                  <a:lnTo>
                    <a:pt x="364" y="1955"/>
                  </a:lnTo>
                  <a:lnTo>
                    <a:pt x="288" y="1851"/>
                  </a:lnTo>
                  <a:lnTo>
                    <a:pt x="261" y="1817"/>
                  </a:lnTo>
                  <a:lnTo>
                    <a:pt x="229" y="1815"/>
                  </a:lnTo>
                  <a:lnTo>
                    <a:pt x="199" y="1831"/>
                  </a:lnTo>
                  <a:lnTo>
                    <a:pt x="179" y="1907"/>
                  </a:lnTo>
                  <a:lnTo>
                    <a:pt x="117" y="1920"/>
                  </a:lnTo>
                  <a:lnTo>
                    <a:pt x="54" y="1916"/>
                  </a:lnTo>
                  <a:lnTo>
                    <a:pt x="13" y="1900"/>
                  </a:lnTo>
                  <a:close/>
                </a:path>
              </a:pathLst>
            </a:custGeom>
            <a:solidFill>
              <a:srgbClr val="4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31" name="Oval 5">
              <a:extLst>
                <a:ext uri="{FF2B5EF4-FFF2-40B4-BE49-F238E27FC236}">
                  <a16:creationId xmlns:a16="http://schemas.microsoft.com/office/drawing/2014/main" id="{1072434F-BFF8-4562-8FDC-8C381E3D0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223"/>
              <a:ext cx="89" cy="33"/>
            </a:xfrm>
            <a:prstGeom prst="ellipse">
              <a:avLst/>
            </a:prstGeom>
            <a:solidFill>
              <a:srgbClr val="00A0A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9940" name="Text Box 6">
            <a:extLst>
              <a:ext uri="{FF2B5EF4-FFF2-40B4-BE49-F238E27FC236}">
                <a16:creationId xmlns:a16="http://schemas.microsoft.com/office/drawing/2014/main" id="{1EC19D07-32B0-4C44-A63D-E55B33007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16970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400" b="1"/>
              <a:t>H</a:t>
            </a:r>
            <a:r>
              <a:rPr lang="cs-CZ" altLang="en-US" sz="2400" b="1" baseline="70000"/>
              <a:t>+</a:t>
            </a:r>
            <a:endParaRPr lang="cs-CZ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9941" name="Text Box 7">
            <a:extLst>
              <a:ext uri="{FF2B5EF4-FFF2-40B4-BE49-F238E27FC236}">
                <a16:creationId xmlns:a16="http://schemas.microsoft.com/office/drawing/2014/main" id="{75DC20D3-687D-44C1-B545-AC2018E2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1343025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400" b="1"/>
              <a:t>Cl</a:t>
            </a:r>
            <a:r>
              <a:rPr lang="cs-CZ" altLang="en-US" sz="2400" b="1" baseline="70000"/>
              <a:t>-</a:t>
            </a:r>
            <a:endParaRPr lang="cs-CZ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97640" name="Text Box 8">
            <a:extLst>
              <a:ext uri="{FF2B5EF4-FFF2-40B4-BE49-F238E27FC236}">
                <a16:creationId xmlns:a16="http://schemas.microsoft.com/office/drawing/2014/main" id="{4B63F8A6-5FF3-4778-B1D0-BDAD6511D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1" y="59658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400" b="1"/>
              <a:t>H</a:t>
            </a:r>
            <a:r>
              <a:rPr lang="cs-CZ" altLang="en-US" sz="2400" b="1" baseline="70000"/>
              <a:t>+</a:t>
            </a:r>
            <a:endParaRPr lang="cs-CZ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97641" name="Rectangle 9">
            <a:extLst>
              <a:ext uri="{FF2B5EF4-FFF2-40B4-BE49-F238E27FC236}">
                <a16:creationId xmlns:a16="http://schemas.microsoft.com/office/drawing/2014/main" id="{350A3F4A-AF89-4050-A870-0F6D64D5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568576"/>
            <a:ext cx="1231900" cy="1509713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642" name="Text Box 10">
            <a:extLst>
              <a:ext uri="{FF2B5EF4-FFF2-40B4-BE49-F238E27FC236}">
                <a16:creationId xmlns:a16="http://schemas.microsoft.com/office/drawing/2014/main" id="{BA4B7712-121E-4FB6-8066-B869095DB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4" y="5984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400" b="1"/>
              <a:t>K</a:t>
            </a:r>
            <a:r>
              <a:rPr lang="cs-CZ" altLang="en-US" sz="2400" b="1" baseline="70000"/>
              <a:t>+</a:t>
            </a:r>
            <a:endParaRPr lang="cs-CZ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97643" name="Text Box 11">
            <a:extLst>
              <a:ext uri="{FF2B5EF4-FFF2-40B4-BE49-F238E27FC236}">
                <a16:creationId xmlns:a16="http://schemas.microsoft.com/office/drawing/2014/main" id="{7E9F178F-8B60-4EC9-A633-DFDE2993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4" y="31273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400" b="1"/>
              <a:t>K</a:t>
            </a:r>
            <a:r>
              <a:rPr lang="cs-CZ" altLang="en-US" sz="2400" b="1" baseline="70000"/>
              <a:t>+</a:t>
            </a:r>
            <a:endParaRPr lang="cs-CZ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97644" name="Text Box 12">
            <a:extLst>
              <a:ext uri="{FF2B5EF4-FFF2-40B4-BE49-F238E27FC236}">
                <a16:creationId xmlns:a16="http://schemas.microsoft.com/office/drawing/2014/main" id="{2BED1C2A-CD37-4E51-944E-535CA280A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4" y="26717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400" b="1"/>
              <a:t>H</a:t>
            </a:r>
            <a:r>
              <a:rPr lang="cs-CZ" altLang="en-US" sz="2400" b="1" baseline="70000"/>
              <a:t>+</a:t>
            </a:r>
            <a:endParaRPr lang="cs-CZ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97645" name="Text Box 13">
            <a:extLst>
              <a:ext uri="{FF2B5EF4-FFF2-40B4-BE49-F238E27FC236}">
                <a16:creationId xmlns:a16="http://schemas.microsoft.com/office/drawing/2014/main" id="{32BF0BCB-B51C-434B-8622-503DF35E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6" y="31559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400" b="1"/>
              <a:t>K</a:t>
            </a:r>
            <a:r>
              <a:rPr lang="cs-CZ" altLang="en-US" sz="2400" b="1" baseline="70000"/>
              <a:t>+</a:t>
            </a:r>
            <a:endParaRPr lang="cs-CZ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9948" name="Text Box 14">
            <a:extLst>
              <a:ext uri="{FF2B5EF4-FFF2-40B4-BE49-F238E27FC236}">
                <a16:creationId xmlns:a16="http://schemas.microsoft.com/office/drawing/2014/main" id="{8E70D5C1-8AAA-484E-BA77-2027681AE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1" y="2705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400" b="1"/>
              <a:t>H</a:t>
            </a:r>
            <a:r>
              <a:rPr lang="cs-CZ" altLang="en-US" sz="2400" b="1" baseline="70000"/>
              <a:t>+</a:t>
            </a:r>
            <a:endParaRPr lang="cs-CZ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97647" name="Line 15">
            <a:extLst>
              <a:ext uri="{FF2B5EF4-FFF2-40B4-BE49-F238E27FC236}">
                <a16:creationId xmlns:a16="http://schemas.microsoft.com/office/drawing/2014/main" id="{2DC41C10-C426-4F20-BD96-3BB85443A7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8739" y="3359150"/>
            <a:ext cx="642937" cy="1270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Line 16">
            <a:extLst>
              <a:ext uri="{FF2B5EF4-FFF2-40B4-BE49-F238E27FC236}">
                <a16:creationId xmlns:a16="http://schemas.microsoft.com/office/drawing/2014/main" id="{FFCDAED9-1239-4128-9C3F-4ECB69C3C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376" y="3584576"/>
            <a:ext cx="9525" cy="2422525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Line 17">
            <a:extLst>
              <a:ext uri="{FF2B5EF4-FFF2-40B4-BE49-F238E27FC236}">
                <a16:creationId xmlns:a16="http://schemas.microsoft.com/office/drawing/2014/main" id="{67434A0D-9F68-47EA-9A46-5AB37DD5A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2935288"/>
            <a:ext cx="61595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Freeform 18">
            <a:extLst>
              <a:ext uri="{FF2B5EF4-FFF2-40B4-BE49-F238E27FC236}">
                <a16:creationId xmlns:a16="http://schemas.microsoft.com/office/drawing/2014/main" id="{2BC24E14-D77E-4C28-A27D-B60AAD14154D}"/>
              </a:ext>
            </a:extLst>
          </p:cNvPr>
          <p:cNvSpPr>
            <a:spLocks/>
          </p:cNvSpPr>
          <p:nvPr/>
        </p:nvSpPr>
        <p:spPr bwMode="auto">
          <a:xfrm>
            <a:off x="5848351" y="2168525"/>
            <a:ext cx="225425" cy="757238"/>
          </a:xfrm>
          <a:custGeom>
            <a:avLst/>
            <a:gdLst>
              <a:gd name="T0" fmla="*/ 357862133 w 142"/>
              <a:gd name="T1" fmla="*/ 1202116208 h 477"/>
              <a:gd name="T2" fmla="*/ 78124041 w 142"/>
              <a:gd name="T3" fmla="*/ 1068547079 h 477"/>
              <a:gd name="T4" fmla="*/ 10080624 w 142"/>
              <a:gd name="T5" fmla="*/ 549394483 h 477"/>
              <a:gd name="T6" fmla="*/ 25201558 w 142"/>
              <a:gd name="T7" fmla="*/ 0 h 477"/>
              <a:gd name="T8" fmla="*/ 0 60000 65536"/>
              <a:gd name="T9" fmla="*/ 0 60000 65536"/>
              <a:gd name="T10" fmla="*/ 0 60000 65536"/>
              <a:gd name="T11" fmla="*/ 0 60000 65536"/>
              <a:gd name="T12" fmla="*/ 0 w 142"/>
              <a:gd name="T13" fmla="*/ 0 h 477"/>
              <a:gd name="T14" fmla="*/ 142 w 142"/>
              <a:gd name="T15" fmla="*/ 477 h 4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" h="477">
                <a:moveTo>
                  <a:pt x="142" y="477"/>
                </a:moveTo>
                <a:cubicBezTo>
                  <a:pt x="124" y="469"/>
                  <a:pt x="54" y="467"/>
                  <a:pt x="31" y="424"/>
                </a:cubicBezTo>
                <a:cubicBezTo>
                  <a:pt x="8" y="381"/>
                  <a:pt x="8" y="289"/>
                  <a:pt x="4" y="218"/>
                </a:cubicBezTo>
                <a:cubicBezTo>
                  <a:pt x="0" y="147"/>
                  <a:pt x="9" y="45"/>
                  <a:pt x="10" y="0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651" name="Freeform 19">
            <a:extLst>
              <a:ext uri="{FF2B5EF4-FFF2-40B4-BE49-F238E27FC236}">
                <a16:creationId xmlns:a16="http://schemas.microsoft.com/office/drawing/2014/main" id="{160C24B6-0F19-412F-9784-C79C914571FE}"/>
              </a:ext>
            </a:extLst>
          </p:cNvPr>
          <p:cNvSpPr>
            <a:spLocks/>
          </p:cNvSpPr>
          <p:nvPr/>
        </p:nvSpPr>
        <p:spPr bwMode="auto">
          <a:xfrm>
            <a:off x="5705475" y="2876550"/>
            <a:ext cx="342900" cy="3117850"/>
          </a:xfrm>
          <a:custGeom>
            <a:avLst/>
            <a:gdLst>
              <a:gd name="T0" fmla="*/ 544353795 w 216"/>
              <a:gd name="T1" fmla="*/ 50403125 h 1964"/>
              <a:gd name="T2" fmla="*/ 75604691 w 216"/>
              <a:gd name="T3" fmla="*/ 816530620 h 1964"/>
              <a:gd name="T4" fmla="*/ 90725624 w 216"/>
              <a:gd name="T5" fmla="*/ 2147483647 h 1964"/>
              <a:gd name="T6" fmla="*/ 0 60000 65536"/>
              <a:gd name="T7" fmla="*/ 0 60000 65536"/>
              <a:gd name="T8" fmla="*/ 0 60000 65536"/>
              <a:gd name="T9" fmla="*/ 0 w 216"/>
              <a:gd name="T10" fmla="*/ 0 h 1964"/>
              <a:gd name="T11" fmla="*/ 216 w 216"/>
              <a:gd name="T12" fmla="*/ 1964 h 19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1964">
                <a:moveTo>
                  <a:pt x="216" y="20"/>
                </a:moveTo>
                <a:cubicBezTo>
                  <a:pt x="185" y="71"/>
                  <a:pt x="60" y="0"/>
                  <a:pt x="30" y="324"/>
                </a:cubicBezTo>
                <a:cubicBezTo>
                  <a:pt x="0" y="648"/>
                  <a:pt x="35" y="1622"/>
                  <a:pt x="36" y="1964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652" name="Text Box 20">
            <a:extLst>
              <a:ext uri="{FF2B5EF4-FFF2-40B4-BE49-F238E27FC236}">
                <a16:creationId xmlns:a16="http://schemas.microsoft.com/office/drawing/2014/main" id="{780A2F30-68D8-41E8-8F0D-358B4C26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6340475"/>
            <a:ext cx="1739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en-US" sz="1400" b="1">
                <a:latin typeface="Times New Roman" panose="02020603050405020304" pitchFamily="18" charset="0"/>
              </a:rPr>
              <a:t>Paradoxní acidifikace moči</a:t>
            </a:r>
          </a:p>
        </p:txBody>
      </p:sp>
      <p:sp>
        <p:nvSpPr>
          <p:cNvPr id="197653" name="Text Box 21">
            <a:extLst>
              <a:ext uri="{FF2B5EF4-FFF2-40B4-BE49-F238E27FC236}">
                <a16:creationId xmlns:a16="http://schemas.microsoft.com/office/drawing/2014/main" id="{1D347AE2-6F59-4DD2-B56D-96B54CA6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4052888"/>
            <a:ext cx="173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1400" b="1">
                <a:latin typeface="Times New Roman" panose="02020603050405020304" pitchFamily="18" charset="0"/>
              </a:rPr>
              <a:t>Deplece draslíku</a:t>
            </a:r>
          </a:p>
        </p:txBody>
      </p:sp>
      <p:sp>
        <p:nvSpPr>
          <p:cNvPr id="39956" name="Text Box 22">
            <a:extLst>
              <a:ext uri="{FF2B5EF4-FFF2-40B4-BE49-F238E27FC236}">
                <a16:creationId xmlns:a16="http://schemas.microsoft.com/office/drawing/2014/main" id="{9D570E96-E0FF-4C28-B95C-77D124C15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1071563"/>
            <a:ext cx="1065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1400" b="1">
                <a:latin typeface="Times New Roman" panose="02020603050405020304" pitchFamily="18" charset="0"/>
              </a:rPr>
              <a:t>Deplece chloridů</a:t>
            </a:r>
          </a:p>
        </p:txBody>
      </p:sp>
      <p:sp>
        <p:nvSpPr>
          <p:cNvPr id="197655" name="Text Box 23">
            <a:extLst>
              <a:ext uri="{FF2B5EF4-FFF2-40B4-BE49-F238E27FC236}">
                <a16:creationId xmlns:a16="http://schemas.microsoft.com/office/drawing/2014/main" id="{143590D1-50E7-4AB5-BE65-1623C39A8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75" y="6340475"/>
            <a:ext cx="1739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400" b="1">
                <a:latin typeface="Times New Roman" panose="02020603050405020304" pitchFamily="18" charset="0"/>
              </a:rPr>
              <a:t>Zvýšený odpad draslíku</a:t>
            </a:r>
          </a:p>
        </p:txBody>
      </p:sp>
      <p:sp>
        <p:nvSpPr>
          <p:cNvPr id="197656" name="Text Box 24">
            <a:extLst>
              <a:ext uri="{FF2B5EF4-FFF2-40B4-BE49-F238E27FC236}">
                <a16:creationId xmlns:a16="http://schemas.microsoft.com/office/drawing/2014/main" id="{B4656F2F-B58F-4CD2-9DAF-BC2334A6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6" y="3529013"/>
            <a:ext cx="1262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1400" b="1">
                <a:latin typeface="Times New Roman" panose="02020603050405020304" pitchFamily="18" charset="0"/>
              </a:rPr>
              <a:t>Intracelulární tekutina</a:t>
            </a:r>
          </a:p>
        </p:txBody>
      </p:sp>
      <p:sp>
        <p:nvSpPr>
          <p:cNvPr id="39959" name="Text Box 25">
            <a:extLst>
              <a:ext uri="{FF2B5EF4-FFF2-40B4-BE49-F238E27FC236}">
                <a16:creationId xmlns:a16="http://schemas.microsoft.com/office/drawing/2014/main" id="{D0751F18-5FE4-42CF-A3D2-F2B8972A5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26988"/>
            <a:ext cx="1739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en-US" sz="1400" b="1" u="sng">
                <a:latin typeface="Times New Roman" panose="02020603050405020304" pitchFamily="18" charset="0"/>
              </a:rPr>
              <a:t>Primární příčina:</a:t>
            </a:r>
            <a:r>
              <a:rPr lang="cs-CZ" altLang="en-US" sz="1400" b="1">
                <a:latin typeface="Times New Roman" panose="02020603050405020304" pitchFamily="18" charset="0"/>
              </a:rPr>
              <a:t> Ztráty Cl</a:t>
            </a:r>
            <a:r>
              <a:rPr lang="cs-CZ" altLang="en-US" b="1" baseline="36000">
                <a:latin typeface="Times New Roman" panose="02020603050405020304" pitchFamily="18" charset="0"/>
              </a:rPr>
              <a:t>-</a:t>
            </a:r>
            <a:r>
              <a:rPr lang="cs-CZ" altLang="en-US" sz="1400" b="1">
                <a:latin typeface="Times New Roman" panose="02020603050405020304" pitchFamily="18" charset="0"/>
              </a:rPr>
              <a:t> a H</a:t>
            </a:r>
            <a:r>
              <a:rPr lang="cs-CZ" altLang="en-US" sz="1600" b="1" baseline="38000">
                <a:latin typeface="Times New Roman" panose="02020603050405020304" pitchFamily="18" charset="0"/>
              </a:rPr>
              <a:t>+</a:t>
            </a:r>
            <a:r>
              <a:rPr lang="cs-CZ" altLang="en-US" sz="1400" b="1">
                <a:latin typeface="Times New Roman" panose="02020603050405020304" pitchFamily="18" charset="0"/>
              </a:rPr>
              <a:t> zvracením</a:t>
            </a:r>
          </a:p>
        </p:txBody>
      </p:sp>
      <p:sp>
        <p:nvSpPr>
          <p:cNvPr id="39960" name="Text Box 26">
            <a:extLst>
              <a:ext uri="{FF2B5EF4-FFF2-40B4-BE49-F238E27FC236}">
                <a16:creationId xmlns:a16="http://schemas.microsoft.com/office/drawing/2014/main" id="{49869E4D-4A9C-4DD0-A2DC-BDD1E94A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6" y="2178050"/>
            <a:ext cx="120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400" b="1">
                <a:latin typeface="Times New Roman" panose="02020603050405020304" pitchFamily="18" charset="0"/>
              </a:rPr>
              <a:t>Metabolická alkalóza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E10EF15C-E1A9-4EF7-8A93-329902775698}"/>
              </a:ext>
            </a:extLst>
          </p:cNvPr>
          <p:cNvGrpSpPr>
            <a:grpSpLocks/>
          </p:cNvGrpSpPr>
          <p:nvPr/>
        </p:nvGrpSpPr>
        <p:grpSpPr bwMode="auto">
          <a:xfrm>
            <a:off x="6470651" y="112714"/>
            <a:ext cx="4335463" cy="6613525"/>
            <a:chOff x="3116" y="71"/>
            <a:chExt cx="2731" cy="4166"/>
          </a:xfrm>
        </p:grpSpPr>
        <p:sp>
          <p:nvSpPr>
            <p:cNvPr id="39998" name="Text Box 28">
              <a:extLst>
                <a:ext uri="{FF2B5EF4-FFF2-40B4-BE49-F238E27FC236}">
                  <a16:creationId xmlns:a16="http://schemas.microsoft.com/office/drawing/2014/main" id="{7AB59AEC-ED97-42A7-B646-DDF856506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" y="2595"/>
              <a:ext cx="5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2400" b="1"/>
                <a:t>Na</a:t>
              </a:r>
              <a:r>
                <a:rPr lang="cs-CZ" altLang="en-US" sz="2400" b="1" baseline="70000"/>
                <a:t>+</a:t>
              </a:r>
              <a:endParaRPr lang="cs-CZ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39999" name="Text Box 29">
              <a:extLst>
                <a:ext uri="{FF2B5EF4-FFF2-40B4-BE49-F238E27FC236}">
                  <a16:creationId xmlns:a16="http://schemas.microsoft.com/office/drawing/2014/main" id="{23AD4580-ACC5-4CD2-A861-3A4ED4AE1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" y="38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2400" b="1"/>
                <a:t>H</a:t>
              </a:r>
              <a:r>
                <a:rPr lang="cs-CZ" altLang="en-US" sz="2400" b="1" baseline="70000"/>
                <a:t>+</a:t>
              </a:r>
              <a:endParaRPr lang="cs-CZ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0000" name="AutoShape 30" descr="Tmavý šikmo dolů">
              <a:extLst>
                <a:ext uri="{FF2B5EF4-FFF2-40B4-BE49-F238E27FC236}">
                  <a16:creationId xmlns:a16="http://schemas.microsoft.com/office/drawing/2014/main" id="{07E2DBF7-5FE5-4686-82BF-88D4BFCAF7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5" y="541"/>
              <a:ext cx="318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2935 h 21600"/>
                <a:gd name="T14" fmla="*/ 18204 w 21600"/>
                <a:gd name="T15" fmla="*/ 92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pattFill prst="dkDnDiag">
              <a:fgClr>
                <a:srgbClr val="009999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1" name="AutoShape 31">
              <a:extLst>
                <a:ext uri="{FF2B5EF4-FFF2-40B4-BE49-F238E27FC236}">
                  <a16:creationId xmlns:a16="http://schemas.microsoft.com/office/drawing/2014/main" id="{74BF2EC9-6D48-456C-900A-8DAE434B76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82" y="1420"/>
              <a:ext cx="342" cy="3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2 w 21600"/>
                <a:gd name="T13" fmla="*/ 2915 h 21600"/>
                <a:gd name="T14" fmla="*/ 18253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2" name="Rectangle 32">
              <a:extLst>
                <a:ext uri="{FF2B5EF4-FFF2-40B4-BE49-F238E27FC236}">
                  <a16:creationId xmlns:a16="http://schemas.microsoft.com/office/drawing/2014/main" id="{36AA7BC4-63CE-4072-910C-A2E85D7F0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529"/>
              <a:ext cx="166" cy="107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3" name="AutoShape 33">
              <a:extLst>
                <a:ext uri="{FF2B5EF4-FFF2-40B4-BE49-F238E27FC236}">
                  <a16:creationId xmlns:a16="http://schemas.microsoft.com/office/drawing/2014/main" id="{44EC773C-054B-4011-8880-CF62F87EA0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25" y="2389"/>
              <a:ext cx="544" cy="5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8 w 21600"/>
                <a:gd name="T13" fmla="*/ 2897 h 21600"/>
                <a:gd name="T14" fmla="*/ 18225 w 21600"/>
                <a:gd name="T15" fmla="*/ 92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4" name="AutoShape 34">
              <a:extLst>
                <a:ext uri="{FF2B5EF4-FFF2-40B4-BE49-F238E27FC236}">
                  <a16:creationId xmlns:a16="http://schemas.microsoft.com/office/drawing/2014/main" id="{B3F929D2-3F98-4E7A-BCFE-045D82EF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2612"/>
              <a:ext cx="674" cy="290"/>
            </a:xfrm>
            <a:prstGeom prst="rightArrow">
              <a:avLst>
                <a:gd name="adj1" fmla="val 50000"/>
                <a:gd name="adj2" fmla="val 58103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5" name="AutoShape 35">
              <a:extLst>
                <a:ext uri="{FF2B5EF4-FFF2-40B4-BE49-F238E27FC236}">
                  <a16:creationId xmlns:a16="http://schemas.microsoft.com/office/drawing/2014/main" id="{8D22095E-A89C-49FC-A184-4A63382CDE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157" y="2508"/>
              <a:ext cx="367" cy="2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9 w 21600"/>
                <a:gd name="T13" fmla="*/ 2880 h 21600"/>
                <a:gd name="T14" fmla="*/ 18245 w 21600"/>
                <a:gd name="T15" fmla="*/ 9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6" name="Rectangle 36">
              <a:extLst>
                <a:ext uri="{FF2B5EF4-FFF2-40B4-BE49-F238E27FC236}">
                  <a16:creationId xmlns:a16="http://schemas.microsoft.com/office/drawing/2014/main" id="{E4D8C0B2-81ED-440C-B244-DFB46B601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458"/>
              <a:ext cx="770" cy="11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7" name="Rectangle 37">
              <a:extLst>
                <a:ext uri="{FF2B5EF4-FFF2-40B4-BE49-F238E27FC236}">
                  <a16:creationId xmlns:a16="http://schemas.microsoft.com/office/drawing/2014/main" id="{3565DBBA-8C82-40DC-9B7A-FD732B65A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" y="2919"/>
              <a:ext cx="537" cy="1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8" name="AutoShape 38">
              <a:extLst>
                <a:ext uri="{FF2B5EF4-FFF2-40B4-BE49-F238E27FC236}">
                  <a16:creationId xmlns:a16="http://schemas.microsoft.com/office/drawing/2014/main" id="{7A28A829-6493-458D-8199-5E80ADBAEC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351" y="2926"/>
              <a:ext cx="374" cy="3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7 w 21600"/>
                <a:gd name="T13" fmla="*/ 2940 h 21600"/>
                <a:gd name="T14" fmla="*/ 18250 w 21600"/>
                <a:gd name="T15" fmla="*/ 9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09" name="Rectangle 39">
              <a:extLst>
                <a:ext uri="{FF2B5EF4-FFF2-40B4-BE49-F238E27FC236}">
                  <a16:creationId xmlns:a16="http://schemas.microsoft.com/office/drawing/2014/main" id="{4D11F0F1-CCDB-44EA-8A4E-07E83BAC3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130"/>
              <a:ext cx="101" cy="5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10" name="Rectangle 40">
              <a:extLst>
                <a:ext uri="{FF2B5EF4-FFF2-40B4-BE49-F238E27FC236}">
                  <a16:creationId xmlns:a16="http://schemas.microsoft.com/office/drawing/2014/main" id="{F1784B75-0A9F-468B-941D-A3F609EA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2" y="2737"/>
              <a:ext cx="74" cy="765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11" name="AutoShape 41">
              <a:extLst>
                <a:ext uri="{FF2B5EF4-FFF2-40B4-BE49-F238E27FC236}">
                  <a16:creationId xmlns:a16="http://schemas.microsoft.com/office/drawing/2014/main" id="{B54CDCFB-C245-415C-AD9E-2980AB42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3406"/>
              <a:ext cx="145" cy="232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12" name="AutoShape 42">
              <a:extLst>
                <a:ext uri="{FF2B5EF4-FFF2-40B4-BE49-F238E27FC236}">
                  <a16:creationId xmlns:a16="http://schemas.microsoft.com/office/drawing/2014/main" id="{12DA69F6-DC07-450A-9525-8BB60C919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3542"/>
              <a:ext cx="199" cy="237"/>
            </a:xfrm>
            <a:prstGeom prst="downArrow">
              <a:avLst>
                <a:gd name="adj1" fmla="val 50000"/>
                <a:gd name="adj2" fmla="val 2977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13" name="AutoShape 43" descr="Tmavý šikmo dolů">
              <a:extLst>
                <a:ext uri="{FF2B5EF4-FFF2-40B4-BE49-F238E27FC236}">
                  <a16:creationId xmlns:a16="http://schemas.microsoft.com/office/drawing/2014/main" id="{AE647AE7-6EC2-4419-A5C0-1AC5B72B24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52" y="1607"/>
              <a:ext cx="326" cy="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6 w 21600"/>
                <a:gd name="T13" fmla="*/ 2945 h 21600"/>
                <a:gd name="T14" fmla="*/ 18221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pattFill prst="dkDnDiag">
              <a:fgClr>
                <a:srgbClr val="009999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14" name="AutoShape 44" descr="Tmavý šikmo dolů">
              <a:extLst>
                <a:ext uri="{FF2B5EF4-FFF2-40B4-BE49-F238E27FC236}">
                  <a16:creationId xmlns:a16="http://schemas.microsoft.com/office/drawing/2014/main" id="{4F358213-34A5-4E73-A95D-9A88970E4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1745"/>
              <a:ext cx="615" cy="170"/>
            </a:xfrm>
            <a:prstGeom prst="rightArrow">
              <a:avLst>
                <a:gd name="adj1" fmla="val 50000"/>
                <a:gd name="adj2" fmla="val 90441"/>
              </a:avLst>
            </a:prstGeom>
            <a:pattFill prst="dkDnDiag">
              <a:fgClr>
                <a:srgbClr val="009999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15" name="Rectangle 45" descr="Tmavý šikmo dolů">
              <a:extLst>
                <a:ext uri="{FF2B5EF4-FFF2-40B4-BE49-F238E27FC236}">
                  <a16:creationId xmlns:a16="http://schemas.microsoft.com/office/drawing/2014/main" id="{9146F274-69E4-4A32-A32A-C5FF837F4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731"/>
              <a:ext cx="100" cy="887"/>
            </a:xfrm>
            <a:prstGeom prst="rect">
              <a:avLst/>
            </a:prstGeom>
            <a:pattFill prst="dkDnDiag">
              <a:fgClr>
                <a:srgbClr val="009999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16" name="Text Box 46">
              <a:extLst>
                <a:ext uri="{FF2B5EF4-FFF2-40B4-BE49-F238E27FC236}">
                  <a16:creationId xmlns:a16="http://schemas.microsoft.com/office/drawing/2014/main" id="{44FA5FEF-3FD4-45D8-AB43-1DEDE5DC7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3" y="1699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2400" b="1"/>
                <a:t>Cl</a:t>
              </a:r>
              <a:r>
                <a:rPr lang="cs-CZ" altLang="en-US" sz="2400" b="1" baseline="70000"/>
                <a:t>-</a:t>
              </a:r>
              <a:endParaRPr lang="cs-CZ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0017" name="Text Box 47">
              <a:extLst>
                <a:ext uri="{FF2B5EF4-FFF2-40B4-BE49-F238E27FC236}">
                  <a16:creationId xmlns:a16="http://schemas.microsoft.com/office/drawing/2014/main" id="{7CABEFAC-3DE0-4061-929A-81208E8FA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487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2400" b="1"/>
                <a:t>Cl</a:t>
              </a:r>
              <a:r>
                <a:rPr lang="cs-CZ" altLang="en-US" sz="2400" b="1" baseline="70000"/>
                <a:t>-</a:t>
              </a:r>
              <a:endParaRPr lang="cs-CZ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0018" name="Text Box 48">
              <a:extLst>
                <a:ext uri="{FF2B5EF4-FFF2-40B4-BE49-F238E27FC236}">
                  <a16:creationId xmlns:a16="http://schemas.microsoft.com/office/drawing/2014/main" id="{BE4A62B3-F81C-479C-9318-B4BFE0697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7" y="236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2400" b="1"/>
                <a:t>K</a:t>
              </a:r>
              <a:r>
                <a:rPr lang="cs-CZ" altLang="en-US" sz="2400" b="1" baseline="70000"/>
                <a:t>+</a:t>
              </a:r>
              <a:endParaRPr lang="cs-CZ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0019" name="Text Box 49">
              <a:extLst>
                <a:ext uri="{FF2B5EF4-FFF2-40B4-BE49-F238E27FC236}">
                  <a16:creationId xmlns:a16="http://schemas.microsoft.com/office/drawing/2014/main" id="{1D9E587F-AE71-4A3D-A7B3-A9C427209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" y="36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2400" b="1"/>
                <a:t>K</a:t>
              </a:r>
              <a:r>
                <a:rPr lang="cs-CZ" altLang="en-US" sz="2400" b="1" baseline="70000"/>
                <a:t>+</a:t>
              </a:r>
              <a:endParaRPr lang="cs-CZ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0020" name="Text Box 50">
              <a:extLst>
                <a:ext uri="{FF2B5EF4-FFF2-40B4-BE49-F238E27FC236}">
                  <a16:creationId xmlns:a16="http://schemas.microsoft.com/office/drawing/2014/main" id="{B5DACA1B-9D1D-4C81-98BA-9C9541758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" y="29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2400" b="1"/>
                <a:t>H</a:t>
              </a:r>
              <a:r>
                <a:rPr lang="cs-CZ" altLang="en-US" sz="2400" b="1" baseline="70000"/>
                <a:t>+</a:t>
              </a:r>
              <a:endParaRPr lang="cs-CZ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0021" name="Text Box 51">
              <a:extLst>
                <a:ext uri="{FF2B5EF4-FFF2-40B4-BE49-F238E27FC236}">
                  <a16:creationId xmlns:a16="http://schemas.microsoft.com/office/drawing/2014/main" id="{23E1BABB-BA33-4AC9-AA66-D65163D75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3" y="1417"/>
              <a:ext cx="5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2400" b="1"/>
                <a:t>Na</a:t>
              </a:r>
              <a:r>
                <a:rPr lang="cs-CZ" altLang="en-US" sz="2400" b="1" baseline="70000"/>
                <a:t>+</a:t>
              </a:r>
              <a:endParaRPr lang="cs-CZ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0022" name="Text Box 52">
              <a:extLst>
                <a:ext uri="{FF2B5EF4-FFF2-40B4-BE49-F238E27FC236}">
                  <a16:creationId xmlns:a16="http://schemas.microsoft.com/office/drawing/2014/main" id="{AFF27C24-DA80-476C-A38F-4AE96A2B5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227"/>
              <a:ext cx="5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2400" b="1"/>
                <a:t>Na</a:t>
              </a:r>
              <a:r>
                <a:rPr lang="cs-CZ" altLang="en-US" sz="2400" b="1" baseline="70000"/>
                <a:t>+</a:t>
              </a:r>
              <a:endParaRPr lang="cs-CZ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0023" name="Rectangle 53">
              <a:extLst>
                <a:ext uri="{FF2B5EF4-FFF2-40B4-BE49-F238E27FC236}">
                  <a16:creationId xmlns:a16="http://schemas.microsoft.com/office/drawing/2014/main" id="{935C4EB8-60F7-453B-BF14-663371928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724"/>
              <a:ext cx="261" cy="83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24" name="AutoShape 54">
              <a:extLst>
                <a:ext uri="{FF2B5EF4-FFF2-40B4-BE49-F238E27FC236}">
                  <a16:creationId xmlns:a16="http://schemas.microsoft.com/office/drawing/2014/main" id="{FADF0771-232D-4B38-9CAA-78FD1D19C1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2" y="234"/>
              <a:ext cx="818" cy="88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7 w 21600"/>
                <a:gd name="T13" fmla="*/ 2911 h 21600"/>
                <a:gd name="T14" fmla="*/ 18220 w 21600"/>
                <a:gd name="T15" fmla="*/ 92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25" name="Freeform 55">
              <a:extLst>
                <a:ext uri="{FF2B5EF4-FFF2-40B4-BE49-F238E27FC236}">
                  <a16:creationId xmlns:a16="http://schemas.microsoft.com/office/drawing/2014/main" id="{3A83CFCD-2F3D-4562-B7ED-11573DB4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760"/>
              <a:ext cx="566" cy="322"/>
            </a:xfrm>
            <a:custGeom>
              <a:avLst/>
              <a:gdLst>
                <a:gd name="T0" fmla="*/ 531 w 566"/>
                <a:gd name="T1" fmla="*/ 0 h 322"/>
                <a:gd name="T2" fmla="*/ 478 w 566"/>
                <a:gd name="T3" fmla="*/ 271 h 322"/>
                <a:gd name="T4" fmla="*/ 0 w 566"/>
                <a:gd name="T5" fmla="*/ 308 h 322"/>
                <a:gd name="T6" fmla="*/ 0 60000 65536"/>
                <a:gd name="T7" fmla="*/ 0 60000 65536"/>
                <a:gd name="T8" fmla="*/ 0 60000 65536"/>
                <a:gd name="T9" fmla="*/ 0 w 566"/>
                <a:gd name="T10" fmla="*/ 0 h 322"/>
                <a:gd name="T11" fmla="*/ 566 w 566"/>
                <a:gd name="T12" fmla="*/ 322 h 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6" h="322">
                  <a:moveTo>
                    <a:pt x="531" y="0"/>
                  </a:moveTo>
                  <a:cubicBezTo>
                    <a:pt x="522" y="45"/>
                    <a:pt x="566" y="220"/>
                    <a:pt x="478" y="271"/>
                  </a:cubicBezTo>
                  <a:cubicBezTo>
                    <a:pt x="390" y="322"/>
                    <a:pt x="100" y="300"/>
                    <a:pt x="0" y="308"/>
                  </a:cubicBezTo>
                </a:path>
              </a:pathLst>
            </a:custGeom>
            <a:noFill/>
            <a:ln w="76200">
              <a:pattFill prst="dkDnDiag">
                <a:fgClr>
                  <a:srgbClr val="009999"/>
                </a:fgClr>
                <a:bgClr>
                  <a:srgbClr val="FFFFFF"/>
                </a:bgClr>
              </a:patt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026" name="Text Box 56">
              <a:extLst>
                <a:ext uri="{FF2B5EF4-FFF2-40B4-BE49-F238E27FC236}">
                  <a16:creationId xmlns:a16="http://schemas.microsoft.com/office/drawing/2014/main" id="{FEDB31B6-FE9D-4B18-BDCB-2BAC50FFA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" y="71"/>
              <a:ext cx="118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n-US" sz="1400" b="1">
                  <a:latin typeface="Times New Roman" panose="02020603050405020304" pitchFamily="18" charset="0"/>
                </a:rPr>
                <a:t>Glomerulární filtrát (hypochloremická alkalóza)</a:t>
              </a:r>
            </a:p>
          </p:txBody>
        </p:sp>
        <p:sp>
          <p:nvSpPr>
            <p:cNvPr id="40027" name="Text Box 57">
              <a:extLst>
                <a:ext uri="{FF2B5EF4-FFF2-40B4-BE49-F238E27FC236}">
                  <a16:creationId xmlns:a16="http://schemas.microsoft.com/office/drawing/2014/main" id="{A8D6DB8A-A6E3-49F5-A36A-BD2148D28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991"/>
              <a:ext cx="100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sz="1400" b="1">
                  <a:latin typeface="Times New Roman" panose="02020603050405020304" pitchFamily="18" charset="0"/>
                </a:rPr>
                <a:t>Reabsorbce sodíku s chloridy je snížena</a:t>
              </a:r>
            </a:p>
          </p:txBody>
        </p:sp>
        <p:sp>
          <p:nvSpPr>
            <p:cNvPr id="40028" name="Text Box 58">
              <a:extLst>
                <a:ext uri="{FF2B5EF4-FFF2-40B4-BE49-F238E27FC236}">
                  <a16:creationId xmlns:a16="http://schemas.microsoft.com/office/drawing/2014/main" id="{E89EBE9C-DEEC-4775-AC09-FAC88D0EC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" y="2008"/>
              <a:ext cx="122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sz="1400" b="1">
                  <a:latin typeface="Times New Roman" panose="02020603050405020304" pitchFamily="18" charset="0"/>
                </a:rPr>
                <a:t>Zvyšuje se nabídka sodíku pro směnu za draslík a H</a:t>
              </a:r>
              <a:r>
                <a:rPr lang="cs-CZ" altLang="en-US" sz="1400" b="1" baseline="42000">
                  <a:latin typeface="Times New Roman" panose="02020603050405020304" pitchFamily="18" charset="0"/>
                </a:rPr>
                <a:t>+ </a:t>
              </a:r>
              <a:endParaRPr lang="cs-CZ" altLang="en-US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40029" name="Text Box 59">
              <a:extLst>
                <a:ext uri="{FF2B5EF4-FFF2-40B4-BE49-F238E27FC236}">
                  <a16:creationId xmlns:a16="http://schemas.microsoft.com/office/drawing/2014/main" id="{84046181-7743-47AE-BFDE-A5333CF35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3229"/>
              <a:ext cx="95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sz="1400" b="1">
                  <a:latin typeface="Times New Roman" panose="02020603050405020304" pitchFamily="18" charset="0"/>
                </a:rPr>
                <a:t>Stoupá exkrece draslíku a bez ohledu na metabolickou alkalózu se acidifikace moči zvyšuje</a:t>
              </a:r>
            </a:p>
          </p:txBody>
        </p:sp>
      </p:grpSp>
      <p:grpSp>
        <p:nvGrpSpPr>
          <p:cNvPr id="4" name="Group 60">
            <a:extLst>
              <a:ext uri="{FF2B5EF4-FFF2-40B4-BE49-F238E27FC236}">
                <a16:creationId xmlns:a16="http://schemas.microsoft.com/office/drawing/2014/main" id="{30E8E18F-96B8-4A2F-8ABB-EFAD348D4730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150814"/>
            <a:ext cx="3903663" cy="6707187"/>
            <a:chOff x="-67" y="95"/>
            <a:chExt cx="2459" cy="4225"/>
          </a:xfrm>
        </p:grpSpPr>
        <p:sp>
          <p:nvSpPr>
            <p:cNvPr id="39963" name="AutoShape 61">
              <a:extLst>
                <a:ext uri="{FF2B5EF4-FFF2-40B4-BE49-F238E27FC236}">
                  <a16:creationId xmlns:a16="http://schemas.microsoft.com/office/drawing/2014/main" id="{D528CF5D-43AD-4E37-AA24-F5496F5EFC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89" y="1329"/>
              <a:ext cx="533" cy="5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1 w 21600"/>
                <a:gd name="T13" fmla="*/ 2918 h 21600"/>
                <a:gd name="T14" fmla="*/ 18236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9964" name="Group 62">
              <a:extLst>
                <a:ext uri="{FF2B5EF4-FFF2-40B4-BE49-F238E27FC236}">
                  <a16:creationId xmlns:a16="http://schemas.microsoft.com/office/drawing/2014/main" id="{E0DDB9D3-99A9-4717-B0F2-EF1E594B66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" y="95"/>
              <a:ext cx="2459" cy="4225"/>
              <a:chOff x="-67" y="95"/>
              <a:chExt cx="2459" cy="4225"/>
            </a:xfrm>
          </p:grpSpPr>
          <p:sp>
            <p:nvSpPr>
              <p:cNvPr id="39965" name="AutoShape 63">
                <a:extLst>
                  <a:ext uri="{FF2B5EF4-FFF2-40B4-BE49-F238E27FC236}">
                    <a16:creationId xmlns:a16="http://schemas.microsoft.com/office/drawing/2014/main" id="{CFDC34C5-3F05-449C-9CEB-285D973DD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" y="2738"/>
                <a:ext cx="674" cy="155"/>
              </a:xfrm>
              <a:prstGeom prst="rightArrow">
                <a:avLst>
                  <a:gd name="adj1" fmla="val 50000"/>
                  <a:gd name="adj2" fmla="val 108710"/>
                </a:avLst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66" name="Text Box 64">
                <a:extLst>
                  <a:ext uri="{FF2B5EF4-FFF2-40B4-BE49-F238E27FC236}">
                    <a16:creationId xmlns:a16="http://schemas.microsoft.com/office/drawing/2014/main" id="{6C7FB382-976A-4398-950D-346DAE8FC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" y="2240"/>
                <a:ext cx="879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en-US" sz="1400" b="1">
                    <a:latin typeface="Times New Roman" panose="02020603050405020304" pitchFamily="18" charset="0"/>
                  </a:rPr>
                  <a:t>Zbytek sodíku směňován za draslík a H</a:t>
                </a:r>
                <a:r>
                  <a:rPr lang="cs-CZ" altLang="en-US" sz="1400" b="1" baseline="42000">
                    <a:latin typeface="Times New Roman" panose="02020603050405020304" pitchFamily="18" charset="0"/>
                  </a:rPr>
                  <a:t>+</a:t>
                </a:r>
                <a:endParaRPr lang="cs-CZ" altLang="en-US" sz="1400" b="1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9967" name="Group 65">
                <a:extLst>
                  <a:ext uri="{FF2B5EF4-FFF2-40B4-BE49-F238E27FC236}">
                    <a16:creationId xmlns:a16="http://schemas.microsoft.com/office/drawing/2014/main" id="{CEB92B38-1E83-4387-B824-3D9A3E688D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7" y="95"/>
                <a:ext cx="2459" cy="4225"/>
                <a:chOff x="-67" y="95"/>
                <a:chExt cx="2459" cy="4225"/>
              </a:xfrm>
            </p:grpSpPr>
            <p:sp>
              <p:nvSpPr>
                <p:cNvPr id="39968" name="Text Box 66">
                  <a:extLst>
                    <a:ext uri="{FF2B5EF4-FFF2-40B4-BE49-F238E27FC236}">
                      <a16:creationId xmlns:a16="http://schemas.microsoft.com/office/drawing/2014/main" id="{2CD07428-24E3-4D63-8F71-065B20CBAF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2" y="2652"/>
                  <a:ext cx="51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sz="2400" b="1"/>
                    <a:t>Na</a:t>
                  </a:r>
                  <a:r>
                    <a:rPr lang="cs-CZ" altLang="en-US" sz="2400" b="1" baseline="70000"/>
                    <a:t>+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69" name="AutoShape 67" descr="Tmavý šikmo dolů">
                  <a:extLst>
                    <a:ext uri="{FF2B5EF4-FFF2-40B4-BE49-F238E27FC236}">
                      <a16:creationId xmlns:a16="http://schemas.microsoft.com/office/drawing/2014/main" id="{DC0583C7-7EEB-4AB7-A929-4A8B2B2BE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5" y="618"/>
                  <a:ext cx="513" cy="5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1 w 21600"/>
                    <a:gd name="T13" fmla="*/ 2919 h 21600"/>
                    <a:gd name="T14" fmla="*/ 18232 w 21600"/>
                    <a:gd name="T15" fmla="*/ 925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pattFill prst="dkDnDiag">
                  <a:fgClr>
                    <a:srgbClr val="009999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0" name="Rectangle 68">
                  <a:extLst>
                    <a:ext uri="{FF2B5EF4-FFF2-40B4-BE49-F238E27FC236}">
                      <a16:creationId xmlns:a16="http://schemas.microsoft.com/office/drawing/2014/main" id="{617B6F1C-ABC8-41B7-8E24-DB5D6B2D02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1557"/>
                  <a:ext cx="96" cy="1079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1" name="AutoShape 69">
                  <a:extLst>
                    <a:ext uri="{FF2B5EF4-FFF2-40B4-BE49-F238E27FC236}">
                      <a16:creationId xmlns:a16="http://schemas.microsoft.com/office/drawing/2014/main" id="{A3F370C5-99E0-4083-B604-CC136E94F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889" y="2617"/>
                  <a:ext cx="323" cy="2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38 w 21600"/>
                    <a:gd name="T13" fmla="*/ 2917 h 21600"/>
                    <a:gd name="T14" fmla="*/ 18256 w 21600"/>
                    <a:gd name="T15" fmla="*/ 922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2" name="Rectangle 70">
                  <a:extLst>
                    <a:ext uri="{FF2B5EF4-FFF2-40B4-BE49-F238E27FC236}">
                      <a16:creationId xmlns:a16="http://schemas.microsoft.com/office/drawing/2014/main" id="{51117408-B709-48C1-8CFC-8548B0264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5" y="2776"/>
                  <a:ext cx="447" cy="78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3" name="AutoShape 71">
                  <a:extLst>
                    <a:ext uri="{FF2B5EF4-FFF2-40B4-BE49-F238E27FC236}">
                      <a16:creationId xmlns:a16="http://schemas.microsoft.com/office/drawing/2014/main" id="{D9114805-B1F7-4900-9643-9FB8421AE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816" y="2656"/>
                  <a:ext cx="167" cy="1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17 w 21600"/>
                    <a:gd name="T13" fmla="*/ 2940 h 21600"/>
                    <a:gd name="T14" fmla="*/ 18237 w 21600"/>
                    <a:gd name="T15" fmla="*/ 92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4" name="Rectangle 72">
                  <a:extLst>
                    <a:ext uri="{FF2B5EF4-FFF2-40B4-BE49-F238E27FC236}">
                      <a16:creationId xmlns:a16="http://schemas.microsoft.com/office/drawing/2014/main" id="{966A76B9-4E78-4FFF-A442-67227D21C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" y="2670"/>
                  <a:ext cx="680" cy="50"/>
                </a:xfrm>
                <a:prstGeom prst="rect">
                  <a:avLst/>
                </a:pr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5" name="Rectangle 73">
                  <a:extLst>
                    <a:ext uri="{FF2B5EF4-FFF2-40B4-BE49-F238E27FC236}">
                      <a16:creationId xmlns:a16="http://schemas.microsoft.com/office/drawing/2014/main" id="{BCDD9BBA-23C9-4955-A038-93767D84C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5" y="2974"/>
                  <a:ext cx="537" cy="5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6" name="AutoShape 74">
                  <a:extLst>
                    <a:ext uri="{FF2B5EF4-FFF2-40B4-BE49-F238E27FC236}">
                      <a16:creationId xmlns:a16="http://schemas.microsoft.com/office/drawing/2014/main" id="{7A3C1FA8-ED16-4AB9-9F5F-F7C97FCD9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08" y="2963"/>
                  <a:ext cx="167" cy="1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17 w 21600"/>
                    <a:gd name="T13" fmla="*/ 2940 h 21600"/>
                    <a:gd name="T14" fmla="*/ 18237 w 21600"/>
                    <a:gd name="T15" fmla="*/ 92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7" name="Rectangle 75">
                  <a:extLst>
                    <a:ext uri="{FF2B5EF4-FFF2-40B4-BE49-F238E27FC236}">
                      <a16:creationId xmlns:a16="http://schemas.microsoft.com/office/drawing/2014/main" id="{8A5E108D-3C73-4296-91D5-A1802126A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3102"/>
                  <a:ext cx="47" cy="52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8" name="Rectangle 76">
                  <a:extLst>
                    <a:ext uri="{FF2B5EF4-FFF2-40B4-BE49-F238E27FC236}">
                      <a16:creationId xmlns:a16="http://schemas.microsoft.com/office/drawing/2014/main" id="{CDBF1973-E4F2-40B0-831E-31BF19962C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" y="2791"/>
                  <a:ext cx="47" cy="812"/>
                </a:xfrm>
                <a:prstGeom prst="rect">
                  <a:avLst/>
                </a:pr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79" name="AutoShape 77">
                  <a:extLst>
                    <a:ext uri="{FF2B5EF4-FFF2-40B4-BE49-F238E27FC236}">
                      <a16:creationId xmlns:a16="http://schemas.microsoft.com/office/drawing/2014/main" id="{5C39D7EB-B7B1-4FEE-82E5-055ADE83A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3479"/>
                  <a:ext cx="90" cy="213"/>
                </a:xfrm>
                <a:prstGeom prst="downArrow">
                  <a:avLst>
                    <a:gd name="adj1" fmla="val 50000"/>
                    <a:gd name="adj2" fmla="val 59167"/>
                  </a:avLst>
                </a:pr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80" name="AutoShape 78">
                  <a:extLst>
                    <a:ext uri="{FF2B5EF4-FFF2-40B4-BE49-F238E27FC236}">
                      <a16:creationId xmlns:a16="http://schemas.microsoft.com/office/drawing/2014/main" id="{EA4CA5AF-75AA-4397-8A92-8B9E95620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" y="3431"/>
                  <a:ext cx="77" cy="371"/>
                </a:xfrm>
                <a:prstGeom prst="downArrow">
                  <a:avLst>
                    <a:gd name="adj1" fmla="val 28000"/>
                    <a:gd name="adj2" fmla="val 40504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81" name="AutoShape 79" descr="Tmavý šikmo dolů">
                  <a:extLst>
                    <a:ext uri="{FF2B5EF4-FFF2-40B4-BE49-F238E27FC236}">
                      <a16:creationId xmlns:a16="http://schemas.microsoft.com/office/drawing/2014/main" id="{71F8D11C-C555-4254-953C-EB9FCA18E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706" y="1647"/>
                  <a:ext cx="504" cy="54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9 w 21600"/>
                    <a:gd name="T13" fmla="*/ 2915 h 21600"/>
                    <a:gd name="T14" fmla="*/ 18214 w 21600"/>
                    <a:gd name="T15" fmla="*/ 926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pattFill prst="dkDnDiag">
                  <a:fgClr>
                    <a:srgbClr val="009999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82" name="AutoShape 80" descr="Tmavý šikmo dolů">
                  <a:extLst>
                    <a:ext uri="{FF2B5EF4-FFF2-40B4-BE49-F238E27FC236}">
                      <a16:creationId xmlns:a16="http://schemas.microsoft.com/office/drawing/2014/main" id="{BC8121F5-EBDE-4D03-92E9-C51A90B7A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1" y="1888"/>
                  <a:ext cx="615" cy="280"/>
                </a:xfrm>
                <a:prstGeom prst="rightArrow">
                  <a:avLst>
                    <a:gd name="adj1" fmla="val 50000"/>
                    <a:gd name="adj2" fmla="val 54911"/>
                  </a:avLst>
                </a:prstGeom>
                <a:pattFill prst="dkDnDiag">
                  <a:fgClr>
                    <a:srgbClr val="009999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83" name="Rectangle 81" descr="Tmavý šikmo dolů">
                  <a:extLst>
                    <a:ext uri="{FF2B5EF4-FFF2-40B4-BE49-F238E27FC236}">
                      <a16:creationId xmlns:a16="http://schemas.microsoft.com/office/drawing/2014/main" id="{53AD5EA4-91AD-4E8E-B866-B5640A799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" y="878"/>
                  <a:ext cx="150" cy="772"/>
                </a:xfrm>
                <a:prstGeom prst="rect">
                  <a:avLst/>
                </a:prstGeom>
                <a:pattFill prst="dkDnDiag">
                  <a:fgClr>
                    <a:srgbClr val="009999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84" name="Text Box 82">
                  <a:extLst>
                    <a:ext uri="{FF2B5EF4-FFF2-40B4-BE49-F238E27FC236}">
                      <a16:creationId xmlns:a16="http://schemas.microsoft.com/office/drawing/2014/main" id="{CC1C9EC9-1C39-40EF-897D-257696D05F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0" y="1881"/>
                  <a:ext cx="35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sz="2400" b="1"/>
                    <a:t>Cl</a:t>
                  </a:r>
                  <a:r>
                    <a:rPr lang="cs-CZ" altLang="en-US" sz="2400" b="1" baseline="70000"/>
                    <a:t>-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85" name="Text Box 83">
                  <a:extLst>
                    <a:ext uri="{FF2B5EF4-FFF2-40B4-BE49-F238E27FC236}">
                      <a16:creationId xmlns:a16="http://schemas.microsoft.com/office/drawing/2014/main" id="{96D5C091-11E7-4B76-A5F7-3E6ACA4137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0" y="505"/>
                  <a:ext cx="35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sz="2400" b="1"/>
                    <a:t>Cl</a:t>
                  </a:r>
                  <a:r>
                    <a:rPr lang="cs-CZ" altLang="en-US" sz="2400" b="1" baseline="70000"/>
                    <a:t>-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86" name="Text Box 84">
                  <a:extLst>
                    <a:ext uri="{FF2B5EF4-FFF2-40B4-BE49-F238E27FC236}">
                      <a16:creationId xmlns:a16="http://schemas.microsoft.com/office/drawing/2014/main" id="{A10A6F20-D08D-4929-8C8D-68AF920EC3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92" y="2484"/>
                  <a:ext cx="33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b="1"/>
                    <a:t>K</a:t>
                  </a:r>
                  <a:r>
                    <a:rPr lang="cs-CZ" altLang="en-US" b="1" baseline="70000"/>
                    <a:t>+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87" name="Text Box 85">
                  <a:extLst>
                    <a:ext uri="{FF2B5EF4-FFF2-40B4-BE49-F238E27FC236}">
                      <a16:creationId xmlns:a16="http://schemas.microsoft.com/office/drawing/2014/main" id="{B4D0F861-7243-47C4-AEE3-EF3886E975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1" y="3668"/>
                  <a:ext cx="33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b="1"/>
                    <a:t>K</a:t>
                  </a:r>
                  <a:r>
                    <a:rPr lang="cs-CZ" altLang="en-US" sz="2400" b="1" baseline="40000"/>
                    <a:t>+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88" name="Text Box 86">
                  <a:extLst>
                    <a:ext uri="{FF2B5EF4-FFF2-40B4-BE49-F238E27FC236}">
                      <a16:creationId xmlns:a16="http://schemas.microsoft.com/office/drawing/2014/main" id="{79AAB21E-EFED-47C2-8A78-387C1734C0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64" y="2888"/>
                  <a:ext cx="33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b="1"/>
                    <a:t>H</a:t>
                  </a:r>
                  <a:r>
                    <a:rPr lang="cs-CZ" altLang="en-US" sz="2400" b="1" baseline="70000"/>
                    <a:t>+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89" name="Text Box 87">
                  <a:extLst>
                    <a:ext uri="{FF2B5EF4-FFF2-40B4-BE49-F238E27FC236}">
                      <a16:creationId xmlns:a16="http://schemas.microsoft.com/office/drawing/2014/main" id="{DE2CEC1C-38CC-47D1-9B7A-E9B08FCF05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9" y="3784"/>
                  <a:ext cx="33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b="1"/>
                    <a:t>H</a:t>
                  </a:r>
                  <a:r>
                    <a:rPr lang="cs-CZ" altLang="en-US" b="1" baseline="70000"/>
                    <a:t>+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90" name="Text Box 88">
                  <a:extLst>
                    <a:ext uri="{FF2B5EF4-FFF2-40B4-BE49-F238E27FC236}">
                      <a16:creationId xmlns:a16="http://schemas.microsoft.com/office/drawing/2014/main" id="{DE6ED83C-5413-4EF6-A356-D437227335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38" y="1596"/>
                  <a:ext cx="51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sz="2400" b="1"/>
                    <a:t>Na</a:t>
                  </a:r>
                  <a:r>
                    <a:rPr lang="cs-CZ" altLang="en-US" sz="2400" b="1" baseline="70000"/>
                    <a:t>+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91" name="Text Box 89">
                  <a:extLst>
                    <a:ext uri="{FF2B5EF4-FFF2-40B4-BE49-F238E27FC236}">
                      <a16:creationId xmlns:a16="http://schemas.microsoft.com/office/drawing/2014/main" id="{7C521412-CC47-4BC0-ACBD-1008B7D387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7" y="215"/>
                  <a:ext cx="51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sz="2400" b="1"/>
                    <a:t>Na</a:t>
                  </a:r>
                  <a:r>
                    <a:rPr lang="cs-CZ" altLang="en-US" sz="2400" b="1" baseline="70000"/>
                    <a:t>+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92" name="Rectangle 90">
                  <a:extLst>
                    <a:ext uri="{FF2B5EF4-FFF2-40B4-BE49-F238E27FC236}">
                      <a16:creationId xmlns:a16="http://schemas.microsoft.com/office/drawing/2014/main" id="{44066B18-B4BD-43CD-8F39-42CDD10F6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754"/>
                  <a:ext cx="261" cy="833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93" name="Text Box 91">
                  <a:extLst>
                    <a:ext uri="{FF2B5EF4-FFF2-40B4-BE49-F238E27FC236}">
                      <a16:creationId xmlns:a16="http://schemas.microsoft.com/office/drawing/2014/main" id="{4095AE4D-DF20-4366-BAF7-A244B0BE29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" y="95"/>
                  <a:ext cx="133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sz="1400" b="1">
                      <a:latin typeface="Times New Roman" panose="02020603050405020304" pitchFamily="18" charset="0"/>
                    </a:rPr>
                    <a:t>Glomerulární filtrát (norma)</a:t>
                  </a:r>
                </a:p>
              </p:txBody>
            </p:sp>
            <p:sp>
              <p:nvSpPr>
                <p:cNvPr id="39994" name="Text Box 92">
                  <a:extLst>
                    <a:ext uri="{FF2B5EF4-FFF2-40B4-BE49-F238E27FC236}">
                      <a16:creationId xmlns:a16="http://schemas.microsoft.com/office/drawing/2014/main" id="{A6DAB96D-01EC-481F-9A67-AF01B20C08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5" y="1154"/>
                  <a:ext cx="100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cs-CZ" altLang="en-US" sz="1400" b="1">
                      <a:latin typeface="Times New Roman" panose="02020603050405020304" pitchFamily="18" charset="0"/>
                    </a:rPr>
                    <a:t>Readsorbce sodíku s chloridy</a:t>
                  </a:r>
                </a:p>
              </p:txBody>
            </p:sp>
            <p:sp>
              <p:nvSpPr>
                <p:cNvPr id="39995" name="AutoShape 93">
                  <a:extLst>
                    <a:ext uri="{FF2B5EF4-FFF2-40B4-BE49-F238E27FC236}">
                      <a16:creationId xmlns:a16="http://schemas.microsoft.com/office/drawing/2014/main" id="{DE5DFEF5-85F9-48BE-8EE6-F87F0E7BA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18" y="225"/>
                  <a:ext cx="818" cy="882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1 h 21600"/>
                    <a:gd name="T4" fmla="*/ 0 w 21600"/>
                    <a:gd name="T5" fmla="*/ 1 h 21600"/>
                    <a:gd name="T6" fmla="*/ 1 w 21600"/>
                    <a:gd name="T7" fmla="*/ 0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37 w 21600"/>
                    <a:gd name="T13" fmla="*/ 2914 h 21600"/>
                    <a:gd name="T14" fmla="*/ 18220 w 21600"/>
                    <a:gd name="T15" fmla="*/ 925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96" name="Text Box 94">
                  <a:extLst>
                    <a:ext uri="{FF2B5EF4-FFF2-40B4-BE49-F238E27FC236}">
                      <a16:creationId xmlns:a16="http://schemas.microsoft.com/office/drawing/2014/main" id="{4475AE48-CC62-4436-8CB7-3BDD19A6C0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1" y="4108"/>
                  <a:ext cx="40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cs-CZ" altLang="en-US" sz="1600" b="1"/>
                    <a:t>NH</a:t>
                  </a:r>
                  <a:r>
                    <a:rPr lang="cs-CZ" altLang="en-US" sz="1600" b="1" baseline="-25000"/>
                    <a:t>4</a:t>
                  </a:r>
                  <a:r>
                    <a:rPr lang="cs-CZ" altLang="en-US" sz="1600" b="1" baseline="30000"/>
                    <a:t>+</a:t>
                  </a:r>
                  <a:endParaRPr lang="cs-CZ" altLang="en-US" sz="24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97" name="Line 95">
                  <a:extLst>
                    <a:ext uri="{FF2B5EF4-FFF2-40B4-BE49-F238E27FC236}">
                      <a16:creationId xmlns:a16="http://schemas.microsoft.com/office/drawing/2014/main" id="{DEA8063E-2E65-401E-8937-F1ED0D01F2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67" y="3983"/>
                  <a:ext cx="5" cy="1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/>
      <p:bldP spid="197641" grpId="0" animBg="1"/>
      <p:bldP spid="197642" grpId="0"/>
      <p:bldP spid="197643" grpId="0"/>
      <p:bldP spid="197644" grpId="0"/>
      <p:bldP spid="197645" grpId="0"/>
      <p:bldP spid="197651" grpId="0" animBg="1"/>
      <p:bldP spid="197652" grpId="0"/>
      <p:bldP spid="197653" grpId="0"/>
      <p:bldP spid="197655" grpId="0"/>
      <p:bldP spid="1976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rázek 68">
            <a:extLst>
              <a:ext uri="{FF2B5EF4-FFF2-40B4-BE49-F238E27FC236}">
                <a16:creationId xmlns:a16="http://schemas.microsoft.com/office/drawing/2014/main" id="{ABDDD8BF-2AEC-4BB6-A5EA-B8CDC5D78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36" y="281551"/>
            <a:ext cx="4010083" cy="6358141"/>
          </a:xfrm>
          <a:prstGeom prst="rect">
            <a:avLst/>
          </a:prstGeom>
        </p:spPr>
      </p:pic>
      <p:sp>
        <p:nvSpPr>
          <p:cNvPr id="63" name="Obdélník 62">
            <a:extLst>
              <a:ext uri="{FF2B5EF4-FFF2-40B4-BE49-F238E27FC236}">
                <a16:creationId xmlns:a16="http://schemas.microsoft.com/office/drawing/2014/main" id="{4FBC3860-FCA9-4C32-A889-042CF2352A45}"/>
              </a:ext>
            </a:extLst>
          </p:cNvPr>
          <p:cNvSpPr/>
          <p:nvPr/>
        </p:nvSpPr>
        <p:spPr>
          <a:xfrm>
            <a:off x="-34210" y="1"/>
            <a:ext cx="1386212" cy="6926348"/>
          </a:xfrm>
          <a:prstGeom prst="rect">
            <a:avLst/>
          </a:prstGeom>
          <a:solidFill>
            <a:srgbClr val="E8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FA1A6B73-F775-4F65-826C-0AEDA85AB0BB}"/>
              </a:ext>
            </a:extLst>
          </p:cNvPr>
          <p:cNvSpPr/>
          <p:nvPr/>
        </p:nvSpPr>
        <p:spPr>
          <a:xfrm>
            <a:off x="6124832" y="0"/>
            <a:ext cx="6067168" cy="6858000"/>
          </a:xfrm>
          <a:prstGeom prst="rect">
            <a:avLst/>
          </a:prstGeom>
          <a:solidFill>
            <a:srgbClr val="E8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71DFFC-1928-444D-A208-274DB60F979B}"/>
              </a:ext>
            </a:extLst>
          </p:cNvPr>
          <p:cNvSpPr txBox="1"/>
          <p:nvPr/>
        </p:nvSpPr>
        <p:spPr>
          <a:xfrm>
            <a:off x="4199767" y="400151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  <a:endParaRPr lang="en-US" baseline="30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DCEF253-3F69-4D8C-B767-D6B131577A28}"/>
              </a:ext>
            </a:extLst>
          </p:cNvPr>
          <p:cNvSpPr txBox="1"/>
          <p:nvPr/>
        </p:nvSpPr>
        <p:spPr>
          <a:xfrm>
            <a:off x="4170456" y="419022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DDE472-6359-446B-818F-9772862302D3}"/>
              </a:ext>
            </a:extLst>
          </p:cNvPr>
          <p:cNvSpPr txBox="1"/>
          <p:nvPr/>
        </p:nvSpPr>
        <p:spPr>
          <a:xfrm>
            <a:off x="4491735" y="506187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30000" dirty="0"/>
              <a:t>+</a:t>
            </a:r>
            <a:endParaRPr lang="en-US" baseline="30000" dirty="0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30F9E570-0B0A-4E26-BFA7-6554FD1C3AF3}"/>
              </a:ext>
            </a:extLst>
          </p:cNvPr>
          <p:cNvCxnSpPr>
            <a:cxnSpLocks/>
          </p:cNvCxnSpPr>
          <p:nvPr/>
        </p:nvCxnSpPr>
        <p:spPr>
          <a:xfrm flipV="1">
            <a:off x="4944575" y="5246541"/>
            <a:ext cx="2181031" cy="38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91399F6A-6D44-482B-9D6E-44F00E4A02C7}"/>
              </a:ext>
            </a:extLst>
          </p:cNvPr>
          <p:cNvSpPr txBox="1"/>
          <p:nvPr/>
        </p:nvSpPr>
        <p:spPr>
          <a:xfrm>
            <a:off x="4509137" y="537752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DA9E5A98-ADB9-4BA9-A4C9-1AC6CF69765B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4916621" y="5547719"/>
            <a:ext cx="2240784" cy="14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5EBA0AFC-780E-4288-B860-F797A06D8826}"/>
              </a:ext>
            </a:extLst>
          </p:cNvPr>
          <p:cNvSpPr txBox="1"/>
          <p:nvPr/>
        </p:nvSpPr>
        <p:spPr>
          <a:xfrm>
            <a:off x="1254329" y="-17480"/>
            <a:ext cx="5943600" cy="400110"/>
          </a:xfrm>
          <a:prstGeom prst="rect">
            <a:avLst/>
          </a:prstGeom>
          <a:solidFill>
            <a:srgbClr val="E8E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Vyrovnaná bilance</a:t>
            </a:r>
            <a:endParaRPr lang="en-US" sz="2000" dirty="0"/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012226EC-D1DB-4C7C-9382-D8C2121A70AC}"/>
              </a:ext>
            </a:extLst>
          </p:cNvPr>
          <p:cNvSpPr txBox="1"/>
          <p:nvPr/>
        </p:nvSpPr>
        <p:spPr>
          <a:xfrm>
            <a:off x="9165579" y="243970"/>
            <a:ext cx="1575249" cy="707886"/>
          </a:xfrm>
          <a:prstGeom prst="rect">
            <a:avLst/>
          </a:prstGeom>
          <a:solidFill>
            <a:srgbClr val="E8E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Intersticiální tekutina</a:t>
            </a:r>
            <a:endParaRPr lang="en-US" sz="2000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B3B9E8CE-73F3-4842-B80B-3C874C79E30A}"/>
              </a:ext>
            </a:extLst>
          </p:cNvPr>
          <p:cNvSpPr txBox="1"/>
          <p:nvPr/>
        </p:nvSpPr>
        <p:spPr>
          <a:xfrm>
            <a:off x="4402707" y="56661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en-US" dirty="0"/>
          </a:p>
        </p:txBody>
      </p: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BEDB6FD9-22EA-4156-B4C2-34FE769F47D2}"/>
              </a:ext>
            </a:extLst>
          </p:cNvPr>
          <p:cNvCxnSpPr>
            <a:cxnSpLocks/>
          </p:cNvCxnSpPr>
          <p:nvPr/>
        </p:nvCxnSpPr>
        <p:spPr>
          <a:xfrm flipV="1">
            <a:off x="4876291" y="5858871"/>
            <a:ext cx="2240784" cy="14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C9E391A-B32D-487A-A879-6025452CFADA}"/>
              </a:ext>
            </a:extLst>
          </p:cNvPr>
          <p:cNvSpPr txBox="1"/>
          <p:nvPr/>
        </p:nvSpPr>
        <p:spPr>
          <a:xfrm>
            <a:off x="7342022" y="506599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30000" dirty="0"/>
              <a:t>+</a:t>
            </a:r>
            <a:endParaRPr lang="en-US" baseline="30000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6867685F-AF14-43D4-BB81-127D525D625F}"/>
              </a:ext>
            </a:extLst>
          </p:cNvPr>
          <p:cNvSpPr txBox="1"/>
          <p:nvPr/>
        </p:nvSpPr>
        <p:spPr>
          <a:xfrm>
            <a:off x="7359424" y="538164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ECE9EF92-7B71-4993-9613-950EBDE63987}"/>
              </a:ext>
            </a:extLst>
          </p:cNvPr>
          <p:cNvSpPr txBox="1"/>
          <p:nvPr/>
        </p:nvSpPr>
        <p:spPr>
          <a:xfrm>
            <a:off x="7252994" y="567023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2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C6A8B14B-9441-4DAE-8C8A-CFC757305BC2}"/>
              </a:ext>
            </a:extLst>
          </p:cNvPr>
          <p:cNvSpPr/>
          <p:nvPr/>
        </p:nvSpPr>
        <p:spPr>
          <a:xfrm>
            <a:off x="3877069" y="-33653"/>
            <a:ext cx="8367536" cy="7014656"/>
          </a:xfrm>
          <a:prstGeom prst="rect">
            <a:avLst/>
          </a:prstGeom>
          <a:solidFill>
            <a:srgbClr val="E8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ACB61A3-10AE-4414-AC7D-C09D920582BB}"/>
              </a:ext>
            </a:extLst>
          </p:cNvPr>
          <p:cNvSpPr/>
          <p:nvPr/>
        </p:nvSpPr>
        <p:spPr>
          <a:xfrm>
            <a:off x="1" y="0"/>
            <a:ext cx="3898964" cy="692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5475B0-9E5E-46B2-BC45-D6609656F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6" y="0"/>
            <a:ext cx="9797144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BDA9FFB-696F-45B7-90BB-80A0AFED14F1}"/>
              </a:ext>
            </a:extLst>
          </p:cNvPr>
          <p:cNvSpPr txBox="1"/>
          <p:nvPr/>
        </p:nvSpPr>
        <p:spPr>
          <a:xfrm>
            <a:off x="0" y="2464702"/>
            <a:ext cx="9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Lumen střeva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BFE156-C5A8-4243-AE5F-8B79841BDDF8}"/>
              </a:ext>
            </a:extLst>
          </p:cNvPr>
          <p:cNvSpPr txBox="1"/>
          <p:nvPr/>
        </p:nvSpPr>
        <p:spPr>
          <a:xfrm>
            <a:off x="10754845" y="2082944"/>
            <a:ext cx="143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Intersticiální tekutina</a:t>
            </a:r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3BCDE43-D6C9-4F9E-A3C4-2E569790AB3B}"/>
              </a:ext>
            </a:extLst>
          </p:cNvPr>
          <p:cNvSpPr txBox="1"/>
          <p:nvPr/>
        </p:nvSpPr>
        <p:spPr>
          <a:xfrm>
            <a:off x="3020116" y="1432344"/>
            <a:ext cx="1437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NHE pumpa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46FA969-CE74-4C1D-B466-6B860D4B3FB4}"/>
              </a:ext>
            </a:extLst>
          </p:cNvPr>
          <p:cNvSpPr txBox="1"/>
          <p:nvPr/>
        </p:nvSpPr>
        <p:spPr>
          <a:xfrm>
            <a:off x="3020115" y="4105145"/>
            <a:ext cx="1437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AE pumpa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8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C6A8B14B-9441-4DAE-8C8A-CFC757305BC2}"/>
              </a:ext>
            </a:extLst>
          </p:cNvPr>
          <p:cNvSpPr/>
          <p:nvPr/>
        </p:nvSpPr>
        <p:spPr>
          <a:xfrm>
            <a:off x="3877069" y="-33653"/>
            <a:ext cx="8367536" cy="7014656"/>
          </a:xfrm>
          <a:prstGeom prst="rect">
            <a:avLst/>
          </a:prstGeom>
          <a:solidFill>
            <a:srgbClr val="E8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ACB61A3-10AE-4414-AC7D-C09D920582BB}"/>
              </a:ext>
            </a:extLst>
          </p:cNvPr>
          <p:cNvSpPr/>
          <p:nvPr/>
        </p:nvSpPr>
        <p:spPr>
          <a:xfrm>
            <a:off x="1" y="0"/>
            <a:ext cx="3898964" cy="692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5475B0-9E5E-46B2-BC45-D6609656F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6" y="0"/>
            <a:ext cx="9797144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BDA9FFB-696F-45B7-90BB-80A0AFED14F1}"/>
              </a:ext>
            </a:extLst>
          </p:cNvPr>
          <p:cNvSpPr txBox="1"/>
          <p:nvPr/>
        </p:nvSpPr>
        <p:spPr>
          <a:xfrm>
            <a:off x="0" y="2464702"/>
            <a:ext cx="9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Lumen střeva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BFE156-C5A8-4243-AE5F-8B79841BDDF8}"/>
              </a:ext>
            </a:extLst>
          </p:cNvPr>
          <p:cNvSpPr txBox="1"/>
          <p:nvPr/>
        </p:nvSpPr>
        <p:spPr>
          <a:xfrm>
            <a:off x="10754845" y="2082944"/>
            <a:ext cx="143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Intersticiální tekutina</a:t>
            </a:r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3BCDE43-D6C9-4F9E-A3C4-2E569790AB3B}"/>
              </a:ext>
            </a:extLst>
          </p:cNvPr>
          <p:cNvSpPr txBox="1"/>
          <p:nvPr/>
        </p:nvSpPr>
        <p:spPr>
          <a:xfrm>
            <a:off x="3020116" y="1432344"/>
            <a:ext cx="1437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NHE pumpa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46FA969-CE74-4C1D-B466-6B860D4B3FB4}"/>
              </a:ext>
            </a:extLst>
          </p:cNvPr>
          <p:cNvSpPr txBox="1"/>
          <p:nvPr/>
        </p:nvSpPr>
        <p:spPr>
          <a:xfrm>
            <a:off x="3020115" y="4105145"/>
            <a:ext cx="1437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AE pumpa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2FEA5A5-5AE6-46BE-82D1-3D6FC623C931}"/>
              </a:ext>
            </a:extLst>
          </p:cNvPr>
          <p:cNvSpPr/>
          <p:nvPr/>
        </p:nvSpPr>
        <p:spPr>
          <a:xfrm>
            <a:off x="1969027" y="460737"/>
            <a:ext cx="566106" cy="787665"/>
          </a:xfrm>
          <a:prstGeom prst="downArrow">
            <a:avLst/>
          </a:prstGeom>
          <a:solidFill>
            <a:srgbClr val="E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7621CDE7-546A-4E9E-AFC5-3C09C02AC9BF}"/>
              </a:ext>
            </a:extLst>
          </p:cNvPr>
          <p:cNvSpPr/>
          <p:nvPr/>
        </p:nvSpPr>
        <p:spPr>
          <a:xfrm>
            <a:off x="1089194" y="460735"/>
            <a:ext cx="566106" cy="1379015"/>
          </a:xfrm>
          <a:prstGeom prst="downArrow">
            <a:avLst/>
          </a:prstGeom>
          <a:solidFill>
            <a:srgbClr val="E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8AAFAD80-8E58-4529-A3C7-693D1202A9B0}"/>
              </a:ext>
            </a:extLst>
          </p:cNvPr>
          <p:cNvSpPr/>
          <p:nvPr/>
        </p:nvSpPr>
        <p:spPr>
          <a:xfrm>
            <a:off x="650948" y="513479"/>
            <a:ext cx="670091" cy="4420439"/>
          </a:xfrm>
          <a:prstGeom prst="downArrow">
            <a:avLst>
              <a:gd name="adj1" fmla="val 50000"/>
              <a:gd name="adj2" fmla="val 70826"/>
            </a:avLst>
          </a:prstGeom>
          <a:solidFill>
            <a:srgbClr val="04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2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>
            <a:extLst>
              <a:ext uri="{FF2B5EF4-FFF2-40B4-BE49-F238E27FC236}">
                <a16:creationId xmlns:a16="http://schemas.microsoft.com/office/drawing/2014/main" id="{F493AC26-6EED-44B1-AEDC-BC56450CBF86}"/>
              </a:ext>
            </a:extLst>
          </p:cNvPr>
          <p:cNvSpPr/>
          <p:nvPr/>
        </p:nvSpPr>
        <p:spPr>
          <a:xfrm>
            <a:off x="3881711" y="-33653"/>
            <a:ext cx="8367536" cy="7014656"/>
          </a:xfrm>
          <a:prstGeom prst="rect">
            <a:avLst/>
          </a:prstGeom>
          <a:solidFill>
            <a:srgbClr val="E8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ACB61A3-10AE-4414-AC7D-C09D920582BB}"/>
              </a:ext>
            </a:extLst>
          </p:cNvPr>
          <p:cNvSpPr/>
          <p:nvPr/>
        </p:nvSpPr>
        <p:spPr>
          <a:xfrm>
            <a:off x="-23675" y="-67304"/>
            <a:ext cx="3898964" cy="692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435D664-85FA-4BE6-9A8E-238FC37E0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8" y="-1"/>
            <a:ext cx="9739697" cy="6858001"/>
          </a:xfrm>
          <a:prstGeom prst="rect">
            <a:avLst/>
          </a:prstGeom>
        </p:spPr>
      </p:pic>
      <p:sp>
        <p:nvSpPr>
          <p:cNvPr id="8" name="Plechovka 67">
            <a:extLst>
              <a:ext uri="{FF2B5EF4-FFF2-40B4-BE49-F238E27FC236}">
                <a16:creationId xmlns:a16="http://schemas.microsoft.com/office/drawing/2014/main" id="{F200ECAE-FBB4-4EE2-B527-F2F37418F84E}"/>
              </a:ext>
            </a:extLst>
          </p:cNvPr>
          <p:cNvSpPr/>
          <p:nvPr/>
        </p:nvSpPr>
        <p:spPr bwMode="auto">
          <a:xfrm>
            <a:off x="8804627" y="4644993"/>
            <a:ext cx="865188" cy="1196974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Plechovka 69">
            <a:extLst>
              <a:ext uri="{FF2B5EF4-FFF2-40B4-BE49-F238E27FC236}">
                <a16:creationId xmlns:a16="http://schemas.microsoft.com/office/drawing/2014/main" id="{4FD7C2E2-C425-49E0-9446-5EDF44F2FB75}"/>
              </a:ext>
            </a:extLst>
          </p:cNvPr>
          <p:cNvSpPr/>
          <p:nvPr/>
        </p:nvSpPr>
        <p:spPr bwMode="auto">
          <a:xfrm>
            <a:off x="8804627" y="4933918"/>
            <a:ext cx="865188" cy="1123949"/>
          </a:xfrm>
          <a:prstGeom prst="can">
            <a:avLst/>
          </a:prstGeom>
          <a:solidFill>
            <a:srgbClr val="E366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Cl</a:t>
            </a:r>
            <a:r>
              <a:rPr lang="cs-CZ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" name="Elipsa 73">
            <a:extLst>
              <a:ext uri="{FF2B5EF4-FFF2-40B4-BE49-F238E27FC236}">
                <a16:creationId xmlns:a16="http://schemas.microsoft.com/office/drawing/2014/main" id="{538E3162-A1B8-4B79-854C-FAE29BE6D7A2}"/>
              </a:ext>
            </a:extLst>
          </p:cNvPr>
          <p:cNvSpPr/>
          <p:nvPr/>
        </p:nvSpPr>
        <p:spPr bwMode="auto">
          <a:xfrm>
            <a:off x="8804627" y="5221255"/>
            <a:ext cx="865188" cy="288925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1" name="Přímá spojovací šipka 74">
            <a:extLst>
              <a:ext uri="{FF2B5EF4-FFF2-40B4-BE49-F238E27FC236}">
                <a16:creationId xmlns:a16="http://schemas.microsoft.com/office/drawing/2014/main" id="{B438D453-A06D-41F5-BB50-7CB4D9B011FC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8916026" y="4376893"/>
            <a:ext cx="321195" cy="557025"/>
          </a:xfrm>
          <a:prstGeom prst="straightConnector1">
            <a:avLst/>
          </a:prstGeom>
          <a:ln w="76200">
            <a:solidFill>
              <a:srgbClr val="E366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echovka 136">
            <a:extLst>
              <a:ext uri="{FF2B5EF4-FFF2-40B4-BE49-F238E27FC236}">
                <a16:creationId xmlns:a16="http://schemas.microsoft.com/office/drawing/2014/main" id="{D64E8838-32DC-499B-9F65-2076E5B9C6DF}"/>
              </a:ext>
            </a:extLst>
          </p:cNvPr>
          <p:cNvSpPr/>
          <p:nvPr/>
        </p:nvSpPr>
        <p:spPr bwMode="auto">
          <a:xfrm>
            <a:off x="9781214" y="4716760"/>
            <a:ext cx="863600" cy="119538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Plechovka 137">
            <a:extLst>
              <a:ext uri="{FF2B5EF4-FFF2-40B4-BE49-F238E27FC236}">
                <a16:creationId xmlns:a16="http://schemas.microsoft.com/office/drawing/2014/main" id="{DDC3E422-CF42-4506-B9E5-D90AA6C0543F}"/>
              </a:ext>
            </a:extLst>
          </p:cNvPr>
          <p:cNvSpPr/>
          <p:nvPr/>
        </p:nvSpPr>
        <p:spPr bwMode="auto">
          <a:xfrm>
            <a:off x="9781214" y="5219998"/>
            <a:ext cx="863600" cy="711200"/>
          </a:xfrm>
          <a:prstGeom prst="can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Plechovka 138">
            <a:extLst>
              <a:ext uri="{FF2B5EF4-FFF2-40B4-BE49-F238E27FC236}">
                <a16:creationId xmlns:a16="http://schemas.microsoft.com/office/drawing/2014/main" id="{8212459B-1431-46D0-92C8-69F429A00CA4}"/>
              </a:ext>
            </a:extLst>
          </p:cNvPr>
          <p:cNvSpPr/>
          <p:nvPr/>
        </p:nvSpPr>
        <p:spPr bwMode="auto">
          <a:xfrm>
            <a:off x="9781214" y="5489873"/>
            <a:ext cx="863600" cy="566737"/>
          </a:xfrm>
          <a:prstGeom prst="can">
            <a:avLst/>
          </a:prstGeom>
          <a:solidFill>
            <a:srgbClr val="6124A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HCO</a:t>
            </a:r>
            <a:r>
              <a:rPr lang="cs-CZ" baseline="-25000" dirty="0">
                <a:solidFill>
                  <a:schemeClr val="bg1"/>
                </a:solidFill>
              </a:rPr>
              <a:t>3</a:t>
            </a:r>
            <a:r>
              <a:rPr lang="cs-CZ" baseline="30000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16" name="Přímá spojovací šipka 139">
            <a:extLst>
              <a:ext uri="{FF2B5EF4-FFF2-40B4-BE49-F238E27FC236}">
                <a16:creationId xmlns:a16="http://schemas.microsoft.com/office/drawing/2014/main" id="{1FC6937D-197F-49BD-A388-C2BF11BDE5C7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 flipV="1">
            <a:off x="9237222" y="3717943"/>
            <a:ext cx="975792" cy="1771930"/>
          </a:xfrm>
          <a:prstGeom prst="straightConnector1">
            <a:avLst/>
          </a:prstGeom>
          <a:ln w="76200">
            <a:solidFill>
              <a:srgbClr val="6124A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4601635-D307-4807-A408-DAED03891D55}"/>
              </a:ext>
            </a:extLst>
          </p:cNvPr>
          <p:cNvSpPr txBox="1"/>
          <p:nvPr/>
        </p:nvSpPr>
        <p:spPr>
          <a:xfrm>
            <a:off x="0" y="2464702"/>
            <a:ext cx="9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Lumen střeva</a:t>
            </a:r>
            <a:endParaRPr lang="en-US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EA6FC18-1F9A-449F-A1D9-81D86EFA56F8}"/>
              </a:ext>
            </a:extLst>
          </p:cNvPr>
          <p:cNvSpPr txBox="1"/>
          <p:nvPr/>
        </p:nvSpPr>
        <p:spPr>
          <a:xfrm>
            <a:off x="10754845" y="2082944"/>
            <a:ext cx="143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Intersticiální tekutina</a:t>
            </a:r>
            <a:endParaRPr lang="en-US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F829463-134B-4324-859A-9870010EC302}"/>
              </a:ext>
            </a:extLst>
          </p:cNvPr>
          <p:cNvSpPr txBox="1"/>
          <p:nvPr/>
        </p:nvSpPr>
        <p:spPr>
          <a:xfrm>
            <a:off x="2834453" y="3794931"/>
            <a:ext cx="143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AE pumpa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6262A92-C729-444E-A265-45B48FB027E0}"/>
              </a:ext>
            </a:extLst>
          </p:cNvPr>
          <p:cNvSpPr txBox="1"/>
          <p:nvPr/>
        </p:nvSpPr>
        <p:spPr>
          <a:xfrm>
            <a:off x="3061894" y="1432344"/>
            <a:ext cx="1437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NHE pumpa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98789DE-16C1-4436-BA95-D12B846EC5EE}"/>
              </a:ext>
            </a:extLst>
          </p:cNvPr>
          <p:cNvSpPr txBox="1"/>
          <p:nvPr/>
        </p:nvSpPr>
        <p:spPr>
          <a:xfrm>
            <a:off x="8551808" y="6304003"/>
            <a:ext cx="3124812" cy="369332"/>
          </a:xfrm>
          <a:prstGeom prst="rect">
            <a:avLst/>
          </a:prstGeom>
          <a:solidFill>
            <a:srgbClr val="F8CEC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b="1" i="1" dirty="0" err="1"/>
              <a:t>Hyperchloremická</a:t>
            </a:r>
            <a:r>
              <a:rPr lang="cs-CZ" b="1" i="1" dirty="0"/>
              <a:t> acidóza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9F6D4F9B-6C56-400E-AD93-FF48324D67F2}"/>
              </a:ext>
            </a:extLst>
          </p:cNvPr>
          <p:cNvGrpSpPr>
            <a:grpSpLocks/>
          </p:cNvGrpSpPr>
          <p:nvPr/>
        </p:nvGrpSpPr>
        <p:grpSpPr bwMode="auto">
          <a:xfrm>
            <a:off x="9126531" y="484838"/>
            <a:ext cx="3270168" cy="1040845"/>
            <a:chOff x="6516216" y="4989562"/>
            <a:chExt cx="3269895" cy="104046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3" name="Šipka doprava 80">
              <a:extLst>
                <a:ext uri="{FF2B5EF4-FFF2-40B4-BE49-F238E27FC236}">
                  <a16:creationId xmlns:a16="http://schemas.microsoft.com/office/drawing/2014/main" id="{D5C751DA-6BF4-48C2-AA9E-F536818D9EB9}"/>
                </a:ext>
              </a:extLst>
            </p:cNvPr>
            <p:cNvSpPr/>
            <p:nvPr/>
          </p:nvSpPr>
          <p:spPr>
            <a:xfrm rot="2228523">
              <a:off x="7374981" y="4989562"/>
              <a:ext cx="1439742" cy="504640"/>
            </a:xfrm>
            <a:prstGeom prst="right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AB5F6C46-C6B0-4626-B7F7-ACE5B238A7E1}"/>
                </a:ext>
              </a:extLst>
            </p:cNvPr>
            <p:cNvSpPr txBox="1"/>
            <p:nvPr/>
          </p:nvSpPr>
          <p:spPr>
            <a:xfrm>
              <a:off x="6516216" y="5660828"/>
              <a:ext cx="3269895" cy="369197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s-CZ" b="1" i="1" dirty="0"/>
                <a:t>Hypertonická dehydratace</a:t>
              </a:r>
            </a:p>
          </p:txBody>
        </p:sp>
      </p:grp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A7E6F8A0-4753-427A-A965-C66D4FB2CB3F}"/>
              </a:ext>
            </a:extLst>
          </p:cNvPr>
          <p:cNvSpPr txBox="1"/>
          <p:nvPr/>
        </p:nvSpPr>
        <p:spPr>
          <a:xfrm>
            <a:off x="9378944" y="3824"/>
            <a:ext cx="31977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b="1" i="1" dirty="0"/>
              <a:t>Ztráty hypotonické tekutiny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E085DA9-F68B-4F5B-B21C-069DA218C163}"/>
              </a:ext>
            </a:extLst>
          </p:cNvPr>
          <p:cNvSpPr txBox="1"/>
          <p:nvPr/>
        </p:nvSpPr>
        <p:spPr>
          <a:xfrm>
            <a:off x="0" y="5943898"/>
            <a:ext cx="1739516" cy="646331"/>
          </a:xfrm>
          <a:prstGeom prst="rect">
            <a:avLst/>
          </a:prstGeom>
          <a:solidFill>
            <a:srgbClr val="F8CEC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i="1" dirty="0"/>
              <a:t>Ztráty draslíku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2749AB2-9727-4E63-8C94-57AD660506C8}"/>
              </a:ext>
            </a:extLst>
          </p:cNvPr>
          <p:cNvSpPr txBox="1"/>
          <p:nvPr/>
        </p:nvSpPr>
        <p:spPr>
          <a:xfrm>
            <a:off x="98642" y="5575598"/>
            <a:ext cx="792162" cy="368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38" name="Přímá spojovací šipka 85">
            <a:extLst>
              <a:ext uri="{FF2B5EF4-FFF2-40B4-BE49-F238E27FC236}">
                <a16:creationId xmlns:a16="http://schemas.microsoft.com/office/drawing/2014/main" id="{B60F88C5-727C-4751-ADBA-E1980D66922F}"/>
              </a:ext>
            </a:extLst>
          </p:cNvPr>
          <p:cNvCxnSpPr>
            <a:cxnSpLocks/>
          </p:cNvCxnSpPr>
          <p:nvPr/>
        </p:nvCxnSpPr>
        <p:spPr>
          <a:xfrm>
            <a:off x="443372" y="4267660"/>
            <a:ext cx="0" cy="1222213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lechovka 69">
            <a:extLst>
              <a:ext uri="{FF2B5EF4-FFF2-40B4-BE49-F238E27FC236}">
                <a16:creationId xmlns:a16="http://schemas.microsoft.com/office/drawing/2014/main" id="{BE285C34-1D4A-41E2-B5B0-200502040E06}"/>
              </a:ext>
            </a:extLst>
          </p:cNvPr>
          <p:cNvSpPr/>
          <p:nvPr/>
        </p:nvSpPr>
        <p:spPr bwMode="auto">
          <a:xfrm>
            <a:off x="8804627" y="5219998"/>
            <a:ext cx="865188" cy="831849"/>
          </a:xfrm>
          <a:prstGeom prst="can">
            <a:avLst/>
          </a:prstGeom>
          <a:solidFill>
            <a:srgbClr val="E366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Cl</a:t>
            </a:r>
            <a:r>
              <a:rPr lang="cs-CZ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4" name="Plechovka 138">
            <a:extLst>
              <a:ext uri="{FF2B5EF4-FFF2-40B4-BE49-F238E27FC236}">
                <a16:creationId xmlns:a16="http://schemas.microsoft.com/office/drawing/2014/main" id="{5881B832-CCCB-41F6-8024-8B6F9552A38E}"/>
              </a:ext>
            </a:extLst>
          </p:cNvPr>
          <p:cNvSpPr/>
          <p:nvPr/>
        </p:nvSpPr>
        <p:spPr bwMode="auto">
          <a:xfrm>
            <a:off x="9780530" y="5201212"/>
            <a:ext cx="863600" cy="845985"/>
          </a:xfrm>
          <a:prstGeom prst="can">
            <a:avLst/>
          </a:prstGeom>
          <a:solidFill>
            <a:srgbClr val="6124A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HCO</a:t>
            </a:r>
            <a:r>
              <a:rPr lang="cs-CZ" baseline="-25000" dirty="0">
                <a:solidFill>
                  <a:schemeClr val="bg1"/>
                </a:solidFill>
              </a:rPr>
              <a:t>3</a:t>
            </a:r>
            <a:r>
              <a:rPr lang="cs-CZ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9" name="Šipka: dolů 38">
            <a:extLst>
              <a:ext uri="{FF2B5EF4-FFF2-40B4-BE49-F238E27FC236}">
                <a16:creationId xmlns:a16="http://schemas.microsoft.com/office/drawing/2014/main" id="{33C889A2-21B0-4E05-AC1B-A8AA22FFBFAC}"/>
              </a:ext>
            </a:extLst>
          </p:cNvPr>
          <p:cNvSpPr/>
          <p:nvPr/>
        </p:nvSpPr>
        <p:spPr>
          <a:xfrm>
            <a:off x="705698" y="513479"/>
            <a:ext cx="670091" cy="4420439"/>
          </a:xfrm>
          <a:prstGeom prst="downArrow">
            <a:avLst>
              <a:gd name="adj1" fmla="val 50000"/>
              <a:gd name="adj2" fmla="val 70826"/>
            </a:avLst>
          </a:prstGeom>
          <a:solidFill>
            <a:srgbClr val="04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5" grpId="0" animBg="1"/>
      <p:bldP spid="36" grpId="0" animBg="1"/>
      <p:bldP spid="37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5704" y="359280"/>
            <a:ext cx="4136239" cy="614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754" y="1503697"/>
            <a:ext cx="965136" cy="174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t="2214"/>
          <a:stretch/>
        </p:blipFill>
        <p:spPr>
          <a:xfrm>
            <a:off x="4714375" y="1411136"/>
            <a:ext cx="2368620" cy="446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880692" y="1391505"/>
            <a:ext cx="11628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Zvracení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032373" y="5953881"/>
            <a:ext cx="859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Průjem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216992" y="4826029"/>
            <a:ext cx="1614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Dospělí jedinci: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2672754" y="3144020"/>
            <a:ext cx="864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Kojenci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084434" y="5130098"/>
            <a:ext cx="20416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probíhá většinou bez závažných klinických důsledků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2128737" y="3448555"/>
            <a:ext cx="20416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nezřídka – závažná až život ohrožující komplikace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9975" y="-30607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1811524" y="534787"/>
            <a:ext cx="1293109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Změny objemu a osmolarity – nutno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chápat v kontextu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především s iontovými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acidobazickými poruchami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515380" y="73121"/>
            <a:ext cx="112517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nutno chápat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kauzální mechanismy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souvislosti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poruch vnitřního prostředí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400" y="950285"/>
            <a:ext cx="1192507" cy="5684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977" y="553526"/>
            <a:ext cx="3793646" cy="60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492359" y="1680309"/>
            <a:ext cx="15985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L – jídlo a pití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92358" y="2403232"/>
            <a:ext cx="19042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1,5 L – slinné žlázy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92353" y="3621708"/>
            <a:ext cx="12121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0,5 L – žluč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658674" y="2997932"/>
            <a:ext cx="2324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L – žaludeční sekrece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39723" y="4425407"/>
            <a:ext cx="28142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1,5 L – pankreatická sekrece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92353" y="6017847"/>
            <a:ext cx="38205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L = celkový příjem do lumina GIT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293688" y="1124058"/>
            <a:ext cx="24822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Příjem do lumina GIT: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7999041" y="3888164"/>
            <a:ext cx="23394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7,5 L – v tenkém střevě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7871169" y="2920581"/>
            <a:ext cx="22159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Výdej z lumina GIT: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7902701" y="3452509"/>
            <a:ext cx="11421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Absorbce: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7863597" y="6107626"/>
            <a:ext cx="35277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L = celkový výdej z lumina GIT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5"/>
          <p:cNvCxnSpPr/>
          <p:nvPr/>
        </p:nvCxnSpPr>
        <p:spPr>
          <a:xfrm rot="10800000" flipH="1">
            <a:off x="2218563" y="1674928"/>
            <a:ext cx="3932145" cy="19004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15"/>
          <p:cNvCxnSpPr/>
          <p:nvPr/>
        </p:nvCxnSpPr>
        <p:spPr>
          <a:xfrm rot="10800000" flipH="1">
            <a:off x="2639616" y="1816556"/>
            <a:ext cx="3110931" cy="74834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15"/>
          <p:cNvCxnSpPr/>
          <p:nvPr/>
        </p:nvCxnSpPr>
        <p:spPr>
          <a:xfrm>
            <a:off x="2982900" y="3320691"/>
            <a:ext cx="2675438" cy="94941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15"/>
          <p:cNvCxnSpPr/>
          <p:nvPr/>
        </p:nvCxnSpPr>
        <p:spPr>
          <a:xfrm>
            <a:off x="1853536" y="3888164"/>
            <a:ext cx="3374141" cy="44747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15"/>
          <p:cNvCxnSpPr/>
          <p:nvPr/>
        </p:nvCxnSpPr>
        <p:spPr>
          <a:xfrm>
            <a:off x="3539716" y="4611087"/>
            <a:ext cx="1548099" cy="714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32" name="Google Shape;132;p15"/>
          <p:cNvGrpSpPr/>
          <p:nvPr/>
        </p:nvGrpSpPr>
        <p:grpSpPr>
          <a:xfrm>
            <a:off x="492354" y="5134396"/>
            <a:ext cx="4650169" cy="529860"/>
            <a:chOff x="492354" y="5134396"/>
            <a:chExt cx="4650169" cy="529860"/>
          </a:xfrm>
        </p:grpSpPr>
        <p:sp>
          <p:nvSpPr>
            <p:cNvPr id="133" name="Google Shape;133;p15"/>
            <p:cNvSpPr txBox="1"/>
            <p:nvPr/>
          </p:nvSpPr>
          <p:spPr>
            <a:xfrm>
              <a:off x="492354" y="5294924"/>
              <a:ext cx="23277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1,5 L – střevní sekrece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" name="Google Shape;134;p15"/>
            <p:cNvCxnSpPr/>
            <p:nvPr/>
          </p:nvCxnSpPr>
          <p:spPr>
            <a:xfrm rot="10800000" flipH="1">
              <a:off x="3143672" y="5134396"/>
              <a:ext cx="1893620" cy="34519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35" name="Google Shape;135;p15"/>
            <p:cNvCxnSpPr/>
            <p:nvPr/>
          </p:nvCxnSpPr>
          <p:spPr>
            <a:xfrm>
              <a:off x="3143672" y="5479590"/>
              <a:ext cx="1998851" cy="79161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cxnSp>
        <p:nvCxnSpPr>
          <p:cNvPr id="136" name="Google Shape;136;p15"/>
          <p:cNvCxnSpPr>
            <a:stCxn id="123" idx="1"/>
          </p:cNvCxnSpPr>
          <p:nvPr/>
        </p:nvCxnSpPr>
        <p:spPr>
          <a:xfrm flipH="1">
            <a:off x="5658441" y="4072830"/>
            <a:ext cx="2340600" cy="1222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grpSp>
        <p:nvGrpSpPr>
          <p:cNvPr id="137" name="Google Shape;137;p15"/>
          <p:cNvGrpSpPr/>
          <p:nvPr/>
        </p:nvGrpSpPr>
        <p:grpSpPr>
          <a:xfrm>
            <a:off x="6096140" y="4611087"/>
            <a:ext cx="4306507" cy="729466"/>
            <a:chOff x="6096140" y="4611087"/>
            <a:chExt cx="4306507" cy="729466"/>
          </a:xfrm>
        </p:grpSpPr>
        <p:sp>
          <p:nvSpPr>
            <p:cNvPr id="138" name="Google Shape;138;p15"/>
            <p:cNvSpPr txBox="1"/>
            <p:nvPr/>
          </p:nvSpPr>
          <p:spPr>
            <a:xfrm>
              <a:off x="7999040" y="4611087"/>
              <a:ext cx="24036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1,4 L – v tlustého střevě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9" name="Google Shape;139;p15"/>
            <p:cNvCxnSpPr>
              <a:stCxn id="138" idx="1"/>
            </p:cNvCxnSpPr>
            <p:nvPr/>
          </p:nvCxnSpPr>
          <p:spPr>
            <a:xfrm flipH="1">
              <a:off x="6096140" y="4795753"/>
              <a:ext cx="1902900" cy="5448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grpSp>
        <p:nvGrpSpPr>
          <p:cNvPr id="140" name="Google Shape;140;p15"/>
          <p:cNvGrpSpPr/>
          <p:nvPr/>
        </p:nvGrpSpPr>
        <p:grpSpPr>
          <a:xfrm>
            <a:off x="5490578" y="5290750"/>
            <a:ext cx="4389987" cy="1216857"/>
            <a:chOff x="5490578" y="5290750"/>
            <a:chExt cx="4389987" cy="1216857"/>
          </a:xfrm>
        </p:grpSpPr>
        <p:sp>
          <p:nvSpPr>
            <p:cNvPr id="141" name="Google Shape;141;p15"/>
            <p:cNvSpPr txBox="1"/>
            <p:nvPr/>
          </p:nvSpPr>
          <p:spPr>
            <a:xfrm>
              <a:off x="7916435" y="5290750"/>
              <a:ext cx="9836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Exkrece: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8221778" y="5656341"/>
              <a:ext cx="16587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0,1 L – ve stolici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3" name="Google Shape;143;p15"/>
            <p:cNvCxnSpPr>
              <a:stCxn id="142" idx="1"/>
            </p:cNvCxnSpPr>
            <p:nvPr/>
          </p:nvCxnSpPr>
          <p:spPr>
            <a:xfrm flipH="1">
              <a:off x="5490578" y="5841007"/>
              <a:ext cx="2731200" cy="6666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144" name="Google Shape;144;p15"/>
          <p:cNvSpPr txBox="1"/>
          <p:nvPr/>
        </p:nvSpPr>
        <p:spPr>
          <a:xfrm>
            <a:off x="206793" y="44624"/>
            <a:ext cx="32487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normálních okolností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6233764" y="1457134"/>
            <a:ext cx="1382116" cy="4355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Zvracení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5473996" y="6467098"/>
            <a:ext cx="1382116" cy="4355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Průjem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7642341" y="1467889"/>
            <a:ext cx="1974643" cy="36933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O, Na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6903949" y="6500226"/>
            <a:ext cx="2331664" cy="36933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O, Na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HCO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8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9600794" y="1467889"/>
            <a:ext cx="2158027" cy="36933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hypotonická tekutina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9217465" y="6496180"/>
            <a:ext cx="2158027" cy="36933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hypotonická tekutina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6210527" y="44624"/>
            <a:ext cx="3554756" cy="46166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 patologických okolností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8900344" y="438963"/>
            <a:ext cx="3004605" cy="646331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Hyperosmolární dehydratace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8900038" y="772908"/>
            <a:ext cx="2731004" cy="3693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Acidobazická nerovnováha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8900038" y="1105978"/>
            <a:ext cx="2491320" cy="3693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Iontová nerovnováha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1795" y="-593128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2EC7A80-375A-AA9A-2437-FCCC1F9A6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70"/>
          <a:stretch/>
        </p:blipFill>
        <p:spPr>
          <a:xfrm>
            <a:off x="0" y="603753"/>
            <a:ext cx="12225849" cy="5084869"/>
          </a:xfrm>
          <a:prstGeom prst="rect">
            <a:avLst/>
          </a:prstGeom>
          <a:solidFill>
            <a:srgbClr val="E8E6F3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416B6D-FC5B-E8B8-573C-900F1CD55AEA}"/>
              </a:ext>
            </a:extLst>
          </p:cNvPr>
          <p:cNvSpPr txBox="1"/>
          <p:nvPr/>
        </p:nvSpPr>
        <p:spPr>
          <a:xfrm>
            <a:off x="6744239" y="6123442"/>
            <a:ext cx="4483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podle © </a:t>
            </a:r>
            <a:r>
              <a:rPr lang="cs-CZ" sz="1100" dirty="0" err="1"/>
              <a:t>Dee</a:t>
            </a:r>
            <a:r>
              <a:rPr lang="cs-CZ" sz="1100" dirty="0"/>
              <a:t> </a:t>
            </a:r>
            <a:r>
              <a:rPr lang="cs-CZ" sz="1100" dirty="0" err="1"/>
              <a:t>Unlaub</a:t>
            </a:r>
            <a:r>
              <a:rPr lang="cs-CZ" sz="1100" dirty="0"/>
              <a:t> </a:t>
            </a:r>
            <a:r>
              <a:rPr lang="cs-CZ" sz="1100" dirty="0" err="1"/>
              <a:t>Silverthorn</a:t>
            </a:r>
            <a:r>
              <a:rPr lang="cs-CZ" sz="1100" dirty="0"/>
              <a:t>: </a:t>
            </a:r>
            <a:r>
              <a:rPr lang="cs-CZ" sz="1100" dirty="0" err="1"/>
              <a:t>Human</a:t>
            </a:r>
            <a:r>
              <a:rPr lang="cs-CZ" sz="1100" dirty="0"/>
              <a:t> </a:t>
            </a:r>
            <a:r>
              <a:rPr lang="cs-CZ" sz="1100" dirty="0" err="1"/>
              <a:t>Physiology</a:t>
            </a:r>
            <a:r>
              <a:rPr lang="cs-CZ" sz="1100" dirty="0"/>
              <a:t>,  </a:t>
            </a:r>
            <a:r>
              <a:rPr lang="cs-CZ" sz="1100" dirty="0" err="1"/>
              <a:t>Sixth</a:t>
            </a:r>
            <a:r>
              <a:rPr lang="cs-CZ" sz="1100" dirty="0"/>
              <a:t> </a:t>
            </a:r>
            <a:r>
              <a:rPr lang="cs-CZ" sz="1100" dirty="0" err="1"/>
              <a:t>Edition</a:t>
            </a:r>
            <a:r>
              <a:rPr lang="cs-CZ" sz="1100" dirty="0"/>
              <a:t>, </a:t>
            </a:r>
            <a:r>
              <a:rPr lang="cs-CZ" sz="1100" dirty="0" err="1"/>
              <a:t>Pearson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7606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5A062-1C47-65EB-0061-BB3245B7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C1B4B89-9488-52C5-0FD1-812DD87A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58" y="4046"/>
            <a:ext cx="8283284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69DE2AA-E3EC-274B-33AA-6BA4AF73C724}"/>
              </a:ext>
            </a:extLst>
          </p:cNvPr>
          <p:cNvSpPr txBox="1"/>
          <p:nvPr/>
        </p:nvSpPr>
        <p:spPr>
          <a:xfrm>
            <a:off x="10237642" y="6133065"/>
            <a:ext cx="2021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podle </a:t>
            </a:r>
          </a:p>
          <a:p>
            <a:r>
              <a:rPr lang="cs-CZ" sz="1100" dirty="0"/>
              <a:t>© </a:t>
            </a:r>
            <a:r>
              <a:rPr lang="cs-CZ" sz="1100" dirty="0" err="1"/>
              <a:t>Dee</a:t>
            </a:r>
            <a:r>
              <a:rPr lang="cs-CZ" sz="1100" dirty="0"/>
              <a:t> </a:t>
            </a:r>
            <a:r>
              <a:rPr lang="cs-CZ" sz="1100" dirty="0" err="1"/>
              <a:t>Unlaub</a:t>
            </a:r>
            <a:r>
              <a:rPr lang="cs-CZ" sz="1100" dirty="0"/>
              <a:t> </a:t>
            </a:r>
            <a:r>
              <a:rPr lang="cs-CZ" sz="1100" dirty="0" err="1"/>
              <a:t>Silverthorn</a:t>
            </a:r>
            <a:r>
              <a:rPr lang="cs-CZ" sz="1100" dirty="0"/>
              <a:t>: </a:t>
            </a:r>
            <a:r>
              <a:rPr lang="cs-CZ" sz="1100" dirty="0" err="1"/>
              <a:t>Human</a:t>
            </a:r>
            <a:r>
              <a:rPr lang="cs-CZ" sz="1100" dirty="0"/>
              <a:t> </a:t>
            </a:r>
            <a:r>
              <a:rPr lang="cs-CZ" sz="1100" dirty="0" err="1"/>
              <a:t>Physiology</a:t>
            </a:r>
            <a:r>
              <a:rPr lang="cs-CZ" sz="1100" dirty="0"/>
              <a:t>,  </a:t>
            </a:r>
            <a:r>
              <a:rPr lang="cs-CZ" sz="1100" dirty="0" err="1"/>
              <a:t>Sixth</a:t>
            </a:r>
            <a:r>
              <a:rPr lang="cs-CZ" sz="1100" dirty="0"/>
              <a:t> </a:t>
            </a:r>
            <a:r>
              <a:rPr lang="cs-CZ" sz="1100" dirty="0" err="1"/>
              <a:t>Edition</a:t>
            </a:r>
            <a:r>
              <a:rPr lang="cs-CZ" sz="1100" dirty="0"/>
              <a:t>, </a:t>
            </a:r>
            <a:r>
              <a:rPr lang="cs-CZ" sz="1100" dirty="0" err="1"/>
              <a:t>Pearson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0099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EF736-A87B-4C66-2BA6-D74651EA3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20A8D9F-71CA-54A8-754B-2F5F69912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58" y="4046"/>
            <a:ext cx="8283284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C283D2B-54E6-922A-A54E-7FC51D764198}"/>
              </a:ext>
            </a:extLst>
          </p:cNvPr>
          <p:cNvSpPr txBox="1"/>
          <p:nvPr/>
        </p:nvSpPr>
        <p:spPr>
          <a:xfrm>
            <a:off x="10237642" y="6133065"/>
            <a:ext cx="2021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podle </a:t>
            </a:r>
          </a:p>
          <a:p>
            <a:r>
              <a:rPr lang="cs-CZ" sz="1100" dirty="0"/>
              <a:t>© </a:t>
            </a:r>
            <a:r>
              <a:rPr lang="cs-CZ" sz="1100" dirty="0" err="1"/>
              <a:t>Dee</a:t>
            </a:r>
            <a:r>
              <a:rPr lang="cs-CZ" sz="1100" dirty="0"/>
              <a:t> </a:t>
            </a:r>
            <a:r>
              <a:rPr lang="cs-CZ" sz="1100" dirty="0" err="1"/>
              <a:t>Unlaub</a:t>
            </a:r>
            <a:r>
              <a:rPr lang="cs-CZ" sz="1100" dirty="0"/>
              <a:t> </a:t>
            </a:r>
            <a:r>
              <a:rPr lang="cs-CZ" sz="1100" dirty="0" err="1"/>
              <a:t>Silverthorn</a:t>
            </a:r>
            <a:r>
              <a:rPr lang="cs-CZ" sz="1100" dirty="0"/>
              <a:t>: </a:t>
            </a:r>
            <a:r>
              <a:rPr lang="cs-CZ" sz="1100" dirty="0" err="1"/>
              <a:t>Human</a:t>
            </a:r>
            <a:r>
              <a:rPr lang="cs-CZ" sz="1100" dirty="0"/>
              <a:t> </a:t>
            </a:r>
            <a:r>
              <a:rPr lang="cs-CZ" sz="1100" dirty="0" err="1"/>
              <a:t>Physiology</a:t>
            </a:r>
            <a:r>
              <a:rPr lang="cs-CZ" sz="1100" dirty="0"/>
              <a:t>,  </a:t>
            </a:r>
            <a:r>
              <a:rPr lang="cs-CZ" sz="1100" dirty="0" err="1"/>
              <a:t>Sixth</a:t>
            </a:r>
            <a:r>
              <a:rPr lang="cs-CZ" sz="1100" dirty="0"/>
              <a:t> </a:t>
            </a:r>
            <a:r>
              <a:rPr lang="cs-CZ" sz="1100" dirty="0" err="1"/>
              <a:t>Edition</a:t>
            </a:r>
            <a:r>
              <a:rPr lang="cs-CZ" sz="1100" dirty="0"/>
              <a:t>, </a:t>
            </a:r>
            <a:r>
              <a:rPr lang="cs-CZ" sz="1100" dirty="0" err="1"/>
              <a:t>Pearson</a:t>
            </a:r>
            <a:endParaRPr lang="en-US" sz="11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E6F52F1-5C99-E3CA-A429-B164EF95A62D}"/>
              </a:ext>
            </a:extLst>
          </p:cNvPr>
          <p:cNvSpPr txBox="1"/>
          <p:nvPr/>
        </p:nvSpPr>
        <p:spPr>
          <a:xfrm>
            <a:off x="286698" y="2731791"/>
            <a:ext cx="1849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Cystic fibrosis transmembrane conductance regulator (</a:t>
            </a:r>
            <a:r>
              <a:rPr lang="en-US" b="1" dirty="0"/>
              <a:t>CFTR</a:t>
            </a:r>
            <a:r>
              <a:rPr lang="en-US" dirty="0"/>
              <a:t>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1AC2009-B663-3B8C-22C7-FD4B28971845}"/>
              </a:ext>
            </a:extLst>
          </p:cNvPr>
          <p:cNvSpPr/>
          <p:nvPr/>
        </p:nvSpPr>
        <p:spPr>
          <a:xfrm>
            <a:off x="3520224" y="6232126"/>
            <a:ext cx="45719" cy="561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EB34559-8965-18A3-2484-65E0E9E88F74}"/>
              </a:ext>
            </a:extLst>
          </p:cNvPr>
          <p:cNvSpPr/>
          <p:nvPr/>
        </p:nvSpPr>
        <p:spPr>
          <a:xfrm flipH="1">
            <a:off x="3301182" y="3249332"/>
            <a:ext cx="45719" cy="561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4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FD0E0-4FBF-52CE-4EFB-F1E4D90C5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3B602-04EF-BBA2-6CAB-6A5818B97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9" r="5185"/>
          <a:stretch/>
        </p:blipFill>
        <p:spPr>
          <a:xfrm>
            <a:off x="-10388" y="53439"/>
            <a:ext cx="12098011" cy="66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2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6114C-F3E3-D386-3CF6-46F722760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560FDBE-F1CE-66AD-A803-5C7C58F5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" y="260648"/>
            <a:ext cx="12093918" cy="6273316"/>
          </a:xfrm>
          <a:prstGeom prst="rect">
            <a:avLst/>
          </a:prstGeom>
        </p:spPr>
      </p:pic>
      <p:sp>
        <p:nvSpPr>
          <p:cNvPr id="4" name="Vývojový diagram: sumační spojení 10">
            <a:extLst>
              <a:ext uri="{FF2B5EF4-FFF2-40B4-BE49-F238E27FC236}">
                <a16:creationId xmlns:a16="http://schemas.microsoft.com/office/drawing/2014/main" id="{0E5B9762-0A6E-A666-FD07-811E33EA0369}"/>
              </a:ext>
            </a:extLst>
          </p:cNvPr>
          <p:cNvSpPr/>
          <p:nvPr/>
        </p:nvSpPr>
        <p:spPr>
          <a:xfrm>
            <a:off x="8796300" y="3798687"/>
            <a:ext cx="341983" cy="386397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14">
            <a:extLst>
              <a:ext uri="{FF2B5EF4-FFF2-40B4-BE49-F238E27FC236}">
                <a16:creationId xmlns:a16="http://schemas.microsoft.com/office/drawing/2014/main" id="{DB5BD01A-76BB-7F3C-8BAA-AA86E55D502D}"/>
              </a:ext>
            </a:extLst>
          </p:cNvPr>
          <p:cNvSpPr/>
          <p:nvPr/>
        </p:nvSpPr>
        <p:spPr>
          <a:xfrm flipH="1">
            <a:off x="8220236" y="3784383"/>
            <a:ext cx="45719" cy="561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14">
            <a:extLst>
              <a:ext uri="{FF2B5EF4-FFF2-40B4-BE49-F238E27FC236}">
                <a16:creationId xmlns:a16="http://schemas.microsoft.com/office/drawing/2014/main" id="{59503796-E2BC-E514-BDA5-20A95CCB3C18}"/>
              </a:ext>
            </a:extLst>
          </p:cNvPr>
          <p:cNvSpPr/>
          <p:nvPr/>
        </p:nvSpPr>
        <p:spPr>
          <a:xfrm flipH="1">
            <a:off x="6780076" y="3753036"/>
            <a:ext cx="45719" cy="561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en-US" dirty="0"/>
          </a:p>
        </p:txBody>
      </p:sp>
      <p:sp>
        <p:nvSpPr>
          <p:cNvPr id="7" name="Vývojový diagram: sumační spojení 10">
            <a:extLst>
              <a:ext uri="{FF2B5EF4-FFF2-40B4-BE49-F238E27FC236}">
                <a16:creationId xmlns:a16="http://schemas.microsoft.com/office/drawing/2014/main" id="{4B9B2522-1FF6-9337-FA3C-31CFB76630F3}"/>
              </a:ext>
            </a:extLst>
          </p:cNvPr>
          <p:cNvSpPr/>
          <p:nvPr/>
        </p:nvSpPr>
        <p:spPr>
          <a:xfrm>
            <a:off x="7446205" y="3870695"/>
            <a:ext cx="341983" cy="386397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en-US" dirty="0"/>
          </a:p>
        </p:txBody>
      </p:sp>
      <p:sp>
        <p:nvSpPr>
          <p:cNvPr id="8" name="Obdélník 14">
            <a:extLst>
              <a:ext uri="{FF2B5EF4-FFF2-40B4-BE49-F238E27FC236}">
                <a16:creationId xmlns:a16="http://schemas.microsoft.com/office/drawing/2014/main" id="{DB5C30E7-565F-F01D-D8AB-60B69B53FA78}"/>
              </a:ext>
            </a:extLst>
          </p:cNvPr>
          <p:cNvSpPr/>
          <p:nvPr/>
        </p:nvSpPr>
        <p:spPr>
          <a:xfrm flipH="1">
            <a:off x="8282529" y="2327304"/>
            <a:ext cx="45719" cy="561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9CB054-EA13-D926-C5DD-6C2593B75A05}"/>
              </a:ext>
            </a:extLst>
          </p:cNvPr>
          <p:cNvSpPr txBox="1"/>
          <p:nvPr/>
        </p:nvSpPr>
        <p:spPr>
          <a:xfrm>
            <a:off x="7297615" y="927588"/>
            <a:ext cx="149868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Cystic</a:t>
            </a:r>
            <a:r>
              <a:rPr lang="cs-CZ" dirty="0"/>
              <a:t> </a:t>
            </a:r>
            <a:r>
              <a:rPr lang="cs-CZ" dirty="0" err="1"/>
              <a:t>Fibrosis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3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D86A-B28E-3281-9DD2-1E255BB43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5FCD63-D920-9348-C9BB-F3928513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13" y="35169"/>
            <a:ext cx="11072689" cy="6853604"/>
          </a:xfrm>
          <a:prstGeom prst="rect">
            <a:avLst/>
          </a:prstGeom>
        </p:spPr>
      </p:pic>
      <p:sp>
        <p:nvSpPr>
          <p:cNvPr id="3" name="Obdélník 14">
            <a:extLst>
              <a:ext uri="{FF2B5EF4-FFF2-40B4-BE49-F238E27FC236}">
                <a16:creationId xmlns:a16="http://schemas.microsoft.com/office/drawing/2014/main" id="{52302A97-7EDE-CDE1-EEC4-A92722D6B3EB}"/>
              </a:ext>
            </a:extLst>
          </p:cNvPr>
          <p:cNvSpPr/>
          <p:nvPr/>
        </p:nvSpPr>
        <p:spPr>
          <a:xfrm rot="5400000" flipH="1">
            <a:off x="5568954" y="1936274"/>
            <a:ext cx="45719" cy="561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14">
            <a:extLst>
              <a:ext uri="{FF2B5EF4-FFF2-40B4-BE49-F238E27FC236}">
                <a16:creationId xmlns:a16="http://schemas.microsoft.com/office/drawing/2014/main" id="{AF4F3A22-44FD-0BAD-21E0-7FF6D5E61EDB}"/>
              </a:ext>
            </a:extLst>
          </p:cNvPr>
          <p:cNvSpPr/>
          <p:nvPr/>
        </p:nvSpPr>
        <p:spPr>
          <a:xfrm rot="5400000" flipH="1">
            <a:off x="4026663" y="1890554"/>
            <a:ext cx="45719" cy="561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FAC16DF-B019-509B-8F8D-DCD7BE1E2A1D}"/>
              </a:ext>
            </a:extLst>
          </p:cNvPr>
          <p:cNvSpPr txBox="1"/>
          <p:nvPr/>
        </p:nvSpPr>
        <p:spPr>
          <a:xfrm>
            <a:off x="5811715" y="1107830"/>
            <a:ext cx="149868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Cystic</a:t>
            </a:r>
            <a:r>
              <a:rPr lang="cs-CZ" dirty="0"/>
              <a:t> </a:t>
            </a:r>
            <a:r>
              <a:rPr lang="cs-CZ" dirty="0" err="1"/>
              <a:t>Fibrosis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4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1212</Words>
  <Application>Microsoft Office PowerPoint</Application>
  <PresentationFormat>Širokoúhlá obrazovka</PresentationFormat>
  <Paragraphs>270</Paragraphs>
  <Slides>17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Motiv Office</vt:lpstr>
      <vt:lpstr>Rastrový obraz</vt:lpstr>
      <vt:lpstr>Průjem a zvracení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Jiří Kofránek</dc:creator>
  <cp:lastModifiedBy>Jiří Kofránek</cp:lastModifiedBy>
  <cp:revision>26</cp:revision>
  <dcterms:modified xsi:type="dcterms:W3CDTF">2025-10-28T17:04:56Z</dcterms:modified>
</cp:coreProperties>
</file>