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5" r:id="rId2"/>
    <p:sldId id="488" r:id="rId3"/>
    <p:sldId id="489" r:id="rId4"/>
    <p:sldId id="303" r:id="rId5"/>
    <p:sldId id="304" r:id="rId6"/>
    <p:sldId id="290" r:id="rId7"/>
    <p:sldId id="728" r:id="rId8"/>
    <p:sldId id="317" r:id="rId9"/>
    <p:sldId id="718" r:id="rId10"/>
    <p:sldId id="719" r:id="rId11"/>
    <p:sldId id="720" r:id="rId12"/>
    <p:sldId id="721" r:id="rId13"/>
    <p:sldId id="722" r:id="rId14"/>
    <p:sldId id="723" r:id="rId15"/>
    <p:sldId id="724" r:id="rId16"/>
    <p:sldId id="725" r:id="rId17"/>
    <p:sldId id="72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74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F748E-E989-4282-89DD-02BF5062BA50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AA077-17FF-48CC-8081-1B2CD6FE5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22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obrázek snímku 1">
            <a:extLst>
              <a:ext uri="{FF2B5EF4-FFF2-40B4-BE49-F238E27FC236}">
                <a16:creationId xmlns:a16="http://schemas.microsoft.com/office/drawing/2014/main" id="{4911F450-6905-4135-8991-55FF3D6D0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Zástupný symbol pro poznámky 2">
            <a:extLst>
              <a:ext uri="{FF2B5EF4-FFF2-40B4-BE49-F238E27FC236}">
                <a16:creationId xmlns:a16="http://schemas.microsoft.com/office/drawing/2014/main" id="{DA78664A-9D56-4634-B9C0-3F08B4EC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28" name="Zástupný symbol pro číslo snímku 3">
            <a:extLst>
              <a:ext uri="{FF2B5EF4-FFF2-40B4-BE49-F238E27FC236}">
                <a16:creationId xmlns:a16="http://schemas.microsoft.com/office/drawing/2014/main" id="{4583AD08-573E-4967-BF7D-32D127E4C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79259-2D3C-4C28-A90A-A1FAF53AFBD8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8759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obrázek snímku 1">
            <a:extLst>
              <a:ext uri="{FF2B5EF4-FFF2-40B4-BE49-F238E27FC236}">
                <a16:creationId xmlns:a16="http://schemas.microsoft.com/office/drawing/2014/main" id="{F10FAABF-9EE1-48D3-A17F-9189AA105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Zástupný symbol pro poznámky 2">
            <a:extLst>
              <a:ext uri="{FF2B5EF4-FFF2-40B4-BE49-F238E27FC236}">
                <a16:creationId xmlns:a16="http://schemas.microsoft.com/office/drawing/2014/main" id="{22A85F53-1A28-4A21-988F-C4558F2BF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444" name="Zástupný symbol pro číslo snímku 3">
            <a:extLst>
              <a:ext uri="{FF2B5EF4-FFF2-40B4-BE49-F238E27FC236}">
                <a16:creationId xmlns:a16="http://schemas.microsoft.com/office/drawing/2014/main" id="{631E4A73-49C2-4B9F-8CC7-1A0B8D412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D336A-9726-467A-8897-D60E8614A9F1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907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7EB6874E-DFBC-4E79-B5E4-49378D8C8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DA75FA9-34EF-4A31-BCD7-F8E0B1542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3768BA99-F0AA-4A1A-8E79-845AAEFE6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43844DAE-7D83-4BB5-9DA2-477D4E609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884B682C-C94F-401E-97A5-243220821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57ED981-076A-4B28-B954-33B4E4A01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45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7666FFAF-7D8B-45CD-9E82-E647D6A7C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7A9CBCA-56AF-4C00-A5E1-AFFDF9A96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31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293784DE-F56C-4973-BCAE-D12DC0F59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A52014EE-8A0F-41E0-BD7C-B8100CF5B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6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3994C234-1550-4F98-8701-93EBA64D4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D6968BC-531A-4531-8434-C32A27A3A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36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712545A5-C689-459A-B1E3-8C77ED94B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DB10CF7E-AEF1-456E-8FDE-A76CB0948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obrázek snímku 1">
            <a:extLst>
              <a:ext uri="{FF2B5EF4-FFF2-40B4-BE49-F238E27FC236}">
                <a16:creationId xmlns:a16="http://schemas.microsoft.com/office/drawing/2014/main" id="{E5756739-733A-497B-BB75-65886B7B7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Zástupný symbol pro poznámky 2">
            <a:extLst>
              <a:ext uri="{FF2B5EF4-FFF2-40B4-BE49-F238E27FC236}">
                <a16:creationId xmlns:a16="http://schemas.microsoft.com/office/drawing/2014/main" id="{341B4BE2-4C1A-41ED-A8AB-A4EB32A7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Zástupný symbol pro číslo snímku 3">
            <a:extLst>
              <a:ext uri="{FF2B5EF4-FFF2-40B4-BE49-F238E27FC236}">
                <a16:creationId xmlns:a16="http://schemas.microsoft.com/office/drawing/2014/main" id="{C2544A14-55C8-477C-8429-C7F42014B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ED550-D21F-43CD-985F-BBE7F18981AF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09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Zástupný symbol pro obrázek snímku 1">
            <a:extLst>
              <a:ext uri="{FF2B5EF4-FFF2-40B4-BE49-F238E27FC236}">
                <a16:creationId xmlns:a16="http://schemas.microsoft.com/office/drawing/2014/main" id="{92E2D7BC-429D-4DA3-B914-08E11E47D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Zástupný symbol pro poznámky 2">
            <a:extLst>
              <a:ext uri="{FF2B5EF4-FFF2-40B4-BE49-F238E27FC236}">
                <a16:creationId xmlns:a16="http://schemas.microsoft.com/office/drawing/2014/main" id="{837E4D74-3047-410E-A5CA-DFACEBE26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60" name="Zástupný symbol pro číslo snímku 3">
            <a:extLst>
              <a:ext uri="{FF2B5EF4-FFF2-40B4-BE49-F238E27FC236}">
                <a16:creationId xmlns:a16="http://schemas.microsoft.com/office/drawing/2014/main" id="{B4069DED-04D3-4E73-9902-024CD939D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69130-E622-4632-851C-485058F5E43B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0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Zástupný symbol pro obrázek snímku 1">
            <a:extLst>
              <a:ext uri="{FF2B5EF4-FFF2-40B4-BE49-F238E27FC236}">
                <a16:creationId xmlns:a16="http://schemas.microsoft.com/office/drawing/2014/main" id="{E7FEA7FF-BA86-4E94-8C97-F75317E8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Zástupný symbol pro poznámky 2">
            <a:extLst>
              <a:ext uri="{FF2B5EF4-FFF2-40B4-BE49-F238E27FC236}">
                <a16:creationId xmlns:a16="http://schemas.microsoft.com/office/drawing/2014/main" id="{F7DF5166-47BB-443D-9EDD-6D50690AE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8" name="Zástupný symbol pro číslo snímku 3">
            <a:extLst>
              <a:ext uri="{FF2B5EF4-FFF2-40B4-BE49-F238E27FC236}">
                <a16:creationId xmlns:a16="http://schemas.microsoft.com/office/drawing/2014/main" id="{986CF687-0FBF-47D0-BDEB-0B967A2F7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369DD8-0621-44C9-8A3B-AFE81386293B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242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Zástupný symbol pro obrázek snímku 1">
            <a:extLst>
              <a:ext uri="{FF2B5EF4-FFF2-40B4-BE49-F238E27FC236}">
                <a16:creationId xmlns:a16="http://schemas.microsoft.com/office/drawing/2014/main" id="{0C12DAE7-16C1-45A5-94DE-7CCF09E4E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Zástupný symbol pro poznámky 2">
            <a:extLst>
              <a:ext uri="{FF2B5EF4-FFF2-40B4-BE49-F238E27FC236}">
                <a16:creationId xmlns:a16="http://schemas.microsoft.com/office/drawing/2014/main" id="{26E35E61-29A4-4637-B49E-ABF53B7D2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6" name="Zástupný symbol pro číslo snímku 3">
            <a:extLst>
              <a:ext uri="{FF2B5EF4-FFF2-40B4-BE49-F238E27FC236}">
                <a16:creationId xmlns:a16="http://schemas.microsoft.com/office/drawing/2014/main" id="{57ACE0D2-304E-43FC-954E-F6D872057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036E4F-4DC5-4CDB-8ADB-7E24A58044DD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692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Zástupný symbol pro obrázek snímku 1">
            <a:extLst>
              <a:ext uri="{FF2B5EF4-FFF2-40B4-BE49-F238E27FC236}">
                <a16:creationId xmlns:a16="http://schemas.microsoft.com/office/drawing/2014/main" id="{A5320466-EAC9-4E34-9D60-DB95E2C9B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Zástupný symbol pro poznámky 2">
            <a:extLst>
              <a:ext uri="{FF2B5EF4-FFF2-40B4-BE49-F238E27FC236}">
                <a16:creationId xmlns:a16="http://schemas.microsoft.com/office/drawing/2014/main" id="{A37E5AEA-67B4-4CA7-B643-001CA75F5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4" name="Zástupný symbol pro číslo snímku 3">
            <a:extLst>
              <a:ext uri="{FF2B5EF4-FFF2-40B4-BE49-F238E27FC236}">
                <a16:creationId xmlns:a16="http://schemas.microsoft.com/office/drawing/2014/main" id="{1710F70D-7514-411A-AD35-E7B0AE7F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B627AF-90DE-46A1-8B32-2F10B1F47CE2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33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obrázek snímku 1">
            <a:extLst>
              <a:ext uri="{FF2B5EF4-FFF2-40B4-BE49-F238E27FC236}">
                <a16:creationId xmlns:a16="http://schemas.microsoft.com/office/drawing/2014/main" id="{81645687-2754-4828-93E3-D56714C4A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Zástupný symbol pro poznámky 2">
            <a:extLst>
              <a:ext uri="{FF2B5EF4-FFF2-40B4-BE49-F238E27FC236}">
                <a16:creationId xmlns:a16="http://schemas.microsoft.com/office/drawing/2014/main" id="{313B0E09-EF6B-490C-9B81-EB1C5C5FD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300" name="Zástupný symbol pro číslo snímku 3">
            <a:extLst>
              <a:ext uri="{FF2B5EF4-FFF2-40B4-BE49-F238E27FC236}">
                <a16:creationId xmlns:a16="http://schemas.microsoft.com/office/drawing/2014/main" id="{A92540DB-2F9C-4B2B-A594-A0E296744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FF808A-59FC-4694-8241-273F7C1C0D07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179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Zástupný symbol pro obrázek snímku 1">
            <a:extLst>
              <a:ext uri="{FF2B5EF4-FFF2-40B4-BE49-F238E27FC236}">
                <a16:creationId xmlns:a16="http://schemas.microsoft.com/office/drawing/2014/main" id="{74E7F59F-0B51-4743-8EE2-19823E399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Zástupný symbol pro poznámky 2">
            <a:extLst>
              <a:ext uri="{FF2B5EF4-FFF2-40B4-BE49-F238E27FC236}">
                <a16:creationId xmlns:a16="http://schemas.microsoft.com/office/drawing/2014/main" id="{B20B17D7-4AEF-4732-9682-F0548D76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48" name="Zástupný symbol pro číslo snímku 3">
            <a:extLst>
              <a:ext uri="{FF2B5EF4-FFF2-40B4-BE49-F238E27FC236}">
                <a16:creationId xmlns:a16="http://schemas.microsoft.com/office/drawing/2014/main" id="{0D8C7332-6420-4D34-9ACB-CB1DA7F12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CE30A-FE73-46F6-99E5-5F48D46AB3CE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799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Zástupný symbol pro obrázek snímku 1">
            <a:extLst>
              <a:ext uri="{FF2B5EF4-FFF2-40B4-BE49-F238E27FC236}">
                <a16:creationId xmlns:a16="http://schemas.microsoft.com/office/drawing/2014/main" id="{74EC731C-1978-4790-86EC-6DFC6E5932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Zástupný symbol pro poznámky 2">
            <a:extLst>
              <a:ext uri="{FF2B5EF4-FFF2-40B4-BE49-F238E27FC236}">
                <a16:creationId xmlns:a16="http://schemas.microsoft.com/office/drawing/2014/main" id="{CDB04986-51E1-4BCD-9911-92F6CB91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396" name="Zástupný symbol pro číslo snímku 3">
            <a:extLst>
              <a:ext uri="{FF2B5EF4-FFF2-40B4-BE49-F238E27FC236}">
                <a16:creationId xmlns:a16="http://schemas.microsoft.com/office/drawing/2014/main" id="{0653034F-55A8-4A94-9F83-AEE34282D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D9B689-24FB-486B-8B27-8EBFD1E94732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970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C8A9C-C696-13F4-119F-829439F5E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127F9B-9415-DD93-66E3-3626AA1D3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DE9637-A145-257D-C040-856C8464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229B81-09B3-318F-16F2-3CAC217A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C72986-8E7F-472F-F355-524ED3FE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B5092-F8A1-5391-1A6F-D2FD123B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A312AA-FC05-7E7A-4DF1-CF939AD8C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020664-E362-C8DA-53BB-B63AB5DB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24083-B266-B042-5216-5172D90B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A1DD-1C84-EAE7-8045-99AB1B24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E98F60-130B-54A9-42EB-BE9CE3CD0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F15D9F-B0C7-7BA5-E584-99D477DA3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9ECEE-41A3-C242-EE32-EF64E15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EA925-337D-BDCC-EC87-FA0F072C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459900-AF21-2FCB-3FEE-9C0C834B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4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CB4C29-D628-43F8-B626-7B4BECC13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54FB8B-EE5A-4E5D-8449-0692C0EE8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EBBA34-7996-479D-BC06-0B341FC2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57F7-DF73-4369-B379-E908D74F9A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330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FA633-2207-8AAF-7DEA-81B735D8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F24D5-5526-A712-4A94-6849A840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7ED9EB-B2BE-2204-63E3-11621AD3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1A449C-55D2-AB27-0FAA-C7F9C752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D227EA-725B-F07F-52E4-BB362E38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4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F9D2C-7A14-BF88-BEE1-9225A366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58AD91-8AF6-BB0C-8275-148A274BD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F57A2A-8D23-6FF0-8F90-4A8F34CA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9D61CF-D0B9-5931-2BBC-21CC05BB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F2437B-BCEE-9CF8-4EF1-D793024A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79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A1B29-B31C-4474-9334-52E1DAFF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90258-2820-545D-F0CA-E4485D209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BF2C78-490D-CC6E-1132-D5B7C072D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0BE627-5EFD-C15F-F256-3E2883CD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341855-8264-6E9E-6A7B-8DCA95CE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2B727D-AF52-28D5-C1B1-DB673C74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7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5C12A-DE96-37C9-D54E-7C62CF63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478A97-3418-4191-B8ED-90103C94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F3AF2B-DD39-AFB9-55CC-2C0A692B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21D0B6-5ECD-D58D-972D-AD5DF2B9B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1BFE5B-B954-7151-88D5-91AD65EEF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51EFC3-3D67-4EE4-3D4C-9C4B3D18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E81E83-9E2D-73F1-00F6-B21AFC18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6A1818-5C75-1E6D-98A1-7470D01E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4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88AD7-1851-3D3C-B589-0D3BF6B2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D67B56-7ED2-0053-69F7-AB8BC296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65B179-486F-8312-E103-EF248939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10DB05-D89B-D384-C5DF-87BD9F98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15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DF966-A473-3C2C-9D5D-743F9DA9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F5E6DF-3AFB-57A7-9605-3440038C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3D63B7-56A3-D459-FE2C-CEB4809B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04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F5D2A-8C5D-C3F5-C9E7-E0576282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D89AC-8002-4777-9432-2F0EF7307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593571-74B9-040E-789B-C4108A26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4B366B-5C15-60F8-C998-0A95F8E9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D18086-B3B4-E123-7F06-AA1DC6CB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7E5C6E-2BC3-8DB7-4EEE-D7D2DB81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AC56B-9A3C-D746-BF7A-8457D3C0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BF7C18-97AC-7698-00C4-D13440F06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A5AB73-B246-880D-6958-4C3F32A90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3B177-392D-C0D0-13D4-8E5BFB85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57A26C-0BBC-2492-4B09-DF2AFBB5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DCD349-4EB6-28A6-E1BA-577E15DF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2E6F8F-55F1-A3AD-78F5-0E451F35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2E0890-FDED-345F-F38B-B6958D5A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570F09-9F50-9F0E-F7BB-88BEBBBBB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FF4-8855-4B34-A950-CF1D2B977B0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7E8CE-4AC8-EB90-6945-44963FE4B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662648-7BB8-978E-50CB-3A0ED6EA5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948A-E43D-45AB-B6BA-37FE0FD2D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72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6B3C1160-B953-48FA-BE67-374E4388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676400"/>
            <a:ext cx="1008062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 VA</a:t>
            </a:r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F13A5663-D4FC-4B57-B54C-83C52F572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1820864"/>
            <a:ext cx="0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B3F727EA-535F-446F-AA59-D44C2756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981326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18565F3E-83B5-4D0A-8D7C-47F876863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90988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CAD360B4-95F8-4134-B734-853228A44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2995614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F355FC6D-F9EE-4F58-9C1E-511D2AA9E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8313" y="2995614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68A1F9AE-E0BD-4552-8480-76C2AF8EE3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4" y="2205039"/>
            <a:ext cx="503237" cy="7191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DB647251-90DC-45A2-AEFF-4EAD92967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2205038"/>
            <a:ext cx="107950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F28B1B6E-1EA9-451F-A629-E7B81E630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5357813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931B2A85-14C5-4FA9-8E76-69BB74C1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5286376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74" name="Line 14">
            <a:extLst>
              <a:ext uri="{FF2B5EF4-FFF2-40B4-BE49-F238E27FC236}">
                <a16:creationId xmlns:a16="http://schemas.microsoft.com/office/drawing/2014/main" id="{70BB3856-2339-4734-A6F7-188C3D06D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5372101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2415A390-5C77-4884-BFC7-29EC90490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288" y="5372101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516187DA-2368-423B-9241-89145E223A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1089" y="4581525"/>
            <a:ext cx="504825" cy="7191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DA7FFBC0-A401-48D9-8462-B4CA1E9C0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4581525"/>
            <a:ext cx="107950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6" name="Text Box 18">
            <a:extLst>
              <a:ext uri="{FF2B5EF4-FFF2-40B4-BE49-F238E27FC236}">
                <a16:creationId xmlns:a16="http://schemas.microsoft.com/office/drawing/2014/main" id="{A0F4DBF7-C251-4677-924B-F01181D8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2778125"/>
            <a:ext cx="231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VE</a:t>
            </a:r>
            <a:r>
              <a:rPr lang="cs-CZ" altLang="cs-CZ">
                <a:solidFill>
                  <a:schemeClr val="accent2"/>
                </a:solidFill>
              </a:rPr>
              <a:t>=VD+</a:t>
            </a: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66579" name="Line 19">
            <a:extLst>
              <a:ext uri="{FF2B5EF4-FFF2-40B4-BE49-F238E27FC236}">
                <a16:creationId xmlns:a16="http://schemas.microsoft.com/office/drawing/2014/main" id="{B7152FA6-B247-4B82-A9E7-6A8275841C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9601" y="3284539"/>
            <a:ext cx="360363" cy="10810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877E81A9-3975-4A2D-9BE1-74092E03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9" y="4330701"/>
            <a:ext cx="113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B253B1E1-60B7-48A1-A6D1-BA5CCB753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6" y="2808288"/>
            <a:ext cx="2170113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chemeClr val="accent2"/>
                </a:solidFill>
              </a:rPr>
              <a:t>Respir.</a:t>
            </a: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en-US" altLang="cs-CZ" sz="2400">
                <a:solidFill>
                  <a:schemeClr val="accent2"/>
                </a:solidFill>
              </a:rPr>
              <a:t>Centre</a:t>
            </a:r>
            <a:endParaRPr lang="cs-CZ" altLang="cs-CZ" sz="2400">
              <a:solidFill>
                <a:schemeClr val="accent2"/>
              </a:solidFill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8D316F4B-69BC-49A5-BC8B-E1E1A4E99D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3626" y="3322638"/>
            <a:ext cx="1152525" cy="12239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Freeform 23">
            <a:extLst>
              <a:ext uri="{FF2B5EF4-FFF2-40B4-BE49-F238E27FC236}">
                <a16:creationId xmlns:a16="http://schemas.microsoft.com/office/drawing/2014/main" id="{32159140-43C3-400E-8760-8113FB0FA8AB}"/>
              </a:ext>
            </a:extLst>
          </p:cNvPr>
          <p:cNvSpPr>
            <a:spLocks/>
          </p:cNvSpPr>
          <p:nvPr/>
        </p:nvSpPr>
        <p:spPr bwMode="auto">
          <a:xfrm>
            <a:off x="5781676" y="1608139"/>
            <a:ext cx="2651125" cy="1246187"/>
          </a:xfrm>
          <a:custGeom>
            <a:avLst/>
            <a:gdLst>
              <a:gd name="T0" fmla="*/ 2147483646 w 1670"/>
              <a:gd name="T1" fmla="*/ 2147483646 h 785"/>
              <a:gd name="T2" fmla="*/ 2147483646 w 1670"/>
              <a:gd name="T3" fmla="*/ 2147483646 h 785"/>
              <a:gd name="T4" fmla="*/ 2147483646 w 1670"/>
              <a:gd name="T5" fmla="*/ 2147483646 h 785"/>
              <a:gd name="T6" fmla="*/ 0 w 1670"/>
              <a:gd name="T7" fmla="*/ 2147483646 h 785"/>
              <a:gd name="T8" fmla="*/ 0 60000 65536"/>
              <a:gd name="T9" fmla="*/ 0 60000 65536"/>
              <a:gd name="T10" fmla="*/ 0 60000 65536"/>
              <a:gd name="T11" fmla="*/ 0 60000 65536"/>
              <a:gd name="T12" fmla="*/ 0 w 1670"/>
              <a:gd name="T13" fmla="*/ 0 h 785"/>
              <a:gd name="T14" fmla="*/ 1670 w 1670"/>
              <a:gd name="T15" fmla="*/ 785 h 7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0" h="785">
                <a:moveTo>
                  <a:pt x="1670" y="747"/>
                </a:moveTo>
                <a:cubicBezTo>
                  <a:pt x="1631" y="673"/>
                  <a:pt x="1663" y="410"/>
                  <a:pt x="1433" y="299"/>
                </a:cubicBezTo>
                <a:cubicBezTo>
                  <a:pt x="1203" y="188"/>
                  <a:pt x="527" y="0"/>
                  <a:pt x="288" y="81"/>
                </a:cubicBezTo>
                <a:cubicBezTo>
                  <a:pt x="69" y="96"/>
                  <a:pt x="60" y="638"/>
                  <a:pt x="0" y="785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83DBB1C4-DFFB-4082-A020-FA72D3A1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8688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  <a:endParaRPr lang="cs-CZ" altLang="cs-CZ" sz="1400" baseline="-25000">
              <a:solidFill>
                <a:srgbClr val="FF0000"/>
              </a:solidFill>
            </a:endParaRPr>
          </a:p>
        </p:txBody>
      </p:sp>
      <p:sp>
        <p:nvSpPr>
          <p:cNvPr id="66585" name="Line 25">
            <a:extLst>
              <a:ext uri="{FF2B5EF4-FFF2-40B4-BE49-F238E27FC236}">
                <a16:creationId xmlns:a16="http://schemas.microsoft.com/office/drawing/2014/main" id="{9009FB69-ABBA-4CDE-82E5-2855E8D25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425" y="3500439"/>
            <a:ext cx="1009650" cy="1584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4" name="Text Box 27">
            <a:extLst>
              <a:ext uri="{FF2B5EF4-FFF2-40B4-BE49-F238E27FC236}">
                <a16:creationId xmlns:a16="http://schemas.microsoft.com/office/drawing/2014/main" id="{B8A9FF5E-9C48-4052-825E-0280152C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6" y="333376"/>
            <a:ext cx="777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accent2"/>
                </a:solidFill>
              </a:rPr>
              <a:t>Alveolar Ventilation Controls Rate of Breathing</a:t>
            </a:r>
            <a:r>
              <a:rPr lang="cs-CZ" altLang="cs-CZ" sz="2400" b="1">
                <a:solidFill>
                  <a:schemeClr val="accent2"/>
                </a:solidFill>
              </a:rPr>
              <a:t> </a:t>
            </a:r>
            <a:r>
              <a:rPr lang="en-US" altLang="cs-CZ" sz="2400" b="1">
                <a:solidFill>
                  <a:schemeClr val="accent2"/>
                </a:solidFill>
              </a:rPr>
              <a:t>by  Influencing</a:t>
            </a:r>
            <a:r>
              <a:rPr lang="cs-CZ" altLang="cs-CZ" sz="2400" b="1">
                <a:solidFill>
                  <a:schemeClr val="accent2"/>
                </a:solidFill>
              </a:rPr>
              <a:t> pCO2 </a:t>
            </a:r>
            <a:r>
              <a:rPr lang="en-US" altLang="cs-CZ" sz="2400" b="1">
                <a:solidFill>
                  <a:schemeClr val="accent2"/>
                </a:solidFill>
              </a:rPr>
              <a:t>and</a:t>
            </a:r>
            <a:r>
              <a:rPr lang="cs-CZ" altLang="cs-CZ" sz="2400" b="1">
                <a:solidFill>
                  <a:schemeClr val="accent2"/>
                </a:solidFill>
              </a:rPr>
              <a:t> pO2</a:t>
            </a:r>
          </a:p>
        </p:txBody>
      </p:sp>
      <p:sp>
        <p:nvSpPr>
          <p:cNvPr id="66588" name="Text Box 28">
            <a:extLst>
              <a:ext uri="{FF2B5EF4-FFF2-40B4-BE49-F238E27FC236}">
                <a16:creationId xmlns:a16="http://schemas.microsoft.com/office/drawing/2014/main" id="{200F578E-0828-4FDC-BEC5-6CC20541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4052889"/>
            <a:ext cx="1008063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 VA</a:t>
            </a:r>
          </a:p>
        </p:txBody>
      </p:sp>
      <p:sp>
        <p:nvSpPr>
          <p:cNvPr id="66589" name="Line 29">
            <a:extLst>
              <a:ext uri="{FF2B5EF4-FFF2-40B4-BE49-F238E27FC236}">
                <a16:creationId xmlns:a16="http://schemas.microsoft.com/office/drawing/2014/main" id="{95B407E3-3D4A-4537-86F9-E4E7516A7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425" y="4197350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Text Box 30">
            <a:extLst>
              <a:ext uri="{FF2B5EF4-FFF2-40B4-BE49-F238E27FC236}">
                <a16:creationId xmlns:a16="http://schemas.microsoft.com/office/drawing/2014/main" id="{9C04D61A-976C-4692-9826-3FCB2395E549}"/>
              </a:ext>
            </a:extLst>
          </p:cNvPr>
          <p:cNvSpPr txBox="1">
            <a:spLocks noChangeArrowheads="1"/>
          </p:cNvSpPr>
          <p:nvPr/>
        </p:nvSpPr>
        <p:spPr bwMode="auto">
          <a:xfrm rot="-3600231">
            <a:off x="7108032" y="3929857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Only when</a:t>
            </a:r>
            <a:r>
              <a:rPr lang="cs-CZ" altLang="cs-CZ" sz="1400">
                <a:solidFill>
                  <a:schemeClr val="accent2"/>
                </a:solidFill>
              </a:rPr>
              <a:t> </a:t>
            </a:r>
            <a:r>
              <a:rPr lang="cs-CZ" altLang="cs-CZ" sz="1800">
                <a:solidFill>
                  <a:schemeClr val="accent2"/>
                </a:solidFill>
              </a:rPr>
              <a:t>pO</a:t>
            </a:r>
            <a:r>
              <a:rPr lang="cs-CZ" altLang="cs-CZ" sz="1800" baseline="-25000">
                <a:solidFill>
                  <a:schemeClr val="accent2"/>
                </a:solidFill>
              </a:rPr>
              <a:t>2</a:t>
            </a:r>
            <a:r>
              <a:rPr lang="en-US" altLang="cs-CZ" sz="1800" baseline="-25000">
                <a:solidFill>
                  <a:schemeClr val="accent2"/>
                </a:solidFill>
              </a:rPr>
              <a:t> </a:t>
            </a:r>
            <a:r>
              <a:rPr lang="en-US" altLang="cs-CZ" sz="1400">
                <a:solidFill>
                  <a:schemeClr val="accent2"/>
                </a:solidFill>
              </a:rPr>
              <a:t>is low</a:t>
            </a:r>
            <a:endParaRPr lang="cs-CZ" altLang="cs-CZ" sz="1800" baseline="-25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4" grpId="0"/>
      <p:bldP spid="66565" grpId="0"/>
      <p:bldP spid="66572" grpId="0"/>
      <p:bldP spid="66573" grpId="0"/>
      <p:bldP spid="66580" grpId="0"/>
      <p:bldP spid="66581" grpId="0" animBg="1"/>
      <p:bldP spid="66584" grpId="0"/>
      <p:bldP spid="66588" grpId="0" animBg="1"/>
      <p:bldP spid="665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Oval 32">
            <a:extLst>
              <a:ext uri="{FF2B5EF4-FFF2-40B4-BE49-F238E27FC236}">
                <a16:creationId xmlns:a16="http://schemas.microsoft.com/office/drawing/2014/main" id="{4505238B-7C6E-4913-BEB9-1F8C3019D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2200276"/>
            <a:ext cx="2411412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8419" name="AutoShape 2">
            <a:extLst>
              <a:ext uri="{FF2B5EF4-FFF2-40B4-BE49-F238E27FC236}">
                <a16:creationId xmlns:a16="http://schemas.microsoft.com/office/drawing/2014/main" id="{3D786828-2F8C-4A9C-A784-D5329475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0525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obstruction</a:t>
            </a:r>
            <a:endParaRPr lang="cs-CZ" altLang="cs-CZ" sz="1800"/>
          </a:p>
        </p:txBody>
      </p:sp>
      <p:sp>
        <p:nvSpPr>
          <p:cNvPr id="188420" name="AutoShape 3">
            <a:extLst>
              <a:ext uri="{FF2B5EF4-FFF2-40B4-BE49-F238E27FC236}">
                <a16:creationId xmlns:a16="http://schemas.microsoft.com/office/drawing/2014/main" id="{D33034B1-40C0-47BC-912C-C1F9AC5AA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6" y="1052513"/>
            <a:ext cx="1655763" cy="576262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compensation</a:t>
            </a:r>
            <a:endParaRPr lang="cs-CZ" altLang="cs-CZ" sz="1800"/>
          </a:p>
        </p:txBody>
      </p:sp>
      <p:sp>
        <p:nvSpPr>
          <p:cNvPr id="188421" name="Text Box 4">
            <a:extLst>
              <a:ext uri="{FF2B5EF4-FFF2-40B4-BE49-F238E27FC236}">
                <a16:creationId xmlns:a16="http://schemas.microsoft.com/office/drawing/2014/main" id="{2D3FB257-0814-4CFE-86DC-4B62FBE3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6" y="260350"/>
            <a:ext cx="839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Obstructive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188422" name="Text Box 5">
            <a:extLst>
              <a:ext uri="{FF2B5EF4-FFF2-40B4-BE49-F238E27FC236}">
                <a16:creationId xmlns:a16="http://schemas.microsoft.com/office/drawing/2014/main" id="{BD5C9F95-ECCD-4B42-98A7-4708F99F0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2276476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normal</a:t>
            </a:r>
            <a:r>
              <a:rPr lang="cs-CZ" altLang="cs-CZ" sz="1600"/>
              <a:t> </a:t>
            </a: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88423" name="Text Box 6">
            <a:extLst>
              <a:ext uri="{FF2B5EF4-FFF2-40B4-BE49-F238E27FC236}">
                <a16:creationId xmlns:a16="http://schemas.microsoft.com/office/drawing/2014/main" id="{A4354265-2A2E-41B2-B26E-9124E89C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989138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Respir. </a:t>
            </a:r>
            <a:r>
              <a:rPr lang="en-US" altLang="cs-CZ" sz="1800"/>
              <a:t>centre</a:t>
            </a:r>
            <a:endParaRPr lang="cs-CZ" altLang="cs-CZ" sz="1800"/>
          </a:p>
        </p:txBody>
      </p:sp>
      <p:sp>
        <p:nvSpPr>
          <p:cNvPr id="188424" name="Text Box 7">
            <a:extLst>
              <a:ext uri="{FF2B5EF4-FFF2-40B4-BE49-F238E27FC236}">
                <a16:creationId xmlns:a16="http://schemas.microsoft.com/office/drawing/2014/main" id="{91095FB2-7F37-49AF-95AA-F437A8C3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2636839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  </a:t>
            </a:r>
            <a:r>
              <a:rPr lang="cs-CZ" altLang="cs-CZ" sz="1600"/>
              <a:t> </a:t>
            </a:r>
            <a:r>
              <a:rPr lang="en-US" altLang="cs-CZ" sz="1600"/>
              <a:t>   </a:t>
            </a: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  <a:r>
              <a:rPr lang="en-US" altLang="cs-CZ" sz="2000" baseline="-25000"/>
              <a:t> </a:t>
            </a:r>
            <a:r>
              <a:rPr lang="en-US" altLang="cs-CZ" sz="1400"/>
              <a:t>stays</a:t>
            </a:r>
            <a:endParaRPr lang="cs-CZ" altLang="cs-CZ" sz="1400" baseline="-25000"/>
          </a:p>
        </p:txBody>
      </p:sp>
      <p:sp>
        <p:nvSpPr>
          <p:cNvPr id="188425" name="Text Box 8">
            <a:extLst>
              <a:ext uri="{FF2B5EF4-FFF2-40B4-BE49-F238E27FC236}">
                <a16:creationId xmlns:a16="http://schemas.microsoft.com/office/drawing/2014/main" id="{1B39D512-69C3-4A34-81C0-DCD46F89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150939"/>
            <a:ext cx="1801813" cy="376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  </a:t>
            </a:r>
            <a:r>
              <a:rPr lang="cs-CZ" altLang="cs-CZ" sz="1200" b="1"/>
              <a:t>VA</a:t>
            </a:r>
          </a:p>
        </p:txBody>
      </p:sp>
      <p:sp>
        <p:nvSpPr>
          <p:cNvPr id="188426" name="Text Box 9">
            <a:extLst>
              <a:ext uri="{FF2B5EF4-FFF2-40B4-BE49-F238E27FC236}">
                <a16:creationId xmlns:a16="http://schemas.microsoft.com/office/drawing/2014/main" id="{5A8372E8-5622-4A0E-92BF-C25497B7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VD + VA</a:t>
            </a:r>
          </a:p>
        </p:txBody>
      </p:sp>
      <p:sp>
        <p:nvSpPr>
          <p:cNvPr id="188427" name="Text Box 10">
            <a:extLst>
              <a:ext uri="{FF2B5EF4-FFF2-40B4-BE49-F238E27FC236}">
                <a16:creationId xmlns:a16="http://schemas.microsoft.com/office/drawing/2014/main" id="{01F44443-A9B8-443D-9301-1F926BFE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9" y="1055689"/>
            <a:ext cx="2166937" cy="5286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  <a:r>
              <a:rPr lang="cs-CZ" altLang="cs-CZ" sz="2400"/>
              <a:t>VE</a:t>
            </a:r>
            <a:r>
              <a:rPr lang="cs-CZ" altLang="cs-CZ" sz="2800"/>
              <a:t> = </a:t>
            </a:r>
            <a:r>
              <a:rPr lang="cs-CZ" altLang="cs-CZ" sz="2400"/>
              <a:t>VD</a:t>
            </a:r>
            <a:r>
              <a:rPr lang="cs-CZ" altLang="cs-CZ" sz="2800"/>
              <a:t> + </a:t>
            </a:r>
            <a:r>
              <a:rPr lang="cs-CZ" altLang="cs-CZ" sz="1600"/>
              <a:t>VA</a:t>
            </a:r>
          </a:p>
        </p:txBody>
      </p:sp>
      <p:sp>
        <p:nvSpPr>
          <p:cNvPr id="188428" name="Line 11">
            <a:extLst>
              <a:ext uri="{FF2B5EF4-FFF2-40B4-BE49-F238E27FC236}">
                <a16:creationId xmlns:a16="http://schemas.microsoft.com/office/drawing/2014/main" id="{810B313B-4B5F-4656-B1BD-CDB02B49C0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7797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9" name="Text Box 12">
            <a:extLst>
              <a:ext uri="{FF2B5EF4-FFF2-40B4-BE49-F238E27FC236}">
                <a16:creationId xmlns:a16="http://schemas.microsoft.com/office/drawing/2014/main" id="{D375783C-5F76-47F9-AF8E-65F2278C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773238"/>
            <a:ext cx="254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/>
              <a:t>Compensatory increase of</a:t>
            </a:r>
            <a:r>
              <a:rPr lang="cs-CZ" altLang="cs-CZ" sz="1400"/>
              <a:t> VA</a:t>
            </a:r>
          </a:p>
        </p:txBody>
      </p:sp>
      <p:sp>
        <p:nvSpPr>
          <p:cNvPr id="188430" name="Text Box 13">
            <a:extLst>
              <a:ext uri="{FF2B5EF4-FFF2-40B4-BE49-F238E27FC236}">
                <a16:creationId xmlns:a16="http://schemas.microsoft.com/office/drawing/2014/main" id="{A24C57D2-A53C-40C4-BB1E-3191D904A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276476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88431" name="Text Box 14">
            <a:extLst>
              <a:ext uri="{FF2B5EF4-FFF2-40B4-BE49-F238E27FC236}">
                <a16:creationId xmlns:a16="http://schemas.microsoft.com/office/drawing/2014/main" id="{64EE0C57-22C5-45DE-BF15-629B93C9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636839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88432" name="Line 15">
            <a:extLst>
              <a:ext uri="{FF2B5EF4-FFF2-40B4-BE49-F238E27FC236}">
                <a16:creationId xmlns:a16="http://schemas.microsoft.com/office/drawing/2014/main" id="{F69678BC-61A8-4ACB-9424-D24562A47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349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6">
            <a:extLst>
              <a:ext uri="{FF2B5EF4-FFF2-40B4-BE49-F238E27FC236}">
                <a16:creationId xmlns:a16="http://schemas.microsoft.com/office/drawing/2014/main" id="{C2BA70CB-CFA9-4880-B175-98ED0285F3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148431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Freeform 17">
            <a:extLst>
              <a:ext uri="{FF2B5EF4-FFF2-40B4-BE49-F238E27FC236}">
                <a16:creationId xmlns:a16="http://schemas.microsoft.com/office/drawing/2014/main" id="{97A95363-A667-40C3-B9B7-97824F8FE25D}"/>
              </a:ext>
            </a:extLst>
          </p:cNvPr>
          <p:cNvSpPr>
            <a:spLocks/>
          </p:cNvSpPr>
          <p:nvPr/>
        </p:nvSpPr>
        <p:spPr bwMode="auto">
          <a:xfrm>
            <a:off x="6383339" y="2347913"/>
            <a:ext cx="720725" cy="436562"/>
          </a:xfrm>
          <a:custGeom>
            <a:avLst/>
            <a:gdLst>
              <a:gd name="T0" fmla="*/ 0 w 454"/>
              <a:gd name="T1" fmla="*/ 2147483646 h 275"/>
              <a:gd name="T2" fmla="*/ 2147483646 w 454"/>
              <a:gd name="T3" fmla="*/ 2147483646 h 275"/>
              <a:gd name="T4" fmla="*/ 2147483646 w 454"/>
              <a:gd name="T5" fmla="*/ 0 h 275"/>
              <a:gd name="T6" fmla="*/ 0 60000 65536"/>
              <a:gd name="T7" fmla="*/ 0 60000 65536"/>
              <a:gd name="T8" fmla="*/ 0 60000 65536"/>
              <a:gd name="T9" fmla="*/ 0 w 454"/>
              <a:gd name="T10" fmla="*/ 0 h 275"/>
              <a:gd name="T11" fmla="*/ 454 w 454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75">
                <a:moveTo>
                  <a:pt x="0" y="182"/>
                </a:moveTo>
                <a:cubicBezTo>
                  <a:pt x="60" y="192"/>
                  <a:pt x="287" y="275"/>
                  <a:pt x="363" y="245"/>
                </a:cubicBezTo>
                <a:cubicBezTo>
                  <a:pt x="439" y="215"/>
                  <a:pt x="435" y="51"/>
                  <a:pt x="4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5" name="Freeform 18">
            <a:extLst>
              <a:ext uri="{FF2B5EF4-FFF2-40B4-BE49-F238E27FC236}">
                <a16:creationId xmlns:a16="http://schemas.microsoft.com/office/drawing/2014/main" id="{AACE039F-0EEF-4591-AE40-49CCD7A2F6A0}"/>
              </a:ext>
            </a:extLst>
          </p:cNvPr>
          <p:cNvSpPr>
            <a:spLocks/>
          </p:cNvSpPr>
          <p:nvPr/>
        </p:nvSpPr>
        <p:spPr bwMode="auto">
          <a:xfrm>
            <a:off x="7632701" y="1484314"/>
            <a:ext cx="550863" cy="623887"/>
          </a:xfrm>
          <a:custGeom>
            <a:avLst/>
            <a:gdLst>
              <a:gd name="T0" fmla="*/ 0 w 347"/>
              <a:gd name="T1" fmla="*/ 2147483646 h 393"/>
              <a:gd name="T2" fmla="*/ 2147483646 w 347"/>
              <a:gd name="T3" fmla="*/ 2147483646 h 393"/>
              <a:gd name="T4" fmla="*/ 2147483646 w 347"/>
              <a:gd name="T5" fmla="*/ 0 h 393"/>
              <a:gd name="T6" fmla="*/ 0 60000 65536"/>
              <a:gd name="T7" fmla="*/ 0 60000 65536"/>
              <a:gd name="T8" fmla="*/ 0 60000 65536"/>
              <a:gd name="T9" fmla="*/ 0 w 347"/>
              <a:gd name="T10" fmla="*/ 0 h 393"/>
              <a:gd name="T11" fmla="*/ 347 w 347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393">
                <a:moveTo>
                  <a:pt x="0" y="393"/>
                </a:moveTo>
                <a:cubicBezTo>
                  <a:pt x="26" y="366"/>
                  <a:pt x="96" y="298"/>
                  <a:pt x="154" y="233"/>
                </a:cubicBezTo>
                <a:cubicBezTo>
                  <a:pt x="212" y="168"/>
                  <a:pt x="307" y="49"/>
                  <a:pt x="3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6" name="Line 19">
            <a:extLst>
              <a:ext uri="{FF2B5EF4-FFF2-40B4-BE49-F238E27FC236}">
                <a16:creationId xmlns:a16="http://schemas.microsoft.com/office/drawing/2014/main" id="{8CF3041E-D095-4DA9-B76C-E2FE805FA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62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7" name="Line 20">
            <a:extLst>
              <a:ext uri="{FF2B5EF4-FFF2-40B4-BE49-F238E27FC236}">
                <a16:creationId xmlns:a16="http://schemas.microsoft.com/office/drawing/2014/main" id="{B32DD1B0-E068-4778-BD30-86E11FFA8B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1989" y="2060575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8" name="Line 21">
            <a:extLst>
              <a:ext uri="{FF2B5EF4-FFF2-40B4-BE49-F238E27FC236}">
                <a16:creationId xmlns:a16="http://schemas.microsoft.com/office/drawing/2014/main" id="{044C3864-DAE9-489F-B477-FE31B24D48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9" name="Line 22">
            <a:extLst>
              <a:ext uri="{FF2B5EF4-FFF2-40B4-BE49-F238E27FC236}">
                <a16:creationId xmlns:a16="http://schemas.microsoft.com/office/drawing/2014/main" id="{7876FFAC-29D2-44C6-98D1-703386FEE1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67889" y="1493839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40" name="Text Box 24">
            <a:extLst>
              <a:ext uri="{FF2B5EF4-FFF2-40B4-BE49-F238E27FC236}">
                <a16:creationId xmlns:a16="http://schemas.microsoft.com/office/drawing/2014/main" id="{8E2CFFC7-9626-4A7F-937D-5183A2C9F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4724401"/>
            <a:ext cx="4487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Normal</a:t>
            </a:r>
            <a:r>
              <a:rPr lang="cs-CZ" altLang="cs-CZ" sz="1800"/>
              <a:t> P</a:t>
            </a:r>
            <a:r>
              <a:rPr lang="cs-CZ" altLang="cs-CZ" sz="1800" baseline="-25000"/>
              <a:t>a</a:t>
            </a:r>
            <a:r>
              <a:rPr lang="cs-CZ" altLang="cs-CZ" sz="1800"/>
              <a:t>CO</a:t>
            </a:r>
            <a:r>
              <a:rPr lang="cs-CZ" altLang="cs-CZ" sz="1800" baseline="-25000"/>
              <a:t>2</a:t>
            </a:r>
            <a:r>
              <a:rPr lang="cs-CZ" altLang="cs-CZ" sz="1800"/>
              <a:t>,</a:t>
            </a:r>
            <a:r>
              <a:rPr lang="en-US" altLang="cs-CZ" sz="1800"/>
              <a:t> decreased</a:t>
            </a:r>
            <a:r>
              <a:rPr lang="cs-CZ" altLang="cs-CZ" sz="1800"/>
              <a:t> PaO</a:t>
            </a:r>
            <a:r>
              <a:rPr lang="cs-CZ" altLang="cs-CZ" sz="1800" baseline="-25000"/>
              <a:t>2</a:t>
            </a:r>
            <a:r>
              <a:rPr lang="cs-CZ" altLang="cs-CZ" sz="1800"/>
              <a:t> – </a:t>
            </a:r>
            <a:r>
              <a:rPr lang="en-US" altLang="cs-CZ" sz="1800"/>
              <a:t>hypoxia</a:t>
            </a:r>
            <a:endParaRPr lang="cs-CZ" altLang="cs-CZ" sz="1800"/>
          </a:p>
        </p:txBody>
      </p:sp>
      <p:sp>
        <p:nvSpPr>
          <p:cNvPr id="188441" name="Line 25">
            <a:extLst>
              <a:ext uri="{FF2B5EF4-FFF2-40B4-BE49-F238E27FC236}">
                <a16:creationId xmlns:a16="http://schemas.microsoft.com/office/drawing/2014/main" id="{8E75E3D2-5590-4E8B-B48B-C11EECAC4E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4076701"/>
            <a:ext cx="171450" cy="7270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42" name="Text Box 26">
            <a:extLst>
              <a:ext uri="{FF2B5EF4-FFF2-40B4-BE49-F238E27FC236}">
                <a16:creationId xmlns:a16="http://schemas.microsoft.com/office/drawing/2014/main" id="{CF6323C4-E24A-48F1-8E74-AAB07856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9" y="5373688"/>
            <a:ext cx="451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Increased</a:t>
            </a:r>
            <a:r>
              <a:rPr lang="cs-CZ" altLang="cs-CZ" sz="1800"/>
              <a:t> VE</a:t>
            </a:r>
            <a:r>
              <a:rPr lang="en-US" altLang="cs-CZ" sz="1800"/>
              <a:t> in order to increase</a:t>
            </a:r>
            <a:r>
              <a:rPr lang="cs-CZ" altLang="cs-CZ" sz="1800"/>
              <a:t> VA                                     </a:t>
            </a:r>
          </a:p>
        </p:txBody>
      </p:sp>
      <p:sp>
        <p:nvSpPr>
          <p:cNvPr id="188443" name="Line 27">
            <a:extLst>
              <a:ext uri="{FF2B5EF4-FFF2-40B4-BE49-F238E27FC236}">
                <a16:creationId xmlns:a16="http://schemas.microsoft.com/office/drawing/2014/main" id="{9CF969FE-23C7-4168-B67E-FAA16E0B1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5084763"/>
            <a:ext cx="144463" cy="36036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44" name="Line 28">
            <a:extLst>
              <a:ext uri="{FF2B5EF4-FFF2-40B4-BE49-F238E27FC236}">
                <a16:creationId xmlns:a16="http://schemas.microsoft.com/office/drawing/2014/main" id="{B612D8D2-40CE-432A-83EE-5433B89514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8350" y="12684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45" name="Line 29">
            <a:extLst>
              <a:ext uri="{FF2B5EF4-FFF2-40B4-BE49-F238E27FC236}">
                <a16:creationId xmlns:a16="http://schemas.microsoft.com/office/drawing/2014/main" id="{D3E7672C-4AAD-4A49-9F2F-DF52D709AE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67888" y="2720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46" name="AutoShape 33">
            <a:extLst>
              <a:ext uri="{FF2B5EF4-FFF2-40B4-BE49-F238E27FC236}">
                <a16:creationId xmlns:a16="http://schemas.microsoft.com/office/drawing/2014/main" id="{B410FAE7-2BF3-4D0E-BD48-E32C4E723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5091114"/>
            <a:ext cx="4284662" cy="1773237"/>
          </a:xfrm>
          <a:prstGeom prst="cloudCallout">
            <a:avLst>
              <a:gd name="adj1" fmla="val 27769"/>
              <a:gd name="adj2" fmla="val -165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FF0000"/>
                </a:solidFill>
              </a:rPr>
              <a:t>Why</a:t>
            </a:r>
            <a:r>
              <a:rPr lang="cs-CZ" altLang="cs-CZ" sz="2000" b="1">
                <a:solidFill>
                  <a:srgbClr val="FF0000"/>
                </a:solidFill>
              </a:rPr>
              <a:t> pCO</a:t>
            </a:r>
            <a:r>
              <a:rPr lang="cs-CZ" altLang="cs-CZ" sz="2000" b="1" baseline="-25000">
                <a:solidFill>
                  <a:srgbClr val="FF0000"/>
                </a:solidFill>
              </a:rPr>
              <a:t>2</a:t>
            </a:r>
            <a:r>
              <a:rPr lang="cs-CZ" altLang="cs-CZ" sz="2000" b="1">
                <a:solidFill>
                  <a:srgbClr val="FF0000"/>
                </a:solidFill>
              </a:rPr>
              <a:t> </a:t>
            </a:r>
            <a:r>
              <a:rPr lang="en-US" altLang="cs-CZ" sz="2000" b="1">
                <a:solidFill>
                  <a:srgbClr val="FF0000"/>
                </a:solidFill>
              </a:rPr>
              <a:t>“manages” to normalize and</a:t>
            </a:r>
            <a:r>
              <a:rPr lang="cs-CZ" altLang="cs-CZ" sz="2000" b="1">
                <a:solidFill>
                  <a:srgbClr val="FF0000"/>
                </a:solidFill>
              </a:rPr>
              <a:t>  pO</a:t>
            </a:r>
            <a:r>
              <a:rPr lang="cs-CZ" altLang="cs-CZ" sz="2000" b="1" baseline="-25000">
                <a:solidFill>
                  <a:srgbClr val="FF0000"/>
                </a:solidFill>
              </a:rPr>
              <a:t>2</a:t>
            </a:r>
            <a:r>
              <a:rPr lang="cs-CZ" altLang="cs-CZ" sz="2000" b="1">
                <a:solidFill>
                  <a:srgbClr val="FF0000"/>
                </a:solidFill>
              </a:rPr>
              <a:t> </a:t>
            </a:r>
            <a:r>
              <a:rPr lang="en-US" altLang="cs-CZ" sz="2000" b="1">
                <a:solidFill>
                  <a:srgbClr val="FF0000"/>
                </a:solidFill>
              </a:rPr>
              <a:t>not</a:t>
            </a:r>
            <a:r>
              <a:rPr lang="cs-CZ" altLang="cs-CZ" sz="2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8447" name="Text Box 23">
            <a:extLst>
              <a:ext uri="{FF2B5EF4-FFF2-40B4-BE49-F238E27FC236}">
                <a16:creationId xmlns:a16="http://schemas.microsoft.com/office/drawing/2014/main" id="{6F40D1A6-8D1B-476F-92CD-B956EC20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09988"/>
            <a:ext cx="396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„blue bloaters“</a:t>
            </a:r>
          </a:p>
        </p:txBody>
      </p:sp>
      <p:sp>
        <p:nvSpPr>
          <p:cNvPr id="188448" name="Oval 34">
            <a:extLst>
              <a:ext uri="{FF2B5EF4-FFF2-40B4-BE49-F238E27FC236}">
                <a16:creationId xmlns:a16="http://schemas.microsoft.com/office/drawing/2014/main" id="{94517FDF-1947-4167-B427-568B699AF0C5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1609726" y="2560638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8449" name="AutoShape 35">
            <a:extLst>
              <a:ext uri="{FF2B5EF4-FFF2-40B4-BE49-F238E27FC236}">
                <a16:creationId xmlns:a16="http://schemas.microsoft.com/office/drawing/2014/main" id="{E023BCB7-9581-47C7-8BA7-DE3B32B19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05898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obstruction</a:t>
            </a:r>
            <a:endParaRPr lang="cs-CZ" altLang="cs-CZ" sz="1800"/>
          </a:p>
        </p:txBody>
      </p:sp>
      <p:sp>
        <p:nvSpPr>
          <p:cNvPr id="188450" name="Text Box 36">
            <a:extLst>
              <a:ext uri="{FF2B5EF4-FFF2-40B4-BE49-F238E27FC236}">
                <a16:creationId xmlns:a16="http://schemas.microsoft.com/office/drawing/2014/main" id="{684C8B29-BAAB-45B9-98A1-D5EA6A493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1" y="3422651"/>
            <a:ext cx="1717675" cy="650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alveolar</a:t>
            </a: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hypoventilation</a:t>
            </a:r>
            <a:endParaRPr lang="cs-CZ" altLang="cs-CZ" sz="1200" b="1"/>
          </a:p>
        </p:txBody>
      </p:sp>
      <p:sp>
        <p:nvSpPr>
          <p:cNvPr id="188451" name="Text Box 37">
            <a:extLst>
              <a:ext uri="{FF2B5EF4-FFF2-40B4-BE49-F238E27FC236}">
                <a16:creationId xmlns:a16="http://schemas.microsoft.com/office/drawing/2014/main" id="{C99E33FB-C564-4D0C-9296-00E9CB7A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2954338"/>
            <a:ext cx="488950" cy="3667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VA</a:t>
            </a:r>
          </a:p>
        </p:txBody>
      </p:sp>
      <p:sp>
        <p:nvSpPr>
          <p:cNvPr id="188452" name="Line 38">
            <a:extLst>
              <a:ext uri="{FF2B5EF4-FFF2-40B4-BE49-F238E27FC236}">
                <a16:creationId xmlns:a16="http://schemas.microsoft.com/office/drawing/2014/main" id="{A2E48512-331F-4C41-84A7-0D0EEC3811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30130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53" name="Oval 39">
            <a:extLst>
              <a:ext uri="{FF2B5EF4-FFF2-40B4-BE49-F238E27FC236}">
                <a16:creationId xmlns:a16="http://schemas.microsoft.com/office/drawing/2014/main" id="{4692EBFC-F9B5-43F2-8644-A651E83B9A26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1722439" y="256222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8454" name="Oval 40">
            <a:extLst>
              <a:ext uri="{FF2B5EF4-FFF2-40B4-BE49-F238E27FC236}">
                <a16:creationId xmlns:a16="http://schemas.microsoft.com/office/drawing/2014/main" id="{73C66DD7-4163-4E14-AC63-B34DF7D89908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3625851" y="2527301"/>
            <a:ext cx="487363" cy="5302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8455" name="Oval 41">
            <a:extLst>
              <a:ext uri="{FF2B5EF4-FFF2-40B4-BE49-F238E27FC236}">
                <a16:creationId xmlns:a16="http://schemas.microsoft.com/office/drawing/2014/main" id="{39F38AA2-AFF0-4B35-B6BA-1D5B6D5697ED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3683001" y="253047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8456" name="Rectangle 42">
            <a:extLst>
              <a:ext uri="{FF2B5EF4-FFF2-40B4-BE49-F238E27FC236}">
                <a16:creationId xmlns:a16="http://schemas.microsoft.com/office/drawing/2014/main" id="{C1EFE4C7-F79F-4F8C-8AB3-A344EA5302D6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3786189" y="208756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8457" name="Line 43">
            <a:extLst>
              <a:ext uri="{FF2B5EF4-FFF2-40B4-BE49-F238E27FC236}">
                <a16:creationId xmlns:a16="http://schemas.microsoft.com/office/drawing/2014/main" id="{2B575FC3-298E-45B5-9E2D-F5A7F4210B5C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789363" y="2089151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58" name="Line 44">
            <a:extLst>
              <a:ext uri="{FF2B5EF4-FFF2-40B4-BE49-F238E27FC236}">
                <a16:creationId xmlns:a16="http://schemas.microsoft.com/office/drawing/2014/main" id="{59A482BA-E49D-4149-BD87-F762F9F6FB93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914775" y="208280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59" name="Freeform 45">
            <a:extLst>
              <a:ext uri="{FF2B5EF4-FFF2-40B4-BE49-F238E27FC236}">
                <a16:creationId xmlns:a16="http://schemas.microsoft.com/office/drawing/2014/main" id="{700F4C55-48F3-4A98-828E-664C4666DDDA}"/>
              </a:ext>
            </a:extLst>
          </p:cNvPr>
          <p:cNvSpPr>
            <a:spLocks/>
          </p:cNvSpPr>
          <p:nvPr/>
        </p:nvSpPr>
        <p:spPr bwMode="auto">
          <a:xfrm>
            <a:off x="3871914" y="2170114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0" name="Freeform 46">
            <a:extLst>
              <a:ext uri="{FF2B5EF4-FFF2-40B4-BE49-F238E27FC236}">
                <a16:creationId xmlns:a16="http://schemas.microsoft.com/office/drawing/2014/main" id="{B3C13FCE-A5F8-4C92-997B-B2656C55B6F3}"/>
              </a:ext>
            </a:extLst>
          </p:cNvPr>
          <p:cNvSpPr>
            <a:spLocks/>
          </p:cNvSpPr>
          <p:nvPr/>
        </p:nvSpPr>
        <p:spPr bwMode="auto">
          <a:xfrm flipH="1">
            <a:off x="3794126" y="2179639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1" name="Rectangle 47">
            <a:extLst>
              <a:ext uri="{FF2B5EF4-FFF2-40B4-BE49-F238E27FC236}">
                <a16:creationId xmlns:a16="http://schemas.microsoft.com/office/drawing/2014/main" id="{FF9C48CD-393E-4042-868E-7FC3727A9839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1827214" y="2109788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8462" name="Line 48">
            <a:extLst>
              <a:ext uri="{FF2B5EF4-FFF2-40B4-BE49-F238E27FC236}">
                <a16:creationId xmlns:a16="http://schemas.microsoft.com/office/drawing/2014/main" id="{38EE8923-208C-45C4-AB94-A97265EF836C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830388" y="2111376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3" name="Line 49">
            <a:extLst>
              <a:ext uri="{FF2B5EF4-FFF2-40B4-BE49-F238E27FC236}">
                <a16:creationId xmlns:a16="http://schemas.microsoft.com/office/drawing/2014/main" id="{B1FE92CA-B2EE-425A-BC4B-4EF151EB1618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955800" y="211455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4" name="Line 50">
            <a:extLst>
              <a:ext uri="{FF2B5EF4-FFF2-40B4-BE49-F238E27FC236}">
                <a16:creationId xmlns:a16="http://schemas.microsoft.com/office/drawing/2014/main" id="{FAEB8777-8FA4-490C-B4F4-D5D2E515D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989264"/>
            <a:ext cx="16033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5" name="Line 51">
            <a:extLst>
              <a:ext uri="{FF2B5EF4-FFF2-40B4-BE49-F238E27FC236}">
                <a16:creationId xmlns:a16="http://schemas.microsoft.com/office/drawing/2014/main" id="{4DB86E05-BCBB-47FC-8606-F70E66CC34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51875" y="2720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Oval 2">
            <a:extLst>
              <a:ext uri="{FF2B5EF4-FFF2-40B4-BE49-F238E27FC236}">
                <a16:creationId xmlns:a16="http://schemas.microsoft.com/office/drawing/2014/main" id="{4CDED81E-AA78-4F77-A8C8-7A687AD6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8" y="3209926"/>
            <a:ext cx="1084262" cy="1084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7635" name="Oval 3">
            <a:extLst>
              <a:ext uri="{FF2B5EF4-FFF2-40B4-BE49-F238E27FC236}">
                <a16:creationId xmlns:a16="http://schemas.microsoft.com/office/drawing/2014/main" id="{F9CCAE6C-F229-4BD1-AE35-0EE16288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1" y="3211513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5C68A8DC-4C94-4BBF-97F8-66ECCABAA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37" name="AutoShape 5">
            <a:extLst>
              <a:ext uri="{FF2B5EF4-FFF2-40B4-BE49-F238E27FC236}">
                <a16:creationId xmlns:a16="http://schemas.microsoft.com/office/drawing/2014/main" id="{E6F922FF-52CA-4BA8-A989-54D30313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20503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obstruction</a:t>
            </a:r>
          </a:p>
        </p:txBody>
      </p:sp>
      <p:sp>
        <p:nvSpPr>
          <p:cNvPr id="197638" name="Line 6">
            <a:extLst>
              <a:ext uri="{FF2B5EF4-FFF2-40B4-BE49-F238E27FC236}">
                <a16:creationId xmlns:a16="http://schemas.microsoft.com/office/drawing/2014/main" id="{8D52A3B0-2BD3-4E3A-B9E8-3140DAE964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9" name="Text Box 7">
            <a:extLst>
              <a:ext uri="{FF2B5EF4-FFF2-40B4-BE49-F238E27FC236}">
                <a16:creationId xmlns:a16="http://schemas.microsoft.com/office/drawing/2014/main" id="{8786C3BE-231B-41E4-8A64-E3599437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A262054B-2E2B-4B0B-AF26-A16CBC3E8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41" name="Line 9">
            <a:extLst>
              <a:ext uri="{FF2B5EF4-FFF2-40B4-BE49-F238E27FC236}">
                <a16:creationId xmlns:a16="http://schemas.microsoft.com/office/drawing/2014/main" id="{D8FCC03F-DACC-4D88-BDE7-A483DA7FBB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2" name="Text Box 10">
            <a:extLst>
              <a:ext uri="{FF2B5EF4-FFF2-40B4-BE49-F238E27FC236}">
                <a16:creationId xmlns:a16="http://schemas.microsoft.com/office/drawing/2014/main" id="{16A03F84-35A9-460C-82A7-DE550511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4" y="1700214"/>
            <a:ext cx="20351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VA = (VA1 + VA2)</a:t>
            </a:r>
          </a:p>
        </p:txBody>
      </p:sp>
      <p:sp>
        <p:nvSpPr>
          <p:cNvPr id="197643" name="Text Box 11">
            <a:extLst>
              <a:ext uri="{FF2B5EF4-FFF2-40B4-BE49-F238E27FC236}">
                <a16:creationId xmlns:a16="http://schemas.microsoft.com/office/drawing/2014/main" id="{CA01DF6B-3B78-4911-9CC2-8A36F0ADB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2276475"/>
            <a:ext cx="2486025" cy="37623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VD + (VA1+VA2)</a:t>
            </a:r>
          </a:p>
        </p:txBody>
      </p:sp>
      <p:sp>
        <p:nvSpPr>
          <p:cNvPr id="197644" name="Text Box 12">
            <a:extLst>
              <a:ext uri="{FF2B5EF4-FFF2-40B4-BE49-F238E27FC236}">
                <a16:creationId xmlns:a16="http://schemas.microsoft.com/office/drawing/2014/main" id="{C0539729-C403-4789-958A-61250360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2251075"/>
            <a:ext cx="2843212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(  </a:t>
            </a:r>
            <a:r>
              <a:rPr lang="cs-CZ" altLang="cs-CZ" sz="1200" b="1"/>
              <a:t>VA1</a:t>
            </a:r>
            <a:r>
              <a:rPr lang="cs-CZ" altLang="cs-CZ" sz="1800"/>
              <a:t> +  </a:t>
            </a:r>
            <a:r>
              <a:rPr lang="cs-CZ" altLang="cs-CZ" sz="2000"/>
              <a:t>VA2</a:t>
            </a:r>
            <a:r>
              <a:rPr lang="cs-CZ" altLang="cs-CZ" sz="1800"/>
              <a:t>)</a:t>
            </a:r>
          </a:p>
        </p:txBody>
      </p:sp>
      <p:sp>
        <p:nvSpPr>
          <p:cNvPr id="190477" name="AutoShape 13">
            <a:extLst>
              <a:ext uri="{FF2B5EF4-FFF2-40B4-BE49-F238E27FC236}">
                <a16:creationId xmlns:a16="http://schemas.microsoft.com/office/drawing/2014/main" id="{443B63B7-C77C-489A-9709-3D656167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0525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obstruction</a:t>
            </a:r>
          </a:p>
        </p:txBody>
      </p:sp>
      <p:sp>
        <p:nvSpPr>
          <p:cNvPr id="190478" name="Text Box 14">
            <a:extLst>
              <a:ext uri="{FF2B5EF4-FFF2-40B4-BE49-F238E27FC236}">
                <a16:creationId xmlns:a16="http://schemas.microsoft.com/office/drawing/2014/main" id="{1F96E0FA-D585-4B33-8AFD-AD4E2A4D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150939"/>
            <a:ext cx="1801813" cy="376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  </a:t>
            </a:r>
            <a:r>
              <a:rPr lang="cs-CZ" altLang="cs-CZ" sz="1200" b="1"/>
              <a:t>VA</a:t>
            </a:r>
          </a:p>
        </p:txBody>
      </p:sp>
      <p:sp>
        <p:nvSpPr>
          <p:cNvPr id="190479" name="Text Box 15">
            <a:extLst>
              <a:ext uri="{FF2B5EF4-FFF2-40B4-BE49-F238E27FC236}">
                <a16:creationId xmlns:a16="http://schemas.microsoft.com/office/drawing/2014/main" id="{9B474D06-5618-4C34-B909-D7E653E6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VD + VA</a:t>
            </a:r>
          </a:p>
        </p:txBody>
      </p:sp>
      <p:sp>
        <p:nvSpPr>
          <p:cNvPr id="190480" name="Line 16">
            <a:extLst>
              <a:ext uri="{FF2B5EF4-FFF2-40B4-BE49-F238E27FC236}">
                <a16:creationId xmlns:a16="http://schemas.microsoft.com/office/drawing/2014/main" id="{8ECCD5D5-AB38-4EE5-880F-77F4F8F8A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9" name="Text Box 17">
            <a:extLst>
              <a:ext uri="{FF2B5EF4-FFF2-40B4-BE49-F238E27FC236}">
                <a16:creationId xmlns:a16="http://schemas.microsoft.com/office/drawing/2014/main" id="{5DE28842-8AD3-4317-86D4-EAFFE8C1E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Hypoventilated alveolus</a:t>
            </a:r>
          </a:p>
        </p:txBody>
      </p:sp>
      <p:sp>
        <p:nvSpPr>
          <p:cNvPr id="197650" name="Rectangle 18">
            <a:extLst>
              <a:ext uri="{FF2B5EF4-FFF2-40B4-BE49-F238E27FC236}">
                <a16:creationId xmlns:a16="http://schemas.microsoft.com/office/drawing/2014/main" id="{F823011C-79FB-4CD1-BD4D-472F39CD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51" name="Line 19">
            <a:extLst>
              <a:ext uri="{FF2B5EF4-FFF2-40B4-BE49-F238E27FC236}">
                <a16:creationId xmlns:a16="http://schemas.microsoft.com/office/drawing/2014/main" id="{892356BB-B729-45F7-8DFE-8CA05E0D5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2" name="Text Box 20">
            <a:extLst>
              <a:ext uri="{FF2B5EF4-FFF2-40B4-BE49-F238E27FC236}">
                <a16:creationId xmlns:a16="http://schemas.microsoft.com/office/drawing/2014/main" id="{E6B06F5A-D222-4AFF-90F5-0860861B9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53" name="Text Box 21">
            <a:extLst>
              <a:ext uri="{FF2B5EF4-FFF2-40B4-BE49-F238E27FC236}">
                <a16:creationId xmlns:a16="http://schemas.microsoft.com/office/drawing/2014/main" id="{70776910-565B-4157-9619-46801F56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54" name="Line 22">
            <a:extLst>
              <a:ext uri="{FF2B5EF4-FFF2-40B4-BE49-F238E27FC236}">
                <a16:creationId xmlns:a16="http://schemas.microsoft.com/office/drawing/2014/main" id="{284FB114-4C73-48E2-886B-FE6DCB961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5" name="Text Box 23">
            <a:extLst>
              <a:ext uri="{FF2B5EF4-FFF2-40B4-BE49-F238E27FC236}">
                <a16:creationId xmlns:a16="http://schemas.microsoft.com/office/drawing/2014/main" id="{0E0DD47A-5AA4-49F6-A18A-BCD7BD0D7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Hyperventilated alveolus</a:t>
            </a:r>
          </a:p>
        </p:txBody>
      </p:sp>
      <p:sp>
        <p:nvSpPr>
          <p:cNvPr id="197656" name="Oval 24">
            <a:extLst>
              <a:ext uri="{FF2B5EF4-FFF2-40B4-BE49-F238E27FC236}">
                <a16:creationId xmlns:a16="http://schemas.microsoft.com/office/drawing/2014/main" id="{C49EFA2E-066E-492F-9FE0-FE3BDE25CAEF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57" name="Oval 25">
            <a:extLst>
              <a:ext uri="{FF2B5EF4-FFF2-40B4-BE49-F238E27FC236}">
                <a16:creationId xmlns:a16="http://schemas.microsoft.com/office/drawing/2014/main" id="{BC9D09FD-6545-4191-86A6-B5C2FF75887A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58" name="Rectangle 26">
            <a:extLst>
              <a:ext uri="{FF2B5EF4-FFF2-40B4-BE49-F238E27FC236}">
                <a16:creationId xmlns:a16="http://schemas.microsoft.com/office/drawing/2014/main" id="{792F6585-DA18-46D6-8846-B45411FF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59" name="Line 27">
            <a:extLst>
              <a:ext uri="{FF2B5EF4-FFF2-40B4-BE49-F238E27FC236}">
                <a16:creationId xmlns:a16="http://schemas.microsoft.com/office/drawing/2014/main" id="{EC554C40-D7D3-4326-AFAE-3EA75BAD1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0" name="Line 28">
            <a:extLst>
              <a:ext uri="{FF2B5EF4-FFF2-40B4-BE49-F238E27FC236}">
                <a16:creationId xmlns:a16="http://schemas.microsoft.com/office/drawing/2014/main" id="{71506124-749C-4A0B-9BF2-AACBFC2E1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1" name="Oval 29">
            <a:extLst>
              <a:ext uri="{FF2B5EF4-FFF2-40B4-BE49-F238E27FC236}">
                <a16:creationId xmlns:a16="http://schemas.microsoft.com/office/drawing/2014/main" id="{285F79CA-4C55-4996-92B1-4F7C3DB7FE65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62" name="Rectangle 30">
            <a:extLst>
              <a:ext uri="{FF2B5EF4-FFF2-40B4-BE49-F238E27FC236}">
                <a16:creationId xmlns:a16="http://schemas.microsoft.com/office/drawing/2014/main" id="{67F6C3CB-F704-47B2-B870-3AA0A3C85D6C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63" name="Line 31">
            <a:extLst>
              <a:ext uri="{FF2B5EF4-FFF2-40B4-BE49-F238E27FC236}">
                <a16:creationId xmlns:a16="http://schemas.microsoft.com/office/drawing/2014/main" id="{BBA82824-E69E-4829-8D5B-1A4EFE9327FB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4" name="Line 32">
            <a:extLst>
              <a:ext uri="{FF2B5EF4-FFF2-40B4-BE49-F238E27FC236}">
                <a16:creationId xmlns:a16="http://schemas.microsoft.com/office/drawing/2014/main" id="{2B8A9535-9755-44F1-8B87-26ED662361DF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5" name="Oval 33">
            <a:extLst>
              <a:ext uri="{FF2B5EF4-FFF2-40B4-BE49-F238E27FC236}">
                <a16:creationId xmlns:a16="http://schemas.microsoft.com/office/drawing/2014/main" id="{762C819C-BEC1-4B3E-8A19-BBA0A690F8BF}"/>
              </a:ext>
            </a:extLst>
          </p:cNvPr>
          <p:cNvSpPr>
            <a:spLocks noChangeArrowheads="1"/>
          </p:cNvSpPr>
          <p:nvPr/>
        </p:nvSpPr>
        <p:spPr bwMode="auto">
          <a:xfrm rot="-175327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66" name="Rectangle 34">
            <a:extLst>
              <a:ext uri="{FF2B5EF4-FFF2-40B4-BE49-F238E27FC236}">
                <a16:creationId xmlns:a16="http://schemas.microsoft.com/office/drawing/2014/main" id="{A6137B7C-116A-4EA5-84BA-D3663F4F5641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7667" name="Line 35">
            <a:extLst>
              <a:ext uri="{FF2B5EF4-FFF2-40B4-BE49-F238E27FC236}">
                <a16:creationId xmlns:a16="http://schemas.microsoft.com/office/drawing/2014/main" id="{CBDB5C0A-5446-487F-AE18-294970CE3AE5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8" name="Line 36">
            <a:extLst>
              <a:ext uri="{FF2B5EF4-FFF2-40B4-BE49-F238E27FC236}">
                <a16:creationId xmlns:a16="http://schemas.microsoft.com/office/drawing/2014/main" id="{B77BBC75-9B60-4065-8F24-BD612FDE55FE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9" name="Text Box 37">
            <a:extLst>
              <a:ext uri="{FF2B5EF4-FFF2-40B4-BE49-F238E27FC236}">
                <a16:creationId xmlns:a16="http://schemas.microsoft.com/office/drawing/2014/main" id="{E0889DFC-82AB-4260-BE96-45513808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7670" name="Text Box 38">
            <a:extLst>
              <a:ext uri="{FF2B5EF4-FFF2-40B4-BE49-F238E27FC236}">
                <a16:creationId xmlns:a16="http://schemas.microsoft.com/office/drawing/2014/main" id="{FA49CC55-57AB-417A-ADD9-0391B8694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7671" name="Line 39">
            <a:extLst>
              <a:ext uri="{FF2B5EF4-FFF2-40B4-BE49-F238E27FC236}">
                <a16:creationId xmlns:a16="http://schemas.microsoft.com/office/drawing/2014/main" id="{D2F49773-C455-48F7-9F64-7CC75AA6F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2" name="Line 40">
            <a:extLst>
              <a:ext uri="{FF2B5EF4-FFF2-40B4-BE49-F238E27FC236}">
                <a16:creationId xmlns:a16="http://schemas.microsoft.com/office/drawing/2014/main" id="{59174D57-EDC5-49F6-BE6F-971FAE428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E83C94AB-20BD-4211-8D04-143FDF1A5F4B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90519" name="Freeform 42">
              <a:extLst>
                <a:ext uri="{FF2B5EF4-FFF2-40B4-BE49-F238E27FC236}">
                  <a16:creationId xmlns:a16="http://schemas.microsoft.com/office/drawing/2014/main" id="{C1270437-3A3D-4711-B80C-95DACA91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20" name="Freeform 43">
              <a:extLst>
                <a:ext uri="{FF2B5EF4-FFF2-40B4-BE49-F238E27FC236}">
                  <a16:creationId xmlns:a16="http://schemas.microsoft.com/office/drawing/2014/main" id="{22E5405E-4140-48C0-AF9F-0BED0C3B1D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676" name="Text Box 44">
            <a:extLst>
              <a:ext uri="{FF2B5EF4-FFF2-40B4-BE49-F238E27FC236}">
                <a16:creationId xmlns:a16="http://schemas.microsoft.com/office/drawing/2014/main" id="{4FC93D2D-3866-441C-A926-5453905A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2746376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7677" name="Line 45">
            <a:extLst>
              <a:ext uri="{FF2B5EF4-FFF2-40B4-BE49-F238E27FC236}">
                <a16:creationId xmlns:a16="http://schemas.microsoft.com/office/drawing/2014/main" id="{89ECCF1A-D87A-4B69-865F-2E78BC60C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280511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8" name="Text Box 46">
            <a:extLst>
              <a:ext uri="{FF2B5EF4-FFF2-40B4-BE49-F238E27FC236}">
                <a16:creationId xmlns:a16="http://schemas.microsoft.com/office/drawing/2014/main" id="{BBC9EE41-E62F-472B-BFA2-711985D1C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1" y="2657475"/>
            <a:ext cx="72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7679" name="Line 47">
            <a:extLst>
              <a:ext uri="{FF2B5EF4-FFF2-40B4-BE49-F238E27FC236}">
                <a16:creationId xmlns:a16="http://schemas.microsoft.com/office/drawing/2014/main" id="{8D31DBD8-CEB0-4FCD-BC20-5AEBF7DAB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9350" y="2779714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0" name="Line 48">
            <a:extLst>
              <a:ext uri="{FF2B5EF4-FFF2-40B4-BE49-F238E27FC236}">
                <a16:creationId xmlns:a16="http://schemas.microsoft.com/office/drawing/2014/main" id="{FCEA9C72-E9E8-4217-903C-FC2F80E9E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700" y="34798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1" name="Text Box 49">
            <a:extLst>
              <a:ext uri="{FF2B5EF4-FFF2-40B4-BE49-F238E27FC236}">
                <a16:creationId xmlns:a16="http://schemas.microsoft.com/office/drawing/2014/main" id="{3B29CFD7-D1B2-466C-9FD8-0AA0AD4A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34327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82" name="Text Box 50">
            <a:extLst>
              <a:ext uri="{FF2B5EF4-FFF2-40B4-BE49-F238E27FC236}">
                <a16:creationId xmlns:a16="http://schemas.microsoft.com/office/drawing/2014/main" id="{41D7C6E6-35DD-45AE-86C2-A84FFED1B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37004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83" name="Line 51">
            <a:extLst>
              <a:ext uri="{FF2B5EF4-FFF2-40B4-BE49-F238E27FC236}">
                <a16:creationId xmlns:a16="http://schemas.microsoft.com/office/drawing/2014/main" id="{0A3020A5-240D-448F-BD31-571862C14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38115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4" name="Line 52">
            <a:extLst>
              <a:ext uri="{FF2B5EF4-FFF2-40B4-BE49-F238E27FC236}">
                <a16:creationId xmlns:a16="http://schemas.microsoft.com/office/drawing/2014/main" id="{07847F6A-13D8-47AB-9AF0-671FF048CB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8563" y="33797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5" name="Text Box 53">
            <a:extLst>
              <a:ext uri="{FF2B5EF4-FFF2-40B4-BE49-F238E27FC236}">
                <a16:creationId xmlns:a16="http://schemas.microsoft.com/office/drawing/2014/main" id="{354F5123-7894-4872-8AD7-6638A5D4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327025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86" name="Text Box 54">
            <a:extLst>
              <a:ext uri="{FF2B5EF4-FFF2-40B4-BE49-F238E27FC236}">
                <a16:creationId xmlns:a16="http://schemas.microsoft.com/office/drawing/2014/main" id="{F25F0854-CF70-40DD-969B-00481B7D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66712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7687" name="Line 55">
            <a:extLst>
              <a:ext uri="{FF2B5EF4-FFF2-40B4-BE49-F238E27FC236}">
                <a16:creationId xmlns:a16="http://schemas.microsoft.com/office/drawing/2014/main" id="{CF6F0F00-C2C8-4591-9800-A1213DE580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8563" y="37385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18" name="Text Box 4">
            <a:extLst>
              <a:ext uri="{FF2B5EF4-FFF2-40B4-BE49-F238E27FC236}">
                <a16:creationId xmlns:a16="http://schemas.microsoft.com/office/drawing/2014/main" id="{9394C944-BCEB-4C96-BDD2-B983AF37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1" y="260350"/>
            <a:ext cx="839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Obstructive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9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9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9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9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9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9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9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/>
      <p:bldP spid="197635" grpId="0" animBg="1"/>
      <p:bldP spid="197636" grpId="0" animBg="1"/>
      <p:bldP spid="197637" grpId="0" animBg="1"/>
      <p:bldP spid="197639" grpId="0"/>
      <p:bldP spid="197640" grpId="0"/>
      <p:bldP spid="197642" grpId="0" animBg="1"/>
      <p:bldP spid="197643" grpId="0" animBg="1"/>
      <p:bldP spid="197644" grpId="0" animBg="1"/>
      <p:bldP spid="197649" grpId="0"/>
      <p:bldP spid="197650" grpId="0" animBg="1"/>
      <p:bldP spid="197652" grpId="0"/>
      <p:bldP spid="197653" grpId="0"/>
      <p:bldP spid="197655" grpId="0"/>
      <p:bldP spid="197656" grpId="0" animBg="1"/>
      <p:bldP spid="197657" grpId="0" animBg="1"/>
      <p:bldP spid="197658" grpId="0" animBg="1"/>
      <p:bldP spid="197661" grpId="0" animBg="1"/>
      <p:bldP spid="197662" grpId="0" animBg="1"/>
      <p:bldP spid="197665" grpId="0" animBg="1"/>
      <p:bldP spid="197666" grpId="0" animBg="1"/>
      <p:bldP spid="197669" grpId="0"/>
      <p:bldP spid="197670" grpId="0"/>
      <p:bldP spid="197676" grpId="0"/>
      <p:bldP spid="197678" grpId="0"/>
      <p:bldP spid="197681" grpId="0"/>
      <p:bldP spid="197682" grpId="0"/>
      <p:bldP spid="197685" grpId="0"/>
      <p:bldP spid="1976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Oval 2">
            <a:extLst>
              <a:ext uri="{FF2B5EF4-FFF2-40B4-BE49-F238E27FC236}">
                <a16:creationId xmlns:a16="http://schemas.microsoft.com/office/drawing/2014/main" id="{0EAB6FC4-65D0-4FF8-AC84-DF18E1C48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2515" name="Freeform 3">
            <a:extLst>
              <a:ext uri="{FF2B5EF4-FFF2-40B4-BE49-F238E27FC236}">
                <a16:creationId xmlns:a16="http://schemas.microsoft.com/office/drawing/2014/main" id="{50350EFD-A086-498A-BD8D-108219E791AA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6" name="Freeform 4">
            <a:extLst>
              <a:ext uri="{FF2B5EF4-FFF2-40B4-BE49-F238E27FC236}">
                <a16:creationId xmlns:a16="http://schemas.microsoft.com/office/drawing/2014/main" id="{506288D9-8F1A-46F7-9A88-649136D1143C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7" name="Rectangle 5">
            <a:extLst>
              <a:ext uri="{FF2B5EF4-FFF2-40B4-BE49-F238E27FC236}">
                <a16:creationId xmlns:a16="http://schemas.microsoft.com/office/drawing/2014/main" id="{54DA76AA-0782-428C-B933-14C426F45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18" name="Line 6">
            <a:extLst>
              <a:ext uri="{FF2B5EF4-FFF2-40B4-BE49-F238E27FC236}">
                <a16:creationId xmlns:a16="http://schemas.microsoft.com/office/drawing/2014/main" id="{E3E95C00-EC59-4A77-BB29-E8233AB1DE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95D2C621-7473-4E7A-AB8E-4EBC5BEE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520" name="Text Box 8">
            <a:extLst>
              <a:ext uri="{FF2B5EF4-FFF2-40B4-BE49-F238E27FC236}">
                <a16:creationId xmlns:a16="http://schemas.microsoft.com/office/drawing/2014/main" id="{9BA23577-2977-44FD-823F-8A7C53D9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521" name="Line 9">
            <a:extLst>
              <a:ext uri="{FF2B5EF4-FFF2-40B4-BE49-F238E27FC236}">
                <a16:creationId xmlns:a16="http://schemas.microsoft.com/office/drawing/2014/main" id="{D8BEC5E0-9ECB-4832-9E67-495D92D246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2" name="Text Box 10">
            <a:extLst>
              <a:ext uri="{FF2B5EF4-FFF2-40B4-BE49-F238E27FC236}">
                <a16:creationId xmlns:a16="http://schemas.microsoft.com/office/drawing/2014/main" id="{84A4EA79-A41A-4B73-BEF2-4C3D8D52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(  </a:t>
            </a:r>
            <a:r>
              <a:rPr lang="cs-CZ" altLang="cs-CZ" sz="1200" b="1"/>
              <a:t>VA1</a:t>
            </a:r>
            <a:r>
              <a:rPr lang="cs-CZ" altLang="cs-CZ" sz="1800"/>
              <a:t> +  </a:t>
            </a:r>
            <a:r>
              <a:rPr lang="cs-CZ" altLang="cs-CZ" sz="2000"/>
              <a:t>VA2</a:t>
            </a:r>
            <a:r>
              <a:rPr lang="cs-CZ" altLang="cs-CZ" sz="1800"/>
              <a:t>)</a:t>
            </a:r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3929879A-873D-4D6C-BAB2-18B829FE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Hypoventilated alveolus</a:t>
            </a:r>
          </a:p>
        </p:txBody>
      </p:sp>
      <p:sp>
        <p:nvSpPr>
          <p:cNvPr id="192524" name="Rectangle 12">
            <a:extLst>
              <a:ext uri="{FF2B5EF4-FFF2-40B4-BE49-F238E27FC236}">
                <a16:creationId xmlns:a16="http://schemas.microsoft.com/office/drawing/2014/main" id="{F77E89B0-AB31-4833-9A32-96B1BE150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25" name="Line 13">
            <a:extLst>
              <a:ext uri="{FF2B5EF4-FFF2-40B4-BE49-F238E27FC236}">
                <a16:creationId xmlns:a16="http://schemas.microsoft.com/office/drawing/2014/main" id="{63EBEAE0-5385-4484-A46D-E4891743EA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6" name="Text Box 14">
            <a:extLst>
              <a:ext uri="{FF2B5EF4-FFF2-40B4-BE49-F238E27FC236}">
                <a16:creationId xmlns:a16="http://schemas.microsoft.com/office/drawing/2014/main" id="{771EBAB4-EEE0-4B9F-B6A6-34F16D59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527" name="Text Box 15">
            <a:extLst>
              <a:ext uri="{FF2B5EF4-FFF2-40B4-BE49-F238E27FC236}">
                <a16:creationId xmlns:a16="http://schemas.microsoft.com/office/drawing/2014/main" id="{3BFC2E0F-5C2A-462A-A6C0-C104A49F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528" name="Line 16">
            <a:extLst>
              <a:ext uri="{FF2B5EF4-FFF2-40B4-BE49-F238E27FC236}">
                <a16:creationId xmlns:a16="http://schemas.microsoft.com/office/drawing/2014/main" id="{CC932606-C13A-4F40-997A-3591745199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Text Box 17">
            <a:extLst>
              <a:ext uri="{FF2B5EF4-FFF2-40B4-BE49-F238E27FC236}">
                <a16:creationId xmlns:a16="http://schemas.microsoft.com/office/drawing/2014/main" id="{0791A10F-6206-4DBF-A76A-FA211213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Hyperventilated alveolus</a:t>
            </a:r>
          </a:p>
        </p:txBody>
      </p:sp>
      <p:sp>
        <p:nvSpPr>
          <p:cNvPr id="192530" name="Oval 18">
            <a:extLst>
              <a:ext uri="{FF2B5EF4-FFF2-40B4-BE49-F238E27FC236}">
                <a16:creationId xmlns:a16="http://schemas.microsoft.com/office/drawing/2014/main" id="{9DD32E27-AD5F-4F4D-AA99-A17FA12A3506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31" name="Oval 19">
            <a:extLst>
              <a:ext uri="{FF2B5EF4-FFF2-40B4-BE49-F238E27FC236}">
                <a16:creationId xmlns:a16="http://schemas.microsoft.com/office/drawing/2014/main" id="{4B6DAE8E-79A3-4AFD-B7EA-91001B80952E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32" name="Rectangle 20">
            <a:extLst>
              <a:ext uri="{FF2B5EF4-FFF2-40B4-BE49-F238E27FC236}">
                <a16:creationId xmlns:a16="http://schemas.microsoft.com/office/drawing/2014/main" id="{97A11C1F-C8F9-4ED3-91A7-FCDE859E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33" name="Line 21">
            <a:extLst>
              <a:ext uri="{FF2B5EF4-FFF2-40B4-BE49-F238E27FC236}">
                <a16:creationId xmlns:a16="http://schemas.microsoft.com/office/drawing/2014/main" id="{BAAF92A3-B180-48E4-808D-64162ABA0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4" name="Line 22">
            <a:extLst>
              <a:ext uri="{FF2B5EF4-FFF2-40B4-BE49-F238E27FC236}">
                <a16:creationId xmlns:a16="http://schemas.microsoft.com/office/drawing/2014/main" id="{4053ED26-B3C7-49A1-A7AD-36D942249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5" name="Oval 23">
            <a:extLst>
              <a:ext uri="{FF2B5EF4-FFF2-40B4-BE49-F238E27FC236}">
                <a16:creationId xmlns:a16="http://schemas.microsoft.com/office/drawing/2014/main" id="{512F0522-5366-4DB1-8224-2F85D415D435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36" name="Rectangle 24">
            <a:extLst>
              <a:ext uri="{FF2B5EF4-FFF2-40B4-BE49-F238E27FC236}">
                <a16:creationId xmlns:a16="http://schemas.microsoft.com/office/drawing/2014/main" id="{0855AF9E-96D2-4230-9136-B78846AD38AA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37" name="Line 25">
            <a:extLst>
              <a:ext uri="{FF2B5EF4-FFF2-40B4-BE49-F238E27FC236}">
                <a16:creationId xmlns:a16="http://schemas.microsoft.com/office/drawing/2014/main" id="{C6388108-AA85-41E8-8E2A-87CD0C9C6502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8" name="Line 26">
            <a:extLst>
              <a:ext uri="{FF2B5EF4-FFF2-40B4-BE49-F238E27FC236}">
                <a16:creationId xmlns:a16="http://schemas.microsoft.com/office/drawing/2014/main" id="{60293444-28DC-4CD9-8FAB-9D8131721E36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9" name="Oval 27">
            <a:extLst>
              <a:ext uri="{FF2B5EF4-FFF2-40B4-BE49-F238E27FC236}">
                <a16:creationId xmlns:a16="http://schemas.microsoft.com/office/drawing/2014/main" id="{5B9BEEDF-D13A-43B2-89B8-D5EA5DCE58C4}"/>
              </a:ext>
            </a:extLst>
          </p:cNvPr>
          <p:cNvSpPr>
            <a:spLocks noChangeArrowheads="1"/>
          </p:cNvSpPr>
          <p:nvPr/>
        </p:nvSpPr>
        <p:spPr bwMode="auto">
          <a:xfrm rot="-175327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40" name="Rectangle 28">
            <a:extLst>
              <a:ext uri="{FF2B5EF4-FFF2-40B4-BE49-F238E27FC236}">
                <a16:creationId xmlns:a16="http://schemas.microsoft.com/office/drawing/2014/main" id="{7BCCEB8F-7717-4EE7-AABE-4D93207BE8E5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2541" name="Line 29">
            <a:extLst>
              <a:ext uri="{FF2B5EF4-FFF2-40B4-BE49-F238E27FC236}">
                <a16:creationId xmlns:a16="http://schemas.microsoft.com/office/drawing/2014/main" id="{445B7A38-F1F6-47EB-9EF7-32D645057073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>
            <a:extLst>
              <a:ext uri="{FF2B5EF4-FFF2-40B4-BE49-F238E27FC236}">
                <a16:creationId xmlns:a16="http://schemas.microsoft.com/office/drawing/2014/main" id="{11D027DE-D130-4A16-B6A0-7132646848B9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Text Box 31">
            <a:extLst>
              <a:ext uri="{FF2B5EF4-FFF2-40B4-BE49-F238E27FC236}">
                <a16:creationId xmlns:a16="http://schemas.microsoft.com/office/drawing/2014/main" id="{3AD04013-E02E-4DAE-B81C-F3E657F6F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2544" name="Text Box 32">
            <a:extLst>
              <a:ext uri="{FF2B5EF4-FFF2-40B4-BE49-F238E27FC236}">
                <a16:creationId xmlns:a16="http://schemas.microsoft.com/office/drawing/2014/main" id="{88FF7AC2-D98C-4C83-8ABC-C014778E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2545" name="Line 33">
            <a:extLst>
              <a:ext uri="{FF2B5EF4-FFF2-40B4-BE49-F238E27FC236}">
                <a16:creationId xmlns:a16="http://schemas.microsoft.com/office/drawing/2014/main" id="{85E96841-3A58-464F-A4E2-02D5BC6C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6" name="Line 34">
            <a:extLst>
              <a:ext uri="{FF2B5EF4-FFF2-40B4-BE49-F238E27FC236}">
                <a16:creationId xmlns:a16="http://schemas.microsoft.com/office/drawing/2014/main" id="{F8DF7945-2FB2-46BC-AC69-CAB87A2AA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2547" name="Group 35">
            <a:extLst>
              <a:ext uri="{FF2B5EF4-FFF2-40B4-BE49-F238E27FC236}">
                <a16:creationId xmlns:a16="http://schemas.microsoft.com/office/drawing/2014/main" id="{AED31B50-02DD-438A-8B44-C6DC91B01060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92610" name="Freeform 36">
              <a:extLst>
                <a:ext uri="{FF2B5EF4-FFF2-40B4-BE49-F238E27FC236}">
                  <a16:creationId xmlns:a16="http://schemas.microsoft.com/office/drawing/2014/main" id="{BB6AFAB3-AAB6-4786-8B78-289D4B147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11" name="Freeform 37">
              <a:extLst>
                <a:ext uri="{FF2B5EF4-FFF2-40B4-BE49-F238E27FC236}">
                  <a16:creationId xmlns:a16="http://schemas.microsoft.com/office/drawing/2014/main" id="{5603B2BB-4EAB-492E-9E94-49AA70500F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48" name="Text Box 38">
            <a:extLst>
              <a:ext uri="{FF2B5EF4-FFF2-40B4-BE49-F238E27FC236}">
                <a16:creationId xmlns:a16="http://schemas.microsoft.com/office/drawing/2014/main" id="{8711D88F-183B-43E1-AE2E-AED0554D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2549" name="Line 39">
            <a:extLst>
              <a:ext uri="{FF2B5EF4-FFF2-40B4-BE49-F238E27FC236}">
                <a16:creationId xmlns:a16="http://schemas.microsoft.com/office/drawing/2014/main" id="{FC106C4A-1473-4A47-8B93-C89C0B02A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50" name="Text Box 40">
            <a:extLst>
              <a:ext uri="{FF2B5EF4-FFF2-40B4-BE49-F238E27FC236}">
                <a16:creationId xmlns:a16="http://schemas.microsoft.com/office/drawing/2014/main" id="{1628924F-6522-4CC8-A6C4-E3B6D058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2551" name="Line 41">
            <a:extLst>
              <a:ext uri="{FF2B5EF4-FFF2-40B4-BE49-F238E27FC236}">
                <a16:creationId xmlns:a16="http://schemas.microsoft.com/office/drawing/2014/main" id="{2AF23E40-D20C-45C5-9EAD-49C6E5F55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52" name="Line 42">
            <a:extLst>
              <a:ext uri="{FF2B5EF4-FFF2-40B4-BE49-F238E27FC236}">
                <a16:creationId xmlns:a16="http://schemas.microsoft.com/office/drawing/2014/main" id="{61E90DC8-8A2F-4E23-A058-6C9B4BD99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53" name="Line 43">
            <a:extLst>
              <a:ext uri="{FF2B5EF4-FFF2-40B4-BE49-F238E27FC236}">
                <a16:creationId xmlns:a16="http://schemas.microsoft.com/office/drawing/2014/main" id="{A5BA1E5A-5384-4F7E-9579-2C0DA6061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225" y="3586164"/>
            <a:ext cx="0" cy="2262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54" name="Line 44">
            <a:extLst>
              <a:ext uri="{FF2B5EF4-FFF2-40B4-BE49-F238E27FC236}">
                <a16:creationId xmlns:a16="http://schemas.microsoft.com/office/drawing/2014/main" id="{57400929-F530-4972-9863-D653D138D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5870575"/>
            <a:ext cx="22129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55" name="Freeform 45">
            <a:extLst>
              <a:ext uri="{FF2B5EF4-FFF2-40B4-BE49-F238E27FC236}">
                <a16:creationId xmlns:a16="http://schemas.microsoft.com/office/drawing/2014/main" id="{AE360A5C-25F7-4F51-85BF-D6C8C129444F}"/>
              </a:ext>
            </a:extLst>
          </p:cNvPr>
          <p:cNvSpPr>
            <a:spLocks/>
          </p:cNvSpPr>
          <p:nvPr/>
        </p:nvSpPr>
        <p:spPr bwMode="auto">
          <a:xfrm>
            <a:off x="5218113" y="4265614"/>
            <a:ext cx="2335212" cy="1641475"/>
          </a:xfrm>
          <a:custGeom>
            <a:avLst/>
            <a:gdLst>
              <a:gd name="T0" fmla="*/ 0 w 1471"/>
              <a:gd name="T1" fmla="*/ 2147483646 h 1034"/>
              <a:gd name="T2" fmla="*/ 2147483646 w 1471"/>
              <a:gd name="T3" fmla="*/ 2147483646 h 1034"/>
              <a:gd name="T4" fmla="*/ 2147483646 w 1471"/>
              <a:gd name="T5" fmla="*/ 2147483646 h 1034"/>
              <a:gd name="T6" fmla="*/ 2147483646 w 1471"/>
              <a:gd name="T7" fmla="*/ 2147483646 h 1034"/>
              <a:gd name="T8" fmla="*/ 2147483646 w 1471"/>
              <a:gd name="T9" fmla="*/ 2147483646 h 1034"/>
              <a:gd name="T10" fmla="*/ 2147483646 w 1471"/>
              <a:gd name="T11" fmla="*/ 2147483646 h 10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71"/>
              <a:gd name="T19" fmla="*/ 0 h 1034"/>
              <a:gd name="T20" fmla="*/ 1471 w 1471"/>
              <a:gd name="T21" fmla="*/ 1034 h 10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71" h="1034">
                <a:moveTo>
                  <a:pt x="0" y="995"/>
                </a:moveTo>
                <a:cubicBezTo>
                  <a:pt x="16" y="996"/>
                  <a:pt x="42" y="1034"/>
                  <a:pt x="94" y="1001"/>
                </a:cubicBezTo>
                <a:cubicBezTo>
                  <a:pt x="146" y="968"/>
                  <a:pt x="231" y="916"/>
                  <a:pt x="315" y="794"/>
                </a:cubicBezTo>
                <a:cubicBezTo>
                  <a:pt x="399" y="672"/>
                  <a:pt x="492" y="396"/>
                  <a:pt x="596" y="271"/>
                </a:cubicBezTo>
                <a:cubicBezTo>
                  <a:pt x="700" y="146"/>
                  <a:pt x="792" y="88"/>
                  <a:pt x="938" y="44"/>
                </a:cubicBezTo>
                <a:cubicBezTo>
                  <a:pt x="1084" y="0"/>
                  <a:pt x="1360" y="13"/>
                  <a:pt x="1471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56" name="Line 46">
            <a:extLst>
              <a:ext uri="{FF2B5EF4-FFF2-40B4-BE49-F238E27FC236}">
                <a16:creationId xmlns:a16="http://schemas.microsoft.com/office/drawing/2014/main" id="{1CFD0170-9BFC-414C-A193-B7154F5D3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3688" y="4352926"/>
            <a:ext cx="0" cy="1495425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57" name="Line 47">
            <a:extLst>
              <a:ext uri="{FF2B5EF4-FFF2-40B4-BE49-F238E27FC236}">
                <a16:creationId xmlns:a16="http://schemas.microsoft.com/office/drawing/2014/main" id="{51057702-7000-4AC7-9F68-1FFB1AC8A8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6" y="4352925"/>
            <a:ext cx="1414463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28" name="Line 48">
            <a:extLst>
              <a:ext uri="{FF2B5EF4-FFF2-40B4-BE49-F238E27FC236}">
                <a16:creationId xmlns:a16="http://schemas.microsoft.com/office/drawing/2014/main" id="{C9AF2B1B-894A-4CB3-BA3C-C1E3F4E79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0575" y="5202239"/>
            <a:ext cx="0" cy="62388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29" name="Line 49">
            <a:extLst>
              <a:ext uri="{FF2B5EF4-FFF2-40B4-BE49-F238E27FC236}">
                <a16:creationId xmlns:a16="http://schemas.microsoft.com/office/drawing/2014/main" id="{62E10CB3-AF0E-44F8-A6F3-E5857966B9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9225" y="5191126"/>
            <a:ext cx="641350" cy="111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30" name="Line 50">
            <a:extLst>
              <a:ext uri="{FF2B5EF4-FFF2-40B4-BE49-F238E27FC236}">
                <a16:creationId xmlns:a16="http://schemas.microsoft.com/office/drawing/2014/main" id="{D8055577-0D83-420B-8623-53904C594E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50" y="4270375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31" name="Line 51">
            <a:extLst>
              <a:ext uri="{FF2B5EF4-FFF2-40B4-BE49-F238E27FC236}">
                <a16:creationId xmlns:a16="http://schemas.microsoft.com/office/drawing/2014/main" id="{3434CEA2-18E2-40A9-A54C-5825E8527C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5" y="4257675"/>
            <a:ext cx="19748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32" name="Text Box 52">
            <a:extLst>
              <a:ext uri="{FF2B5EF4-FFF2-40B4-BE49-F238E27FC236}">
                <a16:creationId xmlns:a16="http://schemas.microsoft.com/office/drawing/2014/main" id="{9222420F-254F-4CAE-A16E-56440E79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1" y="58658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9733" name="Line 53">
            <a:extLst>
              <a:ext uri="{FF2B5EF4-FFF2-40B4-BE49-F238E27FC236}">
                <a16:creationId xmlns:a16="http://schemas.microsoft.com/office/drawing/2014/main" id="{AEFEEFE9-84AB-4C2F-863B-D63952370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5013" y="597058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34" name="Text Box 54">
            <a:extLst>
              <a:ext uri="{FF2B5EF4-FFF2-40B4-BE49-F238E27FC236}">
                <a16:creationId xmlns:a16="http://schemas.microsoft.com/office/drawing/2014/main" id="{51D5D1ED-7CE9-485D-8B53-712D148E9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829301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VA</a:t>
            </a:r>
          </a:p>
        </p:txBody>
      </p:sp>
      <p:sp>
        <p:nvSpPr>
          <p:cNvPr id="199735" name="Line 55">
            <a:extLst>
              <a:ext uri="{FF2B5EF4-FFF2-40B4-BE49-F238E27FC236}">
                <a16:creationId xmlns:a16="http://schemas.microsoft.com/office/drawing/2014/main" id="{008094B1-8040-4500-977C-98C184CD9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7213" y="58991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66" name="Text Box 56">
            <a:extLst>
              <a:ext uri="{FF2B5EF4-FFF2-40B4-BE49-F238E27FC236}">
                <a16:creationId xmlns:a16="http://schemas.microsoft.com/office/drawing/2014/main" id="{0D92B61B-D7E8-4972-BAEE-2DBBE58399C8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6347619" y="5285582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Norma</a:t>
            </a:r>
          </a:p>
        </p:txBody>
      </p:sp>
      <p:sp>
        <p:nvSpPr>
          <p:cNvPr id="199737" name="Freeform 57">
            <a:extLst>
              <a:ext uri="{FF2B5EF4-FFF2-40B4-BE49-F238E27FC236}">
                <a16:creationId xmlns:a16="http://schemas.microsoft.com/office/drawing/2014/main" id="{AC5256D3-142C-4627-8587-A8FE7137F6E7}"/>
              </a:ext>
            </a:extLst>
          </p:cNvPr>
          <p:cNvSpPr>
            <a:spLocks/>
          </p:cNvSpPr>
          <p:nvPr/>
        </p:nvSpPr>
        <p:spPr bwMode="auto">
          <a:xfrm>
            <a:off x="4772025" y="4670426"/>
            <a:ext cx="477838" cy="568325"/>
          </a:xfrm>
          <a:custGeom>
            <a:avLst/>
            <a:gdLst>
              <a:gd name="T0" fmla="*/ 2147483646 w 301"/>
              <a:gd name="T1" fmla="*/ 2147483646 h 358"/>
              <a:gd name="T2" fmla="*/ 2147483646 w 301"/>
              <a:gd name="T3" fmla="*/ 2147483646 h 358"/>
              <a:gd name="T4" fmla="*/ 2147483646 w 301"/>
              <a:gd name="T5" fmla="*/ 2147483646 h 358"/>
              <a:gd name="T6" fmla="*/ 2147483646 w 301"/>
              <a:gd name="T7" fmla="*/ 2147483646 h 358"/>
              <a:gd name="T8" fmla="*/ 2147483646 w 301"/>
              <a:gd name="T9" fmla="*/ 2147483646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358"/>
              <a:gd name="T17" fmla="*/ 301 w 301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358">
                <a:moveTo>
                  <a:pt x="301" y="331"/>
                </a:moveTo>
                <a:cubicBezTo>
                  <a:pt x="262" y="329"/>
                  <a:pt x="111" y="358"/>
                  <a:pt x="64" y="320"/>
                </a:cubicBezTo>
                <a:cubicBezTo>
                  <a:pt x="17" y="282"/>
                  <a:pt x="0" y="156"/>
                  <a:pt x="17" y="105"/>
                </a:cubicBezTo>
                <a:cubicBezTo>
                  <a:pt x="34" y="54"/>
                  <a:pt x="124" y="32"/>
                  <a:pt x="167" y="16"/>
                </a:cubicBezTo>
                <a:cubicBezTo>
                  <a:pt x="210" y="0"/>
                  <a:pt x="253" y="11"/>
                  <a:pt x="275" y="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38" name="Freeform 58">
            <a:extLst>
              <a:ext uri="{FF2B5EF4-FFF2-40B4-BE49-F238E27FC236}">
                <a16:creationId xmlns:a16="http://schemas.microsoft.com/office/drawing/2014/main" id="{5294284C-4F8A-469B-9127-6E505CF8D439}"/>
              </a:ext>
            </a:extLst>
          </p:cNvPr>
          <p:cNvSpPr>
            <a:spLocks/>
          </p:cNvSpPr>
          <p:nvPr/>
        </p:nvSpPr>
        <p:spPr bwMode="auto">
          <a:xfrm>
            <a:off x="4818063" y="4238626"/>
            <a:ext cx="400050" cy="468313"/>
          </a:xfrm>
          <a:custGeom>
            <a:avLst/>
            <a:gdLst>
              <a:gd name="T0" fmla="*/ 2147483646 w 252"/>
              <a:gd name="T1" fmla="*/ 0 h 295"/>
              <a:gd name="T2" fmla="*/ 2147483646 w 252"/>
              <a:gd name="T3" fmla="*/ 2147483646 h 295"/>
              <a:gd name="T4" fmla="*/ 2147483646 w 252"/>
              <a:gd name="T5" fmla="*/ 2147483646 h 295"/>
              <a:gd name="T6" fmla="*/ 2147483646 w 252"/>
              <a:gd name="T7" fmla="*/ 2147483646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295"/>
              <a:gd name="T14" fmla="*/ 252 w 252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295">
                <a:moveTo>
                  <a:pt x="252" y="0"/>
                </a:moveTo>
                <a:cubicBezTo>
                  <a:pt x="218" y="8"/>
                  <a:pt x="86" y="15"/>
                  <a:pt x="48" y="49"/>
                </a:cubicBezTo>
                <a:cubicBezTo>
                  <a:pt x="10" y="83"/>
                  <a:pt x="0" y="162"/>
                  <a:pt x="21" y="203"/>
                </a:cubicBezTo>
                <a:cubicBezTo>
                  <a:pt x="42" y="244"/>
                  <a:pt x="141" y="276"/>
                  <a:pt x="172" y="29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39" name="Line 59">
            <a:extLst>
              <a:ext uri="{FF2B5EF4-FFF2-40B4-BE49-F238E27FC236}">
                <a16:creationId xmlns:a16="http://schemas.microsoft.com/office/drawing/2014/main" id="{89D22995-B890-4AFA-B5B0-951061A7C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4684713"/>
            <a:ext cx="9128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40" name="Line 60">
            <a:extLst>
              <a:ext uri="{FF2B5EF4-FFF2-40B4-BE49-F238E27FC236}">
                <a16:creationId xmlns:a16="http://schemas.microsoft.com/office/drawing/2014/main" id="{FCB6AC3F-F34C-4805-9760-05BAE222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4706938"/>
            <a:ext cx="0" cy="13954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71" name="Text Box 61">
            <a:extLst>
              <a:ext uri="{FF2B5EF4-FFF2-40B4-BE49-F238E27FC236}">
                <a16:creationId xmlns:a16="http://schemas.microsoft.com/office/drawing/2014/main" id="{D028B7F7-A94F-47CD-B604-42FFC954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9" y="5549901"/>
            <a:ext cx="585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192572" name="Text Box 62">
            <a:extLst>
              <a:ext uri="{FF2B5EF4-FFF2-40B4-BE49-F238E27FC236}">
                <a16:creationId xmlns:a16="http://schemas.microsoft.com/office/drawing/2014/main" id="{338AA802-69AB-418E-8B78-3A29EDCD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4" y="3552826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Total 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199743" name="Text Box 63">
            <a:extLst>
              <a:ext uri="{FF2B5EF4-FFF2-40B4-BE49-F238E27FC236}">
                <a16:creationId xmlns:a16="http://schemas.microsoft.com/office/drawing/2014/main" id="{86D34CB0-9B62-4990-BDCC-8EBCFD247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6102350"/>
            <a:ext cx="658812" cy="376238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9744" name="Line 64">
            <a:extLst>
              <a:ext uri="{FF2B5EF4-FFF2-40B4-BE49-F238E27FC236}">
                <a16:creationId xmlns:a16="http://schemas.microsoft.com/office/drawing/2014/main" id="{69BDDACD-2805-4E41-9FBC-802C31A9E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618172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75" name="Line 65">
            <a:extLst>
              <a:ext uri="{FF2B5EF4-FFF2-40B4-BE49-F238E27FC236}">
                <a16:creationId xmlns:a16="http://schemas.microsoft.com/office/drawing/2014/main" id="{EDD01E85-68E8-47EE-915F-086BD043F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590925"/>
            <a:ext cx="0" cy="226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76" name="Line 66">
            <a:extLst>
              <a:ext uri="{FF2B5EF4-FFF2-40B4-BE49-F238E27FC236}">
                <a16:creationId xmlns:a16="http://schemas.microsoft.com/office/drawing/2014/main" id="{CE7E3059-7C30-476F-896E-09DA03278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1" y="5875338"/>
            <a:ext cx="2555875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77" name="Line 67">
            <a:extLst>
              <a:ext uri="{FF2B5EF4-FFF2-40B4-BE49-F238E27FC236}">
                <a16:creationId xmlns:a16="http://schemas.microsoft.com/office/drawing/2014/main" id="{216BF087-DECE-4009-88DD-BE9BC73B58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37688" y="4471989"/>
            <a:ext cx="0" cy="1404937"/>
          </a:xfrm>
          <a:prstGeom prst="line">
            <a:avLst/>
          </a:prstGeom>
          <a:noFill/>
          <a:ln w="38100">
            <a:solidFill>
              <a:srgbClr val="33993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78" name="Line 68">
            <a:extLst>
              <a:ext uri="{FF2B5EF4-FFF2-40B4-BE49-F238E27FC236}">
                <a16:creationId xmlns:a16="http://schemas.microsoft.com/office/drawing/2014/main" id="{EB94C117-19CF-4EE2-8CE3-F94B0700D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513263"/>
            <a:ext cx="1436688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49" name="Line 69">
            <a:extLst>
              <a:ext uri="{FF2B5EF4-FFF2-40B4-BE49-F238E27FC236}">
                <a16:creationId xmlns:a16="http://schemas.microsoft.com/office/drawing/2014/main" id="{A2CFD424-11D1-4211-BD66-3190E01815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2400" y="4797426"/>
            <a:ext cx="0" cy="1033463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50" name="Line 70">
            <a:extLst>
              <a:ext uri="{FF2B5EF4-FFF2-40B4-BE49-F238E27FC236}">
                <a16:creationId xmlns:a16="http://schemas.microsoft.com/office/drawing/2014/main" id="{1E18A59E-A0B4-40C1-84C7-DE0BA0B66C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89889" y="4764088"/>
            <a:ext cx="1030287" cy="17462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51" name="Line 71">
            <a:extLst>
              <a:ext uri="{FF2B5EF4-FFF2-40B4-BE49-F238E27FC236}">
                <a16:creationId xmlns:a16="http://schemas.microsoft.com/office/drawing/2014/main" id="{E2EFEC9A-585E-41FD-8768-E3E06ECD03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3638" y="4006851"/>
            <a:ext cx="0" cy="18510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52" name="Line 72">
            <a:extLst>
              <a:ext uri="{FF2B5EF4-FFF2-40B4-BE49-F238E27FC236}">
                <a16:creationId xmlns:a16="http://schemas.microsoft.com/office/drawing/2014/main" id="{7CF35F31-24A8-46E8-8640-F3A7CF2B8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006850"/>
            <a:ext cx="19748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53" name="Text Box 73">
            <a:extLst>
              <a:ext uri="{FF2B5EF4-FFF2-40B4-BE49-F238E27FC236}">
                <a16:creationId xmlns:a16="http://schemas.microsoft.com/office/drawing/2014/main" id="{2F9FAA87-B468-4459-A53C-8E20BE77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1" y="577056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9754" name="Line 74">
            <a:extLst>
              <a:ext uri="{FF2B5EF4-FFF2-40B4-BE49-F238E27FC236}">
                <a16:creationId xmlns:a16="http://schemas.microsoft.com/office/drawing/2014/main" id="{4655BD2D-5D57-4D36-B78E-641F83E4C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7763" y="587533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55" name="Text Box 75">
            <a:extLst>
              <a:ext uri="{FF2B5EF4-FFF2-40B4-BE49-F238E27FC236}">
                <a16:creationId xmlns:a16="http://schemas.microsoft.com/office/drawing/2014/main" id="{94B4CEB3-59E2-4B7E-9E18-A29C697D5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59007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VA</a:t>
            </a:r>
          </a:p>
        </p:txBody>
      </p:sp>
      <p:sp>
        <p:nvSpPr>
          <p:cNvPr id="199756" name="Line 76">
            <a:extLst>
              <a:ext uri="{FF2B5EF4-FFF2-40B4-BE49-F238E27FC236}">
                <a16:creationId xmlns:a16="http://schemas.microsoft.com/office/drawing/2014/main" id="{71961452-059A-452C-81C7-261094CB2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4738" y="597058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87" name="Text Box 77">
            <a:extLst>
              <a:ext uri="{FF2B5EF4-FFF2-40B4-BE49-F238E27FC236}">
                <a16:creationId xmlns:a16="http://schemas.microsoft.com/office/drawing/2014/main" id="{1EB29592-F6E6-46AA-A05E-CFBB7E7A0E4C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9119394" y="5290344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Norma</a:t>
            </a:r>
          </a:p>
        </p:txBody>
      </p:sp>
      <p:sp>
        <p:nvSpPr>
          <p:cNvPr id="199758" name="Line 78">
            <a:extLst>
              <a:ext uri="{FF2B5EF4-FFF2-40B4-BE49-F238E27FC236}">
                <a16:creationId xmlns:a16="http://schemas.microsoft.com/office/drawing/2014/main" id="{478F0CC6-85CF-4507-A4F0-F479E66F2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9" y="4321175"/>
            <a:ext cx="17287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59" name="Line 79">
            <a:extLst>
              <a:ext uri="{FF2B5EF4-FFF2-40B4-BE49-F238E27FC236}">
                <a16:creationId xmlns:a16="http://schemas.microsoft.com/office/drawing/2014/main" id="{8B8AC13D-48F0-4913-B9AB-6F5749773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1213" y="4292600"/>
            <a:ext cx="0" cy="19748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90" name="Text Box 80">
            <a:extLst>
              <a:ext uri="{FF2B5EF4-FFF2-40B4-BE49-F238E27FC236}">
                <a16:creationId xmlns:a16="http://schemas.microsoft.com/office/drawing/2014/main" id="{04BC9A19-5F9A-411A-AB6D-0D8B32BC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5" y="5521326"/>
            <a:ext cx="75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pCO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192591" name="Text Box 81">
            <a:extLst>
              <a:ext uri="{FF2B5EF4-FFF2-40B4-BE49-F238E27FC236}">
                <a16:creationId xmlns:a16="http://schemas.microsoft.com/office/drawing/2014/main" id="{AE64C723-69EC-4843-ADEB-C3A3C8D1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3557588"/>
            <a:ext cx="1220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Total CO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199762" name="Text Box 82">
            <a:extLst>
              <a:ext uri="{FF2B5EF4-FFF2-40B4-BE49-F238E27FC236}">
                <a16:creationId xmlns:a16="http://schemas.microsoft.com/office/drawing/2014/main" id="{5BDE7257-82FC-49AB-822C-040A215C3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776" y="6273800"/>
            <a:ext cx="823913" cy="376238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9763" name="Line 83">
            <a:extLst>
              <a:ext uri="{FF2B5EF4-FFF2-40B4-BE49-F238E27FC236}">
                <a16:creationId xmlns:a16="http://schemas.microsoft.com/office/drawing/2014/main" id="{860BE2F5-7D84-4E62-A52D-2777EB4A7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4975" y="63309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94" name="Freeform 84">
            <a:extLst>
              <a:ext uri="{FF2B5EF4-FFF2-40B4-BE49-F238E27FC236}">
                <a16:creationId xmlns:a16="http://schemas.microsoft.com/office/drawing/2014/main" id="{19D97CF5-C689-4B6A-B7B3-A7676171924C}"/>
              </a:ext>
            </a:extLst>
          </p:cNvPr>
          <p:cNvSpPr>
            <a:spLocks/>
          </p:cNvSpPr>
          <p:nvPr/>
        </p:nvSpPr>
        <p:spPr bwMode="auto">
          <a:xfrm>
            <a:off x="8010526" y="3922713"/>
            <a:ext cx="2157413" cy="1947862"/>
          </a:xfrm>
          <a:custGeom>
            <a:avLst/>
            <a:gdLst>
              <a:gd name="T0" fmla="*/ 0 w 1359"/>
              <a:gd name="T1" fmla="*/ 2147483646 h 1227"/>
              <a:gd name="T2" fmla="*/ 2147483646 w 1359"/>
              <a:gd name="T3" fmla="*/ 2147483646 h 1227"/>
              <a:gd name="T4" fmla="*/ 2147483646 w 1359"/>
              <a:gd name="T5" fmla="*/ 0 h 1227"/>
              <a:gd name="T6" fmla="*/ 0 60000 65536"/>
              <a:gd name="T7" fmla="*/ 0 60000 65536"/>
              <a:gd name="T8" fmla="*/ 0 60000 65536"/>
              <a:gd name="T9" fmla="*/ 0 w 1359"/>
              <a:gd name="T10" fmla="*/ 0 h 1227"/>
              <a:gd name="T11" fmla="*/ 1359 w 1359"/>
              <a:gd name="T12" fmla="*/ 1227 h 1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9" h="1227">
                <a:moveTo>
                  <a:pt x="0" y="1227"/>
                </a:moveTo>
                <a:cubicBezTo>
                  <a:pt x="100" y="1125"/>
                  <a:pt x="369" y="820"/>
                  <a:pt x="595" y="616"/>
                </a:cubicBezTo>
                <a:cubicBezTo>
                  <a:pt x="823" y="412"/>
                  <a:pt x="1200" y="128"/>
                  <a:pt x="13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65" name="Freeform 85">
            <a:extLst>
              <a:ext uri="{FF2B5EF4-FFF2-40B4-BE49-F238E27FC236}">
                <a16:creationId xmlns:a16="http://schemas.microsoft.com/office/drawing/2014/main" id="{FCB94295-3658-42B4-B999-408DC1FD22A7}"/>
              </a:ext>
            </a:extLst>
          </p:cNvPr>
          <p:cNvSpPr>
            <a:spLocks/>
          </p:cNvSpPr>
          <p:nvPr/>
        </p:nvSpPr>
        <p:spPr bwMode="auto">
          <a:xfrm>
            <a:off x="7612063" y="4338639"/>
            <a:ext cx="398462" cy="434975"/>
          </a:xfrm>
          <a:custGeom>
            <a:avLst/>
            <a:gdLst>
              <a:gd name="T0" fmla="*/ 2147483646 w 251"/>
              <a:gd name="T1" fmla="*/ 2147483646 h 274"/>
              <a:gd name="T2" fmla="*/ 2147483646 w 251"/>
              <a:gd name="T3" fmla="*/ 2147483646 h 274"/>
              <a:gd name="T4" fmla="*/ 2147483646 w 251"/>
              <a:gd name="T5" fmla="*/ 2147483646 h 274"/>
              <a:gd name="T6" fmla="*/ 2147483646 w 251"/>
              <a:gd name="T7" fmla="*/ 0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251"/>
              <a:gd name="T13" fmla="*/ 0 h 274"/>
              <a:gd name="T14" fmla="*/ 251 w 251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" h="274">
                <a:moveTo>
                  <a:pt x="251" y="274"/>
                </a:moveTo>
                <a:cubicBezTo>
                  <a:pt x="215" y="267"/>
                  <a:pt x="72" y="267"/>
                  <a:pt x="36" y="234"/>
                </a:cubicBezTo>
                <a:cubicBezTo>
                  <a:pt x="0" y="201"/>
                  <a:pt x="1" y="112"/>
                  <a:pt x="36" y="73"/>
                </a:cubicBezTo>
                <a:cubicBezTo>
                  <a:pt x="71" y="34"/>
                  <a:pt x="201" y="15"/>
                  <a:pt x="244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66" name="Freeform 86">
            <a:extLst>
              <a:ext uri="{FF2B5EF4-FFF2-40B4-BE49-F238E27FC236}">
                <a16:creationId xmlns:a16="http://schemas.microsoft.com/office/drawing/2014/main" id="{83B94174-1905-4AF5-922E-0E28997A72D5}"/>
              </a:ext>
            </a:extLst>
          </p:cNvPr>
          <p:cNvSpPr>
            <a:spLocks/>
          </p:cNvSpPr>
          <p:nvPr/>
        </p:nvSpPr>
        <p:spPr bwMode="auto">
          <a:xfrm>
            <a:off x="7648576" y="4029076"/>
            <a:ext cx="333375" cy="320675"/>
          </a:xfrm>
          <a:custGeom>
            <a:avLst/>
            <a:gdLst>
              <a:gd name="T0" fmla="*/ 2147483646 w 210"/>
              <a:gd name="T1" fmla="*/ 0 h 202"/>
              <a:gd name="T2" fmla="*/ 2147483646 w 210"/>
              <a:gd name="T3" fmla="*/ 2147483646 h 202"/>
              <a:gd name="T4" fmla="*/ 2147483646 w 210"/>
              <a:gd name="T5" fmla="*/ 2147483646 h 202"/>
              <a:gd name="T6" fmla="*/ 2147483646 w 210"/>
              <a:gd name="T7" fmla="*/ 2147483646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202"/>
              <a:gd name="T14" fmla="*/ 210 w 210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202">
                <a:moveTo>
                  <a:pt x="210" y="0"/>
                </a:moveTo>
                <a:cubicBezTo>
                  <a:pt x="182" y="6"/>
                  <a:pt x="74" y="5"/>
                  <a:pt x="43" y="34"/>
                </a:cubicBezTo>
                <a:cubicBezTo>
                  <a:pt x="12" y="63"/>
                  <a:pt x="0" y="148"/>
                  <a:pt x="23" y="175"/>
                </a:cubicBezTo>
                <a:cubicBezTo>
                  <a:pt x="46" y="202"/>
                  <a:pt x="150" y="191"/>
                  <a:pt x="183" y="19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67" name="Text Box 87">
            <a:extLst>
              <a:ext uri="{FF2B5EF4-FFF2-40B4-BE49-F238E27FC236}">
                <a16:creationId xmlns:a16="http://schemas.microsoft.com/office/drawing/2014/main" id="{0492960C-ADA8-44AB-B7E7-771B8DB5D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9768" name="Line 88">
            <a:extLst>
              <a:ext uri="{FF2B5EF4-FFF2-40B4-BE49-F238E27FC236}">
                <a16:creationId xmlns:a16="http://schemas.microsoft.com/office/drawing/2014/main" id="{BF2A46A3-B4A1-4B28-8A32-E15E86490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69" name="Text Box 89">
            <a:extLst>
              <a:ext uri="{FF2B5EF4-FFF2-40B4-BE49-F238E27FC236}">
                <a16:creationId xmlns:a16="http://schemas.microsoft.com/office/drawing/2014/main" id="{60AFDE3B-8A1F-4106-B9BB-E1FF62B41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9770" name="Line 90">
            <a:extLst>
              <a:ext uri="{FF2B5EF4-FFF2-40B4-BE49-F238E27FC236}">
                <a16:creationId xmlns:a16="http://schemas.microsoft.com/office/drawing/2014/main" id="{9F541F17-B9C7-4DFF-84B8-7BDF336E7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601" name="Oval 91">
            <a:extLst>
              <a:ext uri="{FF2B5EF4-FFF2-40B4-BE49-F238E27FC236}">
                <a16:creationId xmlns:a16="http://schemas.microsoft.com/office/drawing/2014/main" id="{9443D21C-1AE4-4D95-8E11-FBB4D9FB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2602" name="Line 92">
            <a:extLst>
              <a:ext uri="{FF2B5EF4-FFF2-40B4-BE49-F238E27FC236}">
                <a16:creationId xmlns:a16="http://schemas.microsoft.com/office/drawing/2014/main" id="{B6FDE709-B553-4DD6-A360-A03A82A9A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603" name="Text Box 93">
            <a:extLst>
              <a:ext uri="{FF2B5EF4-FFF2-40B4-BE49-F238E27FC236}">
                <a16:creationId xmlns:a16="http://schemas.microsoft.com/office/drawing/2014/main" id="{93557245-B259-4EDD-B1F9-A081071F4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604" name="Text Box 94">
            <a:extLst>
              <a:ext uri="{FF2B5EF4-FFF2-40B4-BE49-F238E27FC236}">
                <a16:creationId xmlns:a16="http://schemas.microsoft.com/office/drawing/2014/main" id="{941C910D-9C66-409C-895F-DC78DAA8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605" name="Line 95">
            <a:extLst>
              <a:ext uri="{FF2B5EF4-FFF2-40B4-BE49-F238E27FC236}">
                <a16:creationId xmlns:a16="http://schemas.microsoft.com/office/drawing/2014/main" id="{8C0A5D53-64D8-4199-A8E2-D8EA257E9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606" name="Text Box 96">
            <a:extLst>
              <a:ext uri="{FF2B5EF4-FFF2-40B4-BE49-F238E27FC236}">
                <a16:creationId xmlns:a16="http://schemas.microsoft.com/office/drawing/2014/main" id="{18698203-3977-4A1C-882C-B10202FD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607" name="Text Box 97">
            <a:extLst>
              <a:ext uri="{FF2B5EF4-FFF2-40B4-BE49-F238E27FC236}">
                <a16:creationId xmlns:a16="http://schemas.microsoft.com/office/drawing/2014/main" id="{C3323885-77B1-49B6-8616-F8B8965E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03676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2608" name="Line 98">
            <a:extLst>
              <a:ext uri="{FF2B5EF4-FFF2-40B4-BE49-F238E27FC236}">
                <a16:creationId xmlns:a16="http://schemas.microsoft.com/office/drawing/2014/main" id="{5CB022D1-2567-4437-A05C-5FEF8389F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609" name="Text Box 4">
            <a:extLst>
              <a:ext uri="{FF2B5EF4-FFF2-40B4-BE49-F238E27FC236}">
                <a16:creationId xmlns:a16="http://schemas.microsoft.com/office/drawing/2014/main" id="{EFB3F7CD-ECC9-4D38-B85C-50315F9EC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1" y="260350"/>
            <a:ext cx="839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Obstructive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9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9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9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9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9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9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9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9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9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9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32" grpId="0"/>
      <p:bldP spid="199734" grpId="0"/>
      <p:bldP spid="199743" grpId="0" animBg="1"/>
      <p:bldP spid="199753" grpId="0"/>
      <p:bldP spid="199755" grpId="0"/>
      <p:bldP spid="199762" grpId="0" animBg="1"/>
      <p:bldP spid="199767" grpId="0" animBg="1"/>
      <p:bldP spid="1997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reeform 2">
            <a:extLst>
              <a:ext uri="{FF2B5EF4-FFF2-40B4-BE49-F238E27FC236}">
                <a16:creationId xmlns:a16="http://schemas.microsoft.com/office/drawing/2014/main" id="{0598C86B-07B5-41CA-B1E8-5C2AE2E5A368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3" name="Freeform 3">
            <a:extLst>
              <a:ext uri="{FF2B5EF4-FFF2-40B4-BE49-F238E27FC236}">
                <a16:creationId xmlns:a16="http://schemas.microsoft.com/office/drawing/2014/main" id="{427C2AA6-C94B-41D9-9696-8F3F13851A3F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5AD76887-DF58-4D58-9B4E-4AD4E03C8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65" name="Line 5">
            <a:extLst>
              <a:ext uri="{FF2B5EF4-FFF2-40B4-BE49-F238E27FC236}">
                <a16:creationId xmlns:a16="http://schemas.microsoft.com/office/drawing/2014/main" id="{D9130F26-FC88-44D9-87B8-306F0E351C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6" name="Text Box 6">
            <a:extLst>
              <a:ext uri="{FF2B5EF4-FFF2-40B4-BE49-F238E27FC236}">
                <a16:creationId xmlns:a16="http://schemas.microsoft.com/office/drawing/2014/main" id="{1DCD75D7-A6EC-414A-9C94-29187D29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567" name="Text Box 7">
            <a:extLst>
              <a:ext uri="{FF2B5EF4-FFF2-40B4-BE49-F238E27FC236}">
                <a16:creationId xmlns:a16="http://schemas.microsoft.com/office/drawing/2014/main" id="{7964DF4E-2D01-41AC-A821-61C24A40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568" name="Line 8">
            <a:extLst>
              <a:ext uri="{FF2B5EF4-FFF2-40B4-BE49-F238E27FC236}">
                <a16:creationId xmlns:a16="http://schemas.microsoft.com/office/drawing/2014/main" id="{AAD7C2E2-83B9-4E43-BCDC-73DF39704B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9" name="Text Box 9">
            <a:extLst>
              <a:ext uri="{FF2B5EF4-FFF2-40B4-BE49-F238E27FC236}">
                <a16:creationId xmlns:a16="http://schemas.microsoft.com/office/drawing/2014/main" id="{392EC30D-8269-42A3-9138-3D422AB0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(  </a:t>
            </a:r>
            <a:r>
              <a:rPr lang="cs-CZ" altLang="cs-CZ" sz="1200" b="1"/>
              <a:t>VA1</a:t>
            </a:r>
            <a:r>
              <a:rPr lang="cs-CZ" altLang="cs-CZ" sz="1800"/>
              <a:t> +  </a:t>
            </a:r>
            <a:r>
              <a:rPr lang="cs-CZ" altLang="cs-CZ" sz="2000"/>
              <a:t>VA2</a:t>
            </a:r>
            <a:r>
              <a:rPr lang="cs-CZ" altLang="cs-CZ" sz="1800"/>
              <a:t>)</a:t>
            </a:r>
          </a:p>
        </p:txBody>
      </p:sp>
      <p:sp>
        <p:nvSpPr>
          <p:cNvPr id="194570" name="Text Box 10">
            <a:extLst>
              <a:ext uri="{FF2B5EF4-FFF2-40B4-BE49-F238E27FC236}">
                <a16:creationId xmlns:a16="http://schemas.microsoft.com/office/drawing/2014/main" id="{53E701E2-B0A1-4DAE-81BD-A790D88C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Hypoventilated alveolus</a:t>
            </a:r>
          </a:p>
        </p:txBody>
      </p:sp>
      <p:sp>
        <p:nvSpPr>
          <p:cNvPr id="194571" name="Rectangle 11">
            <a:extLst>
              <a:ext uri="{FF2B5EF4-FFF2-40B4-BE49-F238E27FC236}">
                <a16:creationId xmlns:a16="http://schemas.microsoft.com/office/drawing/2014/main" id="{DD13AEF1-C518-49F1-BA6C-4D0D84DF1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72" name="Line 12">
            <a:extLst>
              <a:ext uri="{FF2B5EF4-FFF2-40B4-BE49-F238E27FC236}">
                <a16:creationId xmlns:a16="http://schemas.microsoft.com/office/drawing/2014/main" id="{DB92DD98-B687-470B-AEA6-646C80F75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DBE2A6A1-D7D5-4976-B4D9-80E9D9C73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574" name="Text Box 14">
            <a:extLst>
              <a:ext uri="{FF2B5EF4-FFF2-40B4-BE49-F238E27FC236}">
                <a16:creationId xmlns:a16="http://schemas.microsoft.com/office/drawing/2014/main" id="{5B35632F-4B56-4E29-B908-1C5F1FFC5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575" name="Line 15">
            <a:extLst>
              <a:ext uri="{FF2B5EF4-FFF2-40B4-BE49-F238E27FC236}">
                <a16:creationId xmlns:a16="http://schemas.microsoft.com/office/drawing/2014/main" id="{1EAE66B8-532F-47E0-A952-D07B8A7ECA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Text Box 16">
            <a:extLst>
              <a:ext uri="{FF2B5EF4-FFF2-40B4-BE49-F238E27FC236}">
                <a16:creationId xmlns:a16="http://schemas.microsoft.com/office/drawing/2014/main" id="{F0789CF6-8C71-4B43-805E-75199C92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Hyperventilated alveolus</a:t>
            </a:r>
          </a:p>
        </p:txBody>
      </p:sp>
      <p:sp>
        <p:nvSpPr>
          <p:cNvPr id="194577" name="Oval 17">
            <a:extLst>
              <a:ext uri="{FF2B5EF4-FFF2-40B4-BE49-F238E27FC236}">
                <a16:creationId xmlns:a16="http://schemas.microsoft.com/office/drawing/2014/main" id="{9D5251C4-2E6D-4CCB-867D-A87A8F1E0D42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78" name="Oval 18">
            <a:extLst>
              <a:ext uri="{FF2B5EF4-FFF2-40B4-BE49-F238E27FC236}">
                <a16:creationId xmlns:a16="http://schemas.microsoft.com/office/drawing/2014/main" id="{5E77BED6-8191-4CE3-8671-E57ACC70A3E1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79" name="Rectangle 19">
            <a:extLst>
              <a:ext uri="{FF2B5EF4-FFF2-40B4-BE49-F238E27FC236}">
                <a16:creationId xmlns:a16="http://schemas.microsoft.com/office/drawing/2014/main" id="{6EBAECFA-6A61-46B7-A8BD-9DDB40D3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80" name="Line 20">
            <a:extLst>
              <a:ext uri="{FF2B5EF4-FFF2-40B4-BE49-F238E27FC236}">
                <a16:creationId xmlns:a16="http://schemas.microsoft.com/office/drawing/2014/main" id="{1E68D089-1A0E-4FE6-BE25-5380254DC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1" name="Line 21">
            <a:extLst>
              <a:ext uri="{FF2B5EF4-FFF2-40B4-BE49-F238E27FC236}">
                <a16:creationId xmlns:a16="http://schemas.microsoft.com/office/drawing/2014/main" id="{AB40D27C-AE45-4E9E-BBAD-1140F0803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2" name="Oval 22">
            <a:extLst>
              <a:ext uri="{FF2B5EF4-FFF2-40B4-BE49-F238E27FC236}">
                <a16:creationId xmlns:a16="http://schemas.microsoft.com/office/drawing/2014/main" id="{699259D5-1839-46E7-AB68-939F6AE376B3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83" name="Rectangle 23">
            <a:extLst>
              <a:ext uri="{FF2B5EF4-FFF2-40B4-BE49-F238E27FC236}">
                <a16:creationId xmlns:a16="http://schemas.microsoft.com/office/drawing/2014/main" id="{DC401E56-B88C-4C93-A9C1-D2D6168D9564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84" name="Line 24">
            <a:extLst>
              <a:ext uri="{FF2B5EF4-FFF2-40B4-BE49-F238E27FC236}">
                <a16:creationId xmlns:a16="http://schemas.microsoft.com/office/drawing/2014/main" id="{16C0088D-36E9-4D27-88BD-F3C78BF72052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5" name="Line 25">
            <a:extLst>
              <a:ext uri="{FF2B5EF4-FFF2-40B4-BE49-F238E27FC236}">
                <a16:creationId xmlns:a16="http://schemas.microsoft.com/office/drawing/2014/main" id="{C5F62B71-DADC-4D25-B43C-8D7565B8E569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6" name="Oval 26">
            <a:extLst>
              <a:ext uri="{FF2B5EF4-FFF2-40B4-BE49-F238E27FC236}">
                <a16:creationId xmlns:a16="http://schemas.microsoft.com/office/drawing/2014/main" id="{F939D7AB-0702-4A2B-9ABA-FD6C595378BF}"/>
              </a:ext>
            </a:extLst>
          </p:cNvPr>
          <p:cNvSpPr>
            <a:spLocks noChangeArrowheads="1"/>
          </p:cNvSpPr>
          <p:nvPr/>
        </p:nvSpPr>
        <p:spPr bwMode="auto">
          <a:xfrm rot="-175327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87" name="Rectangle 27">
            <a:extLst>
              <a:ext uri="{FF2B5EF4-FFF2-40B4-BE49-F238E27FC236}">
                <a16:creationId xmlns:a16="http://schemas.microsoft.com/office/drawing/2014/main" id="{4F2177FC-D832-4600-B83C-ADCF3EC21874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588" name="Line 28">
            <a:extLst>
              <a:ext uri="{FF2B5EF4-FFF2-40B4-BE49-F238E27FC236}">
                <a16:creationId xmlns:a16="http://schemas.microsoft.com/office/drawing/2014/main" id="{EBA8A99A-72EE-4A41-9DE9-BACE5CCDE452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9" name="Line 29">
            <a:extLst>
              <a:ext uri="{FF2B5EF4-FFF2-40B4-BE49-F238E27FC236}">
                <a16:creationId xmlns:a16="http://schemas.microsoft.com/office/drawing/2014/main" id="{0E425767-D81C-4771-97E8-CB81A26BD337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Text Box 30">
            <a:extLst>
              <a:ext uri="{FF2B5EF4-FFF2-40B4-BE49-F238E27FC236}">
                <a16:creationId xmlns:a16="http://schemas.microsoft.com/office/drawing/2014/main" id="{FD634F56-78E4-4940-B623-E3C80370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4591" name="Text Box 31">
            <a:extLst>
              <a:ext uri="{FF2B5EF4-FFF2-40B4-BE49-F238E27FC236}">
                <a16:creationId xmlns:a16="http://schemas.microsoft.com/office/drawing/2014/main" id="{5F39F675-EA34-44C4-A099-BE0ABF8B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4592" name="Line 32">
            <a:extLst>
              <a:ext uri="{FF2B5EF4-FFF2-40B4-BE49-F238E27FC236}">
                <a16:creationId xmlns:a16="http://schemas.microsoft.com/office/drawing/2014/main" id="{72F1A3B9-DFCC-475F-80D2-16958A321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>
            <a:extLst>
              <a:ext uri="{FF2B5EF4-FFF2-40B4-BE49-F238E27FC236}">
                <a16:creationId xmlns:a16="http://schemas.microsoft.com/office/drawing/2014/main" id="{70FE1A4A-C01D-4B3B-989B-FBA024EEB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4" name="Group 34">
            <a:extLst>
              <a:ext uri="{FF2B5EF4-FFF2-40B4-BE49-F238E27FC236}">
                <a16:creationId xmlns:a16="http://schemas.microsoft.com/office/drawing/2014/main" id="{BFAE02D0-2154-4DBF-B6C4-2F28297E70AE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94703" name="Freeform 35">
              <a:extLst>
                <a:ext uri="{FF2B5EF4-FFF2-40B4-BE49-F238E27FC236}">
                  <a16:creationId xmlns:a16="http://schemas.microsoft.com/office/drawing/2014/main" id="{26B5DAD4-580C-4E70-BE1E-EAAE9E2F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4" name="Freeform 36">
              <a:extLst>
                <a:ext uri="{FF2B5EF4-FFF2-40B4-BE49-F238E27FC236}">
                  <a16:creationId xmlns:a16="http://schemas.microsoft.com/office/drawing/2014/main" id="{F81820DF-5B62-4689-A32B-CDF6E5BB71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5" name="Text Box 37">
            <a:extLst>
              <a:ext uri="{FF2B5EF4-FFF2-40B4-BE49-F238E27FC236}">
                <a16:creationId xmlns:a16="http://schemas.microsoft.com/office/drawing/2014/main" id="{327250C0-2AD6-4832-ADF4-C511AED8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4596" name="Line 38">
            <a:extLst>
              <a:ext uri="{FF2B5EF4-FFF2-40B4-BE49-F238E27FC236}">
                <a16:creationId xmlns:a16="http://schemas.microsoft.com/office/drawing/2014/main" id="{5A92C1D3-5C03-4466-9D3E-842D32F22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7" name="Text Box 39">
            <a:extLst>
              <a:ext uri="{FF2B5EF4-FFF2-40B4-BE49-F238E27FC236}">
                <a16:creationId xmlns:a16="http://schemas.microsoft.com/office/drawing/2014/main" id="{DBB4BCEB-C514-416E-862F-5BB8839CD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4598" name="Line 40">
            <a:extLst>
              <a:ext uri="{FF2B5EF4-FFF2-40B4-BE49-F238E27FC236}">
                <a16:creationId xmlns:a16="http://schemas.microsoft.com/office/drawing/2014/main" id="{4061121E-CE42-407B-92C7-002A5B947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9" name="Line 41">
            <a:extLst>
              <a:ext uri="{FF2B5EF4-FFF2-40B4-BE49-F238E27FC236}">
                <a16:creationId xmlns:a16="http://schemas.microsoft.com/office/drawing/2014/main" id="{0EE515C4-7356-4D21-B5EF-24CE1C25A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0" name="Line 42">
            <a:extLst>
              <a:ext uri="{FF2B5EF4-FFF2-40B4-BE49-F238E27FC236}">
                <a16:creationId xmlns:a16="http://schemas.microsoft.com/office/drawing/2014/main" id="{CF51790D-25A8-4E1A-88C0-4A346279C0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225" y="3586164"/>
            <a:ext cx="0" cy="2262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1" name="Line 43">
            <a:extLst>
              <a:ext uri="{FF2B5EF4-FFF2-40B4-BE49-F238E27FC236}">
                <a16:creationId xmlns:a16="http://schemas.microsoft.com/office/drawing/2014/main" id="{40C6A090-EEC3-4CA8-AF31-35723196C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5870575"/>
            <a:ext cx="22129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2" name="Freeform 44">
            <a:extLst>
              <a:ext uri="{FF2B5EF4-FFF2-40B4-BE49-F238E27FC236}">
                <a16:creationId xmlns:a16="http://schemas.microsoft.com/office/drawing/2014/main" id="{56F7F2E9-450E-4B2F-AEB0-FE63D2E02855}"/>
              </a:ext>
            </a:extLst>
          </p:cNvPr>
          <p:cNvSpPr>
            <a:spLocks/>
          </p:cNvSpPr>
          <p:nvPr/>
        </p:nvSpPr>
        <p:spPr bwMode="auto">
          <a:xfrm>
            <a:off x="5218113" y="4232276"/>
            <a:ext cx="2292350" cy="1674813"/>
          </a:xfrm>
          <a:custGeom>
            <a:avLst/>
            <a:gdLst>
              <a:gd name="T0" fmla="*/ 0 w 1444"/>
              <a:gd name="T1" fmla="*/ 2147483646 h 1055"/>
              <a:gd name="T2" fmla="*/ 2147483646 w 1444"/>
              <a:gd name="T3" fmla="*/ 2147483646 h 1055"/>
              <a:gd name="T4" fmla="*/ 2147483646 w 1444"/>
              <a:gd name="T5" fmla="*/ 2147483646 h 1055"/>
              <a:gd name="T6" fmla="*/ 2147483646 w 1444"/>
              <a:gd name="T7" fmla="*/ 2147483646 h 1055"/>
              <a:gd name="T8" fmla="*/ 2147483646 w 1444"/>
              <a:gd name="T9" fmla="*/ 2147483646 h 1055"/>
              <a:gd name="T10" fmla="*/ 2147483646 w 1444"/>
              <a:gd name="T11" fmla="*/ 0 h 10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4"/>
              <a:gd name="T19" fmla="*/ 0 h 1055"/>
              <a:gd name="T20" fmla="*/ 1444 w 1444"/>
              <a:gd name="T21" fmla="*/ 1055 h 10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4" h="1055">
                <a:moveTo>
                  <a:pt x="0" y="1016"/>
                </a:moveTo>
                <a:cubicBezTo>
                  <a:pt x="16" y="1017"/>
                  <a:pt x="42" y="1055"/>
                  <a:pt x="94" y="1022"/>
                </a:cubicBezTo>
                <a:cubicBezTo>
                  <a:pt x="146" y="989"/>
                  <a:pt x="231" y="937"/>
                  <a:pt x="315" y="815"/>
                </a:cubicBezTo>
                <a:cubicBezTo>
                  <a:pt x="399" y="693"/>
                  <a:pt x="492" y="417"/>
                  <a:pt x="596" y="292"/>
                </a:cubicBezTo>
                <a:cubicBezTo>
                  <a:pt x="700" y="167"/>
                  <a:pt x="797" y="114"/>
                  <a:pt x="938" y="65"/>
                </a:cubicBezTo>
                <a:cubicBezTo>
                  <a:pt x="1079" y="16"/>
                  <a:pt x="1339" y="14"/>
                  <a:pt x="14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3" name="Line 45">
            <a:extLst>
              <a:ext uri="{FF2B5EF4-FFF2-40B4-BE49-F238E27FC236}">
                <a16:creationId xmlns:a16="http://schemas.microsoft.com/office/drawing/2014/main" id="{2E0DA4F0-F254-4520-B834-B1B8512D3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3688" y="4352926"/>
            <a:ext cx="0" cy="1495425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4" name="Line 46">
            <a:extLst>
              <a:ext uri="{FF2B5EF4-FFF2-40B4-BE49-F238E27FC236}">
                <a16:creationId xmlns:a16="http://schemas.microsoft.com/office/drawing/2014/main" id="{5934CE3D-519E-4D04-9CEC-88F51A07C8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6" y="4352925"/>
            <a:ext cx="1414463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5" name="Line 47">
            <a:extLst>
              <a:ext uri="{FF2B5EF4-FFF2-40B4-BE49-F238E27FC236}">
                <a16:creationId xmlns:a16="http://schemas.microsoft.com/office/drawing/2014/main" id="{7312920A-310F-4003-B60B-2844316F9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0575" y="5202239"/>
            <a:ext cx="0" cy="62388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6" name="Line 48">
            <a:extLst>
              <a:ext uri="{FF2B5EF4-FFF2-40B4-BE49-F238E27FC236}">
                <a16:creationId xmlns:a16="http://schemas.microsoft.com/office/drawing/2014/main" id="{393C2FA6-6312-46AB-A469-BD6AC8EFCE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9225" y="5191126"/>
            <a:ext cx="641350" cy="111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7" name="Line 49">
            <a:extLst>
              <a:ext uri="{FF2B5EF4-FFF2-40B4-BE49-F238E27FC236}">
                <a16:creationId xmlns:a16="http://schemas.microsoft.com/office/drawing/2014/main" id="{27B42ACA-AE4F-4101-AE16-F1FF401D05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50" y="4270375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8" name="Line 50">
            <a:extLst>
              <a:ext uri="{FF2B5EF4-FFF2-40B4-BE49-F238E27FC236}">
                <a16:creationId xmlns:a16="http://schemas.microsoft.com/office/drawing/2014/main" id="{D4075652-DCFC-44B9-8779-1DDEB2AE8A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5" y="4257675"/>
            <a:ext cx="19748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9" name="Text Box 51">
            <a:extLst>
              <a:ext uri="{FF2B5EF4-FFF2-40B4-BE49-F238E27FC236}">
                <a16:creationId xmlns:a16="http://schemas.microsoft.com/office/drawing/2014/main" id="{335EDB36-1043-48CC-98AA-DA2069BD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1" y="58658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4610" name="Line 52">
            <a:extLst>
              <a:ext uri="{FF2B5EF4-FFF2-40B4-BE49-F238E27FC236}">
                <a16:creationId xmlns:a16="http://schemas.microsoft.com/office/drawing/2014/main" id="{65CC929A-8D80-4776-A1D5-057DF4BC1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5013" y="597058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1" name="Text Box 53">
            <a:extLst>
              <a:ext uri="{FF2B5EF4-FFF2-40B4-BE49-F238E27FC236}">
                <a16:creationId xmlns:a16="http://schemas.microsoft.com/office/drawing/2014/main" id="{1F37F18B-6F74-4745-A981-44B3EBD5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829301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VA</a:t>
            </a:r>
          </a:p>
        </p:txBody>
      </p:sp>
      <p:sp>
        <p:nvSpPr>
          <p:cNvPr id="194612" name="Line 54">
            <a:extLst>
              <a:ext uri="{FF2B5EF4-FFF2-40B4-BE49-F238E27FC236}">
                <a16:creationId xmlns:a16="http://schemas.microsoft.com/office/drawing/2014/main" id="{D65CC716-4553-4EF3-882D-599D922B9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7213" y="58991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3" name="Text Box 55">
            <a:extLst>
              <a:ext uri="{FF2B5EF4-FFF2-40B4-BE49-F238E27FC236}">
                <a16:creationId xmlns:a16="http://schemas.microsoft.com/office/drawing/2014/main" id="{C39A96A7-AD4B-4B05-8AAC-AD3410E5505C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6347619" y="5285582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Norma</a:t>
            </a:r>
          </a:p>
        </p:txBody>
      </p:sp>
      <p:sp>
        <p:nvSpPr>
          <p:cNvPr id="194614" name="Freeform 56">
            <a:extLst>
              <a:ext uri="{FF2B5EF4-FFF2-40B4-BE49-F238E27FC236}">
                <a16:creationId xmlns:a16="http://schemas.microsoft.com/office/drawing/2014/main" id="{D114C0D8-E762-493A-9554-4D790601DBB8}"/>
              </a:ext>
            </a:extLst>
          </p:cNvPr>
          <p:cNvSpPr>
            <a:spLocks/>
          </p:cNvSpPr>
          <p:nvPr/>
        </p:nvSpPr>
        <p:spPr bwMode="auto">
          <a:xfrm>
            <a:off x="4772025" y="4670426"/>
            <a:ext cx="477838" cy="568325"/>
          </a:xfrm>
          <a:custGeom>
            <a:avLst/>
            <a:gdLst>
              <a:gd name="T0" fmla="*/ 2147483646 w 301"/>
              <a:gd name="T1" fmla="*/ 2147483646 h 358"/>
              <a:gd name="T2" fmla="*/ 2147483646 w 301"/>
              <a:gd name="T3" fmla="*/ 2147483646 h 358"/>
              <a:gd name="T4" fmla="*/ 2147483646 w 301"/>
              <a:gd name="T5" fmla="*/ 2147483646 h 358"/>
              <a:gd name="T6" fmla="*/ 2147483646 w 301"/>
              <a:gd name="T7" fmla="*/ 2147483646 h 358"/>
              <a:gd name="T8" fmla="*/ 2147483646 w 301"/>
              <a:gd name="T9" fmla="*/ 2147483646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358"/>
              <a:gd name="T17" fmla="*/ 301 w 301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358">
                <a:moveTo>
                  <a:pt x="301" y="331"/>
                </a:moveTo>
                <a:cubicBezTo>
                  <a:pt x="262" y="329"/>
                  <a:pt x="111" y="358"/>
                  <a:pt x="64" y="320"/>
                </a:cubicBezTo>
                <a:cubicBezTo>
                  <a:pt x="17" y="282"/>
                  <a:pt x="0" y="156"/>
                  <a:pt x="17" y="105"/>
                </a:cubicBezTo>
                <a:cubicBezTo>
                  <a:pt x="34" y="54"/>
                  <a:pt x="124" y="32"/>
                  <a:pt x="167" y="16"/>
                </a:cubicBezTo>
                <a:cubicBezTo>
                  <a:pt x="210" y="0"/>
                  <a:pt x="253" y="11"/>
                  <a:pt x="275" y="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5" name="Freeform 57">
            <a:extLst>
              <a:ext uri="{FF2B5EF4-FFF2-40B4-BE49-F238E27FC236}">
                <a16:creationId xmlns:a16="http://schemas.microsoft.com/office/drawing/2014/main" id="{3439843F-7CD9-4CFB-8E42-B6122FA68CCF}"/>
              </a:ext>
            </a:extLst>
          </p:cNvPr>
          <p:cNvSpPr>
            <a:spLocks/>
          </p:cNvSpPr>
          <p:nvPr/>
        </p:nvSpPr>
        <p:spPr bwMode="auto">
          <a:xfrm>
            <a:off x="4818063" y="4238626"/>
            <a:ext cx="400050" cy="468313"/>
          </a:xfrm>
          <a:custGeom>
            <a:avLst/>
            <a:gdLst>
              <a:gd name="T0" fmla="*/ 2147483646 w 252"/>
              <a:gd name="T1" fmla="*/ 0 h 295"/>
              <a:gd name="T2" fmla="*/ 2147483646 w 252"/>
              <a:gd name="T3" fmla="*/ 2147483646 h 295"/>
              <a:gd name="T4" fmla="*/ 2147483646 w 252"/>
              <a:gd name="T5" fmla="*/ 2147483646 h 295"/>
              <a:gd name="T6" fmla="*/ 2147483646 w 252"/>
              <a:gd name="T7" fmla="*/ 2147483646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295"/>
              <a:gd name="T14" fmla="*/ 252 w 252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295">
                <a:moveTo>
                  <a:pt x="252" y="0"/>
                </a:moveTo>
                <a:cubicBezTo>
                  <a:pt x="218" y="8"/>
                  <a:pt x="86" y="15"/>
                  <a:pt x="48" y="49"/>
                </a:cubicBezTo>
                <a:cubicBezTo>
                  <a:pt x="10" y="83"/>
                  <a:pt x="0" y="162"/>
                  <a:pt x="21" y="203"/>
                </a:cubicBezTo>
                <a:cubicBezTo>
                  <a:pt x="42" y="244"/>
                  <a:pt x="141" y="276"/>
                  <a:pt x="172" y="29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6" name="Line 58">
            <a:extLst>
              <a:ext uri="{FF2B5EF4-FFF2-40B4-BE49-F238E27FC236}">
                <a16:creationId xmlns:a16="http://schemas.microsoft.com/office/drawing/2014/main" id="{B95F774C-2789-4FD0-ACDF-B1FC5A266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4684713"/>
            <a:ext cx="912813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7" name="Line 59">
            <a:extLst>
              <a:ext uri="{FF2B5EF4-FFF2-40B4-BE49-F238E27FC236}">
                <a16:creationId xmlns:a16="http://schemas.microsoft.com/office/drawing/2014/main" id="{BBD7B1D3-6DED-4BD8-999E-1E779E5E0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4706938"/>
            <a:ext cx="0" cy="13954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8" name="Text Box 60">
            <a:extLst>
              <a:ext uri="{FF2B5EF4-FFF2-40B4-BE49-F238E27FC236}">
                <a16:creationId xmlns:a16="http://schemas.microsoft.com/office/drawing/2014/main" id="{6AA56688-D8FC-461A-B803-11D1AC13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9" y="5549901"/>
            <a:ext cx="585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194619" name="Text Box 61">
            <a:extLst>
              <a:ext uri="{FF2B5EF4-FFF2-40B4-BE49-F238E27FC236}">
                <a16:creationId xmlns:a16="http://schemas.microsoft.com/office/drawing/2014/main" id="{47E19DD1-C28C-43F5-8800-5A1B5954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4" y="3552826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Total 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194620" name="Text Box 62">
            <a:extLst>
              <a:ext uri="{FF2B5EF4-FFF2-40B4-BE49-F238E27FC236}">
                <a16:creationId xmlns:a16="http://schemas.microsoft.com/office/drawing/2014/main" id="{9EF00025-18D8-4953-BBDC-960196805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6102350"/>
            <a:ext cx="658812" cy="376238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4621" name="Line 63">
            <a:extLst>
              <a:ext uri="{FF2B5EF4-FFF2-40B4-BE49-F238E27FC236}">
                <a16:creationId xmlns:a16="http://schemas.microsoft.com/office/drawing/2014/main" id="{31ED1353-4B72-40BE-92DB-8FC3AF176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618172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2" name="Line 64">
            <a:extLst>
              <a:ext uri="{FF2B5EF4-FFF2-40B4-BE49-F238E27FC236}">
                <a16:creationId xmlns:a16="http://schemas.microsoft.com/office/drawing/2014/main" id="{644A55FE-0F96-47AD-97EA-81C5B9D4D3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590925"/>
            <a:ext cx="0" cy="226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3" name="Line 65">
            <a:extLst>
              <a:ext uri="{FF2B5EF4-FFF2-40B4-BE49-F238E27FC236}">
                <a16:creationId xmlns:a16="http://schemas.microsoft.com/office/drawing/2014/main" id="{16BBEA28-E5CD-4568-A66A-C3CB398D5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1" y="5875338"/>
            <a:ext cx="2555875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94" name="Line 66">
            <a:extLst>
              <a:ext uri="{FF2B5EF4-FFF2-40B4-BE49-F238E27FC236}">
                <a16:creationId xmlns:a16="http://schemas.microsoft.com/office/drawing/2014/main" id="{FBD6A69C-A6CD-4028-8B32-5662D444BC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513263"/>
            <a:ext cx="143668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5" name="Line 67">
            <a:extLst>
              <a:ext uri="{FF2B5EF4-FFF2-40B4-BE49-F238E27FC236}">
                <a16:creationId xmlns:a16="http://schemas.microsoft.com/office/drawing/2014/main" id="{19A607A8-0E8F-4718-835B-985612F4A2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2400" y="4797426"/>
            <a:ext cx="0" cy="1033463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6" name="Line 68">
            <a:extLst>
              <a:ext uri="{FF2B5EF4-FFF2-40B4-BE49-F238E27FC236}">
                <a16:creationId xmlns:a16="http://schemas.microsoft.com/office/drawing/2014/main" id="{752BB02C-4B7D-4D53-9B53-A412B6CD28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89889" y="4764088"/>
            <a:ext cx="1030287" cy="17462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7" name="Line 69">
            <a:extLst>
              <a:ext uri="{FF2B5EF4-FFF2-40B4-BE49-F238E27FC236}">
                <a16:creationId xmlns:a16="http://schemas.microsoft.com/office/drawing/2014/main" id="{9D0DA0B1-4B23-414A-A3CA-50E79BFD82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3638" y="4006851"/>
            <a:ext cx="0" cy="18510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8" name="Line 70">
            <a:extLst>
              <a:ext uri="{FF2B5EF4-FFF2-40B4-BE49-F238E27FC236}">
                <a16:creationId xmlns:a16="http://schemas.microsoft.com/office/drawing/2014/main" id="{F311542A-318C-4EEE-8B83-F943D3767F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006850"/>
            <a:ext cx="19748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9" name="Text Box 71">
            <a:extLst>
              <a:ext uri="{FF2B5EF4-FFF2-40B4-BE49-F238E27FC236}">
                <a16:creationId xmlns:a16="http://schemas.microsoft.com/office/drawing/2014/main" id="{8A667D72-39E8-4987-8A9D-4D4EDCA2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1" y="57800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4630" name="Line 72">
            <a:extLst>
              <a:ext uri="{FF2B5EF4-FFF2-40B4-BE49-F238E27FC236}">
                <a16:creationId xmlns:a16="http://schemas.microsoft.com/office/drawing/2014/main" id="{49FAF586-1159-453D-8DAC-98D761DDB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2513" y="587533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1" name="Text Box 73">
            <a:extLst>
              <a:ext uri="{FF2B5EF4-FFF2-40B4-BE49-F238E27FC236}">
                <a16:creationId xmlns:a16="http://schemas.microsoft.com/office/drawing/2014/main" id="{0EE53AEB-C56A-4CC5-A9BE-D2762B39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59007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VA</a:t>
            </a:r>
          </a:p>
        </p:txBody>
      </p:sp>
      <p:sp>
        <p:nvSpPr>
          <p:cNvPr id="194632" name="Line 74">
            <a:extLst>
              <a:ext uri="{FF2B5EF4-FFF2-40B4-BE49-F238E27FC236}">
                <a16:creationId xmlns:a16="http://schemas.microsoft.com/office/drawing/2014/main" id="{2E615729-1B68-49A8-BC0D-28CB968D4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4738" y="597058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3" name="Text Box 75">
            <a:extLst>
              <a:ext uri="{FF2B5EF4-FFF2-40B4-BE49-F238E27FC236}">
                <a16:creationId xmlns:a16="http://schemas.microsoft.com/office/drawing/2014/main" id="{AEA036CC-A274-4DB3-8600-823E0B619118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9119394" y="5290344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Norma</a:t>
            </a:r>
          </a:p>
        </p:txBody>
      </p:sp>
      <p:sp>
        <p:nvSpPr>
          <p:cNvPr id="194634" name="Line 76">
            <a:extLst>
              <a:ext uri="{FF2B5EF4-FFF2-40B4-BE49-F238E27FC236}">
                <a16:creationId xmlns:a16="http://schemas.microsoft.com/office/drawing/2014/main" id="{846AF206-E084-4BDA-BE3B-65B0E5D5B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9" y="4321175"/>
            <a:ext cx="17287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5" name="Line 77">
            <a:extLst>
              <a:ext uri="{FF2B5EF4-FFF2-40B4-BE49-F238E27FC236}">
                <a16:creationId xmlns:a16="http://schemas.microsoft.com/office/drawing/2014/main" id="{A8849814-BFFF-439F-8C86-3C0A86D00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1213" y="4292600"/>
            <a:ext cx="0" cy="1608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6" name="Text Box 78">
            <a:extLst>
              <a:ext uri="{FF2B5EF4-FFF2-40B4-BE49-F238E27FC236}">
                <a16:creationId xmlns:a16="http://schemas.microsoft.com/office/drawing/2014/main" id="{CFFF49B2-7DD3-4E77-8E1B-8968BDD9A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5" y="5521326"/>
            <a:ext cx="75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pCO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194637" name="Text Box 79">
            <a:extLst>
              <a:ext uri="{FF2B5EF4-FFF2-40B4-BE49-F238E27FC236}">
                <a16:creationId xmlns:a16="http://schemas.microsoft.com/office/drawing/2014/main" id="{12D123FA-0F7E-4B38-96BA-6C464145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3557588"/>
            <a:ext cx="1220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Total CO</a:t>
            </a:r>
            <a:r>
              <a:rPr lang="cs-CZ" altLang="cs-CZ" sz="1800" b="1" baseline="-25000"/>
              <a:t>2</a:t>
            </a:r>
          </a:p>
        </p:txBody>
      </p:sp>
      <p:sp>
        <p:nvSpPr>
          <p:cNvPr id="201808" name="Text Box 80">
            <a:extLst>
              <a:ext uri="{FF2B5EF4-FFF2-40B4-BE49-F238E27FC236}">
                <a16:creationId xmlns:a16="http://schemas.microsoft.com/office/drawing/2014/main" id="{227E4263-0B08-4DCA-8C2E-88296119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363" y="6229351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norm.</a:t>
            </a:r>
          </a:p>
        </p:txBody>
      </p:sp>
      <p:sp>
        <p:nvSpPr>
          <p:cNvPr id="194639" name="Freeform 81">
            <a:extLst>
              <a:ext uri="{FF2B5EF4-FFF2-40B4-BE49-F238E27FC236}">
                <a16:creationId xmlns:a16="http://schemas.microsoft.com/office/drawing/2014/main" id="{26107EF7-8764-4093-B6F4-5F2E57F3DD90}"/>
              </a:ext>
            </a:extLst>
          </p:cNvPr>
          <p:cNvSpPr>
            <a:spLocks/>
          </p:cNvSpPr>
          <p:nvPr/>
        </p:nvSpPr>
        <p:spPr bwMode="auto">
          <a:xfrm>
            <a:off x="8010526" y="3922713"/>
            <a:ext cx="2157413" cy="1947862"/>
          </a:xfrm>
          <a:custGeom>
            <a:avLst/>
            <a:gdLst>
              <a:gd name="T0" fmla="*/ 0 w 1359"/>
              <a:gd name="T1" fmla="*/ 2147483646 h 1227"/>
              <a:gd name="T2" fmla="*/ 2147483646 w 1359"/>
              <a:gd name="T3" fmla="*/ 2147483646 h 1227"/>
              <a:gd name="T4" fmla="*/ 2147483646 w 1359"/>
              <a:gd name="T5" fmla="*/ 0 h 1227"/>
              <a:gd name="T6" fmla="*/ 0 60000 65536"/>
              <a:gd name="T7" fmla="*/ 0 60000 65536"/>
              <a:gd name="T8" fmla="*/ 0 60000 65536"/>
              <a:gd name="T9" fmla="*/ 0 w 1359"/>
              <a:gd name="T10" fmla="*/ 0 h 1227"/>
              <a:gd name="T11" fmla="*/ 1359 w 1359"/>
              <a:gd name="T12" fmla="*/ 1227 h 1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9" h="1227">
                <a:moveTo>
                  <a:pt x="0" y="1227"/>
                </a:moveTo>
                <a:cubicBezTo>
                  <a:pt x="100" y="1125"/>
                  <a:pt x="369" y="820"/>
                  <a:pt x="595" y="616"/>
                </a:cubicBezTo>
                <a:cubicBezTo>
                  <a:pt x="823" y="412"/>
                  <a:pt x="1200" y="128"/>
                  <a:pt x="13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0" name="Freeform 82">
            <a:extLst>
              <a:ext uri="{FF2B5EF4-FFF2-40B4-BE49-F238E27FC236}">
                <a16:creationId xmlns:a16="http://schemas.microsoft.com/office/drawing/2014/main" id="{F72036CB-08BD-4C08-BDE5-6DDB20E6F28E}"/>
              </a:ext>
            </a:extLst>
          </p:cNvPr>
          <p:cNvSpPr>
            <a:spLocks/>
          </p:cNvSpPr>
          <p:nvPr/>
        </p:nvSpPr>
        <p:spPr bwMode="auto">
          <a:xfrm>
            <a:off x="7612063" y="4338639"/>
            <a:ext cx="398462" cy="434975"/>
          </a:xfrm>
          <a:custGeom>
            <a:avLst/>
            <a:gdLst>
              <a:gd name="T0" fmla="*/ 2147483646 w 251"/>
              <a:gd name="T1" fmla="*/ 2147483646 h 274"/>
              <a:gd name="T2" fmla="*/ 2147483646 w 251"/>
              <a:gd name="T3" fmla="*/ 2147483646 h 274"/>
              <a:gd name="T4" fmla="*/ 2147483646 w 251"/>
              <a:gd name="T5" fmla="*/ 2147483646 h 274"/>
              <a:gd name="T6" fmla="*/ 2147483646 w 251"/>
              <a:gd name="T7" fmla="*/ 0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251"/>
              <a:gd name="T13" fmla="*/ 0 h 274"/>
              <a:gd name="T14" fmla="*/ 251 w 251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" h="274">
                <a:moveTo>
                  <a:pt x="251" y="274"/>
                </a:moveTo>
                <a:cubicBezTo>
                  <a:pt x="215" y="267"/>
                  <a:pt x="72" y="267"/>
                  <a:pt x="36" y="234"/>
                </a:cubicBezTo>
                <a:cubicBezTo>
                  <a:pt x="0" y="201"/>
                  <a:pt x="1" y="112"/>
                  <a:pt x="36" y="73"/>
                </a:cubicBezTo>
                <a:cubicBezTo>
                  <a:pt x="71" y="34"/>
                  <a:pt x="201" y="15"/>
                  <a:pt x="244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1" name="Freeform 83">
            <a:extLst>
              <a:ext uri="{FF2B5EF4-FFF2-40B4-BE49-F238E27FC236}">
                <a16:creationId xmlns:a16="http://schemas.microsoft.com/office/drawing/2014/main" id="{F0C410DA-5522-463B-A67F-9DB5C0EC0521}"/>
              </a:ext>
            </a:extLst>
          </p:cNvPr>
          <p:cNvSpPr>
            <a:spLocks/>
          </p:cNvSpPr>
          <p:nvPr/>
        </p:nvSpPr>
        <p:spPr bwMode="auto">
          <a:xfrm>
            <a:off x="7686676" y="4029076"/>
            <a:ext cx="333375" cy="320675"/>
          </a:xfrm>
          <a:custGeom>
            <a:avLst/>
            <a:gdLst>
              <a:gd name="T0" fmla="*/ 2147483646 w 210"/>
              <a:gd name="T1" fmla="*/ 0 h 202"/>
              <a:gd name="T2" fmla="*/ 2147483646 w 210"/>
              <a:gd name="T3" fmla="*/ 2147483646 h 202"/>
              <a:gd name="T4" fmla="*/ 2147483646 w 210"/>
              <a:gd name="T5" fmla="*/ 2147483646 h 202"/>
              <a:gd name="T6" fmla="*/ 2147483646 w 210"/>
              <a:gd name="T7" fmla="*/ 2147483646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202"/>
              <a:gd name="T14" fmla="*/ 210 w 210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202">
                <a:moveTo>
                  <a:pt x="210" y="0"/>
                </a:moveTo>
                <a:cubicBezTo>
                  <a:pt x="182" y="6"/>
                  <a:pt x="74" y="5"/>
                  <a:pt x="43" y="34"/>
                </a:cubicBezTo>
                <a:cubicBezTo>
                  <a:pt x="12" y="63"/>
                  <a:pt x="0" y="148"/>
                  <a:pt x="23" y="175"/>
                </a:cubicBezTo>
                <a:cubicBezTo>
                  <a:pt x="46" y="202"/>
                  <a:pt x="150" y="191"/>
                  <a:pt x="183" y="19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2" name="Text Box 84">
            <a:extLst>
              <a:ext uri="{FF2B5EF4-FFF2-40B4-BE49-F238E27FC236}">
                <a16:creationId xmlns:a16="http://schemas.microsoft.com/office/drawing/2014/main" id="{96A0503D-D795-4C3E-8ABF-ABA93085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4643" name="Line 85">
            <a:extLst>
              <a:ext uri="{FF2B5EF4-FFF2-40B4-BE49-F238E27FC236}">
                <a16:creationId xmlns:a16="http://schemas.microsoft.com/office/drawing/2014/main" id="{00A8289C-906F-4175-B5A1-C1613BB1A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4" name="Text Box 86">
            <a:extLst>
              <a:ext uri="{FF2B5EF4-FFF2-40B4-BE49-F238E27FC236}">
                <a16:creationId xmlns:a16="http://schemas.microsoft.com/office/drawing/2014/main" id="{EC2092D3-DEC6-4887-95BD-05A0B9D5A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4645" name="Line 87">
            <a:extLst>
              <a:ext uri="{FF2B5EF4-FFF2-40B4-BE49-F238E27FC236}">
                <a16:creationId xmlns:a16="http://schemas.microsoft.com/office/drawing/2014/main" id="{83704F4D-DF55-4EE5-B7E5-1CA3FFBF6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6" name="Text Box 88">
            <a:extLst>
              <a:ext uri="{FF2B5EF4-FFF2-40B4-BE49-F238E27FC236}">
                <a16:creationId xmlns:a16="http://schemas.microsoft.com/office/drawing/2014/main" id="{FD636367-8D7C-49AC-9D2F-DAB18D588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Respir. centre</a:t>
            </a:r>
          </a:p>
        </p:txBody>
      </p:sp>
      <p:sp>
        <p:nvSpPr>
          <p:cNvPr id="201817" name="AutoShape 89">
            <a:extLst>
              <a:ext uri="{FF2B5EF4-FFF2-40B4-BE49-F238E27FC236}">
                <a16:creationId xmlns:a16="http://schemas.microsoft.com/office/drawing/2014/main" id="{3747BA64-242A-45BC-9B0D-1AE7C2A0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compensation</a:t>
            </a:r>
            <a:endParaRPr lang="cs-CZ" altLang="cs-CZ" sz="1800"/>
          </a:p>
        </p:txBody>
      </p:sp>
      <p:sp>
        <p:nvSpPr>
          <p:cNvPr id="201818" name="Text Box 90">
            <a:extLst>
              <a:ext uri="{FF2B5EF4-FFF2-40B4-BE49-F238E27FC236}">
                <a16:creationId xmlns:a16="http://schemas.microsoft.com/office/drawing/2014/main" id="{215709E1-4B38-4C64-89A8-282A5F63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</a:t>
            </a:r>
            <a:r>
              <a:rPr lang="cs-CZ" altLang="cs-CZ" sz="2800"/>
              <a:t>VE = </a:t>
            </a:r>
            <a:r>
              <a:rPr lang="cs-CZ" altLang="cs-CZ" sz="2400"/>
              <a:t>VD</a:t>
            </a:r>
            <a:r>
              <a:rPr lang="cs-CZ" altLang="cs-CZ" sz="2800"/>
              <a:t> + </a:t>
            </a:r>
            <a:r>
              <a:rPr lang="cs-CZ" altLang="cs-CZ" sz="1800"/>
              <a:t>VA1</a:t>
            </a:r>
            <a:r>
              <a:rPr lang="cs-CZ" altLang="cs-CZ" sz="1600"/>
              <a:t> +  </a:t>
            </a:r>
            <a:r>
              <a:rPr lang="cs-CZ" altLang="cs-CZ"/>
              <a:t>VA2</a:t>
            </a:r>
          </a:p>
        </p:txBody>
      </p:sp>
      <p:sp>
        <p:nvSpPr>
          <p:cNvPr id="194649" name="Oval 91">
            <a:extLst>
              <a:ext uri="{FF2B5EF4-FFF2-40B4-BE49-F238E27FC236}">
                <a16:creationId xmlns:a16="http://schemas.microsoft.com/office/drawing/2014/main" id="{6188E15B-C539-4E6C-A5BE-9E7AEEBF6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4650" name="Line 92">
            <a:extLst>
              <a:ext uri="{FF2B5EF4-FFF2-40B4-BE49-F238E27FC236}">
                <a16:creationId xmlns:a16="http://schemas.microsoft.com/office/drawing/2014/main" id="{EC1EA6F8-8EE0-468C-8506-1052265E3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1" name="Text Box 93">
            <a:extLst>
              <a:ext uri="{FF2B5EF4-FFF2-40B4-BE49-F238E27FC236}">
                <a16:creationId xmlns:a16="http://schemas.microsoft.com/office/drawing/2014/main" id="{8299A26B-05EB-4810-A59F-C5BC811B8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652" name="Text Box 94">
            <a:extLst>
              <a:ext uri="{FF2B5EF4-FFF2-40B4-BE49-F238E27FC236}">
                <a16:creationId xmlns:a16="http://schemas.microsoft.com/office/drawing/2014/main" id="{0AD85CD3-9961-433C-9293-ADAF145D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653" name="Line 95">
            <a:extLst>
              <a:ext uri="{FF2B5EF4-FFF2-40B4-BE49-F238E27FC236}">
                <a16:creationId xmlns:a16="http://schemas.microsoft.com/office/drawing/2014/main" id="{2D5877BC-723F-42A3-AF1E-DC37CDFE0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4" name="Oval 96">
            <a:extLst>
              <a:ext uri="{FF2B5EF4-FFF2-40B4-BE49-F238E27FC236}">
                <a16:creationId xmlns:a16="http://schemas.microsoft.com/office/drawing/2014/main" id="{301F144B-9D05-4A82-AE7F-324BED4BF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4655" name="Text Box 97">
            <a:extLst>
              <a:ext uri="{FF2B5EF4-FFF2-40B4-BE49-F238E27FC236}">
                <a16:creationId xmlns:a16="http://schemas.microsoft.com/office/drawing/2014/main" id="{DA570ABF-D69A-4F8F-819F-A3194549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656" name="Text Box 98">
            <a:extLst>
              <a:ext uri="{FF2B5EF4-FFF2-40B4-BE49-F238E27FC236}">
                <a16:creationId xmlns:a16="http://schemas.microsoft.com/office/drawing/2014/main" id="{0BB94079-FB27-48D1-BEF2-60BFF85C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4657" name="Line 99">
            <a:extLst>
              <a:ext uri="{FF2B5EF4-FFF2-40B4-BE49-F238E27FC236}">
                <a16:creationId xmlns:a16="http://schemas.microsoft.com/office/drawing/2014/main" id="{8F2CE952-034A-48FE-BD65-01C73F94E9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28" name="Text Box 100">
            <a:extLst>
              <a:ext uri="{FF2B5EF4-FFF2-40B4-BE49-F238E27FC236}">
                <a16:creationId xmlns:a16="http://schemas.microsoft.com/office/drawing/2014/main" id="{F2BC9FD0-9808-45B5-B520-08A9EA06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201829" name="Text Box 101">
            <a:extLst>
              <a:ext uri="{FF2B5EF4-FFF2-40B4-BE49-F238E27FC236}">
                <a16:creationId xmlns:a16="http://schemas.microsoft.com/office/drawing/2014/main" id="{61EB78B1-399E-4854-AA22-59EF72F3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201830" name="Line 102">
            <a:extLst>
              <a:ext uri="{FF2B5EF4-FFF2-40B4-BE49-F238E27FC236}">
                <a16:creationId xmlns:a16="http://schemas.microsoft.com/office/drawing/2014/main" id="{A3E14EA4-7B6E-4A61-B3B6-73B9CA0FDB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6776" y="5030789"/>
            <a:ext cx="28575" cy="833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1" name="Line 103">
            <a:extLst>
              <a:ext uri="{FF2B5EF4-FFF2-40B4-BE49-F238E27FC236}">
                <a16:creationId xmlns:a16="http://schemas.microsoft.com/office/drawing/2014/main" id="{43C1EDB6-E4DE-4A35-ABD5-9200D1C76D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1764" y="5084764"/>
            <a:ext cx="763587" cy="14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2" name="Line 104">
            <a:extLst>
              <a:ext uri="{FF2B5EF4-FFF2-40B4-BE49-F238E27FC236}">
                <a16:creationId xmlns:a16="http://schemas.microsoft.com/office/drawing/2014/main" id="{3E5890EB-528E-4803-9F3D-78D91BFDAF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5525" y="4217989"/>
            <a:ext cx="0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3" name="Line 105">
            <a:extLst>
              <a:ext uri="{FF2B5EF4-FFF2-40B4-BE49-F238E27FC236}">
                <a16:creationId xmlns:a16="http://schemas.microsoft.com/office/drawing/2014/main" id="{5AF4CC8C-E001-44DB-BBAF-199B0952D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5101" y="4206875"/>
            <a:ext cx="2130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4" name="Freeform 106">
            <a:extLst>
              <a:ext uri="{FF2B5EF4-FFF2-40B4-BE49-F238E27FC236}">
                <a16:creationId xmlns:a16="http://schemas.microsoft.com/office/drawing/2014/main" id="{98281F01-9962-4177-9E44-3FAB630449AD}"/>
              </a:ext>
            </a:extLst>
          </p:cNvPr>
          <p:cNvSpPr>
            <a:spLocks/>
          </p:cNvSpPr>
          <p:nvPr/>
        </p:nvSpPr>
        <p:spPr bwMode="auto">
          <a:xfrm>
            <a:off x="4754564" y="4575176"/>
            <a:ext cx="477837" cy="568325"/>
          </a:xfrm>
          <a:custGeom>
            <a:avLst/>
            <a:gdLst>
              <a:gd name="T0" fmla="*/ 2147483646 w 301"/>
              <a:gd name="T1" fmla="*/ 2147483646 h 358"/>
              <a:gd name="T2" fmla="*/ 2147483646 w 301"/>
              <a:gd name="T3" fmla="*/ 2147483646 h 358"/>
              <a:gd name="T4" fmla="*/ 2147483646 w 301"/>
              <a:gd name="T5" fmla="*/ 2147483646 h 358"/>
              <a:gd name="T6" fmla="*/ 2147483646 w 301"/>
              <a:gd name="T7" fmla="*/ 2147483646 h 358"/>
              <a:gd name="T8" fmla="*/ 2147483646 w 301"/>
              <a:gd name="T9" fmla="*/ 2147483646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358"/>
              <a:gd name="T17" fmla="*/ 301 w 301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358">
                <a:moveTo>
                  <a:pt x="301" y="331"/>
                </a:moveTo>
                <a:cubicBezTo>
                  <a:pt x="262" y="329"/>
                  <a:pt x="111" y="358"/>
                  <a:pt x="64" y="320"/>
                </a:cubicBezTo>
                <a:cubicBezTo>
                  <a:pt x="17" y="282"/>
                  <a:pt x="0" y="156"/>
                  <a:pt x="17" y="105"/>
                </a:cubicBezTo>
                <a:cubicBezTo>
                  <a:pt x="34" y="54"/>
                  <a:pt x="121" y="32"/>
                  <a:pt x="167" y="16"/>
                </a:cubicBezTo>
                <a:cubicBezTo>
                  <a:pt x="213" y="0"/>
                  <a:pt x="269" y="12"/>
                  <a:pt x="296" y="1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5" name="Freeform 107">
            <a:extLst>
              <a:ext uri="{FF2B5EF4-FFF2-40B4-BE49-F238E27FC236}">
                <a16:creationId xmlns:a16="http://schemas.microsoft.com/office/drawing/2014/main" id="{EC1C969B-9D7A-498B-8D79-0AD405BC25C3}"/>
              </a:ext>
            </a:extLst>
          </p:cNvPr>
          <p:cNvSpPr>
            <a:spLocks/>
          </p:cNvSpPr>
          <p:nvPr/>
        </p:nvSpPr>
        <p:spPr bwMode="auto">
          <a:xfrm>
            <a:off x="4635500" y="4175126"/>
            <a:ext cx="566738" cy="396875"/>
          </a:xfrm>
          <a:custGeom>
            <a:avLst/>
            <a:gdLst>
              <a:gd name="T0" fmla="*/ 2147483646 w 357"/>
              <a:gd name="T1" fmla="*/ 2147483646 h 250"/>
              <a:gd name="T2" fmla="*/ 2147483646 w 357"/>
              <a:gd name="T3" fmla="*/ 2147483646 h 250"/>
              <a:gd name="T4" fmla="*/ 2147483646 w 357"/>
              <a:gd name="T5" fmla="*/ 2147483646 h 250"/>
              <a:gd name="T6" fmla="*/ 2147483646 w 357"/>
              <a:gd name="T7" fmla="*/ 2147483646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357"/>
              <a:gd name="T13" fmla="*/ 0 h 250"/>
              <a:gd name="T14" fmla="*/ 357 w 357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7" h="250">
                <a:moveTo>
                  <a:pt x="357" y="16"/>
                </a:moveTo>
                <a:cubicBezTo>
                  <a:pt x="315" y="18"/>
                  <a:pt x="165" y="0"/>
                  <a:pt x="110" y="22"/>
                </a:cubicBezTo>
                <a:cubicBezTo>
                  <a:pt x="55" y="44"/>
                  <a:pt x="0" y="112"/>
                  <a:pt x="29" y="150"/>
                </a:cubicBezTo>
                <a:cubicBezTo>
                  <a:pt x="58" y="188"/>
                  <a:pt x="231" y="229"/>
                  <a:pt x="284" y="25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6" name="Freeform 108">
            <a:extLst>
              <a:ext uri="{FF2B5EF4-FFF2-40B4-BE49-F238E27FC236}">
                <a16:creationId xmlns:a16="http://schemas.microsoft.com/office/drawing/2014/main" id="{A0D8688B-A072-4CC7-9BBF-2B38A3B500C7}"/>
              </a:ext>
            </a:extLst>
          </p:cNvPr>
          <p:cNvSpPr>
            <a:spLocks/>
          </p:cNvSpPr>
          <p:nvPr/>
        </p:nvSpPr>
        <p:spPr bwMode="auto">
          <a:xfrm>
            <a:off x="5211763" y="4611689"/>
            <a:ext cx="1001712" cy="3175"/>
          </a:xfrm>
          <a:custGeom>
            <a:avLst/>
            <a:gdLst>
              <a:gd name="T0" fmla="*/ 0 w 631"/>
              <a:gd name="T1" fmla="*/ 0 h 2"/>
              <a:gd name="T2" fmla="*/ 2147483646 w 631"/>
              <a:gd name="T3" fmla="*/ 2147483646 h 2"/>
              <a:gd name="T4" fmla="*/ 0 60000 65536"/>
              <a:gd name="T5" fmla="*/ 0 60000 65536"/>
              <a:gd name="T6" fmla="*/ 0 w 631"/>
              <a:gd name="T7" fmla="*/ 0 h 2"/>
              <a:gd name="T8" fmla="*/ 631 w 63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1" h="2">
                <a:moveTo>
                  <a:pt x="0" y="0"/>
                </a:moveTo>
                <a:lnTo>
                  <a:pt x="631" y="2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7" name="Freeform 109">
            <a:extLst>
              <a:ext uri="{FF2B5EF4-FFF2-40B4-BE49-F238E27FC236}">
                <a16:creationId xmlns:a16="http://schemas.microsoft.com/office/drawing/2014/main" id="{33FA5CE0-6A34-41A5-A667-04E1BB6DFF7A}"/>
              </a:ext>
            </a:extLst>
          </p:cNvPr>
          <p:cNvSpPr>
            <a:spLocks/>
          </p:cNvSpPr>
          <p:nvPr/>
        </p:nvSpPr>
        <p:spPr bwMode="auto">
          <a:xfrm>
            <a:off x="6219826" y="4622800"/>
            <a:ext cx="15875" cy="1479550"/>
          </a:xfrm>
          <a:custGeom>
            <a:avLst/>
            <a:gdLst>
              <a:gd name="T0" fmla="*/ 0 w 10"/>
              <a:gd name="T1" fmla="*/ 0 h 932"/>
              <a:gd name="T2" fmla="*/ 2147483646 w 10"/>
              <a:gd name="T3" fmla="*/ 2147483646 h 932"/>
              <a:gd name="T4" fmla="*/ 0 60000 65536"/>
              <a:gd name="T5" fmla="*/ 0 60000 65536"/>
              <a:gd name="T6" fmla="*/ 0 w 10"/>
              <a:gd name="T7" fmla="*/ 0 h 932"/>
              <a:gd name="T8" fmla="*/ 10 w 10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932">
                <a:moveTo>
                  <a:pt x="0" y="0"/>
                </a:moveTo>
                <a:lnTo>
                  <a:pt x="10" y="93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8" name="Line 110">
            <a:extLst>
              <a:ext uri="{FF2B5EF4-FFF2-40B4-BE49-F238E27FC236}">
                <a16:creationId xmlns:a16="http://schemas.microsoft.com/office/drawing/2014/main" id="{EB2BBF9C-53B1-40B3-821F-5B1ED6E928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350" y="4967289"/>
            <a:ext cx="0" cy="8985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39" name="Line 111">
            <a:extLst>
              <a:ext uri="{FF2B5EF4-FFF2-40B4-BE49-F238E27FC236}">
                <a16:creationId xmlns:a16="http://schemas.microsoft.com/office/drawing/2014/main" id="{5640E1C5-7AE8-449D-895F-98BFD43F35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39088" y="4951413"/>
            <a:ext cx="919162" cy="1746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0" name="Freeform 112">
            <a:extLst>
              <a:ext uri="{FF2B5EF4-FFF2-40B4-BE49-F238E27FC236}">
                <a16:creationId xmlns:a16="http://schemas.microsoft.com/office/drawing/2014/main" id="{5375B44D-68E9-4C85-A895-04BA3CF8EDE7}"/>
              </a:ext>
            </a:extLst>
          </p:cNvPr>
          <p:cNvSpPr>
            <a:spLocks/>
          </p:cNvSpPr>
          <p:nvPr/>
        </p:nvSpPr>
        <p:spPr bwMode="auto">
          <a:xfrm>
            <a:off x="8018464" y="4148139"/>
            <a:ext cx="1893887" cy="15875"/>
          </a:xfrm>
          <a:custGeom>
            <a:avLst/>
            <a:gdLst>
              <a:gd name="T0" fmla="*/ 2147483646 w 1193"/>
              <a:gd name="T1" fmla="*/ 2147483646 h 10"/>
              <a:gd name="T2" fmla="*/ 0 w 1193"/>
              <a:gd name="T3" fmla="*/ 0 h 10"/>
              <a:gd name="T4" fmla="*/ 0 60000 65536"/>
              <a:gd name="T5" fmla="*/ 0 60000 65536"/>
              <a:gd name="T6" fmla="*/ 0 w 1193"/>
              <a:gd name="T7" fmla="*/ 0 h 10"/>
              <a:gd name="T8" fmla="*/ 1193 w 119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3" h="10">
                <a:moveTo>
                  <a:pt x="1193" y="10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1" name="Line 113">
            <a:extLst>
              <a:ext uri="{FF2B5EF4-FFF2-40B4-BE49-F238E27FC236}">
                <a16:creationId xmlns:a16="http://schemas.microsoft.com/office/drawing/2014/main" id="{A0A34207-739E-48BF-B74F-BA4BEEBCB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98063" y="4127501"/>
            <a:ext cx="0" cy="1757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2" name="Line 114">
            <a:extLst>
              <a:ext uri="{FF2B5EF4-FFF2-40B4-BE49-F238E27FC236}">
                <a16:creationId xmlns:a16="http://schemas.microsoft.com/office/drawing/2014/main" id="{60E51140-7B8F-4CB0-A2B3-C6467DA4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5200" y="6008688"/>
            <a:ext cx="0" cy="188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3" name="Line 115">
            <a:extLst>
              <a:ext uri="{FF2B5EF4-FFF2-40B4-BE49-F238E27FC236}">
                <a16:creationId xmlns:a16="http://schemas.microsoft.com/office/drawing/2014/main" id="{AB26DAD0-4418-4B8A-A69E-8A74825D9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2663" y="5922963"/>
            <a:ext cx="0" cy="188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4" name="Line 116">
            <a:extLst>
              <a:ext uri="{FF2B5EF4-FFF2-40B4-BE49-F238E27FC236}">
                <a16:creationId xmlns:a16="http://schemas.microsoft.com/office/drawing/2014/main" id="{D79364BC-2D4C-4FE6-AFED-E6B1669EA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5" name="Line 117">
            <a:extLst>
              <a:ext uri="{FF2B5EF4-FFF2-40B4-BE49-F238E27FC236}">
                <a16:creationId xmlns:a16="http://schemas.microsoft.com/office/drawing/2014/main" id="{E260D826-37E1-46A9-B345-52617F416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6" name="Line 118">
            <a:extLst>
              <a:ext uri="{FF2B5EF4-FFF2-40B4-BE49-F238E27FC236}">
                <a16:creationId xmlns:a16="http://schemas.microsoft.com/office/drawing/2014/main" id="{42D787EC-84EB-4E3E-AC68-D7431A5E2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7" name="Line 119">
            <a:extLst>
              <a:ext uri="{FF2B5EF4-FFF2-40B4-BE49-F238E27FC236}">
                <a16:creationId xmlns:a16="http://schemas.microsoft.com/office/drawing/2014/main" id="{7B15CC09-DDA3-45D0-9285-8BB416BE9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8" name="Line 120">
            <a:extLst>
              <a:ext uri="{FF2B5EF4-FFF2-40B4-BE49-F238E27FC236}">
                <a16:creationId xmlns:a16="http://schemas.microsoft.com/office/drawing/2014/main" id="{FED22970-0AD7-4BD2-BEA0-2CEE59A099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9" name="Freeform 121">
            <a:extLst>
              <a:ext uri="{FF2B5EF4-FFF2-40B4-BE49-F238E27FC236}">
                <a16:creationId xmlns:a16="http://schemas.microsoft.com/office/drawing/2014/main" id="{F8DF484B-D48A-444B-B61A-66C359BC6934}"/>
              </a:ext>
            </a:extLst>
          </p:cNvPr>
          <p:cNvSpPr>
            <a:spLocks/>
          </p:cNvSpPr>
          <p:nvPr/>
        </p:nvSpPr>
        <p:spPr bwMode="auto">
          <a:xfrm>
            <a:off x="7521576" y="4154488"/>
            <a:ext cx="492125" cy="368300"/>
          </a:xfrm>
          <a:custGeom>
            <a:avLst/>
            <a:gdLst>
              <a:gd name="T0" fmla="*/ 2147483646 w 310"/>
              <a:gd name="T1" fmla="*/ 0 h 232"/>
              <a:gd name="T2" fmla="*/ 2147483646 w 310"/>
              <a:gd name="T3" fmla="*/ 2147483646 h 232"/>
              <a:gd name="T4" fmla="*/ 2147483646 w 310"/>
              <a:gd name="T5" fmla="*/ 2147483646 h 232"/>
              <a:gd name="T6" fmla="*/ 2147483646 w 310"/>
              <a:gd name="T7" fmla="*/ 2147483646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310"/>
              <a:gd name="T13" fmla="*/ 0 h 232"/>
              <a:gd name="T14" fmla="*/ 310 w 310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" h="232">
                <a:moveTo>
                  <a:pt x="310" y="0"/>
                </a:moveTo>
                <a:cubicBezTo>
                  <a:pt x="267" y="11"/>
                  <a:pt x="99" y="34"/>
                  <a:pt x="54" y="63"/>
                </a:cubicBezTo>
                <a:cubicBezTo>
                  <a:pt x="9" y="92"/>
                  <a:pt x="0" y="147"/>
                  <a:pt x="41" y="175"/>
                </a:cubicBezTo>
                <a:cubicBezTo>
                  <a:pt x="82" y="203"/>
                  <a:pt x="244" y="220"/>
                  <a:pt x="298" y="23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50" name="Freeform 122">
            <a:extLst>
              <a:ext uri="{FF2B5EF4-FFF2-40B4-BE49-F238E27FC236}">
                <a16:creationId xmlns:a16="http://schemas.microsoft.com/office/drawing/2014/main" id="{FB23991A-3D08-438D-A7DB-C7DAB15BA213}"/>
              </a:ext>
            </a:extLst>
          </p:cNvPr>
          <p:cNvSpPr>
            <a:spLocks/>
          </p:cNvSpPr>
          <p:nvPr/>
        </p:nvSpPr>
        <p:spPr bwMode="auto">
          <a:xfrm>
            <a:off x="7445376" y="4489451"/>
            <a:ext cx="549275" cy="485775"/>
          </a:xfrm>
          <a:custGeom>
            <a:avLst/>
            <a:gdLst>
              <a:gd name="T0" fmla="*/ 2147483646 w 346"/>
              <a:gd name="T1" fmla="*/ 2147483646 h 306"/>
              <a:gd name="T2" fmla="*/ 2147483646 w 346"/>
              <a:gd name="T3" fmla="*/ 2147483646 h 306"/>
              <a:gd name="T4" fmla="*/ 2147483646 w 346"/>
              <a:gd name="T5" fmla="*/ 2147483646 h 306"/>
              <a:gd name="T6" fmla="*/ 2147483646 w 346"/>
              <a:gd name="T7" fmla="*/ 2147483646 h 306"/>
              <a:gd name="T8" fmla="*/ 2147483646 w 34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6"/>
              <a:gd name="T16" fmla="*/ 0 h 306"/>
              <a:gd name="T17" fmla="*/ 346 w 346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6" h="306">
                <a:moveTo>
                  <a:pt x="340" y="290"/>
                </a:moveTo>
                <a:cubicBezTo>
                  <a:pt x="331" y="298"/>
                  <a:pt x="322" y="306"/>
                  <a:pt x="271" y="296"/>
                </a:cubicBezTo>
                <a:cubicBezTo>
                  <a:pt x="220" y="286"/>
                  <a:pt x="66" y="271"/>
                  <a:pt x="33" y="227"/>
                </a:cubicBezTo>
                <a:cubicBezTo>
                  <a:pt x="0" y="183"/>
                  <a:pt x="18" y="66"/>
                  <a:pt x="70" y="33"/>
                </a:cubicBezTo>
                <a:cubicBezTo>
                  <a:pt x="122" y="0"/>
                  <a:pt x="300" y="29"/>
                  <a:pt x="346" y="27"/>
                </a:cubicBezTo>
              </a:path>
            </a:pathLst>
          </a:custGeom>
          <a:noFill/>
          <a:ln w="38100" cmpd="sng">
            <a:solidFill>
              <a:srgbClr val="FF66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51" name="Line 123">
            <a:extLst>
              <a:ext uri="{FF2B5EF4-FFF2-40B4-BE49-F238E27FC236}">
                <a16:creationId xmlns:a16="http://schemas.microsoft.com/office/drawing/2014/main" id="{740C665F-E497-4360-8D75-52BE2A60F7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50375" y="4522789"/>
            <a:ext cx="39688" cy="17287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52" name="Text Box 124">
            <a:extLst>
              <a:ext uri="{FF2B5EF4-FFF2-40B4-BE49-F238E27FC236}">
                <a16:creationId xmlns:a16="http://schemas.microsoft.com/office/drawing/2014/main" id="{8ECA84C4-A48C-46F6-92D1-754E2FFE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09713"/>
            <a:ext cx="390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Compensatory increase</a:t>
            </a:r>
            <a:r>
              <a:rPr lang="cs-CZ" altLang="cs-CZ" sz="1800"/>
              <a:t> of VA1, VA2</a:t>
            </a:r>
          </a:p>
        </p:txBody>
      </p:sp>
      <p:sp>
        <p:nvSpPr>
          <p:cNvPr id="201853" name="Line 125">
            <a:extLst>
              <a:ext uri="{FF2B5EF4-FFF2-40B4-BE49-F238E27FC236}">
                <a16:creationId xmlns:a16="http://schemas.microsoft.com/office/drawing/2014/main" id="{18D1C745-B3BD-4C1B-BA9B-30C3B9B4FF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54" name="Line 126">
            <a:extLst>
              <a:ext uri="{FF2B5EF4-FFF2-40B4-BE49-F238E27FC236}">
                <a16:creationId xmlns:a16="http://schemas.microsoft.com/office/drawing/2014/main" id="{33B82C60-7E8F-4C14-B184-4E2EEC5876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55" name="Line 127">
            <a:extLst>
              <a:ext uri="{FF2B5EF4-FFF2-40B4-BE49-F238E27FC236}">
                <a16:creationId xmlns:a16="http://schemas.microsoft.com/office/drawing/2014/main" id="{1BA38AE0-0451-4912-925E-E94582DFD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56" name="Text Box 128">
            <a:extLst>
              <a:ext uri="{FF2B5EF4-FFF2-40B4-BE49-F238E27FC236}">
                <a16:creationId xmlns:a16="http://schemas.microsoft.com/office/drawing/2014/main" id="{0652DC1B-1027-42AD-9809-AC0388AF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norm.</a:t>
            </a:r>
          </a:p>
        </p:txBody>
      </p:sp>
      <p:sp>
        <p:nvSpPr>
          <p:cNvPr id="201857" name="Text Box 129">
            <a:extLst>
              <a:ext uri="{FF2B5EF4-FFF2-40B4-BE49-F238E27FC236}">
                <a16:creationId xmlns:a16="http://schemas.microsoft.com/office/drawing/2014/main" id="{F1A3D6FE-5A0E-45D9-A8A0-11C31045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1858" name="Line 130">
            <a:extLst>
              <a:ext uri="{FF2B5EF4-FFF2-40B4-BE49-F238E27FC236}">
                <a16:creationId xmlns:a16="http://schemas.microsoft.com/office/drawing/2014/main" id="{440873F6-B6A7-45FC-9784-D70CC2681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9" name="Freeform 131">
            <a:extLst>
              <a:ext uri="{FF2B5EF4-FFF2-40B4-BE49-F238E27FC236}">
                <a16:creationId xmlns:a16="http://schemas.microsoft.com/office/drawing/2014/main" id="{03FC6F0A-9E73-485D-A0CB-51178E1251D0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0" name="Freeform 132">
            <a:extLst>
              <a:ext uri="{FF2B5EF4-FFF2-40B4-BE49-F238E27FC236}">
                <a16:creationId xmlns:a16="http://schemas.microsoft.com/office/drawing/2014/main" id="{2829919D-100C-479C-B83B-79634D3D0809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61" name="Freeform 133">
            <a:extLst>
              <a:ext uri="{FF2B5EF4-FFF2-40B4-BE49-F238E27FC236}">
                <a16:creationId xmlns:a16="http://schemas.microsoft.com/office/drawing/2014/main" id="{33BF9E41-80BE-479B-BFB1-071D07474C39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62" name="Line 134">
            <a:extLst>
              <a:ext uri="{FF2B5EF4-FFF2-40B4-BE49-F238E27FC236}">
                <a16:creationId xmlns:a16="http://schemas.microsoft.com/office/drawing/2014/main" id="{B8F2B2B4-BA63-403F-9562-D92625042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63" name="Line 135">
            <a:extLst>
              <a:ext uri="{FF2B5EF4-FFF2-40B4-BE49-F238E27FC236}">
                <a16:creationId xmlns:a16="http://schemas.microsoft.com/office/drawing/2014/main" id="{DBBE63CD-DAD5-484C-8918-A52EEED494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64" name="Line 136">
            <a:extLst>
              <a:ext uri="{FF2B5EF4-FFF2-40B4-BE49-F238E27FC236}">
                <a16:creationId xmlns:a16="http://schemas.microsoft.com/office/drawing/2014/main" id="{37691ABE-B720-4936-B968-8861FB3C9D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65" name="Line 137">
            <a:extLst>
              <a:ext uri="{FF2B5EF4-FFF2-40B4-BE49-F238E27FC236}">
                <a16:creationId xmlns:a16="http://schemas.microsoft.com/office/drawing/2014/main" id="{F31E6588-7B10-419A-A621-885C1AD4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66" name="Line 138">
            <a:extLst>
              <a:ext uri="{FF2B5EF4-FFF2-40B4-BE49-F238E27FC236}">
                <a16:creationId xmlns:a16="http://schemas.microsoft.com/office/drawing/2014/main" id="{754347D9-7E15-4173-B815-19E41582F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67" name="Line 139">
            <a:extLst>
              <a:ext uri="{FF2B5EF4-FFF2-40B4-BE49-F238E27FC236}">
                <a16:creationId xmlns:a16="http://schemas.microsoft.com/office/drawing/2014/main" id="{C1A8BB11-4C27-45BA-BDE4-0448D2071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8" name="Line 140">
            <a:extLst>
              <a:ext uri="{FF2B5EF4-FFF2-40B4-BE49-F238E27FC236}">
                <a16:creationId xmlns:a16="http://schemas.microsoft.com/office/drawing/2014/main" id="{66EE904B-413A-404C-871D-84782FBC7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7839" y="4510088"/>
            <a:ext cx="22225" cy="1363662"/>
          </a:xfrm>
          <a:prstGeom prst="line">
            <a:avLst/>
          </a:prstGeom>
          <a:noFill/>
          <a:ln w="38100">
            <a:solidFill>
              <a:srgbClr val="33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9" name="Line 141">
            <a:extLst>
              <a:ext uri="{FF2B5EF4-FFF2-40B4-BE49-F238E27FC236}">
                <a16:creationId xmlns:a16="http://schemas.microsoft.com/office/drawing/2014/main" id="{FA7D02C0-18E6-416D-B7CC-5527BE6DA1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3689" y="4514850"/>
            <a:ext cx="1436687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70" name="Line 142">
            <a:extLst>
              <a:ext uri="{FF2B5EF4-FFF2-40B4-BE49-F238E27FC236}">
                <a16:creationId xmlns:a16="http://schemas.microsoft.com/office/drawing/2014/main" id="{A6B00C66-0041-4C50-AE4C-6DEED3BB2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7200" y="5888038"/>
            <a:ext cx="0" cy="188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71" name="Line 143">
            <a:extLst>
              <a:ext uri="{FF2B5EF4-FFF2-40B4-BE49-F238E27FC236}">
                <a16:creationId xmlns:a16="http://schemas.microsoft.com/office/drawing/2014/main" id="{4BBAE1B1-C839-4D87-952B-4D32674E2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3413" y="5972176"/>
            <a:ext cx="0" cy="188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2" name="Text Box 4">
            <a:extLst>
              <a:ext uri="{FF2B5EF4-FFF2-40B4-BE49-F238E27FC236}">
                <a16:creationId xmlns:a16="http://schemas.microsoft.com/office/drawing/2014/main" id="{85DA8032-FB62-45B0-8472-2E7D3A01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1" y="260350"/>
            <a:ext cx="839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Obstructive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0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0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0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0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0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0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0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0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0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0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20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20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20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2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20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2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08" grpId="0" animBg="1"/>
      <p:bldP spid="201817" grpId="0" animBg="1"/>
      <p:bldP spid="201818" grpId="0" animBg="1"/>
      <p:bldP spid="201828" grpId="0"/>
      <p:bldP spid="201829" grpId="0"/>
      <p:bldP spid="201852" grpId="0"/>
      <p:bldP spid="201856" grpId="0" animBg="1"/>
      <p:bldP spid="2018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>
            <a:extLst>
              <a:ext uri="{FF2B5EF4-FFF2-40B4-BE49-F238E27FC236}">
                <a16:creationId xmlns:a16="http://schemas.microsoft.com/office/drawing/2014/main" id="{68CD8202-6BDF-4C05-B28B-8CA01F480045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79" name="AutoShape 3">
            <a:extLst>
              <a:ext uri="{FF2B5EF4-FFF2-40B4-BE49-F238E27FC236}">
                <a16:creationId xmlns:a16="http://schemas.microsoft.com/office/drawing/2014/main" id="{4313F0C6-073E-4DAF-9EAD-3AFAE05B9626}"/>
              </a:ext>
            </a:extLst>
          </p:cNvPr>
          <p:cNvSpPr>
            <a:spLocks noChangeArrowheads="1"/>
          </p:cNvSpPr>
          <p:nvPr/>
        </p:nvSpPr>
        <p:spPr bwMode="auto">
          <a:xfrm rot="3887456">
            <a:off x="8128794" y="3367882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12" name="Freeform 4">
            <a:extLst>
              <a:ext uri="{FF2B5EF4-FFF2-40B4-BE49-F238E27FC236}">
                <a16:creationId xmlns:a16="http://schemas.microsoft.com/office/drawing/2014/main" id="{C7898A72-116F-461D-902C-91843904220F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679E88D7-4432-4092-8C0B-D73108E07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14" name="Line 6">
            <a:extLst>
              <a:ext uri="{FF2B5EF4-FFF2-40B4-BE49-F238E27FC236}">
                <a16:creationId xmlns:a16="http://schemas.microsoft.com/office/drawing/2014/main" id="{F4B85F3C-C920-422D-997F-D7B8BDB48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5" name="Text Box 7">
            <a:extLst>
              <a:ext uri="{FF2B5EF4-FFF2-40B4-BE49-F238E27FC236}">
                <a16:creationId xmlns:a16="http://schemas.microsoft.com/office/drawing/2014/main" id="{3BC5BD7C-DA82-46B0-A9F2-91400097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16" name="Text Box 8">
            <a:extLst>
              <a:ext uri="{FF2B5EF4-FFF2-40B4-BE49-F238E27FC236}">
                <a16:creationId xmlns:a16="http://schemas.microsoft.com/office/drawing/2014/main" id="{2714D5E0-9B19-41C3-B2B1-6C14C0CB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17" name="Line 9">
            <a:extLst>
              <a:ext uri="{FF2B5EF4-FFF2-40B4-BE49-F238E27FC236}">
                <a16:creationId xmlns:a16="http://schemas.microsoft.com/office/drawing/2014/main" id="{C1F6262C-BCAF-4311-A6F9-E63281FCB2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8" name="Text Box 10">
            <a:extLst>
              <a:ext uri="{FF2B5EF4-FFF2-40B4-BE49-F238E27FC236}">
                <a16:creationId xmlns:a16="http://schemas.microsoft.com/office/drawing/2014/main" id="{DD7CE268-D0DF-42DA-A296-59B1866B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(  </a:t>
            </a:r>
            <a:r>
              <a:rPr lang="cs-CZ" altLang="cs-CZ" sz="1200" b="1"/>
              <a:t>VA1</a:t>
            </a:r>
            <a:r>
              <a:rPr lang="cs-CZ" altLang="cs-CZ" sz="1800"/>
              <a:t> +  </a:t>
            </a:r>
            <a:r>
              <a:rPr lang="cs-CZ" altLang="cs-CZ" sz="2000"/>
              <a:t>VA2</a:t>
            </a:r>
            <a:r>
              <a:rPr lang="cs-CZ" altLang="cs-CZ" sz="1800"/>
              <a:t>)</a:t>
            </a:r>
          </a:p>
        </p:txBody>
      </p:sp>
      <p:sp>
        <p:nvSpPr>
          <p:cNvPr id="196619" name="Text Box 11">
            <a:extLst>
              <a:ext uri="{FF2B5EF4-FFF2-40B4-BE49-F238E27FC236}">
                <a16:creationId xmlns:a16="http://schemas.microsoft.com/office/drawing/2014/main" id="{140B88B8-B679-4AC8-BF86-482687F4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Hypoventilated alveolus</a:t>
            </a:r>
          </a:p>
        </p:txBody>
      </p:sp>
      <p:sp>
        <p:nvSpPr>
          <p:cNvPr id="196620" name="Rectangle 12">
            <a:extLst>
              <a:ext uri="{FF2B5EF4-FFF2-40B4-BE49-F238E27FC236}">
                <a16:creationId xmlns:a16="http://schemas.microsoft.com/office/drawing/2014/main" id="{6FAEFB77-A21F-42AC-8C5A-F08CDBFF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21" name="Line 13">
            <a:extLst>
              <a:ext uri="{FF2B5EF4-FFF2-40B4-BE49-F238E27FC236}">
                <a16:creationId xmlns:a16="http://schemas.microsoft.com/office/drawing/2014/main" id="{2B5EBC49-E167-43FA-86FA-8A35B98142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2" name="Text Box 14">
            <a:extLst>
              <a:ext uri="{FF2B5EF4-FFF2-40B4-BE49-F238E27FC236}">
                <a16:creationId xmlns:a16="http://schemas.microsoft.com/office/drawing/2014/main" id="{9D15F2D4-7521-4B8D-9DBE-488E03F1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23" name="Text Box 15">
            <a:extLst>
              <a:ext uri="{FF2B5EF4-FFF2-40B4-BE49-F238E27FC236}">
                <a16:creationId xmlns:a16="http://schemas.microsoft.com/office/drawing/2014/main" id="{1A92FD70-524D-4333-B2BB-66D29D66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24" name="Line 16">
            <a:extLst>
              <a:ext uri="{FF2B5EF4-FFF2-40B4-BE49-F238E27FC236}">
                <a16:creationId xmlns:a16="http://schemas.microsoft.com/office/drawing/2014/main" id="{5A87B027-329F-44A6-ABD2-102037A81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Text Box 17">
            <a:extLst>
              <a:ext uri="{FF2B5EF4-FFF2-40B4-BE49-F238E27FC236}">
                <a16:creationId xmlns:a16="http://schemas.microsoft.com/office/drawing/2014/main" id="{6C566777-7FE1-4094-A919-B559E418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Hyperventilated alveolus</a:t>
            </a:r>
          </a:p>
        </p:txBody>
      </p:sp>
      <p:sp>
        <p:nvSpPr>
          <p:cNvPr id="196626" name="Oval 18">
            <a:extLst>
              <a:ext uri="{FF2B5EF4-FFF2-40B4-BE49-F238E27FC236}">
                <a16:creationId xmlns:a16="http://schemas.microsoft.com/office/drawing/2014/main" id="{982E1924-D388-4F91-8B40-28B2C4086B04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27" name="Oval 19">
            <a:extLst>
              <a:ext uri="{FF2B5EF4-FFF2-40B4-BE49-F238E27FC236}">
                <a16:creationId xmlns:a16="http://schemas.microsoft.com/office/drawing/2014/main" id="{BF0CCEBA-96BB-47FE-9B80-E642A453FE38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28" name="Rectangle 20">
            <a:extLst>
              <a:ext uri="{FF2B5EF4-FFF2-40B4-BE49-F238E27FC236}">
                <a16:creationId xmlns:a16="http://schemas.microsoft.com/office/drawing/2014/main" id="{B54B6526-34C2-44DE-B3A3-BB682536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29" name="Line 21">
            <a:extLst>
              <a:ext uri="{FF2B5EF4-FFF2-40B4-BE49-F238E27FC236}">
                <a16:creationId xmlns:a16="http://schemas.microsoft.com/office/drawing/2014/main" id="{CF3007BF-0B7C-4F2A-B692-DB0C966E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0" name="Line 22">
            <a:extLst>
              <a:ext uri="{FF2B5EF4-FFF2-40B4-BE49-F238E27FC236}">
                <a16:creationId xmlns:a16="http://schemas.microsoft.com/office/drawing/2014/main" id="{D5567D12-1A89-458B-AA8B-E3EF3C3B6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1" name="Oval 23">
            <a:extLst>
              <a:ext uri="{FF2B5EF4-FFF2-40B4-BE49-F238E27FC236}">
                <a16:creationId xmlns:a16="http://schemas.microsoft.com/office/drawing/2014/main" id="{0F3E8249-FE87-483E-9AB0-E75ABC985CA3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32" name="Rectangle 24">
            <a:extLst>
              <a:ext uri="{FF2B5EF4-FFF2-40B4-BE49-F238E27FC236}">
                <a16:creationId xmlns:a16="http://schemas.microsoft.com/office/drawing/2014/main" id="{99F74148-1DCD-41E6-8820-F09D2AFB1ECE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33" name="Line 25">
            <a:extLst>
              <a:ext uri="{FF2B5EF4-FFF2-40B4-BE49-F238E27FC236}">
                <a16:creationId xmlns:a16="http://schemas.microsoft.com/office/drawing/2014/main" id="{C48C8C97-E349-4DB0-B425-C5BA4D7BA699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4" name="Line 26">
            <a:extLst>
              <a:ext uri="{FF2B5EF4-FFF2-40B4-BE49-F238E27FC236}">
                <a16:creationId xmlns:a16="http://schemas.microsoft.com/office/drawing/2014/main" id="{90241F0C-D408-48F4-B184-E0C6A6C0AC95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5" name="Oval 27">
            <a:extLst>
              <a:ext uri="{FF2B5EF4-FFF2-40B4-BE49-F238E27FC236}">
                <a16:creationId xmlns:a16="http://schemas.microsoft.com/office/drawing/2014/main" id="{89FB9BD1-3A33-48E4-9C5A-01AEFB730807}"/>
              </a:ext>
            </a:extLst>
          </p:cNvPr>
          <p:cNvSpPr>
            <a:spLocks noChangeArrowheads="1"/>
          </p:cNvSpPr>
          <p:nvPr/>
        </p:nvSpPr>
        <p:spPr bwMode="auto">
          <a:xfrm rot="-175327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36" name="Rectangle 28">
            <a:extLst>
              <a:ext uri="{FF2B5EF4-FFF2-40B4-BE49-F238E27FC236}">
                <a16:creationId xmlns:a16="http://schemas.microsoft.com/office/drawing/2014/main" id="{7291ABC7-0DC9-48FA-9D23-8A521AA8F5AD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6637" name="Line 29">
            <a:extLst>
              <a:ext uri="{FF2B5EF4-FFF2-40B4-BE49-F238E27FC236}">
                <a16:creationId xmlns:a16="http://schemas.microsoft.com/office/drawing/2014/main" id="{25065FD6-14F2-4430-8D99-683C1C478F76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>
            <a:extLst>
              <a:ext uri="{FF2B5EF4-FFF2-40B4-BE49-F238E27FC236}">
                <a16:creationId xmlns:a16="http://schemas.microsoft.com/office/drawing/2014/main" id="{499A5D60-2AC9-4ED0-8621-3C84FA608258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Text Box 31">
            <a:extLst>
              <a:ext uri="{FF2B5EF4-FFF2-40B4-BE49-F238E27FC236}">
                <a16:creationId xmlns:a16="http://schemas.microsoft.com/office/drawing/2014/main" id="{13F34D60-4A53-4230-8891-DA059CA1D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6640" name="Text Box 32">
            <a:extLst>
              <a:ext uri="{FF2B5EF4-FFF2-40B4-BE49-F238E27FC236}">
                <a16:creationId xmlns:a16="http://schemas.microsoft.com/office/drawing/2014/main" id="{3A1F21E0-66AB-4564-A944-7A25AF417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6641" name="Line 33">
            <a:extLst>
              <a:ext uri="{FF2B5EF4-FFF2-40B4-BE49-F238E27FC236}">
                <a16:creationId xmlns:a16="http://schemas.microsoft.com/office/drawing/2014/main" id="{47C8CC8A-3D5F-4DD1-8AB3-54559C763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2" name="Line 34">
            <a:extLst>
              <a:ext uri="{FF2B5EF4-FFF2-40B4-BE49-F238E27FC236}">
                <a16:creationId xmlns:a16="http://schemas.microsoft.com/office/drawing/2014/main" id="{7AE43AE0-C31F-49D2-B651-2A90E853C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643" name="Group 35">
            <a:extLst>
              <a:ext uri="{FF2B5EF4-FFF2-40B4-BE49-F238E27FC236}">
                <a16:creationId xmlns:a16="http://schemas.microsoft.com/office/drawing/2014/main" id="{FE9318F4-68DC-4C40-B31D-6D8996CF7218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96690" name="Freeform 36">
              <a:extLst>
                <a:ext uri="{FF2B5EF4-FFF2-40B4-BE49-F238E27FC236}">
                  <a16:creationId xmlns:a16="http://schemas.microsoft.com/office/drawing/2014/main" id="{96D2913E-B43B-44B2-8F58-ED7B43D07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1" name="Freeform 37">
              <a:extLst>
                <a:ext uri="{FF2B5EF4-FFF2-40B4-BE49-F238E27FC236}">
                  <a16:creationId xmlns:a16="http://schemas.microsoft.com/office/drawing/2014/main" id="{49ECE88A-9464-4F87-AA60-3863D53B79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44" name="Text Box 38">
            <a:extLst>
              <a:ext uri="{FF2B5EF4-FFF2-40B4-BE49-F238E27FC236}">
                <a16:creationId xmlns:a16="http://schemas.microsoft.com/office/drawing/2014/main" id="{4471ED61-D49A-4831-8C4E-0DED5719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6645" name="Line 39">
            <a:extLst>
              <a:ext uri="{FF2B5EF4-FFF2-40B4-BE49-F238E27FC236}">
                <a16:creationId xmlns:a16="http://schemas.microsoft.com/office/drawing/2014/main" id="{BC16A332-F347-46B6-9695-4F0530DAD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6" name="Text Box 40">
            <a:extLst>
              <a:ext uri="{FF2B5EF4-FFF2-40B4-BE49-F238E27FC236}">
                <a16:creationId xmlns:a16="http://schemas.microsoft.com/office/drawing/2014/main" id="{93656D46-8B7F-4CEE-AA41-6E85C1221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6647" name="Line 41">
            <a:extLst>
              <a:ext uri="{FF2B5EF4-FFF2-40B4-BE49-F238E27FC236}">
                <a16:creationId xmlns:a16="http://schemas.microsoft.com/office/drawing/2014/main" id="{4CB73D35-B842-40F0-AE1E-C9763BB1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8" name="Line 42">
            <a:extLst>
              <a:ext uri="{FF2B5EF4-FFF2-40B4-BE49-F238E27FC236}">
                <a16:creationId xmlns:a16="http://schemas.microsoft.com/office/drawing/2014/main" id="{C29EC094-4296-4239-87DD-232A49A9D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9" name="Text Box 43">
            <a:extLst>
              <a:ext uri="{FF2B5EF4-FFF2-40B4-BE49-F238E27FC236}">
                <a16:creationId xmlns:a16="http://schemas.microsoft.com/office/drawing/2014/main" id="{51A34DEB-ACE2-414F-B3FC-7F961BF9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6650" name="Line 44">
            <a:extLst>
              <a:ext uri="{FF2B5EF4-FFF2-40B4-BE49-F238E27FC236}">
                <a16:creationId xmlns:a16="http://schemas.microsoft.com/office/drawing/2014/main" id="{F2FDA60D-3184-469B-AA51-B0C6C9278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51" name="Text Box 45">
            <a:extLst>
              <a:ext uri="{FF2B5EF4-FFF2-40B4-BE49-F238E27FC236}">
                <a16:creationId xmlns:a16="http://schemas.microsoft.com/office/drawing/2014/main" id="{A6361B5B-8785-41A3-9437-9FA51F8A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6652" name="Line 46">
            <a:extLst>
              <a:ext uri="{FF2B5EF4-FFF2-40B4-BE49-F238E27FC236}">
                <a16:creationId xmlns:a16="http://schemas.microsoft.com/office/drawing/2014/main" id="{1368D4C5-D2FA-46EB-9DA4-6F78C2F45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53" name="Text Box 47">
            <a:extLst>
              <a:ext uri="{FF2B5EF4-FFF2-40B4-BE49-F238E27FC236}">
                <a16:creationId xmlns:a16="http://schemas.microsoft.com/office/drawing/2014/main" id="{01C12E0A-3D5B-4C16-990E-16EDA1E5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Respir. centre</a:t>
            </a:r>
          </a:p>
        </p:txBody>
      </p:sp>
      <p:sp>
        <p:nvSpPr>
          <p:cNvPr id="196654" name="AutoShape 48">
            <a:extLst>
              <a:ext uri="{FF2B5EF4-FFF2-40B4-BE49-F238E27FC236}">
                <a16:creationId xmlns:a16="http://schemas.microsoft.com/office/drawing/2014/main" id="{EB2A805E-E995-4400-B56E-6B2C3111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compensation</a:t>
            </a:r>
            <a:endParaRPr lang="cs-CZ" altLang="cs-CZ" sz="1800"/>
          </a:p>
        </p:txBody>
      </p:sp>
      <p:sp>
        <p:nvSpPr>
          <p:cNvPr id="196655" name="Text Box 49">
            <a:extLst>
              <a:ext uri="{FF2B5EF4-FFF2-40B4-BE49-F238E27FC236}">
                <a16:creationId xmlns:a16="http://schemas.microsoft.com/office/drawing/2014/main" id="{BC985C19-A1E1-479D-BC68-6B8F89AFF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</a:t>
            </a:r>
            <a:r>
              <a:rPr lang="cs-CZ" altLang="cs-CZ" sz="2800"/>
              <a:t>VE = </a:t>
            </a:r>
            <a:r>
              <a:rPr lang="cs-CZ" altLang="cs-CZ" sz="2400"/>
              <a:t>VD</a:t>
            </a:r>
            <a:r>
              <a:rPr lang="cs-CZ" altLang="cs-CZ" sz="2800"/>
              <a:t> + </a:t>
            </a:r>
            <a:r>
              <a:rPr lang="cs-CZ" altLang="cs-CZ" sz="1800"/>
              <a:t>VA1</a:t>
            </a:r>
            <a:r>
              <a:rPr lang="cs-CZ" altLang="cs-CZ" sz="1600"/>
              <a:t> +  </a:t>
            </a:r>
            <a:r>
              <a:rPr lang="cs-CZ" altLang="cs-CZ"/>
              <a:t>VA2</a:t>
            </a:r>
          </a:p>
        </p:txBody>
      </p:sp>
      <p:sp>
        <p:nvSpPr>
          <p:cNvPr id="196656" name="Oval 50">
            <a:extLst>
              <a:ext uri="{FF2B5EF4-FFF2-40B4-BE49-F238E27FC236}">
                <a16:creationId xmlns:a16="http://schemas.microsoft.com/office/drawing/2014/main" id="{9DD11334-97B8-4DF8-81CA-C2410C2F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6657" name="Line 51">
            <a:extLst>
              <a:ext uri="{FF2B5EF4-FFF2-40B4-BE49-F238E27FC236}">
                <a16:creationId xmlns:a16="http://schemas.microsoft.com/office/drawing/2014/main" id="{5E052E30-F2A0-40F7-AD46-187AA2B09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58" name="Text Box 52">
            <a:extLst>
              <a:ext uri="{FF2B5EF4-FFF2-40B4-BE49-F238E27FC236}">
                <a16:creationId xmlns:a16="http://schemas.microsoft.com/office/drawing/2014/main" id="{3BB7BFB0-08AA-43FC-B4DA-7AA1651F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59" name="Text Box 53">
            <a:extLst>
              <a:ext uri="{FF2B5EF4-FFF2-40B4-BE49-F238E27FC236}">
                <a16:creationId xmlns:a16="http://schemas.microsoft.com/office/drawing/2014/main" id="{0ECA7E25-C16C-43F7-865E-3CFC6D6B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60" name="Line 54">
            <a:extLst>
              <a:ext uri="{FF2B5EF4-FFF2-40B4-BE49-F238E27FC236}">
                <a16:creationId xmlns:a16="http://schemas.microsoft.com/office/drawing/2014/main" id="{02598D6F-B64B-4848-9A57-91441AD03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61" name="Oval 55">
            <a:extLst>
              <a:ext uri="{FF2B5EF4-FFF2-40B4-BE49-F238E27FC236}">
                <a16:creationId xmlns:a16="http://schemas.microsoft.com/office/drawing/2014/main" id="{B6886B70-DE59-49DC-837C-5264E34C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6662" name="Text Box 56">
            <a:extLst>
              <a:ext uri="{FF2B5EF4-FFF2-40B4-BE49-F238E27FC236}">
                <a16:creationId xmlns:a16="http://schemas.microsoft.com/office/drawing/2014/main" id="{0AEB4A9E-590E-4171-A4FE-B76D7161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63" name="Text Box 57">
            <a:extLst>
              <a:ext uri="{FF2B5EF4-FFF2-40B4-BE49-F238E27FC236}">
                <a16:creationId xmlns:a16="http://schemas.microsoft.com/office/drawing/2014/main" id="{70DA7DE1-D92E-4987-883B-A85E53D9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6664" name="Line 58">
            <a:extLst>
              <a:ext uri="{FF2B5EF4-FFF2-40B4-BE49-F238E27FC236}">
                <a16:creationId xmlns:a16="http://schemas.microsoft.com/office/drawing/2014/main" id="{F2643FB0-C4D4-49BE-B843-474D0C09B3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65" name="Text Box 59">
            <a:extLst>
              <a:ext uri="{FF2B5EF4-FFF2-40B4-BE49-F238E27FC236}">
                <a16:creationId xmlns:a16="http://schemas.microsoft.com/office/drawing/2014/main" id="{1C3E203B-473C-4500-934C-BD6A426F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6666" name="Text Box 60">
            <a:extLst>
              <a:ext uri="{FF2B5EF4-FFF2-40B4-BE49-F238E27FC236}">
                <a16:creationId xmlns:a16="http://schemas.microsoft.com/office/drawing/2014/main" id="{2EE2D306-9F08-470B-A46A-2810C262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6667" name="Line 61">
            <a:extLst>
              <a:ext uri="{FF2B5EF4-FFF2-40B4-BE49-F238E27FC236}">
                <a16:creationId xmlns:a16="http://schemas.microsoft.com/office/drawing/2014/main" id="{C93C32AF-6680-4B68-8694-1B7E1F0B4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68" name="Line 62">
            <a:extLst>
              <a:ext uri="{FF2B5EF4-FFF2-40B4-BE49-F238E27FC236}">
                <a16:creationId xmlns:a16="http://schemas.microsoft.com/office/drawing/2014/main" id="{6D11D014-F6F5-4620-9F1B-E405A6024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69" name="Line 63">
            <a:extLst>
              <a:ext uri="{FF2B5EF4-FFF2-40B4-BE49-F238E27FC236}">
                <a16:creationId xmlns:a16="http://schemas.microsoft.com/office/drawing/2014/main" id="{05488C3A-424A-4F47-9DCB-0FD0EA248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70" name="Line 64">
            <a:extLst>
              <a:ext uri="{FF2B5EF4-FFF2-40B4-BE49-F238E27FC236}">
                <a16:creationId xmlns:a16="http://schemas.microsoft.com/office/drawing/2014/main" id="{B5C56110-3657-42A0-B59C-B614829E7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71" name="Line 65">
            <a:extLst>
              <a:ext uri="{FF2B5EF4-FFF2-40B4-BE49-F238E27FC236}">
                <a16:creationId xmlns:a16="http://schemas.microsoft.com/office/drawing/2014/main" id="{ADD0DA81-563E-40E4-A59E-FB2D35161F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72" name="Text Box 66">
            <a:extLst>
              <a:ext uri="{FF2B5EF4-FFF2-40B4-BE49-F238E27FC236}">
                <a16:creationId xmlns:a16="http://schemas.microsoft.com/office/drawing/2014/main" id="{63C92334-3F71-4C61-BD57-1CEE1583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1509713"/>
            <a:ext cx="390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Compensatory increase</a:t>
            </a:r>
            <a:r>
              <a:rPr lang="cs-CZ" altLang="cs-CZ" sz="1800"/>
              <a:t> of VA1, VA2</a:t>
            </a:r>
          </a:p>
        </p:txBody>
      </p:sp>
      <p:sp>
        <p:nvSpPr>
          <p:cNvPr id="196673" name="Line 67">
            <a:extLst>
              <a:ext uri="{FF2B5EF4-FFF2-40B4-BE49-F238E27FC236}">
                <a16:creationId xmlns:a16="http://schemas.microsoft.com/office/drawing/2014/main" id="{642A2308-55AB-49B1-BCA0-F698C1B712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74" name="Line 68">
            <a:extLst>
              <a:ext uri="{FF2B5EF4-FFF2-40B4-BE49-F238E27FC236}">
                <a16:creationId xmlns:a16="http://schemas.microsoft.com/office/drawing/2014/main" id="{0FB59B1D-B076-4863-A010-A0E7BE6DB1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75" name="Line 69">
            <a:extLst>
              <a:ext uri="{FF2B5EF4-FFF2-40B4-BE49-F238E27FC236}">
                <a16:creationId xmlns:a16="http://schemas.microsoft.com/office/drawing/2014/main" id="{0F1D0317-6FDE-4F86-8843-05E46392A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76" name="Text Box 70">
            <a:extLst>
              <a:ext uri="{FF2B5EF4-FFF2-40B4-BE49-F238E27FC236}">
                <a16:creationId xmlns:a16="http://schemas.microsoft.com/office/drawing/2014/main" id="{5BD352CD-2665-499B-9A91-EF24F5C4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norm.</a:t>
            </a:r>
          </a:p>
        </p:txBody>
      </p:sp>
      <p:sp>
        <p:nvSpPr>
          <p:cNvPr id="196677" name="Text Box 71">
            <a:extLst>
              <a:ext uri="{FF2B5EF4-FFF2-40B4-BE49-F238E27FC236}">
                <a16:creationId xmlns:a16="http://schemas.microsoft.com/office/drawing/2014/main" id="{F28D5FFB-7B4D-44C3-903E-460ABF16C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6678" name="Line 72">
            <a:extLst>
              <a:ext uri="{FF2B5EF4-FFF2-40B4-BE49-F238E27FC236}">
                <a16:creationId xmlns:a16="http://schemas.microsoft.com/office/drawing/2014/main" id="{4AEB953E-5D1A-4320-90B6-54A010A10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79" name="Freeform 73">
            <a:extLst>
              <a:ext uri="{FF2B5EF4-FFF2-40B4-BE49-F238E27FC236}">
                <a16:creationId xmlns:a16="http://schemas.microsoft.com/office/drawing/2014/main" id="{55BA62FF-D5AD-49FB-8804-411C92A8CAFC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0" name="Freeform 74">
            <a:extLst>
              <a:ext uri="{FF2B5EF4-FFF2-40B4-BE49-F238E27FC236}">
                <a16:creationId xmlns:a16="http://schemas.microsoft.com/office/drawing/2014/main" id="{E36B46C6-F706-4A52-BCE4-5FC3003D93A1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1" name="Freeform 75">
            <a:extLst>
              <a:ext uri="{FF2B5EF4-FFF2-40B4-BE49-F238E27FC236}">
                <a16:creationId xmlns:a16="http://schemas.microsoft.com/office/drawing/2014/main" id="{5A30F6F6-F01E-4F50-BC86-EE27AC0DE07E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2" name="Line 76">
            <a:extLst>
              <a:ext uri="{FF2B5EF4-FFF2-40B4-BE49-F238E27FC236}">
                <a16:creationId xmlns:a16="http://schemas.microsoft.com/office/drawing/2014/main" id="{DAFB2C9E-9266-46E4-B517-BC260F12B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3" name="Line 77">
            <a:extLst>
              <a:ext uri="{FF2B5EF4-FFF2-40B4-BE49-F238E27FC236}">
                <a16:creationId xmlns:a16="http://schemas.microsoft.com/office/drawing/2014/main" id="{3B9E9AC5-0DB9-4608-85DB-50BAA83C58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4" name="Line 78">
            <a:extLst>
              <a:ext uri="{FF2B5EF4-FFF2-40B4-BE49-F238E27FC236}">
                <a16:creationId xmlns:a16="http://schemas.microsoft.com/office/drawing/2014/main" id="{68904F79-C26C-43F2-9FDA-E4CD0B032F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5" name="Line 79">
            <a:extLst>
              <a:ext uri="{FF2B5EF4-FFF2-40B4-BE49-F238E27FC236}">
                <a16:creationId xmlns:a16="http://schemas.microsoft.com/office/drawing/2014/main" id="{3778A11A-699F-4E4D-A758-D78458631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6" name="Line 80">
            <a:extLst>
              <a:ext uri="{FF2B5EF4-FFF2-40B4-BE49-F238E27FC236}">
                <a16:creationId xmlns:a16="http://schemas.microsoft.com/office/drawing/2014/main" id="{A9692F2F-05A0-4D71-BDC5-09BA29B8A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7" name="Line 81">
            <a:extLst>
              <a:ext uri="{FF2B5EF4-FFF2-40B4-BE49-F238E27FC236}">
                <a16:creationId xmlns:a16="http://schemas.microsoft.com/office/drawing/2014/main" id="{1DFCC79A-62CB-447B-B9DA-ED5356F9F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88" name="Text Box 82">
            <a:extLst>
              <a:ext uri="{FF2B5EF4-FFF2-40B4-BE49-F238E27FC236}">
                <a16:creationId xmlns:a16="http://schemas.microsoft.com/office/drawing/2014/main" id="{0F451A7E-EFD5-456F-ABC1-29B2BEDA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3832226"/>
            <a:ext cx="2433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„blue bloaters“ </a:t>
            </a:r>
          </a:p>
        </p:txBody>
      </p:sp>
      <p:sp>
        <p:nvSpPr>
          <p:cNvPr id="196689" name="Text Box 4">
            <a:extLst>
              <a:ext uri="{FF2B5EF4-FFF2-40B4-BE49-F238E27FC236}">
                <a16:creationId xmlns:a16="http://schemas.microsoft.com/office/drawing/2014/main" id="{70E70E14-8F00-4DAF-864F-4A7B7C92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1" y="260350"/>
            <a:ext cx="839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Obstructive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AutoShape 2">
            <a:extLst>
              <a:ext uri="{FF2B5EF4-FFF2-40B4-BE49-F238E27FC236}">
                <a16:creationId xmlns:a16="http://schemas.microsoft.com/office/drawing/2014/main" id="{4EF0154F-C76B-49B3-82FC-01E352051DAC}"/>
              </a:ext>
            </a:extLst>
          </p:cNvPr>
          <p:cNvSpPr>
            <a:spLocks noChangeArrowheads="1"/>
          </p:cNvSpPr>
          <p:nvPr/>
        </p:nvSpPr>
        <p:spPr bwMode="auto">
          <a:xfrm rot="-1113281">
            <a:off x="6284914" y="3136901"/>
            <a:ext cx="1990725" cy="365125"/>
          </a:xfrm>
          <a:prstGeom prst="rightArrow">
            <a:avLst>
              <a:gd name="adj1" fmla="val 50000"/>
              <a:gd name="adj2" fmla="val 136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59" name="AutoShape 3">
            <a:extLst>
              <a:ext uri="{FF2B5EF4-FFF2-40B4-BE49-F238E27FC236}">
                <a16:creationId xmlns:a16="http://schemas.microsoft.com/office/drawing/2014/main" id="{1E7D58C1-9B17-489E-94D8-6A71E2117C4C}"/>
              </a:ext>
            </a:extLst>
          </p:cNvPr>
          <p:cNvSpPr>
            <a:spLocks noChangeArrowheads="1"/>
          </p:cNvSpPr>
          <p:nvPr/>
        </p:nvSpPr>
        <p:spPr bwMode="auto">
          <a:xfrm rot="3887456">
            <a:off x="8128794" y="3367882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60" name="Freeform 4">
            <a:extLst>
              <a:ext uri="{FF2B5EF4-FFF2-40B4-BE49-F238E27FC236}">
                <a16:creationId xmlns:a16="http://schemas.microsoft.com/office/drawing/2014/main" id="{6A414F25-0120-4406-8AA6-B2C181F32F41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1" name="Freeform 5">
            <a:extLst>
              <a:ext uri="{FF2B5EF4-FFF2-40B4-BE49-F238E27FC236}">
                <a16:creationId xmlns:a16="http://schemas.microsoft.com/office/drawing/2014/main" id="{ADCFE87C-C75F-447E-AF26-1F44FE77D086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2" name="Rectangle 6">
            <a:extLst>
              <a:ext uri="{FF2B5EF4-FFF2-40B4-BE49-F238E27FC236}">
                <a16:creationId xmlns:a16="http://schemas.microsoft.com/office/drawing/2014/main" id="{0D0506FD-AE4C-4D5E-B2B0-B79AF207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63" name="Line 7">
            <a:extLst>
              <a:ext uri="{FF2B5EF4-FFF2-40B4-BE49-F238E27FC236}">
                <a16:creationId xmlns:a16="http://schemas.microsoft.com/office/drawing/2014/main" id="{FE8BA6C6-6DCF-4982-BBD0-65136FF1DC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4" name="Text Box 8">
            <a:extLst>
              <a:ext uri="{FF2B5EF4-FFF2-40B4-BE49-F238E27FC236}">
                <a16:creationId xmlns:a16="http://schemas.microsoft.com/office/drawing/2014/main" id="{6F93D448-919C-4C60-9BA9-723B1F4E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665" name="Text Box 9">
            <a:extLst>
              <a:ext uri="{FF2B5EF4-FFF2-40B4-BE49-F238E27FC236}">
                <a16:creationId xmlns:a16="http://schemas.microsoft.com/office/drawing/2014/main" id="{6D548BD8-2B56-45F3-A398-FBEC06C1E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666" name="Line 10">
            <a:extLst>
              <a:ext uri="{FF2B5EF4-FFF2-40B4-BE49-F238E27FC236}">
                <a16:creationId xmlns:a16="http://schemas.microsoft.com/office/drawing/2014/main" id="{A3957799-22A7-4212-B03B-92F18636F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7" name="Text Box 11">
            <a:extLst>
              <a:ext uri="{FF2B5EF4-FFF2-40B4-BE49-F238E27FC236}">
                <a16:creationId xmlns:a16="http://schemas.microsoft.com/office/drawing/2014/main" id="{A13A33D1-4476-464E-88A2-7DE23C4A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(  </a:t>
            </a:r>
            <a:r>
              <a:rPr lang="cs-CZ" altLang="cs-CZ" sz="1200" b="1"/>
              <a:t>VA1</a:t>
            </a:r>
            <a:r>
              <a:rPr lang="cs-CZ" altLang="cs-CZ" sz="1800"/>
              <a:t> +  </a:t>
            </a:r>
            <a:r>
              <a:rPr lang="cs-CZ" altLang="cs-CZ" sz="2000"/>
              <a:t>VA2</a:t>
            </a:r>
            <a:r>
              <a:rPr lang="cs-CZ" altLang="cs-CZ" sz="1800"/>
              <a:t>)</a:t>
            </a:r>
          </a:p>
        </p:txBody>
      </p:sp>
      <p:sp>
        <p:nvSpPr>
          <p:cNvPr id="198668" name="Text Box 12">
            <a:extLst>
              <a:ext uri="{FF2B5EF4-FFF2-40B4-BE49-F238E27FC236}">
                <a16:creationId xmlns:a16="http://schemas.microsoft.com/office/drawing/2014/main" id="{F2244052-72CA-47DA-8DC0-B95F69DA5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Hypoventilated alveolus</a:t>
            </a:r>
          </a:p>
        </p:txBody>
      </p:sp>
      <p:sp>
        <p:nvSpPr>
          <p:cNvPr id="198669" name="Rectangle 13">
            <a:extLst>
              <a:ext uri="{FF2B5EF4-FFF2-40B4-BE49-F238E27FC236}">
                <a16:creationId xmlns:a16="http://schemas.microsoft.com/office/drawing/2014/main" id="{D4D56B08-C33B-4FE7-AC6E-1F0CDE51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70" name="Line 14">
            <a:extLst>
              <a:ext uri="{FF2B5EF4-FFF2-40B4-BE49-F238E27FC236}">
                <a16:creationId xmlns:a16="http://schemas.microsoft.com/office/drawing/2014/main" id="{4BD9AD8B-F51B-4882-B101-EBAEC541C4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Text Box 15">
            <a:extLst>
              <a:ext uri="{FF2B5EF4-FFF2-40B4-BE49-F238E27FC236}">
                <a16:creationId xmlns:a16="http://schemas.microsoft.com/office/drawing/2014/main" id="{7B594F8D-B57F-42F0-A38C-6AC8CDC31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672" name="Text Box 16">
            <a:extLst>
              <a:ext uri="{FF2B5EF4-FFF2-40B4-BE49-F238E27FC236}">
                <a16:creationId xmlns:a16="http://schemas.microsoft.com/office/drawing/2014/main" id="{8B4BA5BF-F85E-451D-8D3C-90A9A29E9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673" name="Line 17">
            <a:extLst>
              <a:ext uri="{FF2B5EF4-FFF2-40B4-BE49-F238E27FC236}">
                <a16:creationId xmlns:a16="http://schemas.microsoft.com/office/drawing/2014/main" id="{1D39C090-8BB8-4CD7-97DC-9C135AAE0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Text Box 18">
            <a:extLst>
              <a:ext uri="{FF2B5EF4-FFF2-40B4-BE49-F238E27FC236}">
                <a16:creationId xmlns:a16="http://schemas.microsoft.com/office/drawing/2014/main" id="{3FD97CED-FD36-4CA8-AA36-DFB78933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Hyperventilated alveolus</a:t>
            </a:r>
          </a:p>
        </p:txBody>
      </p:sp>
      <p:sp>
        <p:nvSpPr>
          <p:cNvPr id="198675" name="Oval 19">
            <a:extLst>
              <a:ext uri="{FF2B5EF4-FFF2-40B4-BE49-F238E27FC236}">
                <a16:creationId xmlns:a16="http://schemas.microsoft.com/office/drawing/2014/main" id="{9FC9BE0B-1D2F-489B-9E91-0CE98D5C5F9A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76" name="Oval 20">
            <a:extLst>
              <a:ext uri="{FF2B5EF4-FFF2-40B4-BE49-F238E27FC236}">
                <a16:creationId xmlns:a16="http://schemas.microsoft.com/office/drawing/2014/main" id="{9FF6A57F-FB9D-4B5E-8941-6C9AADE50F2B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77" name="Rectangle 21">
            <a:extLst>
              <a:ext uri="{FF2B5EF4-FFF2-40B4-BE49-F238E27FC236}">
                <a16:creationId xmlns:a16="http://schemas.microsoft.com/office/drawing/2014/main" id="{25A38C90-A9C6-41F2-9379-2ED99FA4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78" name="Line 22">
            <a:extLst>
              <a:ext uri="{FF2B5EF4-FFF2-40B4-BE49-F238E27FC236}">
                <a16:creationId xmlns:a16="http://schemas.microsoft.com/office/drawing/2014/main" id="{5AEA6ECC-8426-4CD5-A29B-BF4FAEADD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9" name="Line 23">
            <a:extLst>
              <a:ext uri="{FF2B5EF4-FFF2-40B4-BE49-F238E27FC236}">
                <a16:creationId xmlns:a16="http://schemas.microsoft.com/office/drawing/2014/main" id="{0A4DAC11-A9A8-4751-B147-181FDB429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0" name="Oval 24">
            <a:extLst>
              <a:ext uri="{FF2B5EF4-FFF2-40B4-BE49-F238E27FC236}">
                <a16:creationId xmlns:a16="http://schemas.microsoft.com/office/drawing/2014/main" id="{57965A66-0FBA-472D-9572-4C99B02E41C3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81" name="Rectangle 25">
            <a:extLst>
              <a:ext uri="{FF2B5EF4-FFF2-40B4-BE49-F238E27FC236}">
                <a16:creationId xmlns:a16="http://schemas.microsoft.com/office/drawing/2014/main" id="{7FD394F9-6F7B-46FD-8D81-AC600F6C4057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82" name="Line 26">
            <a:extLst>
              <a:ext uri="{FF2B5EF4-FFF2-40B4-BE49-F238E27FC236}">
                <a16:creationId xmlns:a16="http://schemas.microsoft.com/office/drawing/2014/main" id="{BDB94A21-BF7D-4E5C-B705-4052D5CB206D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>
            <a:extLst>
              <a:ext uri="{FF2B5EF4-FFF2-40B4-BE49-F238E27FC236}">
                <a16:creationId xmlns:a16="http://schemas.microsoft.com/office/drawing/2014/main" id="{A398501D-0DD8-4A2F-946F-73B9C4CB3E3F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Oval 28">
            <a:extLst>
              <a:ext uri="{FF2B5EF4-FFF2-40B4-BE49-F238E27FC236}">
                <a16:creationId xmlns:a16="http://schemas.microsoft.com/office/drawing/2014/main" id="{178E45DF-0ABF-431A-BA61-8D8203F60E9E}"/>
              </a:ext>
            </a:extLst>
          </p:cNvPr>
          <p:cNvSpPr>
            <a:spLocks noChangeArrowheads="1"/>
          </p:cNvSpPr>
          <p:nvPr/>
        </p:nvSpPr>
        <p:spPr bwMode="auto">
          <a:xfrm rot="-175327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85" name="Rectangle 29">
            <a:extLst>
              <a:ext uri="{FF2B5EF4-FFF2-40B4-BE49-F238E27FC236}">
                <a16:creationId xmlns:a16="http://schemas.microsoft.com/office/drawing/2014/main" id="{ACC68207-B9B3-4356-B498-5FB4A7B6D0AE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8686" name="Line 30">
            <a:extLst>
              <a:ext uri="{FF2B5EF4-FFF2-40B4-BE49-F238E27FC236}">
                <a16:creationId xmlns:a16="http://schemas.microsoft.com/office/drawing/2014/main" id="{299A2AC3-ADBE-4F9C-B286-A7C1EC958897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7" name="Line 31">
            <a:extLst>
              <a:ext uri="{FF2B5EF4-FFF2-40B4-BE49-F238E27FC236}">
                <a16:creationId xmlns:a16="http://schemas.microsoft.com/office/drawing/2014/main" id="{08258EF3-CC08-4FA1-AE72-649278813B87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8" name="Text Box 32">
            <a:extLst>
              <a:ext uri="{FF2B5EF4-FFF2-40B4-BE49-F238E27FC236}">
                <a16:creationId xmlns:a16="http://schemas.microsoft.com/office/drawing/2014/main" id="{08B6ACBE-558F-4E1A-A3B9-A82CA329C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8689" name="Text Box 33">
            <a:extLst>
              <a:ext uri="{FF2B5EF4-FFF2-40B4-BE49-F238E27FC236}">
                <a16:creationId xmlns:a16="http://schemas.microsoft.com/office/drawing/2014/main" id="{F9D0B644-E8A6-4E53-91EC-E0825580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8690" name="Line 34">
            <a:extLst>
              <a:ext uri="{FF2B5EF4-FFF2-40B4-BE49-F238E27FC236}">
                <a16:creationId xmlns:a16="http://schemas.microsoft.com/office/drawing/2014/main" id="{FAA88A49-76A2-4F92-ABE1-C23955E9A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1" name="Line 35">
            <a:extLst>
              <a:ext uri="{FF2B5EF4-FFF2-40B4-BE49-F238E27FC236}">
                <a16:creationId xmlns:a16="http://schemas.microsoft.com/office/drawing/2014/main" id="{5BF85598-AEA7-4B01-9115-207BB3DA2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8692" name="Group 36">
            <a:extLst>
              <a:ext uri="{FF2B5EF4-FFF2-40B4-BE49-F238E27FC236}">
                <a16:creationId xmlns:a16="http://schemas.microsoft.com/office/drawing/2014/main" id="{2CBA562E-17DD-426B-AE41-9C931B80019B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98752" name="Freeform 37">
              <a:extLst>
                <a:ext uri="{FF2B5EF4-FFF2-40B4-BE49-F238E27FC236}">
                  <a16:creationId xmlns:a16="http://schemas.microsoft.com/office/drawing/2014/main" id="{5EA7D0A0-D53F-4A6B-84D7-916C7F51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53" name="Freeform 38">
              <a:extLst>
                <a:ext uri="{FF2B5EF4-FFF2-40B4-BE49-F238E27FC236}">
                  <a16:creationId xmlns:a16="http://schemas.microsoft.com/office/drawing/2014/main" id="{41DD5551-A44E-44A9-9233-234002C1AF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693" name="Text Box 39">
            <a:extLst>
              <a:ext uri="{FF2B5EF4-FFF2-40B4-BE49-F238E27FC236}">
                <a16:creationId xmlns:a16="http://schemas.microsoft.com/office/drawing/2014/main" id="{49D44F99-84D5-46B2-A038-AE09ED6F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8694" name="Line 40">
            <a:extLst>
              <a:ext uri="{FF2B5EF4-FFF2-40B4-BE49-F238E27FC236}">
                <a16:creationId xmlns:a16="http://schemas.microsoft.com/office/drawing/2014/main" id="{A26C42C4-1C02-4BF6-92F8-919D8B813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5" name="Text Box 41">
            <a:extLst>
              <a:ext uri="{FF2B5EF4-FFF2-40B4-BE49-F238E27FC236}">
                <a16:creationId xmlns:a16="http://schemas.microsoft.com/office/drawing/2014/main" id="{826EFCB9-9DAC-4A7B-A447-83DDD8E5E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8696" name="Line 42">
            <a:extLst>
              <a:ext uri="{FF2B5EF4-FFF2-40B4-BE49-F238E27FC236}">
                <a16:creationId xmlns:a16="http://schemas.microsoft.com/office/drawing/2014/main" id="{C86F2BDA-BA90-4B9E-A277-2C504539C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7" name="Line 43">
            <a:extLst>
              <a:ext uri="{FF2B5EF4-FFF2-40B4-BE49-F238E27FC236}">
                <a16:creationId xmlns:a16="http://schemas.microsoft.com/office/drawing/2014/main" id="{C984999B-C649-4B09-9E2F-D84A0D651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8" name="Text Box 44">
            <a:extLst>
              <a:ext uri="{FF2B5EF4-FFF2-40B4-BE49-F238E27FC236}">
                <a16:creationId xmlns:a16="http://schemas.microsoft.com/office/drawing/2014/main" id="{74087E47-399F-4BD9-B70A-65CBE888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8699" name="Line 45">
            <a:extLst>
              <a:ext uri="{FF2B5EF4-FFF2-40B4-BE49-F238E27FC236}">
                <a16:creationId xmlns:a16="http://schemas.microsoft.com/office/drawing/2014/main" id="{B08B2DF3-CB7E-4620-8C87-D2FEDEF50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00" name="Text Box 46">
            <a:extLst>
              <a:ext uri="{FF2B5EF4-FFF2-40B4-BE49-F238E27FC236}">
                <a16:creationId xmlns:a16="http://schemas.microsoft.com/office/drawing/2014/main" id="{F123B663-AFCC-45D0-A6B6-211E478E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8701" name="Line 47">
            <a:extLst>
              <a:ext uri="{FF2B5EF4-FFF2-40B4-BE49-F238E27FC236}">
                <a16:creationId xmlns:a16="http://schemas.microsoft.com/office/drawing/2014/main" id="{E151FE9E-0D1A-49DE-825A-502E1F60E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02" name="Text Box 48">
            <a:extLst>
              <a:ext uri="{FF2B5EF4-FFF2-40B4-BE49-F238E27FC236}">
                <a16:creationId xmlns:a16="http://schemas.microsoft.com/office/drawing/2014/main" id="{D0B72B45-3F7A-4043-B892-3886CE4F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Respir. centre</a:t>
            </a:r>
          </a:p>
        </p:txBody>
      </p:sp>
      <p:sp>
        <p:nvSpPr>
          <p:cNvPr id="198703" name="AutoShape 49">
            <a:extLst>
              <a:ext uri="{FF2B5EF4-FFF2-40B4-BE49-F238E27FC236}">
                <a16:creationId xmlns:a16="http://schemas.microsoft.com/office/drawing/2014/main" id="{4507D643-AA7C-44BC-B891-AFFADA53C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compensation</a:t>
            </a:r>
            <a:endParaRPr lang="cs-CZ" altLang="cs-CZ" sz="1800"/>
          </a:p>
        </p:txBody>
      </p:sp>
      <p:sp>
        <p:nvSpPr>
          <p:cNvPr id="198704" name="Text Box 50">
            <a:extLst>
              <a:ext uri="{FF2B5EF4-FFF2-40B4-BE49-F238E27FC236}">
                <a16:creationId xmlns:a16="http://schemas.microsoft.com/office/drawing/2014/main" id="{8E14FC4C-7BDE-464A-BCDB-66C406CFB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</a:t>
            </a:r>
            <a:r>
              <a:rPr lang="cs-CZ" altLang="cs-CZ" sz="2800"/>
              <a:t>VE = </a:t>
            </a:r>
            <a:r>
              <a:rPr lang="cs-CZ" altLang="cs-CZ" sz="2400"/>
              <a:t>VD</a:t>
            </a:r>
            <a:r>
              <a:rPr lang="cs-CZ" altLang="cs-CZ" sz="2800"/>
              <a:t> + </a:t>
            </a:r>
            <a:r>
              <a:rPr lang="cs-CZ" altLang="cs-CZ" sz="1800"/>
              <a:t>VA1</a:t>
            </a:r>
            <a:r>
              <a:rPr lang="cs-CZ" altLang="cs-CZ" sz="1600"/>
              <a:t> +  </a:t>
            </a:r>
            <a:r>
              <a:rPr lang="cs-CZ" altLang="cs-CZ"/>
              <a:t>VA2</a:t>
            </a:r>
          </a:p>
        </p:txBody>
      </p:sp>
      <p:sp>
        <p:nvSpPr>
          <p:cNvPr id="198705" name="Oval 51">
            <a:extLst>
              <a:ext uri="{FF2B5EF4-FFF2-40B4-BE49-F238E27FC236}">
                <a16:creationId xmlns:a16="http://schemas.microsoft.com/office/drawing/2014/main" id="{3CAE2569-0533-4412-AA65-CF9DECD9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8706" name="Line 52">
            <a:extLst>
              <a:ext uri="{FF2B5EF4-FFF2-40B4-BE49-F238E27FC236}">
                <a16:creationId xmlns:a16="http://schemas.microsoft.com/office/drawing/2014/main" id="{5E0E03C4-8885-440C-ADD7-4FC2FE6C7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07" name="Text Box 53">
            <a:extLst>
              <a:ext uri="{FF2B5EF4-FFF2-40B4-BE49-F238E27FC236}">
                <a16:creationId xmlns:a16="http://schemas.microsoft.com/office/drawing/2014/main" id="{9B5C2555-2F18-4A92-B360-AFD2C967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708" name="Text Box 54">
            <a:extLst>
              <a:ext uri="{FF2B5EF4-FFF2-40B4-BE49-F238E27FC236}">
                <a16:creationId xmlns:a16="http://schemas.microsoft.com/office/drawing/2014/main" id="{1DBA6FE4-6A39-42EA-A279-A18A24AD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709" name="Line 55">
            <a:extLst>
              <a:ext uri="{FF2B5EF4-FFF2-40B4-BE49-F238E27FC236}">
                <a16:creationId xmlns:a16="http://schemas.microsoft.com/office/drawing/2014/main" id="{3DF89AD5-EB54-4BE0-872E-C4D8CFFD2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10" name="Oval 56">
            <a:extLst>
              <a:ext uri="{FF2B5EF4-FFF2-40B4-BE49-F238E27FC236}">
                <a16:creationId xmlns:a16="http://schemas.microsoft.com/office/drawing/2014/main" id="{F345FB8C-34F5-46ED-9237-46AD28C53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198711" name="Text Box 57">
            <a:extLst>
              <a:ext uri="{FF2B5EF4-FFF2-40B4-BE49-F238E27FC236}">
                <a16:creationId xmlns:a16="http://schemas.microsoft.com/office/drawing/2014/main" id="{D8E16FED-0545-48FA-983D-F8691B93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712" name="Text Box 58">
            <a:extLst>
              <a:ext uri="{FF2B5EF4-FFF2-40B4-BE49-F238E27FC236}">
                <a16:creationId xmlns:a16="http://schemas.microsoft.com/office/drawing/2014/main" id="{0428BA31-FA0B-4F50-BD11-0C0C28BE3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198713" name="Line 59">
            <a:extLst>
              <a:ext uri="{FF2B5EF4-FFF2-40B4-BE49-F238E27FC236}">
                <a16:creationId xmlns:a16="http://schemas.microsoft.com/office/drawing/2014/main" id="{BD79E365-4DB8-456E-9354-C873110E08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14" name="Text Box 60">
            <a:extLst>
              <a:ext uri="{FF2B5EF4-FFF2-40B4-BE49-F238E27FC236}">
                <a16:creationId xmlns:a16="http://schemas.microsoft.com/office/drawing/2014/main" id="{3CADC835-3B0A-47BE-AC1F-00BB36397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198715" name="Text Box 61">
            <a:extLst>
              <a:ext uri="{FF2B5EF4-FFF2-40B4-BE49-F238E27FC236}">
                <a16:creationId xmlns:a16="http://schemas.microsoft.com/office/drawing/2014/main" id="{22F5C311-2003-429F-97BD-74125874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98716" name="Line 62">
            <a:extLst>
              <a:ext uri="{FF2B5EF4-FFF2-40B4-BE49-F238E27FC236}">
                <a16:creationId xmlns:a16="http://schemas.microsoft.com/office/drawing/2014/main" id="{D62DD1E6-14BD-4854-B047-B80031B97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17" name="Line 63">
            <a:extLst>
              <a:ext uri="{FF2B5EF4-FFF2-40B4-BE49-F238E27FC236}">
                <a16:creationId xmlns:a16="http://schemas.microsoft.com/office/drawing/2014/main" id="{32D48D6C-9ADF-4E21-9E24-9D77C206E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18" name="Line 64">
            <a:extLst>
              <a:ext uri="{FF2B5EF4-FFF2-40B4-BE49-F238E27FC236}">
                <a16:creationId xmlns:a16="http://schemas.microsoft.com/office/drawing/2014/main" id="{3F7B381F-690F-4E25-BE27-ABC86271D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19" name="Line 65">
            <a:extLst>
              <a:ext uri="{FF2B5EF4-FFF2-40B4-BE49-F238E27FC236}">
                <a16:creationId xmlns:a16="http://schemas.microsoft.com/office/drawing/2014/main" id="{379B1D6B-4CED-40DA-9FC3-377E080F4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0" name="Line 66">
            <a:extLst>
              <a:ext uri="{FF2B5EF4-FFF2-40B4-BE49-F238E27FC236}">
                <a16:creationId xmlns:a16="http://schemas.microsoft.com/office/drawing/2014/main" id="{5B8E10FF-E1FF-4192-8407-8875ABE66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1" name="Text Box 67">
            <a:extLst>
              <a:ext uri="{FF2B5EF4-FFF2-40B4-BE49-F238E27FC236}">
                <a16:creationId xmlns:a16="http://schemas.microsoft.com/office/drawing/2014/main" id="{E00274EC-BB07-411C-9BCE-232C91BD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1531938"/>
            <a:ext cx="390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Compensatory increase</a:t>
            </a:r>
            <a:r>
              <a:rPr lang="cs-CZ" altLang="cs-CZ" sz="1800"/>
              <a:t> of VA1, VA2</a:t>
            </a:r>
          </a:p>
        </p:txBody>
      </p:sp>
      <p:sp>
        <p:nvSpPr>
          <p:cNvPr id="198722" name="Line 68">
            <a:extLst>
              <a:ext uri="{FF2B5EF4-FFF2-40B4-BE49-F238E27FC236}">
                <a16:creationId xmlns:a16="http://schemas.microsoft.com/office/drawing/2014/main" id="{E6F49DAB-2A91-4556-9770-A4CB33482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3" name="Line 69">
            <a:extLst>
              <a:ext uri="{FF2B5EF4-FFF2-40B4-BE49-F238E27FC236}">
                <a16:creationId xmlns:a16="http://schemas.microsoft.com/office/drawing/2014/main" id="{D23931B6-3684-4C47-86D6-FE7CEED52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4" name="Line 70">
            <a:extLst>
              <a:ext uri="{FF2B5EF4-FFF2-40B4-BE49-F238E27FC236}">
                <a16:creationId xmlns:a16="http://schemas.microsoft.com/office/drawing/2014/main" id="{6351BD1D-2BEF-4511-975B-97C0AE91C8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5" name="Text Box 71">
            <a:extLst>
              <a:ext uri="{FF2B5EF4-FFF2-40B4-BE49-F238E27FC236}">
                <a16:creationId xmlns:a16="http://schemas.microsoft.com/office/drawing/2014/main" id="{9CB4C6BD-E6BC-4C2C-99A1-0D730128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norm.</a:t>
            </a:r>
          </a:p>
        </p:txBody>
      </p:sp>
      <p:sp>
        <p:nvSpPr>
          <p:cNvPr id="198726" name="Text Box 72">
            <a:extLst>
              <a:ext uri="{FF2B5EF4-FFF2-40B4-BE49-F238E27FC236}">
                <a16:creationId xmlns:a16="http://schemas.microsoft.com/office/drawing/2014/main" id="{BD3D5DAC-74E8-46A2-B068-920539BDA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98727" name="Line 73">
            <a:extLst>
              <a:ext uri="{FF2B5EF4-FFF2-40B4-BE49-F238E27FC236}">
                <a16:creationId xmlns:a16="http://schemas.microsoft.com/office/drawing/2014/main" id="{083C4672-94DC-41E1-9B33-B625B8896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8" name="Freeform 74">
            <a:extLst>
              <a:ext uri="{FF2B5EF4-FFF2-40B4-BE49-F238E27FC236}">
                <a16:creationId xmlns:a16="http://schemas.microsoft.com/office/drawing/2014/main" id="{BDE15FBC-2271-48A9-B309-79936977047E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9" name="Freeform 75">
            <a:extLst>
              <a:ext uri="{FF2B5EF4-FFF2-40B4-BE49-F238E27FC236}">
                <a16:creationId xmlns:a16="http://schemas.microsoft.com/office/drawing/2014/main" id="{F798DFA8-6C12-431E-87BB-99EF31D19E33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0" name="Freeform 76">
            <a:extLst>
              <a:ext uri="{FF2B5EF4-FFF2-40B4-BE49-F238E27FC236}">
                <a16:creationId xmlns:a16="http://schemas.microsoft.com/office/drawing/2014/main" id="{D34F8DE5-B9C4-4131-B3F9-9AD76B46A1AF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1" name="Line 77">
            <a:extLst>
              <a:ext uri="{FF2B5EF4-FFF2-40B4-BE49-F238E27FC236}">
                <a16:creationId xmlns:a16="http://schemas.microsoft.com/office/drawing/2014/main" id="{8D191D19-51AC-446E-891D-22F8F00585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2" name="Line 78">
            <a:extLst>
              <a:ext uri="{FF2B5EF4-FFF2-40B4-BE49-F238E27FC236}">
                <a16:creationId xmlns:a16="http://schemas.microsoft.com/office/drawing/2014/main" id="{B0489198-778F-4E8E-85AD-ABA9770A6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3" name="Line 79">
            <a:extLst>
              <a:ext uri="{FF2B5EF4-FFF2-40B4-BE49-F238E27FC236}">
                <a16:creationId xmlns:a16="http://schemas.microsoft.com/office/drawing/2014/main" id="{FB826980-B2E5-4F1B-9077-BA0E220D8D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4" name="Line 80">
            <a:extLst>
              <a:ext uri="{FF2B5EF4-FFF2-40B4-BE49-F238E27FC236}">
                <a16:creationId xmlns:a16="http://schemas.microsoft.com/office/drawing/2014/main" id="{935FDCC4-188B-45DD-A32C-C7F8861C83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5" name="Line 81">
            <a:extLst>
              <a:ext uri="{FF2B5EF4-FFF2-40B4-BE49-F238E27FC236}">
                <a16:creationId xmlns:a16="http://schemas.microsoft.com/office/drawing/2014/main" id="{AC486079-8219-4797-8C1A-E8DF47177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6" name="Line 82">
            <a:extLst>
              <a:ext uri="{FF2B5EF4-FFF2-40B4-BE49-F238E27FC236}">
                <a16:creationId xmlns:a16="http://schemas.microsoft.com/office/drawing/2014/main" id="{FB1CCBA5-7066-426D-A72A-A8244A9BCE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7" name="Text Box 83">
            <a:extLst>
              <a:ext uri="{FF2B5EF4-FFF2-40B4-BE49-F238E27FC236}">
                <a16:creationId xmlns:a16="http://schemas.microsoft.com/office/drawing/2014/main" id="{053DCDD5-BA55-4165-8FE2-847B2C30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3792538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„blue bloaters“ </a:t>
            </a:r>
          </a:p>
        </p:txBody>
      </p:sp>
      <p:sp>
        <p:nvSpPr>
          <p:cNvPr id="198738" name="Text Box 84">
            <a:extLst>
              <a:ext uri="{FF2B5EF4-FFF2-40B4-BE49-F238E27FC236}">
                <a16:creationId xmlns:a16="http://schemas.microsoft.com/office/drawing/2014/main" id="{31FED5A7-5718-48AE-9A01-62C205623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4746626"/>
            <a:ext cx="2252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Arteriolar vasoconstriction in hypoventilated alveoli</a:t>
            </a:r>
          </a:p>
        </p:txBody>
      </p:sp>
      <p:sp>
        <p:nvSpPr>
          <p:cNvPr id="205909" name="Text Box 85">
            <a:extLst>
              <a:ext uri="{FF2B5EF4-FFF2-40B4-BE49-F238E27FC236}">
                <a16:creationId xmlns:a16="http://schemas.microsoft.com/office/drawing/2014/main" id="{D7E928EA-8097-4E12-B8D5-F947BD659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1" y="6226175"/>
            <a:ext cx="2720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Precapillary pulmonary hypertension</a:t>
            </a:r>
          </a:p>
        </p:txBody>
      </p:sp>
      <p:sp>
        <p:nvSpPr>
          <p:cNvPr id="205910" name="Text Box 86">
            <a:extLst>
              <a:ext uri="{FF2B5EF4-FFF2-40B4-BE49-F238E27FC236}">
                <a16:creationId xmlns:a16="http://schemas.microsoft.com/office/drawing/2014/main" id="{1505FE28-7D91-4863-806E-A4478B5B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6299201"/>
            <a:ext cx="187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Cor pulmonale</a:t>
            </a:r>
          </a:p>
        </p:txBody>
      </p:sp>
      <p:sp>
        <p:nvSpPr>
          <p:cNvPr id="205911" name="Text Box 87">
            <a:extLst>
              <a:ext uri="{FF2B5EF4-FFF2-40B4-BE49-F238E27FC236}">
                <a16:creationId xmlns:a16="http://schemas.microsoft.com/office/drawing/2014/main" id="{718AD487-57A8-4A22-9A89-6D3C0A4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4" y="5294313"/>
            <a:ext cx="1874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Right heart insufficiencyy</a:t>
            </a:r>
          </a:p>
        </p:txBody>
      </p:sp>
      <p:sp>
        <p:nvSpPr>
          <p:cNvPr id="205912" name="Text Box 88">
            <a:extLst>
              <a:ext uri="{FF2B5EF4-FFF2-40B4-BE49-F238E27FC236}">
                <a16:creationId xmlns:a16="http://schemas.microsoft.com/office/drawing/2014/main" id="{5F1CFC9F-109D-4027-A455-BACBDFCB8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1" y="4564063"/>
            <a:ext cx="96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Edema</a:t>
            </a:r>
          </a:p>
        </p:txBody>
      </p:sp>
      <p:sp>
        <p:nvSpPr>
          <p:cNvPr id="205913" name="AutoShape 89">
            <a:extLst>
              <a:ext uri="{FF2B5EF4-FFF2-40B4-BE49-F238E27FC236}">
                <a16:creationId xmlns:a16="http://schemas.microsoft.com/office/drawing/2014/main" id="{2DEBEAC3-FA1F-4C3F-AB51-7EAE16B38789}"/>
              </a:ext>
            </a:extLst>
          </p:cNvPr>
          <p:cNvSpPr>
            <a:spLocks noChangeArrowheads="1"/>
          </p:cNvSpPr>
          <p:nvPr/>
        </p:nvSpPr>
        <p:spPr bwMode="auto">
          <a:xfrm rot="3037285">
            <a:off x="6096794" y="5796757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914" name="AutoShape 90">
            <a:extLst>
              <a:ext uri="{FF2B5EF4-FFF2-40B4-BE49-F238E27FC236}">
                <a16:creationId xmlns:a16="http://schemas.microsoft.com/office/drawing/2014/main" id="{4FDFC2E4-31F9-4472-8410-4B3852B45003}"/>
              </a:ext>
            </a:extLst>
          </p:cNvPr>
          <p:cNvSpPr>
            <a:spLocks noChangeArrowheads="1"/>
          </p:cNvSpPr>
          <p:nvPr/>
        </p:nvSpPr>
        <p:spPr bwMode="auto">
          <a:xfrm rot="-749054">
            <a:off x="8010525" y="6403976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915" name="AutoShape 91">
            <a:extLst>
              <a:ext uri="{FF2B5EF4-FFF2-40B4-BE49-F238E27FC236}">
                <a16:creationId xmlns:a16="http://schemas.microsoft.com/office/drawing/2014/main" id="{E8E34667-8F81-479C-9F03-9FF2E419596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992394" y="5796757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205916" name="AutoShape 92">
            <a:extLst>
              <a:ext uri="{FF2B5EF4-FFF2-40B4-BE49-F238E27FC236}">
                <a16:creationId xmlns:a16="http://schemas.microsoft.com/office/drawing/2014/main" id="{1C6574CC-208A-4ACC-ADC0-C9FB93E1F8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365457" y="4928395"/>
            <a:ext cx="525463" cy="365125"/>
          </a:xfrm>
          <a:prstGeom prst="rightArrow">
            <a:avLst>
              <a:gd name="adj1" fmla="val 50000"/>
              <a:gd name="adj2" fmla="val 35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917" name="AutoShape 93">
            <a:extLst>
              <a:ext uri="{FF2B5EF4-FFF2-40B4-BE49-F238E27FC236}">
                <a16:creationId xmlns:a16="http://schemas.microsoft.com/office/drawing/2014/main" id="{03E9C82B-4066-450F-876B-9ADA3D88A24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452769" y="4196557"/>
            <a:ext cx="515938" cy="365125"/>
          </a:xfrm>
          <a:prstGeom prst="rightArrow">
            <a:avLst>
              <a:gd name="adj1" fmla="val 50000"/>
              <a:gd name="adj2" fmla="val 35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918" name="Text Box 94">
            <a:extLst>
              <a:ext uri="{FF2B5EF4-FFF2-40B4-BE49-F238E27FC236}">
                <a16:creationId xmlns:a16="http://schemas.microsoft.com/office/drawing/2014/main" id="{1C10BE50-978F-4309-8EB4-25EC768D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3325813"/>
            <a:ext cx="1843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Decrease inflow of hypoxic blood</a:t>
            </a:r>
          </a:p>
        </p:txBody>
      </p:sp>
      <p:sp>
        <p:nvSpPr>
          <p:cNvPr id="205919" name="AutoShape 95">
            <a:extLst>
              <a:ext uri="{FF2B5EF4-FFF2-40B4-BE49-F238E27FC236}">
                <a16:creationId xmlns:a16="http://schemas.microsoft.com/office/drawing/2014/main" id="{4706B304-41F6-48D0-8C89-CB1A531BE02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74469" y="4155282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920" name="Line 96">
            <a:extLst>
              <a:ext uri="{FF2B5EF4-FFF2-40B4-BE49-F238E27FC236}">
                <a16:creationId xmlns:a16="http://schemas.microsoft.com/office/drawing/2014/main" id="{795D475B-3692-4106-8D1E-86B88F170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7975" y="3014663"/>
            <a:ext cx="0" cy="176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51" name="Text Box 4">
            <a:extLst>
              <a:ext uri="{FF2B5EF4-FFF2-40B4-BE49-F238E27FC236}">
                <a16:creationId xmlns:a16="http://schemas.microsoft.com/office/drawing/2014/main" id="{00A8FBFB-0F11-4A49-8DB2-C97C046A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1" y="260350"/>
            <a:ext cx="839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Obstructive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52E81A-CB05-CCBF-4F4A-493F385F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1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0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909" grpId="0"/>
      <p:bldP spid="205910" grpId="0"/>
      <p:bldP spid="205911" grpId="0"/>
      <p:bldP spid="205912" grpId="0"/>
      <p:bldP spid="205913" grpId="0" animBg="1"/>
      <p:bldP spid="205914" grpId="0" animBg="1"/>
      <p:bldP spid="205915" grpId="0" animBg="1"/>
      <p:bldP spid="205916" grpId="0" animBg="1"/>
      <p:bldP spid="205917" grpId="0" animBg="1"/>
      <p:bldP spid="205918" grpId="0"/>
      <p:bldP spid="2059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>
            <a:extLst>
              <a:ext uri="{FF2B5EF4-FFF2-40B4-BE49-F238E27FC236}">
                <a16:creationId xmlns:a16="http://schemas.microsoft.com/office/drawing/2014/main" id="{1CDDC91B-1DD8-40BC-BFB3-AF8108A4054C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7" name="Freeform 3">
            <a:extLst>
              <a:ext uri="{FF2B5EF4-FFF2-40B4-BE49-F238E27FC236}">
                <a16:creationId xmlns:a16="http://schemas.microsoft.com/office/drawing/2014/main" id="{A9CA20C1-6E9F-4DC2-8EE0-13E16C680CB4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CEEAB018-54BA-43A6-BCC8-09718418B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09" name="Text Box 5">
            <a:extLst>
              <a:ext uri="{FF2B5EF4-FFF2-40B4-BE49-F238E27FC236}">
                <a16:creationId xmlns:a16="http://schemas.microsoft.com/office/drawing/2014/main" id="{99E01687-67F1-4972-A410-020893FB3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-20638"/>
            <a:ext cx="8208962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i="1">
                <a:solidFill>
                  <a:schemeClr val="tx2"/>
                </a:solidFill>
              </a:rPr>
              <a:t>Partial respiratory insufficiency</a:t>
            </a:r>
          </a:p>
        </p:txBody>
      </p:sp>
      <p:sp>
        <p:nvSpPr>
          <p:cNvPr id="200710" name="Line 6">
            <a:extLst>
              <a:ext uri="{FF2B5EF4-FFF2-40B4-BE49-F238E27FC236}">
                <a16:creationId xmlns:a16="http://schemas.microsoft.com/office/drawing/2014/main" id="{AECCA35F-23BC-4676-991E-BABC84820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1" name="Text Box 7">
            <a:extLst>
              <a:ext uri="{FF2B5EF4-FFF2-40B4-BE49-F238E27FC236}">
                <a16:creationId xmlns:a16="http://schemas.microsoft.com/office/drawing/2014/main" id="{7A2FFB48-C31B-40F9-B23B-F1EF34FA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12" name="Text Box 8">
            <a:extLst>
              <a:ext uri="{FF2B5EF4-FFF2-40B4-BE49-F238E27FC236}">
                <a16:creationId xmlns:a16="http://schemas.microsoft.com/office/drawing/2014/main" id="{522E90D9-F9CF-4191-BDFC-F4BCBD1F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13" name="Line 9">
            <a:extLst>
              <a:ext uri="{FF2B5EF4-FFF2-40B4-BE49-F238E27FC236}">
                <a16:creationId xmlns:a16="http://schemas.microsoft.com/office/drawing/2014/main" id="{01F6D8B1-BC5D-4990-B5B8-1739C431F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4" name="Text Box 10">
            <a:extLst>
              <a:ext uri="{FF2B5EF4-FFF2-40B4-BE49-F238E27FC236}">
                <a16:creationId xmlns:a16="http://schemas.microsoft.com/office/drawing/2014/main" id="{4CE6BAA3-3DA5-4ACB-B96A-CA4733E2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(  </a:t>
            </a:r>
            <a:r>
              <a:rPr lang="cs-CZ" altLang="cs-CZ" sz="1200" b="1"/>
              <a:t>VA1</a:t>
            </a:r>
            <a:r>
              <a:rPr lang="cs-CZ" altLang="cs-CZ" sz="1800"/>
              <a:t> +  </a:t>
            </a:r>
            <a:r>
              <a:rPr lang="cs-CZ" altLang="cs-CZ" sz="2000"/>
              <a:t>VA2</a:t>
            </a:r>
            <a:r>
              <a:rPr lang="cs-CZ" altLang="cs-CZ" sz="1800"/>
              <a:t>)</a:t>
            </a:r>
          </a:p>
        </p:txBody>
      </p:sp>
      <p:sp>
        <p:nvSpPr>
          <p:cNvPr id="200715" name="Text Box 11">
            <a:extLst>
              <a:ext uri="{FF2B5EF4-FFF2-40B4-BE49-F238E27FC236}">
                <a16:creationId xmlns:a16="http://schemas.microsoft.com/office/drawing/2014/main" id="{528F5D01-453E-479E-AE0A-7B3AF01CF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Hypoventilated alveolus</a:t>
            </a:r>
          </a:p>
        </p:txBody>
      </p:sp>
      <p:sp>
        <p:nvSpPr>
          <p:cNvPr id="200716" name="Rectangle 12">
            <a:extLst>
              <a:ext uri="{FF2B5EF4-FFF2-40B4-BE49-F238E27FC236}">
                <a16:creationId xmlns:a16="http://schemas.microsoft.com/office/drawing/2014/main" id="{816BB228-98DE-4AA0-BA51-7176D284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17" name="Line 13">
            <a:extLst>
              <a:ext uri="{FF2B5EF4-FFF2-40B4-BE49-F238E27FC236}">
                <a16:creationId xmlns:a16="http://schemas.microsoft.com/office/drawing/2014/main" id="{3F8B6F0C-8C2B-436E-848A-711AFC5B52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8" name="Text Box 14">
            <a:extLst>
              <a:ext uri="{FF2B5EF4-FFF2-40B4-BE49-F238E27FC236}">
                <a16:creationId xmlns:a16="http://schemas.microsoft.com/office/drawing/2014/main" id="{80432B30-A112-4C3A-A360-F3737A4E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19" name="Text Box 15">
            <a:extLst>
              <a:ext uri="{FF2B5EF4-FFF2-40B4-BE49-F238E27FC236}">
                <a16:creationId xmlns:a16="http://schemas.microsoft.com/office/drawing/2014/main" id="{CA789D6F-ECE1-4A99-BD15-2D46F6A6D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20" name="Line 16">
            <a:extLst>
              <a:ext uri="{FF2B5EF4-FFF2-40B4-BE49-F238E27FC236}">
                <a16:creationId xmlns:a16="http://schemas.microsoft.com/office/drawing/2014/main" id="{EF2989AC-E525-4E47-B9F5-41AEE766B3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Text Box 17">
            <a:extLst>
              <a:ext uri="{FF2B5EF4-FFF2-40B4-BE49-F238E27FC236}">
                <a16:creationId xmlns:a16="http://schemas.microsoft.com/office/drawing/2014/main" id="{1B55B6C6-9F3B-498B-81B8-188043AA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Hyperventilated alveolus</a:t>
            </a:r>
          </a:p>
        </p:txBody>
      </p:sp>
      <p:sp>
        <p:nvSpPr>
          <p:cNvPr id="200722" name="Oval 18">
            <a:extLst>
              <a:ext uri="{FF2B5EF4-FFF2-40B4-BE49-F238E27FC236}">
                <a16:creationId xmlns:a16="http://schemas.microsoft.com/office/drawing/2014/main" id="{3A1B184E-9089-4FF2-9C4F-125AD54FC283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23" name="Oval 19">
            <a:extLst>
              <a:ext uri="{FF2B5EF4-FFF2-40B4-BE49-F238E27FC236}">
                <a16:creationId xmlns:a16="http://schemas.microsoft.com/office/drawing/2014/main" id="{BC9F520E-33C2-48FF-979D-FEB3874605A8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24" name="Rectangle 20">
            <a:extLst>
              <a:ext uri="{FF2B5EF4-FFF2-40B4-BE49-F238E27FC236}">
                <a16:creationId xmlns:a16="http://schemas.microsoft.com/office/drawing/2014/main" id="{F4C6C1DD-48FE-4E99-A494-C1C460B67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25" name="Line 21">
            <a:extLst>
              <a:ext uri="{FF2B5EF4-FFF2-40B4-BE49-F238E27FC236}">
                <a16:creationId xmlns:a16="http://schemas.microsoft.com/office/drawing/2014/main" id="{C21F80B9-9C27-484A-B2F0-5903A4E37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>
            <a:extLst>
              <a:ext uri="{FF2B5EF4-FFF2-40B4-BE49-F238E27FC236}">
                <a16:creationId xmlns:a16="http://schemas.microsoft.com/office/drawing/2014/main" id="{A954032E-722A-4F99-AABF-5AE18449E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Oval 23">
            <a:extLst>
              <a:ext uri="{FF2B5EF4-FFF2-40B4-BE49-F238E27FC236}">
                <a16:creationId xmlns:a16="http://schemas.microsoft.com/office/drawing/2014/main" id="{95E1E72A-5575-46C3-89D1-1224CB91C758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28" name="Rectangle 24">
            <a:extLst>
              <a:ext uri="{FF2B5EF4-FFF2-40B4-BE49-F238E27FC236}">
                <a16:creationId xmlns:a16="http://schemas.microsoft.com/office/drawing/2014/main" id="{B914B95C-89A7-47C2-AEB3-ED05F5F6A457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29" name="Line 25">
            <a:extLst>
              <a:ext uri="{FF2B5EF4-FFF2-40B4-BE49-F238E27FC236}">
                <a16:creationId xmlns:a16="http://schemas.microsoft.com/office/drawing/2014/main" id="{430DDBEB-F7E6-431E-964C-F03E2B81539D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0" name="Line 26">
            <a:extLst>
              <a:ext uri="{FF2B5EF4-FFF2-40B4-BE49-F238E27FC236}">
                <a16:creationId xmlns:a16="http://schemas.microsoft.com/office/drawing/2014/main" id="{1C578C4F-B071-44CF-8BA5-710B029FF595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1" name="Oval 27">
            <a:extLst>
              <a:ext uri="{FF2B5EF4-FFF2-40B4-BE49-F238E27FC236}">
                <a16:creationId xmlns:a16="http://schemas.microsoft.com/office/drawing/2014/main" id="{7C58EBD7-965B-4249-94CB-7C8A01A4DFB7}"/>
              </a:ext>
            </a:extLst>
          </p:cNvPr>
          <p:cNvSpPr>
            <a:spLocks noChangeArrowheads="1"/>
          </p:cNvSpPr>
          <p:nvPr/>
        </p:nvSpPr>
        <p:spPr bwMode="auto">
          <a:xfrm rot="-175327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32" name="Rectangle 28">
            <a:extLst>
              <a:ext uri="{FF2B5EF4-FFF2-40B4-BE49-F238E27FC236}">
                <a16:creationId xmlns:a16="http://schemas.microsoft.com/office/drawing/2014/main" id="{BC5BB1C4-5960-4218-BD7B-4F59AFBDFFCE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0733" name="Line 29">
            <a:extLst>
              <a:ext uri="{FF2B5EF4-FFF2-40B4-BE49-F238E27FC236}">
                <a16:creationId xmlns:a16="http://schemas.microsoft.com/office/drawing/2014/main" id="{6FA05E74-0D17-4688-B192-C78BB745F230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4" name="Line 30">
            <a:extLst>
              <a:ext uri="{FF2B5EF4-FFF2-40B4-BE49-F238E27FC236}">
                <a16:creationId xmlns:a16="http://schemas.microsoft.com/office/drawing/2014/main" id="{E6D0BEFA-5AC3-4503-B3CC-5B93686A4686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5" name="Text Box 31">
            <a:extLst>
              <a:ext uri="{FF2B5EF4-FFF2-40B4-BE49-F238E27FC236}">
                <a16:creationId xmlns:a16="http://schemas.microsoft.com/office/drawing/2014/main" id="{FC6F5045-1957-4000-9AD1-F1B38C917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200736" name="Text Box 32">
            <a:extLst>
              <a:ext uri="{FF2B5EF4-FFF2-40B4-BE49-F238E27FC236}">
                <a16:creationId xmlns:a16="http://schemas.microsoft.com/office/drawing/2014/main" id="{CCA954E9-E241-4B6E-945F-08FF94BCC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200737" name="Line 33">
            <a:extLst>
              <a:ext uri="{FF2B5EF4-FFF2-40B4-BE49-F238E27FC236}">
                <a16:creationId xmlns:a16="http://schemas.microsoft.com/office/drawing/2014/main" id="{0FC11D8E-3F9E-4ADD-B807-509B599FB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8" name="Line 34">
            <a:extLst>
              <a:ext uri="{FF2B5EF4-FFF2-40B4-BE49-F238E27FC236}">
                <a16:creationId xmlns:a16="http://schemas.microsoft.com/office/drawing/2014/main" id="{F93722C0-24DE-4915-9BE5-C81C057D0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0739" name="Group 35">
            <a:extLst>
              <a:ext uri="{FF2B5EF4-FFF2-40B4-BE49-F238E27FC236}">
                <a16:creationId xmlns:a16="http://schemas.microsoft.com/office/drawing/2014/main" id="{F9B7F885-44E2-479E-8D9F-4158B8980941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200786" name="Freeform 36">
              <a:extLst>
                <a:ext uri="{FF2B5EF4-FFF2-40B4-BE49-F238E27FC236}">
                  <a16:creationId xmlns:a16="http://schemas.microsoft.com/office/drawing/2014/main" id="{4E11DE44-DA6E-4FD6-B9C0-43A18BF0D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7" name="Freeform 37">
              <a:extLst>
                <a:ext uri="{FF2B5EF4-FFF2-40B4-BE49-F238E27FC236}">
                  <a16:creationId xmlns:a16="http://schemas.microsoft.com/office/drawing/2014/main" id="{91DD4697-DB31-441D-A33E-06A9C15D62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40" name="Text Box 38">
            <a:extLst>
              <a:ext uri="{FF2B5EF4-FFF2-40B4-BE49-F238E27FC236}">
                <a16:creationId xmlns:a16="http://schemas.microsoft.com/office/drawing/2014/main" id="{2E06F496-9D46-43BD-9ECD-92E7E3015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200741" name="Line 39">
            <a:extLst>
              <a:ext uri="{FF2B5EF4-FFF2-40B4-BE49-F238E27FC236}">
                <a16:creationId xmlns:a16="http://schemas.microsoft.com/office/drawing/2014/main" id="{6F3344FA-CABE-4214-89BC-5BDB49CD9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2" name="Text Box 40">
            <a:extLst>
              <a:ext uri="{FF2B5EF4-FFF2-40B4-BE49-F238E27FC236}">
                <a16:creationId xmlns:a16="http://schemas.microsoft.com/office/drawing/2014/main" id="{09549580-5AF4-439F-AB99-74493FD2F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200743" name="Line 41">
            <a:extLst>
              <a:ext uri="{FF2B5EF4-FFF2-40B4-BE49-F238E27FC236}">
                <a16:creationId xmlns:a16="http://schemas.microsoft.com/office/drawing/2014/main" id="{15FC1899-89F2-4500-BCFF-31D736045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4" name="Line 42">
            <a:extLst>
              <a:ext uri="{FF2B5EF4-FFF2-40B4-BE49-F238E27FC236}">
                <a16:creationId xmlns:a16="http://schemas.microsoft.com/office/drawing/2014/main" id="{CD1AB864-B453-4E28-9ED3-DBB0094F0E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5" name="Text Box 43">
            <a:extLst>
              <a:ext uri="{FF2B5EF4-FFF2-40B4-BE49-F238E27FC236}">
                <a16:creationId xmlns:a16="http://schemas.microsoft.com/office/drawing/2014/main" id="{48A92783-0A59-451F-9008-794D0DB98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0746" name="Line 44">
            <a:extLst>
              <a:ext uri="{FF2B5EF4-FFF2-40B4-BE49-F238E27FC236}">
                <a16:creationId xmlns:a16="http://schemas.microsoft.com/office/drawing/2014/main" id="{8741E775-249F-4DB8-906A-1F8F5672E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7" name="Text Box 45">
            <a:extLst>
              <a:ext uri="{FF2B5EF4-FFF2-40B4-BE49-F238E27FC236}">
                <a16:creationId xmlns:a16="http://schemas.microsoft.com/office/drawing/2014/main" id="{0AF928F5-6CBE-4B8C-B590-E0438817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0748" name="Line 46">
            <a:extLst>
              <a:ext uri="{FF2B5EF4-FFF2-40B4-BE49-F238E27FC236}">
                <a16:creationId xmlns:a16="http://schemas.microsoft.com/office/drawing/2014/main" id="{2B6874A5-5645-4C76-99DB-30DA6A94F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9" name="Text Box 47">
            <a:extLst>
              <a:ext uri="{FF2B5EF4-FFF2-40B4-BE49-F238E27FC236}">
                <a16:creationId xmlns:a16="http://schemas.microsoft.com/office/drawing/2014/main" id="{D3A6B663-7C61-4E87-A18F-853C24FB3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Respir. centre</a:t>
            </a:r>
          </a:p>
        </p:txBody>
      </p:sp>
      <p:sp>
        <p:nvSpPr>
          <p:cNvPr id="200750" name="AutoShape 48">
            <a:extLst>
              <a:ext uri="{FF2B5EF4-FFF2-40B4-BE49-F238E27FC236}">
                <a16:creationId xmlns:a16="http://schemas.microsoft.com/office/drawing/2014/main" id="{BA213CD7-DDE9-49FA-AB0F-3FAF6C3E9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compensation</a:t>
            </a:r>
            <a:endParaRPr lang="cs-CZ" altLang="cs-CZ" sz="1800"/>
          </a:p>
        </p:txBody>
      </p:sp>
      <p:sp>
        <p:nvSpPr>
          <p:cNvPr id="200751" name="Text Box 49">
            <a:extLst>
              <a:ext uri="{FF2B5EF4-FFF2-40B4-BE49-F238E27FC236}">
                <a16:creationId xmlns:a16="http://schemas.microsoft.com/office/drawing/2014/main" id="{A47DFC0B-7E69-4B83-A7E4-46341FE8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</a:t>
            </a:r>
            <a:r>
              <a:rPr lang="cs-CZ" altLang="cs-CZ" sz="2800"/>
              <a:t>VE = </a:t>
            </a:r>
            <a:r>
              <a:rPr lang="cs-CZ" altLang="cs-CZ" sz="2400"/>
              <a:t>VD</a:t>
            </a:r>
            <a:r>
              <a:rPr lang="cs-CZ" altLang="cs-CZ" sz="2800"/>
              <a:t> + </a:t>
            </a:r>
            <a:r>
              <a:rPr lang="cs-CZ" altLang="cs-CZ" sz="1800"/>
              <a:t>VA1</a:t>
            </a:r>
            <a:r>
              <a:rPr lang="cs-CZ" altLang="cs-CZ" sz="1600"/>
              <a:t> +  </a:t>
            </a:r>
            <a:r>
              <a:rPr lang="cs-CZ" altLang="cs-CZ"/>
              <a:t>VA2</a:t>
            </a:r>
          </a:p>
        </p:txBody>
      </p:sp>
      <p:sp>
        <p:nvSpPr>
          <p:cNvPr id="200752" name="Oval 50">
            <a:extLst>
              <a:ext uri="{FF2B5EF4-FFF2-40B4-BE49-F238E27FC236}">
                <a16:creationId xmlns:a16="http://schemas.microsoft.com/office/drawing/2014/main" id="{B4FE30A3-2A1E-4A1B-9F97-F795794F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200753" name="Line 51">
            <a:extLst>
              <a:ext uri="{FF2B5EF4-FFF2-40B4-BE49-F238E27FC236}">
                <a16:creationId xmlns:a16="http://schemas.microsoft.com/office/drawing/2014/main" id="{32271FD1-BE89-4D69-9F65-CBDDAD0A32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4" name="Text Box 52">
            <a:extLst>
              <a:ext uri="{FF2B5EF4-FFF2-40B4-BE49-F238E27FC236}">
                <a16:creationId xmlns:a16="http://schemas.microsoft.com/office/drawing/2014/main" id="{FD672D83-8C52-4970-B6A7-95733F64A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55" name="Text Box 53">
            <a:extLst>
              <a:ext uri="{FF2B5EF4-FFF2-40B4-BE49-F238E27FC236}">
                <a16:creationId xmlns:a16="http://schemas.microsoft.com/office/drawing/2014/main" id="{B65178D4-E922-4D82-B3AF-42C6B00F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56" name="Line 54">
            <a:extLst>
              <a:ext uri="{FF2B5EF4-FFF2-40B4-BE49-F238E27FC236}">
                <a16:creationId xmlns:a16="http://schemas.microsoft.com/office/drawing/2014/main" id="{9779299B-6C64-4905-9F4E-52EBC27D36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7" name="Oval 55">
            <a:extLst>
              <a:ext uri="{FF2B5EF4-FFF2-40B4-BE49-F238E27FC236}">
                <a16:creationId xmlns:a16="http://schemas.microsoft.com/office/drawing/2014/main" id="{43046738-034A-40C8-AA8A-6B906B4A7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200758" name="Text Box 56">
            <a:extLst>
              <a:ext uri="{FF2B5EF4-FFF2-40B4-BE49-F238E27FC236}">
                <a16:creationId xmlns:a16="http://schemas.microsoft.com/office/drawing/2014/main" id="{68ED0E82-909E-4616-8F42-ECCB5962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59" name="Text Box 57">
            <a:extLst>
              <a:ext uri="{FF2B5EF4-FFF2-40B4-BE49-F238E27FC236}">
                <a16:creationId xmlns:a16="http://schemas.microsoft.com/office/drawing/2014/main" id="{072E3525-1259-43CB-AF5D-3FEEA066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0760" name="Line 58">
            <a:extLst>
              <a:ext uri="{FF2B5EF4-FFF2-40B4-BE49-F238E27FC236}">
                <a16:creationId xmlns:a16="http://schemas.microsoft.com/office/drawing/2014/main" id="{0DEC6C9A-0AFF-4993-AB73-C174054525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1" name="Text Box 59">
            <a:extLst>
              <a:ext uri="{FF2B5EF4-FFF2-40B4-BE49-F238E27FC236}">
                <a16:creationId xmlns:a16="http://schemas.microsoft.com/office/drawing/2014/main" id="{94AE24C9-19BA-454C-9B1A-23355D02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200762" name="Text Box 60">
            <a:extLst>
              <a:ext uri="{FF2B5EF4-FFF2-40B4-BE49-F238E27FC236}">
                <a16:creationId xmlns:a16="http://schemas.microsoft.com/office/drawing/2014/main" id="{72EA9067-D2EC-4E91-AC08-4DBAE027B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200763" name="Line 61">
            <a:extLst>
              <a:ext uri="{FF2B5EF4-FFF2-40B4-BE49-F238E27FC236}">
                <a16:creationId xmlns:a16="http://schemas.microsoft.com/office/drawing/2014/main" id="{548504F3-2980-4DDC-B67F-091ED417A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4" name="Line 62">
            <a:extLst>
              <a:ext uri="{FF2B5EF4-FFF2-40B4-BE49-F238E27FC236}">
                <a16:creationId xmlns:a16="http://schemas.microsoft.com/office/drawing/2014/main" id="{32EBD16D-FF1C-4445-AC3F-B09999D82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5" name="Line 63">
            <a:extLst>
              <a:ext uri="{FF2B5EF4-FFF2-40B4-BE49-F238E27FC236}">
                <a16:creationId xmlns:a16="http://schemas.microsoft.com/office/drawing/2014/main" id="{80B3F863-9F34-4918-9CAF-F21532E53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6" name="Line 64">
            <a:extLst>
              <a:ext uri="{FF2B5EF4-FFF2-40B4-BE49-F238E27FC236}">
                <a16:creationId xmlns:a16="http://schemas.microsoft.com/office/drawing/2014/main" id="{E75F4F73-BA3E-47AD-9A84-B1298D83D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7" name="Line 65">
            <a:extLst>
              <a:ext uri="{FF2B5EF4-FFF2-40B4-BE49-F238E27FC236}">
                <a16:creationId xmlns:a16="http://schemas.microsoft.com/office/drawing/2014/main" id="{E0F212FF-A13B-4BEC-A8A7-8F06A2227A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8" name="Text Box 66">
            <a:extLst>
              <a:ext uri="{FF2B5EF4-FFF2-40B4-BE49-F238E27FC236}">
                <a16:creationId xmlns:a16="http://schemas.microsoft.com/office/drawing/2014/main" id="{B901F0BF-C515-4DCD-955D-8FFD8B65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1455738"/>
            <a:ext cx="390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Compensatory increase</a:t>
            </a:r>
            <a:r>
              <a:rPr lang="cs-CZ" altLang="cs-CZ" sz="1800"/>
              <a:t> of VA1, VA2</a:t>
            </a:r>
          </a:p>
        </p:txBody>
      </p:sp>
      <p:sp>
        <p:nvSpPr>
          <p:cNvPr id="200769" name="Line 67">
            <a:extLst>
              <a:ext uri="{FF2B5EF4-FFF2-40B4-BE49-F238E27FC236}">
                <a16:creationId xmlns:a16="http://schemas.microsoft.com/office/drawing/2014/main" id="{EC8406C5-1FB2-4F97-807B-EDC6F50C9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0" name="Line 68">
            <a:extLst>
              <a:ext uri="{FF2B5EF4-FFF2-40B4-BE49-F238E27FC236}">
                <a16:creationId xmlns:a16="http://schemas.microsoft.com/office/drawing/2014/main" id="{59734E46-4E82-489D-9B20-D58D25CA75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1" name="Line 69">
            <a:extLst>
              <a:ext uri="{FF2B5EF4-FFF2-40B4-BE49-F238E27FC236}">
                <a16:creationId xmlns:a16="http://schemas.microsoft.com/office/drawing/2014/main" id="{FD63471D-ABEF-4439-A800-3C0810739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2" name="Text Box 70">
            <a:extLst>
              <a:ext uri="{FF2B5EF4-FFF2-40B4-BE49-F238E27FC236}">
                <a16:creationId xmlns:a16="http://schemas.microsoft.com/office/drawing/2014/main" id="{9539C650-6C9A-4A7F-A67D-EC2101AB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</a:rPr>
              <a:t>norm.</a:t>
            </a:r>
          </a:p>
        </p:txBody>
      </p:sp>
      <p:sp>
        <p:nvSpPr>
          <p:cNvPr id="200773" name="Text Box 71">
            <a:extLst>
              <a:ext uri="{FF2B5EF4-FFF2-40B4-BE49-F238E27FC236}">
                <a16:creationId xmlns:a16="http://schemas.microsoft.com/office/drawing/2014/main" id="{F1DE3C4F-57BA-41F6-83DA-722DB383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0774" name="Line 72">
            <a:extLst>
              <a:ext uri="{FF2B5EF4-FFF2-40B4-BE49-F238E27FC236}">
                <a16:creationId xmlns:a16="http://schemas.microsoft.com/office/drawing/2014/main" id="{5AA877D9-309F-46AF-8431-26E89C8D1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5" name="Freeform 73">
            <a:extLst>
              <a:ext uri="{FF2B5EF4-FFF2-40B4-BE49-F238E27FC236}">
                <a16:creationId xmlns:a16="http://schemas.microsoft.com/office/drawing/2014/main" id="{DC32B2B4-64B3-47A5-976E-2853E5BD2634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6" name="Freeform 74">
            <a:extLst>
              <a:ext uri="{FF2B5EF4-FFF2-40B4-BE49-F238E27FC236}">
                <a16:creationId xmlns:a16="http://schemas.microsoft.com/office/drawing/2014/main" id="{9C42426B-1A98-460B-A269-BB3DBC9A9322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7" name="Freeform 75">
            <a:extLst>
              <a:ext uri="{FF2B5EF4-FFF2-40B4-BE49-F238E27FC236}">
                <a16:creationId xmlns:a16="http://schemas.microsoft.com/office/drawing/2014/main" id="{676652B4-5B15-4FE1-A580-2D64A286AE9F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8" name="Line 76">
            <a:extLst>
              <a:ext uri="{FF2B5EF4-FFF2-40B4-BE49-F238E27FC236}">
                <a16:creationId xmlns:a16="http://schemas.microsoft.com/office/drawing/2014/main" id="{7BA3B060-1556-4D1F-B2A6-3239E1DCE6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9" name="Line 77">
            <a:extLst>
              <a:ext uri="{FF2B5EF4-FFF2-40B4-BE49-F238E27FC236}">
                <a16:creationId xmlns:a16="http://schemas.microsoft.com/office/drawing/2014/main" id="{1D495EC4-D6C4-494E-BCF4-D9445CC996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80" name="Line 78">
            <a:extLst>
              <a:ext uri="{FF2B5EF4-FFF2-40B4-BE49-F238E27FC236}">
                <a16:creationId xmlns:a16="http://schemas.microsoft.com/office/drawing/2014/main" id="{321D3349-2502-43B4-8DA4-5FD5040FC3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81" name="Line 79">
            <a:extLst>
              <a:ext uri="{FF2B5EF4-FFF2-40B4-BE49-F238E27FC236}">
                <a16:creationId xmlns:a16="http://schemas.microsoft.com/office/drawing/2014/main" id="{0D3DDD6B-9597-4849-A0D0-55894B9FEA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82" name="Line 80">
            <a:extLst>
              <a:ext uri="{FF2B5EF4-FFF2-40B4-BE49-F238E27FC236}">
                <a16:creationId xmlns:a16="http://schemas.microsoft.com/office/drawing/2014/main" id="{393CB9B0-42E2-4F5A-865B-376B5AC96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83" name="Line 81">
            <a:extLst>
              <a:ext uri="{FF2B5EF4-FFF2-40B4-BE49-F238E27FC236}">
                <a16:creationId xmlns:a16="http://schemas.microsoft.com/office/drawing/2014/main" id="{271BCD55-5DBC-4914-99A9-1DBEAD3191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84" name="Text Box 82">
            <a:extLst>
              <a:ext uri="{FF2B5EF4-FFF2-40B4-BE49-F238E27FC236}">
                <a16:creationId xmlns:a16="http://schemas.microsoft.com/office/drawing/2014/main" id="{2AF86BB7-5E89-44A9-AA8C-C8FDCB46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6" y="4067175"/>
            <a:ext cx="474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accent2"/>
                </a:solidFill>
              </a:rPr>
              <a:t>Partial respiratory insufficiency</a:t>
            </a:r>
          </a:p>
        </p:txBody>
      </p:sp>
      <p:sp>
        <p:nvSpPr>
          <p:cNvPr id="200785" name="Text Box 83">
            <a:extLst>
              <a:ext uri="{FF2B5EF4-FFF2-40B4-BE49-F238E27FC236}">
                <a16:creationId xmlns:a16="http://schemas.microsoft.com/office/drawing/2014/main" id="{040D85E9-B21D-48B9-92C7-60E329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1" y="4741864"/>
            <a:ext cx="4079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Hyperventilated alveoli are able to maintain normal pCO</a:t>
            </a:r>
            <a:r>
              <a:rPr lang="cs-CZ" altLang="cs-CZ" sz="2000" baseline="-25000"/>
              <a:t>2</a:t>
            </a:r>
            <a:r>
              <a:rPr lang="cs-CZ" altLang="cs-CZ" sz="2000"/>
              <a:t> level, but they are not keep up normal level of pO</a:t>
            </a:r>
            <a:r>
              <a:rPr lang="cs-CZ" altLang="cs-CZ" sz="2000" baseline="-25000"/>
              <a:t>2</a:t>
            </a:r>
            <a:r>
              <a:rPr lang="cs-CZ" altLang="cs-CZ" sz="2000"/>
              <a:t>, therefore </a:t>
            </a:r>
            <a:r>
              <a:rPr lang="cs-CZ" altLang="cs-CZ" sz="1800"/>
              <a:t>pO</a:t>
            </a:r>
            <a:r>
              <a:rPr lang="cs-CZ" altLang="cs-CZ" sz="1800" baseline="-25000"/>
              <a:t>2</a:t>
            </a:r>
            <a:r>
              <a:rPr lang="cs-CZ" altLang="cs-CZ" sz="1800"/>
              <a:t> drop</a:t>
            </a:r>
            <a:r>
              <a:rPr lang="cs-CZ" altLang="cs-CZ" sz="20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Patient suffer from </a:t>
            </a:r>
            <a:r>
              <a:rPr lang="cs-CZ" altLang="cs-CZ" sz="2000" b="1"/>
              <a:t>normocapnia</a:t>
            </a:r>
            <a:r>
              <a:rPr lang="cs-CZ" altLang="cs-CZ" sz="2000"/>
              <a:t> a </a:t>
            </a:r>
            <a:r>
              <a:rPr lang="cs-CZ" altLang="cs-CZ" sz="2000" b="1"/>
              <a:t>hypoxia</a:t>
            </a:r>
            <a:r>
              <a:rPr lang="cs-CZ" altLang="cs-CZ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51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reeform 2">
            <a:extLst>
              <a:ext uri="{FF2B5EF4-FFF2-40B4-BE49-F238E27FC236}">
                <a16:creationId xmlns:a16="http://schemas.microsoft.com/office/drawing/2014/main" id="{37202BA9-7CCA-4B90-9C69-11B87DC424FD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55" name="Freeform 3">
            <a:extLst>
              <a:ext uri="{FF2B5EF4-FFF2-40B4-BE49-F238E27FC236}">
                <a16:creationId xmlns:a16="http://schemas.microsoft.com/office/drawing/2014/main" id="{BDE7C45F-34A9-40AE-B604-3EA2C8741A7B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2FD72218-F856-4A86-A00E-5C129599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57" name="Line 5">
            <a:extLst>
              <a:ext uri="{FF2B5EF4-FFF2-40B4-BE49-F238E27FC236}">
                <a16:creationId xmlns:a16="http://schemas.microsoft.com/office/drawing/2014/main" id="{D807D959-0328-4C92-9101-27401D102A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58" name="Text Box 6">
            <a:extLst>
              <a:ext uri="{FF2B5EF4-FFF2-40B4-BE49-F238E27FC236}">
                <a16:creationId xmlns:a16="http://schemas.microsoft.com/office/drawing/2014/main" id="{6C69FCFD-EF3D-44C9-A450-2B636CEA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759" name="Text Box 7">
            <a:extLst>
              <a:ext uri="{FF2B5EF4-FFF2-40B4-BE49-F238E27FC236}">
                <a16:creationId xmlns:a16="http://schemas.microsoft.com/office/drawing/2014/main" id="{E619B559-313B-420F-B888-97B7EA85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760" name="Line 8">
            <a:extLst>
              <a:ext uri="{FF2B5EF4-FFF2-40B4-BE49-F238E27FC236}">
                <a16:creationId xmlns:a16="http://schemas.microsoft.com/office/drawing/2014/main" id="{26D30995-7923-4AB1-8151-6FC535813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1" name="Text Box 9">
            <a:extLst>
              <a:ext uri="{FF2B5EF4-FFF2-40B4-BE49-F238E27FC236}">
                <a16:creationId xmlns:a16="http://schemas.microsoft.com/office/drawing/2014/main" id="{2E773BE1-14CF-4796-B639-A6DE62C8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(  </a:t>
            </a:r>
            <a:r>
              <a:rPr lang="cs-CZ" altLang="cs-CZ" sz="1200" b="1"/>
              <a:t>VA1</a:t>
            </a:r>
            <a:r>
              <a:rPr lang="cs-CZ" altLang="cs-CZ" sz="1800"/>
              <a:t> +  </a:t>
            </a:r>
            <a:r>
              <a:rPr lang="cs-CZ" altLang="cs-CZ" sz="2000"/>
              <a:t>VA2</a:t>
            </a:r>
            <a:r>
              <a:rPr lang="cs-CZ" altLang="cs-CZ" sz="1800"/>
              <a:t>)</a:t>
            </a:r>
          </a:p>
        </p:txBody>
      </p:sp>
      <p:sp>
        <p:nvSpPr>
          <p:cNvPr id="202762" name="Text Box 10">
            <a:extLst>
              <a:ext uri="{FF2B5EF4-FFF2-40B4-BE49-F238E27FC236}">
                <a16:creationId xmlns:a16="http://schemas.microsoft.com/office/drawing/2014/main" id="{07E9685C-73A2-4EB0-8CD4-594D6A45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Hypoventilated alveolus</a:t>
            </a:r>
          </a:p>
        </p:txBody>
      </p:sp>
      <p:sp>
        <p:nvSpPr>
          <p:cNvPr id="202763" name="Rectangle 11">
            <a:extLst>
              <a:ext uri="{FF2B5EF4-FFF2-40B4-BE49-F238E27FC236}">
                <a16:creationId xmlns:a16="http://schemas.microsoft.com/office/drawing/2014/main" id="{5DA9316A-CCE6-4B3A-8329-D4847C75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64" name="Line 12">
            <a:extLst>
              <a:ext uri="{FF2B5EF4-FFF2-40B4-BE49-F238E27FC236}">
                <a16:creationId xmlns:a16="http://schemas.microsoft.com/office/drawing/2014/main" id="{A2AA20BC-883A-4298-A11D-5142AF7A5A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5" name="Text Box 13">
            <a:extLst>
              <a:ext uri="{FF2B5EF4-FFF2-40B4-BE49-F238E27FC236}">
                <a16:creationId xmlns:a16="http://schemas.microsoft.com/office/drawing/2014/main" id="{FB488C36-F57F-4995-A6F5-E58D559D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766" name="Text Box 14">
            <a:extLst>
              <a:ext uri="{FF2B5EF4-FFF2-40B4-BE49-F238E27FC236}">
                <a16:creationId xmlns:a16="http://schemas.microsoft.com/office/drawing/2014/main" id="{61637A14-E23B-49D2-900E-2777A710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767" name="Line 15">
            <a:extLst>
              <a:ext uri="{FF2B5EF4-FFF2-40B4-BE49-F238E27FC236}">
                <a16:creationId xmlns:a16="http://schemas.microsoft.com/office/drawing/2014/main" id="{DE1EAF17-57A7-47AF-A418-BE7C3AD4A8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Text Box 16">
            <a:extLst>
              <a:ext uri="{FF2B5EF4-FFF2-40B4-BE49-F238E27FC236}">
                <a16:creationId xmlns:a16="http://schemas.microsoft.com/office/drawing/2014/main" id="{00E822AD-702B-47D3-8CEB-B19249C7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Hyperventilated alveolus</a:t>
            </a:r>
          </a:p>
        </p:txBody>
      </p:sp>
      <p:sp>
        <p:nvSpPr>
          <p:cNvPr id="202769" name="Oval 17">
            <a:extLst>
              <a:ext uri="{FF2B5EF4-FFF2-40B4-BE49-F238E27FC236}">
                <a16:creationId xmlns:a16="http://schemas.microsoft.com/office/drawing/2014/main" id="{066A9796-B190-4695-99DE-17300B2858B4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70" name="Oval 18">
            <a:extLst>
              <a:ext uri="{FF2B5EF4-FFF2-40B4-BE49-F238E27FC236}">
                <a16:creationId xmlns:a16="http://schemas.microsoft.com/office/drawing/2014/main" id="{F73A852E-648E-47B0-933B-1E2B7D1786AA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71" name="Rectangle 19">
            <a:extLst>
              <a:ext uri="{FF2B5EF4-FFF2-40B4-BE49-F238E27FC236}">
                <a16:creationId xmlns:a16="http://schemas.microsoft.com/office/drawing/2014/main" id="{E84ED6A8-500D-4A2D-A693-B3D83519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72" name="Line 20">
            <a:extLst>
              <a:ext uri="{FF2B5EF4-FFF2-40B4-BE49-F238E27FC236}">
                <a16:creationId xmlns:a16="http://schemas.microsoft.com/office/drawing/2014/main" id="{DA161E54-7218-4EC1-A632-8BD48A749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3" name="Line 21">
            <a:extLst>
              <a:ext uri="{FF2B5EF4-FFF2-40B4-BE49-F238E27FC236}">
                <a16:creationId xmlns:a16="http://schemas.microsoft.com/office/drawing/2014/main" id="{FCF5F2CA-3F7F-4966-8978-D0728BFF1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4" name="Oval 22">
            <a:extLst>
              <a:ext uri="{FF2B5EF4-FFF2-40B4-BE49-F238E27FC236}">
                <a16:creationId xmlns:a16="http://schemas.microsoft.com/office/drawing/2014/main" id="{6924B0DD-2EE7-47CA-BE9B-9060648C1B3B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75" name="Rectangle 23">
            <a:extLst>
              <a:ext uri="{FF2B5EF4-FFF2-40B4-BE49-F238E27FC236}">
                <a16:creationId xmlns:a16="http://schemas.microsoft.com/office/drawing/2014/main" id="{6BBFD29B-C94F-4BFB-ADA0-A153AA714530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76" name="Line 24">
            <a:extLst>
              <a:ext uri="{FF2B5EF4-FFF2-40B4-BE49-F238E27FC236}">
                <a16:creationId xmlns:a16="http://schemas.microsoft.com/office/drawing/2014/main" id="{FCAEB3AB-F44B-49B2-82F7-8DC2AD5706CA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7" name="Line 25">
            <a:extLst>
              <a:ext uri="{FF2B5EF4-FFF2-40B4-BE49-F238E27FC236}">
                <a16:creationId xmlns:a16="http://schemas.microsoft.com/office/drawing/2014/main" id="{E9A63CE5-B4F2-4BB9-9E87-F81F1489F33F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8" name="Oval 26">
            <a:extLst>
              <a:ext uri="{FF2B5EF4-FFF2-40B4-BE49-F238E27FC236}">
                <a16:creationId xmlns:a16="http://schemas.microsoft.com/office/drawing/2014/main" id="{BC52510D-5BDA-4F2B-83D4-999C4C301A97}"/>
              </a:ext>
            </a:extLst>
          </p:cNvPr>
          <p:cNvSpPr>
            <a:spLocks noChangeArrowheads="1"/>
          </p:cNvSpPr>
          <p:nvPr/>
        </p:nvSpPr>
        <p:spPr bwMode="auto">
          <a:xfrm rot="-175327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79" name="Rectangle 27">
            <a:extLst>
              <a:ext uri="{FF2B5EF4-FFF2-40B4-BE49-F238E27FC236}">
                <a16:creationId xmlns:a16="http://schemas.microsoft.com/office/drawing/2014/main" id="{A2A2AE1F-5143-42C0-98F2-0EEAE6D99730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2780" name="Line 28">
            <a:extLst>
              <a:ext uri="{FF2B5EF4-FFF2-40B4-BE49-F238E27FC236}">
                <a16:creationId xmlns:a16="http://schemas.microsoft.com/office/drawing/2014/main" id="{60120B81-2300-4733-807A-962769D34B66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81" name="Line 29">
            <a:extLst>
              <a:ext uri="{FF2B5EF4-FFF2-40B4-BE49-F238E27FC236}">
                <a16:creationId xmlns:a16="http://schemas.microsoft.com/office/drawing/2014/main" id="{BB66D68D-2D74-4545-A3FA-5BB0D658CEFD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82" name="Text Box 30">
            <a:extLst>
              <a:ext uri="{FF2B5EF4-FFF2-40B4-BE49-F238E27FC236}">
                <a16:creationId xmlns:a16="http://schemas.microsoft.com/office/drawing/2014/main" id="{F5E78AAD-3CE2-49EE-BDCC-2106CA80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202783" name="Text Box 31">
            <a:extLst>
              <a:ext uri="{FF2B5EF4-FFF2-40B4-BE49-F238E27FC236}">
                <a16:creationId xmlns:a16="http://schemas.microsoft.com/office/drawing/2014/main" id="{6D5CF6BD-2CC1-4E83-9CF8-F824023E3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202784" name="Line 32">
            <a:extLst>
              <a:ext uri="{FF2B5EF4-FFF2-40B4-BE49-F238E27FC236}">
                <a16:creationId xmlns:a16="http://schemas.microsoft.com/office/drawing/2014/main" id="{EA47928F-7B5D-4C2A-8D68-65D47263E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85" name="Line 33">
            <a:extLst>
              <a:ext uri="{FF2B5EF4-FFF2-40B4-BE49-F238E27FC236}">
                <a16:creationId xmlns:a16="http://schemas.microsoft.com/office/drawing/2014/main" id="{AD6FD563-CFD0-4B98-A9DE-B0EDBD162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2786" name="Group 34">
            <a:extLst>
              <a:ext uri="{FF2B5EF4-FFF2-40B4-BE49-F238E27FC236}">
                <a16:creationId xmlns:a16="http://schemas.microsoft.com/office/drawing/2014/main" id="{EEF21A06-F423-4AFA-9E7D-F402C47B4865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202835" name="Freeform 35">
              <a:extLst>
                <a:ext uri="{FF2B5EF4-FFF2-40B4-BE49-F238E27FC236}">
                  <a16:creationId xmlns:a16="http://schemas.microsoft.com/office/drawing/2014/main" id="{0C098E1E-806E-49A4-9E73-FD98357D2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6" name="Freeform 36">
              <a:extLst>
                <a:ext uri="{FF2B5EF4-FFF2-40B4-BE49-F238E27FC236}">
                  <a16:creationId xmlns:a16="http://schemas.microsoft.com/office/drawing/2014/main" id="{D7989791-DDB3-4075-BBE8-E462104FD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787" name="Text Box 37">
            <a:extLst>
              <a:ext uri="{FF2B5EF4-FFF2-40B4-BE49-F238E27FC236}">
                <a16:creationId xmlns:a16="http://schemas.microsoft.com/office/drawing/2014/main" id="{F26FF485-F54D-4056-B990-208B60F7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202788" name="Line 38">
            <a:extLst>
              <a:ext uri="{FF2B5EF4-FFF2-40B4-BE49-F238E27FC236}">
                <a16:creationId xmlns:a16="http://schemas.microsoft.com/office/drawing/2014/main" id="{B0E077C4-AF2A-49C9-B3A7-4F4355C1C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89" name="Text Box 39">
            <a:extLst>
              <a:ext uri="{FF2B5EF4-FFF2-40B4-BE49-F238E27FC236}">
                <a16:creationId xmlns:a16="http://schemas.microsoft.com/office/drawing/2014/main" id="{AAD54B69-30AC-48C6-B79D-C9272ED31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202790" name="Line 40">
            <a:extLst>
              <a:ext uri="{FF2B5EF4-FFF2-40B4-BE49-F238E27FC236}">
                <a16:creationId xmlns:a16="http://schemas.microsoft.com/office/drawing/2014/main" id="{A325B1BF-804D-46BA-A475-57B007D51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1" name="Line 41">
            <a:extLst>
              <a:ext uri="{FF2B5EF4-FFF2-40B4-BE49-F238E27FC236}">
                <a16:creationId xmlns:a16="http://schemas.microsoft.com/office/drawing/2014/main" id="{9C6227DD-4B6D-42D6-B029-0A17A147A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2" name="Text Box 42">
            <a:extLst>
              <a:ext uri="{FF2B5EF4-FFF2-40B4-BE49-F238E27FC236}">
                <a16:creationId xmlns:a16="http://schemas.microsoft.com/office/drawing/2014/main" id="{1E40A063-0BFD-476F-B621-994E5DB1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2793" name="Line 43">
            <a:extLst>
              <a:ext uri="{FF2B5EF4-FFF2-40B4-BE49-F238E27FC236}">
                <a16:creationId xmlns:a16="http://schemas.microsoft.com/office/drawing/2014/main" id="{990A8822-2FE5-47CE-A0D1-F66C3D3F4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4" name="Text Box 44">
            <a:extLst>
              <a:ext uri="{FF2B5EF4-FFF2-40B4-BE49-F238E27FC236}">
                <a16:creationId xmlns:a16="http://schemas.microsoft.com/office/drawing/2014/main" id="{465AD47C-B67A-4A86-905F-AF7C1F8B2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2795" name="Line 45">
            <a:extLst>
              <a:ext uri="{FF2B5EF4-FFF2-40B4-BE49-F238E27FC236}">
                <a16:creationId xmlns:a16="http://schemas.microsoft.com/office/drawing/2014/main" id="{696F9DCF-2804-45B3-888A-BA1A8026A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6" name="Text Box 46">
            <a:extLst>
              <a:ext uri="{FF2B5EF4-FFF2-40B4-BE49-F238E27FC236}">
                <a16:creationId xmlns:a16="http://schemas.microsoft.com/office/drawing/2014/main" id="{75EC2C79-4C70-4CA2-9E93-99289B0D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Respir. centre</a:t>
            </a:r>
          </a:p>
        </p:txBody>
      </p:sp>
      <p:sp>
        <p:nvSpPr>
          <p:cNvPr id="202797" name="AutoShape 47">
            <a:extLst>
              <a:ext uri="{FF2B5EF4-FFF2-40B4-BE49-F238E27FC236}">
                <a16:creationId xmlns:a16="http://schemas.microsoft.com/office/drawing/2014/main" id="{64B1D7DB-2804-495B-9875-F2621F7CF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compensation</a:t>
            </a:r>
            <a:endParaRPr lang="cs-CZ" altLang="cs-CZ" sz="1800"/>
          </a:p>
        </p:txBody>
      </p:sp>
      <p:sp>
        <p:nvSpPr>
          <p:cNvPr id="202798" name="Text Box 48">
            <a:extLst>
              <a:ext uri="{FF2B5EF4-FFF2-40B4-BE49-F238E27FC236}">
                <a16:creationId xmlns:a16="http://schemas.microsoft.com/office/drawing/2014/main" id="{70B92E06-6DDD-4160-988E-DBBE69953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</a:t>
            </a:r>
            <a:r>
              <a:rPr lang="cs-CZ" altLang="cs-CZ" sz="2800"/>
              <a:t>VE = </a:t>
            </a:r>
            <a:r>
              <a:rPr lang="cs-CZ" altLang="cs-CZ" sz="2400"/>
              <a:t>VD</a:t>
            </a:r>
            <a:r>
              <a:rPr lang="cs-CZ" altLang="cs-CZ" sz="2800"/>
              <a:t> + </a:t>
            </a:r>
            <a:r>
              <a:rPr lang="cs-CZ" altLang="cs-CZ" sz="1800"/>
              <a:t>VA1</a:t>
            </a:r>
            <a:r>
              <a:rPr lang="cs-CZ" altLang="cs-CZ" sz="1600"/>
              <a:t> +  </a:t>
            </a:r>
            <a:r>
              <a:rPr lang="cs-CZ" altLang="cs-CZ"/>
              <a:t>VA2</a:t>
            </a:r>
          </a:p>
        </p:txBody>
      </p:sp>
      <p:sp>
        <p:nvSpPr>
          <p:cNvPr id="202799" name="Oval 49">
            <a:extLst>
              <a:ext uri="{FF2B5EF4-FFF2-40B4-BE49-F238E27FC236}">
                <a16:creationId xmlns:a16="http://schemas.microsoft.com/office/drawing/2014/main" id="{7BA054F1-F738-4918-9529-5766553A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202800" name="Line 50">
            <a:extLst>
              <a:ext uri="{FF2B5EF4-FFF2-40B4-BE49-F238E27FC236}">
                <a16:creationId xmlns:a16="http://schemas.microsoft.com/office/drawing/2014/main" id="{7BAFCA54-38A4-4DAE-B13F-09D68F06B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01" name="Text Box 51">
            <a:extLst>
              <a:ext uri="{FF2B5EF4-FFF2-40B4-BE49-F238E27FC236}">
                <a16:creationId xmlns:a16="http://schemas.microsoft.com/office/drawing/2014/main" id="{82E31114-C4EE-4442-83A0-1FC9822C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802" name="Text Box 52">
            <a:extLst>
              <a:ext uri="{FF2B5EF4-FFF2-40B4-BE49-F238E27FC236}">
                <a16:creationId xmlns:a16="http://schemas.microsoft.com/office/drawing/2014/main" id="{488AA192-8372-4C54-A092-FE402486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803" name="Line 53">
            <a:extLst>
              <a:ext uri="{FF2B5EF4-FFF2-40B4-BE49-F238E27FC236}">
                <a16:creationId xmlns:a16="http://schemas.microsoft.com/office/drawing/2014/main" id="{2C0C02CB-FEBC-4B21-B6B0-06D5925A6A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04" name="Oval 54">
            <a:extLst>
              <a:ext uri="{FF2B5EF4-FFF2-40B4-BE49-F238E27FC236}">
                <a16:creationId xmlns:a16="http://schemas.microsoft.com/office/drawing/2014/main" id="{7A957F18-58D5-436F-91CF-53071E5DD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>
              <a:solidFill>
                <a:srgbClr val="FFCCCC"/>
              </a:solidFill>
            </a:endParaRPr>
          </a:p>
        </p:txBody>
      </p:sp>
      <p:sp>
        <p:nvSpPr>
          <p:cNvPr id="202805" name="Text Box 55">
            <a:extLst>
              <a:ext uri="{FF2B5EF4-FFF2-40B4-BE49-F238E27FC236}">
                <a16:creationId xmlns:a16="http://schemas.microsoft.com/office/drawing/2014/main" id="{1E41588A-353D-4C1D-9D0F-B734436AA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806" name="Text Box 56">
            <a:extLst>
              <a:ext uri="{FF2B5EF4-FFF2-40B4-BE49-F238E27FC236}">
                <a16:creationId xmlns:a16="http://schemas.microsoft.com/office/drawing/2014/main" id="{45D38102-6D46-45B7-BCE2-402A8776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202807" name="Line 57">
            <a:extLst>
              <a:ext uri="{FF2B5EF4-FFF2-40B4-BE49-F238E27FC236}">
                <a16:creationId xmlns:a16="http://schemas.microsoft.com/office/drawing/2014/main" id="{779267A8-CBFF-4C32-B2E2-DB58E06747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08" name="Text Box 58">
            <a:extLst>
              <a:ext uri="{FF2B5EF4-FFF2-40B4-BE49-F238E27FC236}">
                <a16:creationId xmlns:a16="http://schemas.microsoft.com/office/drawing/2014/main" id="{1446D812-124A-4266-89FD-1943BA79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VA</a:t>
            </a:r>
          </a:p>
        </p:txBody>
      </p:sp>
      <p:sp>
        <p:nvSpPr>
          <p:cNvPr id="202809" name="Text Box 59">
            <a:extLst>
              <a:ext uri="{FF2B5EF4-FFF2-40B4-BE49-F238E27FC236}">
                <a16:creationId xmlns:a16="http://schemas.microsoft.com/office/drawing/2014/main" id="{ECB7535D-0E5B-44A9-A3A8-D5C670CA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202810" name="Line 60">
            <a:extLst>
              <a:ext uri="{FF2B5EF4-FFF2-40B4-BE49-F238E27FC236}">
                <a16:creationId xmlns:a16="http://schemas.microsoft.com/office/drawing/2014/main" id="{65CF9FEF-FE01-41A7-B17D-A14ED67E9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1" name="Line 61">
            <a:extLst>
              <a:ext uri="{FF2B5EF4-FFF2-40B4-BE49-F238E27FC236}">
                <a16:creationId xmlns:a16="http://schemas.microsoft.com/office/drawing/2014/main" id="{54CAA7B9-FC29-4934-B123-5DC4FC718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2" name="Line 62">
            <a:extLst>
              <a:ext uri="{FF2B5EF4-FFF2-40B4-BE49-F238E27FC236}">
                <a16:creationId xmlns:a16="http://schemas.microsoft.com/office/drawing/2014/main" id="{7127C5BA-BBE6-4BFF-B99D-03C77D802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3" name="Line 63">
            <a:extLst>
              <a:ext uri="{FF2B5EF4-FFF2-40B4-BE49-F238E27FC236}">
                <a16:creationId xmlns:a16="http://schemas.microsoft.com/office/drawing/2014/main" id="{99AE7404-8AD8-44B3-9341-6502578BD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4" name="Line 64">
            <a:extLst>
              <a:ext uri="{FF2B5EF4-FFF2-40B4-BE49-F238E27FC236}">
                <a16:creationId xmlns:a16="http://schemas.microsoft.com/office/drawing/2014/main" id="{0AB32C38-DC66-4426-9E8A-CB55165C3F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5" name="Text Box 65">
            <a:extLst>
              <a:ext uri="{FF2B5EF4-FFF2-40B4-BE49-F238E27FC236}">
                <a16:creationId xmlns:a16="http://schemas.microsoft.com/office/drawing/2014/main" id="{EDA8987C-01F0-4629-A8FF-123C67FE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1509713"/>
            <a:ext cx="390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Compensatory increase</a:t>
            </a:r>
            <a:r>
              <a:rPr lang="cs-CZ" altLang="cs-CZ" sz="1800"/>
              <a:t> of VA1, VA2</a:t>
            </a:r>
          </a:p>
        </p:txBody>
      </p:sp>
      <p:sp>
        <p:nvSpPr>
          <p:cNvPr id="202816" name="Line 66">
            <a:extLst>
              <a:ext uri="{FF2B5EF4-FFF2-40B4-BE49-F238E27FC236}">
                <a16:creationId xmlns:a16="http://schemas.microsoft.com/office/drawing/2014/main" id="{C463FE1B-EAD7-41B0-A970-2DC3868806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7" name="Line 67">
            <a:extLst>
              <a:ext uri="{FF2B5EF4-FFF2-40B4-BE49-F238E27FC236}">
                <a16:creationId xmlns:a16="http://schemas.microsoft.com/office/drawing/2014/main" id="{E1823C23-9E7A-4613-8D22-A6A3CED74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8" name="Line 68">
            <a:extLst>
              <a:ext uri="{FF2B5EF4-FFF2-40B4-BE49-F238E27FC236}">
                <a16:creationId xmlns:a16="http://schemas.microsoft.com/office/drawing/2014/main" id="{C72E46FF-FB31-4F3C-8AC7-14CF23645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9" name="Text Box 69">
            <a:extLst>
              <a:ext uri="{FF2B5EF4-FFF2-40B4-BE49-F238E27FC236}">
                <a16:creationId xmlns:a16="http://schemas.microsoft.com/office/drawing/2014/main" id="{50253AE3-7EDA-4283-A1A6-EF23033A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376237"/>
          </a:xfrm>
          <a:prstGeom prst="rect">
            <a:avLst/>
          </a:prstGeom>
          <a:solidFill>
            <a:srgbClr val="E0F1F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pCO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  <a:endParaRPr lang="cs-CZ" altLang="cs-CZ" sz="1800" b="1">
              <a:solidFill>
                <a:schemeClr val="accent2"/>
              </a:solidFill>
            </a:endParaRPr>
          </a:p>
        </p:txBody>
      </p:sp>
      <p:sp>
        <p:nvSpPr>
          <p:cNvPr id="202820" name="Text Box 70">
            <a:extLst>
              <a:ext uri="{FF2B5EF4-FFF2-40B4-BE49-F238E27FC236}">
                <a16:creationId xmlns:a16="http://schemas.microsoft.com/office/drawing/2014/main" id="{56BD7AC1-2DE4-4635-95E4-5439B8997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2821" name="Line 71">
            <a:extLst>
              <a:ext uri="{FF2B5EF4-FFF2-40B4-BE49-F238E27FC236}">
                <a16:creationId xmlns:a16="http://schemas.microsoft.com/office/drawing/2014/main" id="{7B43911A-DF36-430B-8351-A73D4BF41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2" name="Freeform 72">
            <a:extLst>
              <a:ext uri="{FF2B5EF4-FFF2-40B4-BE49-F238E27FC236}">
                <a16:creationId xmlns:a16="http://schemas.microsoft.com/office/drawing/2014/main" id="{1A48F657-A7B1-4155-9AB9-095546C985D2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3" name="Freeform 73">
            <a:extLst>
              <a:ext uri="{FF2B5EF4-FFF2-40B4-BE49-F238E27FC236}">
                <a16:creationId xmlns:a16="http://schemas.microsoft.com/office/drawing/2014/main" id="{C71BC88D-F05A-4964-9A46-57E1E9DF2355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4" name="Freeform 74">
            <a:extLst>
              <a:ext uri="{FF2B5EF4-FFF2-40B4-BE49-F238E27FC236}">
                <a16:creationId xmlns:a16="http://schemas.microsoft.com/office/drawing/2014/main" id="{8742BD6C-FBAC-40DD-A617-E1C764B6AAB5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5" name="Line 75">
            <a:extLst>
              <a:ext uri="{FF2B5EF4-FFF2-40B4-BE49-F238E27FC236}">
                <a16:creationId xmlns:a16="http://schemas.microsoft.com/office/drawing/2014/main" id="{4285901C-1871-4E37-8C0C-4C8E2E65DB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6" name="Line 76">
            <a:extLst>
              <a:ext uri="{FF2B5EF4-FFF2-40B4-BE49-F238E27FC236}">
                <a16:creationId xmlns:a16="http://schemas.microsoft.com/office/drawing/2014/main" id="{23B9C76D-33F3-419A-B61B-4078C30889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7" name="Line 77">
            <a:extLst>
              <a:ext uri="{FF2B5EF4-FFF2-40B4-BE49-F238E27FC236}">
                <a16:creationId xmlns:a16="http://schemas.microsoft.com/office/drawing/2014/main" id="{28ED8054-E525-4EE9-A209-A56DFF41A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8" name="Line 78">
            <a:extLst>
              <a:ext uri="{FF2B5EF4-FFF2-40B4-BE49-F238E27FC236}">
                <a16:creationId xmlns:a16="http://schemas.microsoft.com/office/drawing/2014/main" id="{A752D215-816D-426E-A788-9C35F122D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29" name="Line 79">
            <a:extLst>
              <a:ext uri="{FF2B5EF4-FFF2-40B4-BE49-F238E27FC236}">
                <a16:creationId xmlns:a16="http://schemas.microsoft.com/office/drawing/2014/main" id="{28B7CE07-9173-4B09-A87F-8DB6E9F1A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30" name="Line 80">
            <a:extLst>
              <a:ext uri="{FF2B5EF4-FFF2-40B4-BE49-F238E27FC236}">
                <a16:creationId xmlns:a16="http://schemas.microsoft.com/office/drawing/2014/main" id="{AB8C88AF-D5F8-4EB7-B726-0C0E51381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31" name="Text Box 81">
            <a:extLst>
              <a:ext uri="{FF2B5EF4-FFF2-40B4-BE49-F238E27FC236}">
                <a16:creationId xmlns:a16="http://schemas.microsoft.com/office/drawing/2014/main" id="{56487EAF-4CB8-47E6-8D72-8753F4D90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4067175"/>
            <a:ext cx="468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accent2"/>
                </a:solidFill>
              </a:rPr>
              <a:t>Global respiratory infufficiency</a:t>
            </a:r>
          </a:p>
        </p:txBody>
      </p:sp>
      <p:sp>
        <p:nvSpPr>
          <p:cNvPr id="202832" name="Text Box 82">
            <a:extLst>
              <a:ext uri="{FF2B5EF4-FFF2-40B4-BE49-F238E27FC236}">
                <a16:creationId xmlns:a16="http://schemas.microsoft.com/office/drawing/2014/main" id="{0BF16D39-B57F-48B3-AB18-AC176988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1" y="4741864"/>
            <a:ext cx="40798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Hyperventilated alveoli are unable to maintain normal pCO</a:t>
            </a:r>
            <a:r>
              <a:rPr lang="cs-CZ" altLang="cs-CZ" sz="2000" baseline="-25000"/>
              <a:t>2</a:t>
            </a:r>
            <a:r>
              <a:rPr lang="cs-CZ" altLang="cs-CZ" sz="2000"/>
              <a:t> level, </a:t>
            </a:r>
            <a:r>
              <a:rPr lang="cs-CZ" altLang="cs-CZ" sz="1800"/>
              <a:t>pCO2 level rises</a:t>
            </a:r>
            <a:r>
              <a:rPr lang="cs-CZ" altLang="cs-CZ" sz="2000"/>
              <a:t>. Pacient suffer from both </a:t>
            </a:r>
            <a:r>
              <a:rPr lang="cs-CZ" altLang="cs-CZ" sz="2000" b="1"/>
              <a:t>hypercapnia</a:t>
            </a:r>
            <a:r>
              <a:rPr lang="cs-CZ" altLang="cs-CZ" sz="2000"/>
              <a:t> a </a:t>
            </a:r>
            <a:r>
              <a:rPr lang="cs-CZ" altLang="cs-CZ" sz="2000" b="1"/>
              <a:t>hypoxia</a:t>
            </a:r>
            <a:r>
              <a:rPr lang="cs-CZ" altLang="cs-CZ" sz="2000"/>
              <a:t>.</a:t>
            </a:r>
          </a:p>
        </p:txBody>
      </p:sp>
      <p:sp>
        <p:nvSpPr>
          <p:cNvPr id="202833" name="Line 83">
            <a:extLst>
              <a:ext uri="{FF2B5EF4-FFF2-40B4-BE49-F238E27FC236}">
                <a16:creationId xmlns:a16="http://schemas.microsoft.com/office/drawing/2014/main" id="{6E603F30-E81F-4B91-85CC-8CFFD0E86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263" y="296068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34" name="Text Box 84">
            <a:extLst>
              <a:ext uri="{FF2B5EF4-FFF2-40B4-BE49-F238E27FC236}">
                <a16:creationId xmlns:a16="http://schemas.microsoft.com/office/drawing/2014/main" id="{F9B7868E-3BAC-4A20-9D72-5A5ADE26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0"/>
            <a:ext cx="704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i="1">
                <a:solidFill>
                  <a:schemeClr val="tx2"/>
                </a:solidFill>
              </a:rPr>
              <a:t>Global respiratory insufficiency</a:t>
            </a:r>
          </a:p>
        </p:txBody>
      </p:sp>
    </p:spTree>
    <p:extLst>
      <p:ext uri="{BB962C8B-B14F-4D97-AF65-F5344CB8AC3E}">
        <p14:creationId xmlns:p14="http://schemas.microsoft.com/office/powerpoint/2010/main" val="283555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3">
            <a:extLst>
              <a:ext uri="{FF2B5EF4-FFF2-40B4-BE49-F238E27FC236}">
                <a16:creationId xmlns:a16="http://schemas.microsoft.com/office/drawing/2014/main" id="{0F8D71F2-07CE-4777-80E9-DC131C55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410" y="6491288"/>
            <a:ext cx="607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chemeClr val="accent2"/>
                </a:solidFill>
              </a:rPr>
              <a:t>It is </a:t>
            </a:r>
            <a:r>
              <a:rPr lang="en-US" altLang="cs-CZ" sz="1800" u="sng" dirty="0">
                <a:solidFill>
                  <a:schemeClr val="accent2"/>
                </a:solidFill>
              </a:rPr>
              <a:t>expiration</a:t>
            </a:r>
            <a:r>
              <a:rPr lang="en-US" altLang="cs-CZ" sz="1800" dirty="0">
                <a:solidFill>
                  <a:schemeClr val="accent2"/>
                </a:solidFill>
              </a:rPr>
              <a:t> that is difficult with </a:t>
            </a:r>
            <a:r>
              <a:rPr lang="en-US" altLang="cs-CZ" sz="1800" dirty="0" err="1">
                <a:solidFill>
                  <a:schemeClr val="accent2"/>
                </a:solidFill>
              </a:rPr>
              <a:t>intrathoratic</a:t>
            </a:r>
            <a:r>
              <a:rPr lang="en-US" altLang="cs-CZ" sz="1800" dirty="0">
                <a:solidFill>
                  <a:schemeClr val="accent2"/>
                </a:solidFill>
              </a:rPr>
              <a:t> obstruction  </a:t>
            </a:r>
            <a:endParaRPr lang="cs-CZ" altLang="cs-CZ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169987" name="ShockwaveFlash1">
                  <a:extLst>
                    <a:ext uri="{FF2B5EF4-FFF2-40B4-BE49-F238E27FC236}">
                      <a16:creationId xmlns:a16="http://schemas.microsoft.com/office/drawing/2014/main" id="{FF4EEF6C-DA57-485A-8E0F-A7654761BB5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3750" y="0"/>
                  <a:ext cx="8604250" cy="6381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2393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reeform 110">
            <a:extLst>
              <a:ext uri="{FF2B5EF4-FFF2-40B4-BE49-F238E27FC236}">
                <a16:creationId xmlns:a16="http://schemas.microsoft.com/office/drawing/2014/main" id="{091F9E19-A55E-4866-A661-662CE2C4658A}"/>
              </a:ext>
            </a:extLst>
          </p:cNvPr>
          <p:cNvSpPr>
            <a:spLocks/>
          </p:cNvSpPr>
          <p:nvPr/>
        </p:nvSpPr>
        <p:spPr bwMode="auto">
          <a:xfrm>
            <a:off x="3865563" y="5392738"/>
            <a:ext cx="582612" cy="787400"/>
          </a:xfrm>
          <a:custGeom>
            <a:avLst/>
            <a:gdLst>
              <a:gd name="T0" fmla="*/ 2147483646 w 367"/>
              <a:gd name="T1" fmla="*/ 2147483646 h 496"/>
              <a:gd name="T2" fmla="*/ 2147483646 w 367"/>
              <a:gd name="T3" fmla="*/ 2147483646 h 496"/>
              <a:gd name="T4" fmla="*/ 2147483646 w 367"/>
              <a:gd name="T5" fmla="*/ 2147483646 h 496"/>
              <a:gd name="T6" fmla="*/ 2147483646 w 367"/>
              <a:gd name="T7" fmla="*/ 2147483646 h 496"/>
              <a:gd name="T8" fmla="*/ 2147483646 w 367"/>
              <a:gd name="T9" fmla="*/ 2147483646 h 496"/>
              <a:gd name="T10" fmla="*/ 2147483646 w 367"/>
              <a:gd name="T11" fmla="*/ 2147483646 h 496"/>
              <a:gd name="T12" fmla="*/ 2147483646 w 367"/>
              <a:gd name="T13" fmla="*/ 2147483646 h 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7"/>
              <a:gd name="T22" fmla="*/ 0 h 496"/>
              <a:gd name="T23" fmla="*/ 367 w 367"/>
              <a:gd name="T24" fmla="*/ 496 h 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7" h="496">
                <a:moveTo>
                  <a:pt x="73" y="12"/>
                </a:moveTo>
                <a:cubicBezTo>
                  <a:pt x="124" y="26"/>
                  <a:pt x="279" y="88"/>
                  <a:pt x="323" y="149"/>
                </a:cubicBezTo>
                <a:cubicBezTo>
                  <a:pt x="367" y="210"/>
                  <a:pt x="350" y="320"/>
                  <a:pt x="336" y="377"/>
                </a:cubicBezTo>
                <a:cubicBezTo>
                  <a:pt x="322" y="434"/>
                  <a:pt x="288" y="492"/>
                  <a:pt x="238" y="494"/>
                </a:cubicBezTo>
                <a:cubicBezTo>
                  <a:pt x="188" y="496"/>
                  <a:pt x="74" y="463"/>
                  <a:pt x="37" y="391"/>
                </a:cubicBezTo>
                <a:cubicBezTo>
                  <a:pt x="0" y="319"/>
                  <a:pt x="12" y="126"/>
                  <a:pt x="18" y="63"/>
                </a:cubicBezTo>
                <a:cubicBezTo>
                  <a:pt x="24" y="0"/>
                  <a:pt x="62" y="23"/>
                  <a:pt x="73" y="12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35" name="Oval 3">
            <a:extLst>
              <a:ext uri="{FF2B5EF4-FFF2-40B4-BE49-F238E27FC236}">
                <a16:creationId xmlns:a16="http://schemas.microsoft.com/office/drawing/2014/main" id="{A737B6FB-8FDD-4DF5-AAE2-FE2A5161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2997200"/>
            <a:ext cx="1223962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36" name="Line 6">
            <a:extLst>
              <a:ext uri="{FF2B5EF4-FFF2-40B4-BE49-F238E27FC236}">
                <a16:creationId xmlns:a16="http://schemas.microsoft.com/office/drawing/2014/main" id="{41AE690E-6C9B-4652-A7BE-E5C622DB9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9" y="2565401"/>
            <a:ext cx="71437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7" name="Line 7">
            <a:extLst>
              <a:ext uri="{FF2B5EF4-FFF2-40B4-BE49-F238E27FC236}">
                <a16:creationId xmlns:a16="http://schemas.microsoft.com/office/drawing/2014/main" id="{CD83263C-A59A-426F-AEEA-9A8A5A04A8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3839" y="4365626"/>
            <a:ext cx="71437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8" name="Line 8">
            <a:extLst>
              <a:ext uri="{FF2B5EF4-FFF2-40B4-BE49-F238E27FC236}">
                <a16:creationId xmlns:a16="http://schemas.microsoft.com/office/drawing/2014/main" id="{2556B949-D853-4999-9528-108A7A2D6E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5" y="36941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9" name="Line 9">
            <a:extLst>
              <a:ext uri="{FF2B5EF4-FFF2-40B4-BE49-F238E27FC236}">
                <a16:creationId xmlns:a16="http://schemas.microsoft.com/office/drawing/2014/main" id="{71CF5ADE-5082-4941-ACF7-EB12173AF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8688" y="3019425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Rectangle 12">
            <a:extLst>
              <a:ext uri="{FF2B5EF4-FFF2-40B4-BE49-F238E27FC236}">
                <a16:creationId xmlns:a16="http://schemas.microsoft.com/office/drawing/2014/main" id="{CCDA5FBD-16E7-4574-A7CD-8FCE80F87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26988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accent2"/>
                </a:solidFill>
              </a:rPr>
              <a:t>Air </a:t>
            </a:r>
            <a:r>
              <a:rPr lang="cs-CZ" altLang="cs-CZ" sz="3200" dirty="0" err="1">
                <a:solidFill>
                  <a:schemeClr val="accent2"/>
                </a:solidFill>
              </a:rPr>
              <a:t>Captioning</a:t>
            </a:r>
            <a:r>
              <a:rPr lang="cs-CZ" altLang="cs-CZ" sz="3200" dirty="0">
                <a:solidFill>
                  <a:schemeClr val="accent2"/>
                </a:solidFill>
              </a:rPr>
              <a:t> – </a:t>
            </a:r>
            <a:r>
              <a:rPr lang="en-US" altLang="cs-CZ" sz="3200" dirty="0">
                <a:solidFill>
                  <a:schemeClr val="accent2"/>
                </a:solidFill>
              </a:rPr>
              <a:t>premature closure of </a:t>
            </a:r>
            <a:r>
              <a:rPr lang="en-US" altLang="cs-CZ" sz="3200" dirty="0" err="1">
                <a:solidFill>
                  <a:schemeClr val="accent2"/>
                </a:solidFill>
              </a:rPr>
              <a:t>bronchioli</a:t>
            </a:r>
            <a:endParaRPr lang="cs-CZ" altLang="cs-CZ" sz="3200" dirty="0">
              <a:solidFill>
                <a:schemeClr val="accent2"/>
              </a:solidFill>
            </a:endParaRPr>
          </a:p>
        </p:txBody>
      </p:sp>
      <p:sp>
        <p:nvSpPr>
          <p:cNvPr id="172041" name="Text Box 13">
            <a:extLst>
              <a:ext uri="{FF2B5EF4-FFF2-40B4-BE49-F238E27FC236}">
                <a16:creationId xmlns:a16="http://schemas.microsoft.com/office/drawing/2014/main" id="{53A31D1B-A8F3-4E34-864E-4351D151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116013"/>
            <a:ext cx="391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The trapped air </a:t>
            </a:r>
            <a:r>
              <a:rPr lang="cs-CZ" altLang="cs-CZ" sz="1800"/>
              <a:t>  </a:t>
            </a:r>
          </a:p>
        </p:txBody>
      </p:sp>
      <p:sp>
        <p:nvSpPr>
          <p:cNvPr id="172042" name="Line 14">
            <a:extLst>
              <a:ext uri="{FF2B5EF4-FFF2-40B4-BE49-F238E27FC236}">
                <a16:creationId xmlns:a16="http://schemas.microsoft.com/office/drawing/2014/main" id="{52234128-A1A4-4215-9B2D-BA4364652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576" y="1443039"/>
            <a:ext cx="1287463" cy="15700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3" name="Text Box 15">
            <a:extLst>
              <a:ext uri="{FF2B5EF4-FFF2-40B4-BE49-F238E27FC236}">
                <a16:creationId xmlns:a16="http://schemas.microsoft.com/office/drawing/2014/main" id="{4A3EF222-94A9-4D35-AE09-AB7F3450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857250"/>
            <a:ext cx="3527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The air trapped in alveoli during  expiration exerts pressure on  the alveolar membrane</a:t>
            </a:r>
            <a:r>
              <a:rPr lang="cs-CZ" altLang="cs-CZ" sz="1800"/>
              <a:t> </a:t>
            </a:r>
          </a:p>
        </p:txBody>
      </p:sp>
      <p:sp>
        <p:nvSpPr>
          <p:cNvPr id="172044" name="Line 17">
            <a:extLst>
              <a:ext uri="{FF2B5EF4-FFF2-40B4-BE49-F238E27FC236}">
                <a16:creationId xmlns:a16="http://schemas.microsoft.com/office/drawing/2014/main" id="{35268334-79AB-45BD-9B07-A8D7E10AE7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141663"/>
            <a:ext cx="2159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5" name="Freeform 18">
            <a:extLst>
              <a:ext uri="{FF2B5EF4-FFF2-40B4-BE49-F238E27FC236}">
                <a16:creationId xmlns:a16="http://schemas.microsoft.com/office/drawing/2014/main" id="{9D82A877-9F03-49D1-B30F-4B855847E00E}"/>
              </a:ext>
            </a:extLst>
          </p:cNvPr>
          <p:cNvSpPr>
            <a:spLocks/>
          </p:cNvSpPr>
          <p:nvPr/>
        </p:nvSpPr>
        <p:spPr bwMode="auto">
          <a:xfrm>
            <a:off x="5519739" y="1700214"/>
            <a:ext cx="503237" cy="1368425"/>
          </a:xfrm>
          <a:custGeom>
            <a:avLst/>
            <a:gdLst>
              <a:gd name="T0" fmla="*/ 2147483646 w 317"/>
              <a:gd name="T1" fmla="*/ 2147483646 h 862"/>
              <a:gd name="T2" fmla="*/ 2147483646 w 317"/>
              <a:gd name="T3" fmla="*/ 2147483646 h 862"/>
              <a:gd name="T4" fmla="*/ 2147483646 w 317"/>
              <a:gd name="T5" fmla="*/ 2147483646 h 862"/>
              <a:gd name="T6" fmla="*/ 0 w 317"/>
              <a:gd name="T7" fmla="*/ 0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862"/>
              <a:gd name="T14" fmla="*/ 317 w 317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862">
                <a:moveTo>
                  <a:pt x="136" y="862"/>
                </a:moveTo>
                <a:cubicBezTo>
                  <a:pt x="192" y="817"/>
                  <a:pt x="249" y="772"/>
                  <a:pt x="272" y="681"/>
                </a:cubicBezTo>
                <a:cubicBezTo>
                  <a:pt x="295" y="590"/>
                  <a:pt x="317" y="431"/>
                  <a:pt x="272" y="318"/>
                </a:cubicBezTo>
                <a:cubicBezTo>
                  <a:pt x="227" y="205"/>
                  <a:pt x="113" y="10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6" name="Freeform 19">
            <a:extLst>
              <a:ext uri="{FF2B5EF4-FFF2-40B4-BE49-F238E27FC236}">
                <a16:creationId xmlns:a16="http://schemas.microsoft.com/office/drawing/2014/main" id="{77F80743-16D2-4FB3-A5DD-8FE72A995B48}"/>
              </a:ext>
            </a:extLst>
          </p:cNvPr>
          <p:cNvSpPr>
            <a:spLocks/>
          </p:cNvSpPr>
          <p:nvPr/>
        </p:nvSpPr>
        <p:spPr bwMode="auto">
          <a:xfrm>
            <a:off x="4703764" y="1773239"/>
            <a:ext cx="384175" cy="1368425"/>
          </a:xfrm>
          <a:custGeom>
            <a:avLst/>
            <a:gdLst>
              <a:gd name="T0" fmla="*/ 2147483646 w 242"/>
              <a:gd name="T1" fmla="*/ 2147483646 h 862"/>
              <a:gd name="T2" fmla="*/ 2147483646 w 242"/>
              <a:gd name="T3" fmla="*/ 2147483646 h 862"/>
              <a:gd name="T4" fmla="*/ 2147483646 w 242"/>
              <a:gd name="T5" fmla="*/ 2147483646 h 862"/>
              <a:gd name="T6" fmla="*/ 2147483646 w 242"/>
              <a:gd name="T7" fmla="*/ 2147483646 h 862"/>
              <a:gd name="T8" fmla="*/ 2147483646 w 242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862"/>
              <a:gd name="T17" fmla="*/ 242 w 242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862">
                <a:moveTo>
                  <a:pt x="242" y="862"/>
                </a:moveTo>
                <a:cubicBezTo>
                  <a:pt x="215" y="858"/>
                  <a:pt x="189" y="854"/>
                  <a:pt x="151" y="771"/>
                </a:cubicBezTo>
                <a:cubicBezTo>
                  <a:pt x="113" y="688"/>
                  <a:pt x="30" y="461"/>
                  <a:pt x="15" y="363"/>
                </a:cubicBezTo>
                <a:cubicBezTo>
                  <a:pt x="0" y="265"/>
                  <a:pt x="31" y="241"/>
                  <a:pt x="61" y="181"/>
                </a:cubicBezTo>
                <a:cubicBezTo>
                  <a:pt x="91" y="121"/>
                  <a:pt x="144" y="60"/>
                  <a:pt x="19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7" name="Freeform 20">
            <a:extLst>
              <a:ext uri="{FF2B5EF4-FFF2-40B4-BE49-F238E27FC236}">
                <a16:creationId xmlns:a16="http://schemas.microsoft.com/office/drawing/2014/main" id="{156F1C30-520A-443E-9DE6-ABBA8C8D4933}"/>
              </a:ext>
            </a:extLst>
          </p:cNvPr>
          <p:cNvSpPr>
            <a:spLocks/>
          </p:cNvSpPr>
          <p:nvPr/>
        </p:nvSpPr>
        <p:spPr bwMode="auto">
          <a:xfrm>
            <a:off x="6096001" y="3716339"/>
            <a:ext cx="1152525" cy="396875"/>
          </a:xfrm>
          <a:custGeom>
            <a:avLst/>
            <a:gdLst>
              <a:gd name="T0" fmla="*/ 0 w 726"/>
              <a:gd name="T1" fmla="*/ 2147483646 h 250"/>
              <a:gd name="T2" fmla="*/ 2147483646 w 726"/>
              <a:gd name="T3" fmla="*/ 2147483646 h 250"/>
              <a:gd name="T4" fmla="*/ 2147483646 w 726"/>
              <a:gd name="T5" fmla="*/ 2147483646 h 250"/>
              <a:gd name="T6" fmla="*/ 2147483646 w 726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250"/>
              <a:gd name="T14" fmla="*/ 726 w 726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250">
                <a:moveTo>
                  <a:pt x="0" y="46"/>
                </a:moveTo>
                <a:cubicBezTo>
                  <a:pt x="64" y="125"/>
                  <a:pt x="129" y="204"/>
                  <a:pt x="227" y="227"/>
                </a:cubicBezTo>
                <a:cubicBezTo>
                  <a:pt x="325" y="250"/>
                  <a:pt x="507" y="220"/>
                  <a:pt x="590" y="182"/>
                </a:cubicBezTo>
                <a:cubicBezTo>
                  <a:pt x="673" y="144"/>
                  <a:pt x="699" y="72"/>
                  <a:pt x="72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8" name="Freeform 21">
            <a:extLst>
              <a:ext uri="{FF2B5EF4-FFF2-40B4-BE49-F238E27FC236}">
                <a16:creationId xmlns:a16="http://schemas.microsoft.com/office/drawing/2014/main" id="{BD7475F3-744A-4115-A154-6A3F449717D2}"/>
              </a:ext>
            </a:extLst>
          </p:cNvPr>
          <p:cNvSpPr>
            <a:spLocks/>
          </p:cNvSpPr>
          <p:nvPr/>
        </p:nvSpPr>
        <p:spPr bwMode="auto">
          <a:xfrm>
            <a:off x="5591176" y="4221163"/>
            <a:ext cx="373063" cy="1655762"/>
          </a:xfrm>
          <a:custGeom>
            <a:avLst/>
            <a:gdLst>
              <a:gd name="T0" fmla="*/ 2147483646 w 235"/>
              <a:gd name="T1" fmla="*/ 0 h 1043"/>
              <a:gd name="T2" fmla="*/ 2147483646 w 235"/>
              <a:gd name="T3" fmla="*/ 2147483646 h 1043"/>
              <a:gd name="T4" fmla="*/ 2147483646 w 235"/>
              <a:gd name="T5" fmla="*/ 2147483646 h 1043"/>
              <a:gd name="T6" fmla="*/ 0 w 235"/>
              <a:gd name="T7" fmla="*/ 2147483646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235"/>
              <a:gd name="T13" fmla="*/ 0 h 1043"/>
              <a:gd name="T14" fmla="*/ 235 w 235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" h="1043">
                <a:moveTo>
                  <a:pt x="91" y="0"/>
                </a:moveTo>
                <a:cubicBezTo>
                  <a:pt x="155" y="30"/>
                  <a:pt x="219" y="60"/>
                  <a:pt x="227" y="181"/>
                </a:cubicBezTo>
                <a:cubicBezTo>
                  <a:pt x="235" y="302"/>
                  <a:pt x="175" y="582"/>
                  <a:pt x="137" y="726"/>
                </a:cubicBezTo>
                <a:cubicBezTo>
                  <a:pt x="99" y="870"/>
                  <a:pt x="49" y="956"/>
                  <a:pt x="0" y="10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9" name="Freeform 22">
            <a:extLst>
              <a:ext uri="{FF2B5EF4-FFF2-40B4-BE49-F238E27FC236}">
                <a16:creationId xmlns:a16="http://schemas.microsoft.com/office/drawing/2014/main" id="{62B08F06-C56E-4EA2-B2AB-8CAE50CD42D1}"/>
              </a:ext>
            </a:extLst>
          </p:cNvPr>
          <p:cNvSpPr>
            <a:spLocks/>
          </p:cNvSpPr>
          <p:nvPr/>
        </p:nvSpPr>
        <p:spPr bwMode="auto">
          <a:xfrm>
            <a:off x="4714875" y="4221163"/>
            <a:ext cx="444500" cy="1223962"/>
          </a:xfrm>
          <a:custGeom>
            <a:avLst/>
            <a:gdLst>
              <a:gd name="T0" fmla="*/ 2147483646 w 280"/>
              <a:gd name="T1" fmla="*/ 0 h 771"/>
              <a:gd name="T2" fmla="*/ 2147483646 w 280"/>
              <a:gd name="T3" fmla="*/ 2147483646 h 771"/>
              <a:gd name="T4" fmla="*/ 2147483646 w 280"/>
              <a:gd name="T5" fmla="*/ 2147483646 h 771"/>
              <a:gd name="T6" fmla="*/ 2147483646 w 280"/>
              <a:gd name="T7" fmla="*/ 2147483646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771"/>
              <a:gd name="T14" fmla="*/ 280 w 280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771">
                <a:moveTo>
                  <a:pt x="280" y="0"/>
                </a:moveTo>
                <a:cubicBezTo>
                  <a:pt x="189" y="22"/>
                  <a:pt x="99" y="45"/>
                  <a:pt x="54" y="136"/>
                </a:cubicBezTo>
                <a:cubicBezTo>
                  <a:pt x="9" y="227"/>
                  <a:pt x="16" y="438"/>
                  <a:pt x="8" y="544"/>
                </a:cubicBezTo>
                <a:cubicBezTo>
                  <a:pt x="0" y="650"/>
                  <a:pt x="4" y="710"/>
                  <a:pt x="8" y="7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0" name="Freeform 23">
            <a:extLst>
              <a:ext uri="{FF2B5EF4-FFF2-40B4-BE49-F238E27FC236}">
                <a16:creationId xmlns:a16="http://schemas.microsoft.com/office/drawing/2014/main" id="{52EE906D-74B8-48E9-B4B5-E7BFB7F6178E}"/>
              </a:ext>
            </a:extLst>
          </p:cNvPr>
          <p:cNvSpPr>
            <a:spLocks/>
          </p:cNvSpPr>
          <p:nvPr/>
        </p:nvSpPr>
        <p:spPr bwMode="auto">
          <a:xfrm>
            <a:off x="5880100" y="5157788"/>
            <a:ext cx="719138" cy="792162"/>
          </a:xfrm>
          <a:custGeom>
            <a:avLst/>
            <a:gdLst>
              <a:gd name="T0" fmla="*/ 0 w 408"/>
              <a:gd name="T1" fmla="*/ 0 h 454"/>
              <a:gd name="T2" fmla="*/ 2147483646 w 408"/>
              <a:gd name="T3" fmla="*/ 2147483646 h 454"/>
              <a:gd name="T4" fmla="*/ 2147483646 w 408"/>
              <a:gd name="T5" fmla="*/ 2147483646 h 454"/>
              <a:gd name="T6" fmla="*/ 0 60000 65536"/>
              <a:gd name="T7" fmla="*/ 0 60000 65536"/>
              <a:gd name="T8" fmla="*/ 0 60000 65536"/>
              <a:gd name="T9" fmla="*/ 0 w 408"/>
              <a:gd name="T10" fmla="*/ 0 h 454"/>
              <a:gd name="T11" fmla="*/ 408 w 408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454">
                <a:moveTo>
                  <a:pt x="0" y="0"/>
                </a:moveTo>
                <a:cubicBezTo>
                  <a:pt x="34" y="98"/>
                  <a:pt x="68" y="196"/>
                  <a:pt x="136" y="272"/>
                </a:cubicBezTo>
                <a:cubicBezTo>
                  <a:pt x="204" y="348"/>
                  <a:pt x="306" y="401"/>
                  <a:pt x="408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1" name="Freeform 24">
            <a:extLst>
              <a:ext uri="{FF2B5EF4-FFF2-40B4-BE49-F238E27FC236}">
                <a16:creationId xmlns:a16="http://schemas.microsoft.com/office/drawing/2014/main" id="{168196AF-EA83-4DE5-8B0F-55E3508B7638}"/>
              </a:ext>
            </a:extLst>
          </p:cNvPr>
          <p:cNvSpPr>
            <a:spLocks/>
          </p:cNvSpPr>
          <p:nvPr/>
        </p:nvSpPr>
        <p:spPr bwMode="auto">
          <a:xfrm>
            <a:off x="6888163" y="4076701"/>
            <a:ext cx="360362" cy="720725"/>
          </a:xfrm>
          <a:custGeom>
            <a:avLst/>
            <a:gdLst>
              <a:gd name="T0" fmla="*/ 0 w 227"/>
              <a:gd name="T1" fmla="*/ 0 h 454"/>
              <a:gd name="T2" fmla="*/ 2147483646 w 227"/>
              <a:gd name="T3" fmla="*/ 2147483646 h 454"/>
              <a:gd name="T4" fmla="*/ 2147483646 w 227"/>
              <a:gd name="T5" fmla="*/ 2147483646 h 454"/>
              <a:gd name="T6" fmla="*/ 0 60000 65536"/>
              <a:gd name="T7" fmla="*/ 0 60000 65536"/>
              <a:gd name="T8" fmla="*/ 0 60000 65536"/>
              <a:gd name="T9" fmla="*/ 0 w 227"/>
              <a:gd name="T10" fmla="*/ 0 h 454"/>
              <a:gd name="T11" fmla="*/ 227 w 227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454">
                <a:moveTo>
                  <a:pt x="0" y="0"/>
                </a:moveTo>
                <a:cubicBezTo>
                  <a:pt x="71" y="53"/>
                  <a:pt x="143" y="107"/>
                  <a:pt x="181" y="182"/>
                </a:cubicBezTo>
                <a:cubicBezTo>
                  <a:pt x="219" y="257"/>
                  <a:pt x="223" y="355"/>
                  <a:pt x="227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2" name="Line 25">
            <a:extLst>
              <a:ext uri="{FF2B5EF4-FFF2-40B4-BE49-F238E27FC236}">
                <a16:creationId xmlns:a16="http://schemas.microsoft.com/office/drawing/2014/main" id="{ED7680D9-F41D-479C-B27A-90300DA8BF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70589" y="4024313"/>
            <a:ext cx="269875" cy="341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3" name="Line 26">
            <a:extLst>
              <a:ext uri="{FF2B5EF4-FFF2-40B4-BE49-F238E27FC236}">
                <a16:creationId xmlns:a16="http://schemas.microsoft.com/office/drawing/2014/main" id="{34373A15-0C78-4D15-A33E-20E1AE3DE1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35638" y="3789363"/>
            <a:ext cx="2159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4" name="Line 27">
            <a:extLst>
              <a:ext uri="{FF2B5EF4-FFF2-40B4-BE49-F238E27FC236}">
                <a16:creationId xmlns:a16="http://schemas.microsoft.com/office/drawing/2014/main" id="{F4997875-04A4-4205-9C4D-7620DB38DD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8663" y="3429001"/>
            <a:ext cx="21590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5" name="Line 28">
            <a:extLst>
              <a:ext uri="{FF2B5EF4-FFF2-40B4-BE49-F238E27FC236}">
                <a16:creationId xmlns:a16="http://schemas.microsoft.com/office/drawing/2014/main" id="{CFE1B0DE-6705-46DB-93A7-BBF630A79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6" y="3068639"/>
            <a:ext cx="730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6" name="Line 29">
            <a:extLst>
              <a:ext uri="{FF2B5EF4-FFF2-40B4-BE49-F238E27FC236}">
                <a16:creationId xmlns:a16="http://schemas.microsoft.com/office/drawing/2014/main" id="{16185BD8-875D-4949-AF27-41F5F1E57F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5276" y="3933825"/>
            <a:ext cx="730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7" name="Line 30">
            <a:extLst>
              <a:ext uri="{FF2B5EF4-FFF2-40B4-BE49-F238E27FC236}">
                <a16:creationId xmlns:a16="http://schemas.microsoft.com/office/drawing/2014/main" id="{0BA7B8A7-DB2C-4871-AD46-C75562087F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9" y="1443039"/>
            <a:ext cx="1011237" cy="19002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8" name="Oval 40">
            <a:extLst>
              <a:ext uri="{FF2B5EF4-FFF2-40B4-BE49-F238E27FC236}">
                <a16:creationId xmlns:a16="http://schemas.microsoft.com/office/drawing/2014/main" id="{2985A2A9-C77E-49CA-A4E3-239364569FC7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7740650" y="3486150"/>
            <a:ext cx="1036638" cy="10731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59" name="Oval 41">
            <a:extLst>
              <a:ext uri="{FF2B5EF4-FFF2-40B4-BE49-F238E27FC236}">
                <a16:creationId xmlns:a16="http://schemas.microsoft.com/office/drawing/2014/main" id="{D146F675-ECB8-415C-90FF-E7225F4514E2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7993063" y="3486151"/>
            <a:ext cx="539750" cy="671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60" name="Rectangle 42">
            <a:extLst>
              <a:ext uri="{FF2B5EF4-FFF2-40B4-BE49-F238E27FC236}">
                <a16:creationId xmlns:a16="http://schemas.microsoft.com/office/drawing/2014/main" id="{4B67A8A8-30DB-4AD6-8D06-BE2693741BBE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8194676" y="2735264"/>
            <a:ext cx="131763" cy="77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61" name="Line 43">
            <a:extLst>
              <a:ext uri="{FF2B5EF4-FFF2-40B4-BE49-F238E27FC236}">
                <a16:creationId xmlns:a16="http://schemas.microsoft.com/office/drawing/2014/main" id="{7E14CFD6-4C96-4CD7-8299-413947E243F8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8191500" y="2732089"/>
            <a:ext cx="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2" name="Line 44">
            <a:extLst>
              <a:ext uri="{FF2B5EF4-FFF2-40B4-BE49-F238E27FC236}">
                <a16:creationId xmlns:a16="http://schemas.microsoft.com/office/drawing/2014/main" id="{F68DC6A7-51D2-4A6D-B9AE-055AC70A32A8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8326438" y="2744788"/>
            <a:ext cx="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3" name="Oval 46">
            <a:extLst>
              <a:ext uri="{FF2B5EF4-FFF2-40B4-BE49-F238E27FC236}">
                <a16:creationId xmlns:a16="http://schemas.microsoft.com/office/drawing/2014/main" id="{55596F7E-2500-4E1F-A3FA-F7D70D830DD0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9299575" y="3486150"/>
            <a:ext cx="1144588" cy="1066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64" name="Oval 47">
            <a:extLst>
              <a:ext uri="{FF2B5EF4-FFF2-40B4-BE49-F238E27FC236}">
                <a16:creationId xmlns:a16="http://schemas.microsoft.com/office/drawing/2014/main" id="{D2B105C1-42EC-4F0B-8E2A-B89ADF8D21CB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9459914" y="3486151"/>
            <a:ext cx="833437" cy="917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65" name="Rectangle 48">
            <a:extLst>
              <a:ext uri="{FF2B5EF4-FFF2-40B4-BE49-F238E27FC236}">
                <a16:creationId xmlns:a16="http://schemas.microsoft.com/office/drawing/2014/main" id="{403311B7-9C63-4F42-AC59-883C5B20CC1B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9799638" y="2743200"/>
            <a:ext cx="138112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66" name="Line 49">
            <a:extLst>
              <a:ext uri="{FF2B5EF4-FFF2-40B4-BE49-F238E27FC236}">
                <a16:creationId xmlns:a16="http://schemas.microsoft.com/office/drawing/2014/main" id="{32C5A5C0-0BBF-462C-A183-B632E9D39DFC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9798050" y="2738439"/>
            <a:ext cx="0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7" name="Line 50">
            <a:extLst>
              <a:ext uri="{FF2B5EF4-FFF2-40B4-BE49-F238E27FC236}">
                <a16:creationId xmlns:a16="http://schemas.microsoft.com/office/drawing/2014/main" id="{65286D33-338F-46E9-B268-1E51C13408DB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9945688" y="2747963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8" name="AutoShape 51">
            <a:extLst>
              <a:ext uri="{FF2B5EF4-FFF2-40B4-BE49-F238E27FC236}">
                <a16:creationId xmlns:a16="http://schemas.microsoft.com/office/drawing/2014/main" id="{3BCE71F2-894D-4ED6-840C-407DB01C4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289" y="3495676"/>
            <a:ext cx="522287" cy="365125"/>
          </a:xfrm>
          <a:prstGeom prst="rightArrow">
            <a:avLst>
              <a:gd name="adj1" fmla="val 50000"/>
              <a:gd name="adj2" fmla="val 357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69" name="Text Box 52">
            <a:extLst>
              <a:ext uri="{FF2B5EF4-FFF2-40B4-BE49-F238E27FC236}">
                <a16:creationId xmlns:a16="http://schemas.microsoft.com/office/drawing/2014/main" id="{E76F569F-CFB2-4042-B73E-D22F82052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2036763"/>
            <a:ext cx="127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Air captioning</a:t>
            </a:r>
          </a:p>
        </p:txBody>
      </p:sp>
      <p:sp>
        <p:nvSpPr>
          <p:cNvPr id="172070" name="Freeform 53">
            <a:extLst>
              <a:ext uri="{FF2B5EF4-FFF2-40B4-BE49-F238E27FC236}">
                <a16:creationId xmlns:a16="http://schemas.microsoft.com/office/drawing/2014/main" id="{DD69A645-DDE6-4890-83A9-3CB756EF3959}"/>
              </a:ext>
            </a:extLst>
          </p:cNvPr>
          <p:cNvSpPr>
            <a:spLocks/>
          </p:cNvSpPr>
          <p:nvPr/>
        </p:nvSpPr>
        <p:spPr bwMode="auto">
          <a:xfrm>
            <a:off x="9051925" y="1473200"/>
            <a:ext cx="1689100" cy="2382838"/>
          </a:xfrm>
          <a:custGeom>
            <a:avLst/>
            <a:gdLst>
              <a:gd name="T0" fmla="*/ 0 w 1064"/>
              <a:gd name="T1" fmla="*/ 0 h 1501"/>
              <a:gd name="T2" fmla="*/ 2147483646 w 1064"/>
              <a:gd name="T3" fmla="*/ 2147483646 h 1501"/>
              <a:gd name="T4" fmla="*/ 2147483646 w 1064"/>
              <a:gd name="T5" fmla="*/ 2147483646 h 1501"/>
              <a:gd name="T6" fmla="*/ 2147483646 w 1064"/>
              <a:gd name="T7" fmla="*/ 2147483646 h 1501"/>
              <a:gd name="T8" fmla="*/ 0 60000 65536"/>
              <a:gd name="T9" fmla="*/ 0 60000 65536"/>
              <a:gd name="T10" fmla="*/ 0 60000 65536"/>
              <a:gd name="T11" fmla="*/ 0 60000 65536"/>
              <a:gd name="T12" fmla="*/ 0 w 1064"/>
              <a:gd name="T13" fmla="*/ 0 h 1501"/>
              <a:gd name="T14" fmla="*/ 1064 w 1064"/>
              <a:gd name="T15" fmla="*/ 1501 h 1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" h="1501">
                <a:moveTo>
                  <a:pt x="0" y="0"/>
                </a:moveTo>
                <a:cubicBezTo>
                  <a:pt x="157" y="31"/>
                  <a:pt x="794" y="26"/>
                  <a:pt x="948" y="192"/>
                </a:cubicBezTo>
                <a:cubicBezTo>
                  <a:pt x="1064" y="358"/>
                  <a:pt x="977" y="780"/>
                  <a:pt x="922" y="998"/>
                </a:cubicBezTo>
                <a:cubicBezTo>
                  <a:pt x="867" y="1216"/>
                  <a:pt x="682" y="1396"/>
                  <a:pt x="619" y="150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1" name="Text Box 54">
            <a:extLst>
              <a:ext uri="{FF2B5EF4-FFF2-40B4-BE49-F238E27FC236}">
                <a16:creationId xmlns:a16="http://schemas.microsoft.com/office/drawing/2014/main" id="{9CF024FA-B37D-494F-A8A9-774EC43B1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5945189"/>
            <a:ext cx="36115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The alveolus doesn’t manage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to empty itself, thus, alveolar ventilation decreases</a:t>
            </a:r>
            <a:endParaRPr lang="cs-CZ" altLang="cs-CZ" sz="1800"/>
          </a:p>
        </p:txBody>
      </p:sp>
      <p:sp>
        <p:nvSpPr>
          <p:cNvPr id="172072" name="Text Box 55">
            <a:extLst>
              <a:ext uri="{FF2B5EF4-FFF2-40B4-BE49-F238E27FC236}">
                <a16:creationId xmlns:a16="http://schemas.microsoft.com/office/drawing/2014/main" id="{D41A4BF4-E047-46CB-A308-1A2C409E9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198688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Norm</a:t>
            </a:r>
          </a:p>
        </p:txBody>
      </p:sp>
      <p:sp>
        <p:nvSpPr>
          <p:cNvPr id="172073" name="Text Box 56">
            <a:extLst>
              <a:ext uri="{FF2B5EF4-FFF2-40B4-BE49-F238E27FC236}">
                <a16:creationId xmlns:a16="http://schemas.microsoft.com/office/drawing/2014/main" id="{5B02028F-775A-4AC2-8DD8-6502241B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600" y="5210176"/>
            <a:ext cx="488950" cy="3667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VA</a:t>
            </a:r>
          </a:p>
        </p:txBody>
      </p:sp>
      <p:sp>
        <p:nvSpPr>
          <p:cNvPr id="172074" name="Line 57">
            <a:extLst>
              <a:ext uri="{FF2B5EF4-FFF2-40B4-BE49-F238E27FC236}">
                <a16:creationId xmlns:a16="http://schemas.microsoft.com/office/drawing/2014/main" id="{32C2EBE4-4665-4C57-A1EE-436E800793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77351" y="4251325"/>
            <a:ext cx="290513" cy="3190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5" name="Line 58">
            <a:extLst>
              <a:ext uri="{FF2B5EF4-FFF2-40B4-BE49-F238E27FC236}">
                <a16:creationId xmlns:a16="http://schemas.microsoft.com/office/drawing/2014/main" id="{A30F8D78-9C02-4568-BC38-B350034E32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66126" y="4113214"/>
            <a:ext cx="411163" cy="4397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6" name="Text Box 59">
            <a:extLst>
              <a:ext uri="{FF2B5EF4-FFF2-40B4-BE49-F238E27FC236}">
                <a16:creationId xmlns:a16="http://schemas.microsoft.com/office/drawing/2014/main" id="{25FEC303-4342-4918-B3A5-21E12264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026" y="4554538"/>
            <a:ext cx="1325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End of expiration</a:t>
            </a:r>
            <a:endParaRPr lang="cs-CZ" altLang="cs-CZ" sz="1800"/>
          </a:p>
        </p:txBody>
      </p:sp>
      <p:sp>
        <p:nvSpPr>
          <p:cNvPr id="172077" name="Text Box 60">
            <a:extLst>
              <a:ext uri="{FF2B5EF4-FFF2-40B4-BE49-F238E27FC236}">
                <a16:creationId xmlns:a16="http://schemas.microsoft.com/office/drawing/2014/main" id="{CA36E7DB-C681-49B4-B189-6C4424D4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114" y="2643188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End of inspiration</a:t>
            </a:r>
            <a:endParaRPr lang="cs-CZ" altLang="cs-CZ" sz="1800"/>
          </a:p>
        </p:txBody>
      </p:sp>
      <p:sp>
        <p:nvSpPr>
          <p:cNvPr id="172078" name="Line 61">
            <a:extLst>
              <a:ext uri="{FF2B5EF4-FFF2-40B4-BE49-F238E27FC236}">
                <a16:creationId xmlns:a16="http://schemas.microsoft.com/office/drawing/2014/main" id="{1F269C8B-04B8-4192-B174-F2D4054892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1551" y="3343275"/>
            <a:ext cx="214313" cy="2428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9" name="Line 62">
            <a:extLst>
              <a:ext uri="{FF2B5EF4-FFF2-40B4-BE49-F238E27FC236}">
                <a16:creationId xmlns:a16="http://schemas.microsoft.com/office/drawing/2014/main" id="{241A4246-EDEA-469A-8C2B-B635C1A2FE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78925" y="3284538"/>
            <a:ext cx="280988" cy="361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80" name="Freeform 65">
            <a:extLst>
              <a:ext uri="{FF2B5EF4-FFF2-40B4-BE49-F238E27FC236}">
                <a16:creationId xmlns:a16="http://schemas.microsoft.com/office/drawing/2014/main" id="{5643F406-6423-4BD7-981D-C6F9D254518D}"/>
              </a:ext>
            </a:extLst>
          </p:cNvPr>
          <p:cNvSpPr>
            <a:spLocks/>
          </p:cNvSpPr>
          <p:nvPr/>
        </p:nvSpPr>
        <p:spPr bwMode="auto">
          <a:xfrm>
            <a:off x="4211639" y="3282950"/>
            <a:ext cx="865187" cy="527050"/>
          </a:xfrm>
          <a:custGeom>
            <a:avLst/>
            <a:gdLst>
              <a:gd name="T0" fmla="*/ 2147483646 w 545"/>
              <a:gd name="T1" fmla="*/ 2147483646 h 332"/>
              <a:gd name="T2" fmla="*/ 2147483646 w 545"/>
              <a:gd name="T3" fmla="*/ 2147483646 h 332"/>
              <a:gd name="T4" fmla="*/ 2147483646 w 545"/>
              <a:gd name="T5" fmla="*/ 2147483646 h 332"/>
              <a:gd name="T6" fmla="*/ 2147483646 w 545"/>
              <a:gd name="T7" fmla="*/ 2147483646 h 332"/>
              <a:gd name="T8" fmla="*/ 2147483646 w 545"/>
              <a:gd name="T9" fmla="*/ 2147483646 h 332"/>
              <a:gd name="T10" fmla="*/ 2147483646 w 545"/>
              <a:gd name="T11" fmla="*/ 2147483646 h 332"/>
              <a:gd name="T12" fmla="*/ 2147483646 w 545"/>
              <a:gd name="T13" fmla="*/ 2147483646 h 332"/>
              <a:gd name="T14" fmla="*/ 2147483646 w 545"/>
              <a:gd name="T15" fmla="*/ 2147483646 h 332"/>
              <a:gd name="T16" fmla="*/ 2147483646 w 545"/>
              <a:gd name="T17" fmla="*/ 0 h 332"/>
              <a:gd name="T18" fmla="*/ 2147483646 w 545"/>
              <a:gd name="T19" fmla="*/ 2147483646 h 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5"/>
              <a:gd name="T31" fmla="*/ 0 h 332"/>
              <a:gd name="T32" fmla="*/ 545 w 545"/>
              <a:gd name="T33" fmla="*/ 332 h 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5" h="332">
                <a:moveTo>
                  <a:pt x="33" y="300"/>
                </a:moveTo>
                <a:cubicBezTo>
                  <a:pt x="96" y="255"/>
                  <a:pt x="159" y="210"/>
                  <a:pt x="219" y="191"/>
                </a:cubicBezTo>
                <a:cubicBezTo>
                  <a:pt x="278" y="173"/>
                  <a:pt x="345" y="162"/>
                  <a:pt x="391" y="184"/>
                </a:cubicBezTo>
                <a:cubicBezTo>
                  <a:pt x="438" y="206"/>
                  <a:pt x="472" y="332"/>
                  <a:pt x="496" y="321"/>
                </a:cubicBezTo>
                <a:cubicBezTo>
                  <a:pt x="520" y="309"/>
                  <a:pt x="545" y="152"/>
                  <a:pt x="533" y="117"/>
                </a:cubicBezTo>
                <a:cubicBezTo>
                  <a:pt x="521" y="82"/>
                  <a:pt x="457" y="104"/>
                  <a:pt x="421" y="112"/>
                </a:cubicBezTo>
                <a:cubicBezTo>
                  <a:pt x="385" y="120"/>
                  <a:pt x="378" y="177"/>
                  <a:pt x="317" y="163"/>
                </a:cubicBezTo>
                <a:cubicBezTo>
                  <a:pt x="256" y="149"/>
                  <a:pt x="104" y="55"/>
                  <a:pt x="52" y="28"/>
                </a:cubicBezTo>
                <a:cubicBezTo>
                  <a:pt x="0" y="1"/>
                  <a:pt x="1" y="0"/>
                  <a:pt x="3" y="0"/>
                </a:cubicBezTo>
                <a:cubicBezTo>
                  <a:pt x="3" y="0"/>
                  <a:pt x="33" y="300"/>
                  <a:pt x="33" y="3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81" name="AutoShape 5">
            <a:extLst>
              <a:ext uri="{FF2B5EF4-FFF2-40B4-BE49-F238E27FC236}">
                <a16:creationId xmlns:a16="http://schemas.microsoft.com/office/drawing/2014/main" id="{24559E82-17FD-48CC-8CA8-820893EAF1D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36220" y="3255170"/>
            <a:ext cx="504825" cy="563563"/>
          </a:xfrm>
          <a:prstGeom prst="can">
            <a:avLst>
              <a:gd name="adj" fmla="val 279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82" name="Line 66">
            <a:extLst>
              <a:ext uri="{FF2B5EF4-FFF2-40B4-BE49-F238E27FC236}">
                <a16:creationId xmlns:a16="http://schemas.microsoft.com/office/drawing/2014/main" id="{6F3B77A6-6A67-47B4-912A-3143FC95E6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0613" y="1839914"/>
            <a:ext cx="457200" cy="4984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83" name="Oval 68">
            <a:extLst>
              <a:ext uri="{FF2B5EF4-FFF2-40B4-BE49-F238E27FC236}">
                <a16:creationId xmlns:a16="http://schemas.microsoft.com/office/drawing/2014/main" id="{3A9B295B-82A6-4991-9E5B-5450DB6A2C4E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1549401" y="5573713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84" name="Oval 70">
            <a:extLst>
              <a:ext uri="{FF2B5EF4-FFF2-40B4-BE49-F238E27FC236}">
                <a16:creationId xmlns:a16="http://schemas.microsoft.com/office/drawing/2014/main" id="{DA2CB077-950A-4AB7-8382-6CC8AF3F8790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2297113" y="5545138"/>
            <a:ext cx="576262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85" name="Rectangle 73">
            <a:extLst>
              <a:ext uri="{FF2B5EF4-FFF2-40B4-BE49-F238E27FC236}">
                <a16:creationId xmlns:a16="http://schemas.microsoft.com/office/drawing/2014/main" id="{51D94FF3-7BC1-4ABB-960B-AAF44E47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4799014"/>
            <a:ext cx="233362" cy="4333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86" name="Line 74">
            <a:extLst>
              <a:ext uri="{FF2B5EF4-FFF2-40B4-BE49-F238E27FC236}">
                <a16:creationId xmlns:a16="http://schemas.microsoft.com/office/drawing/2014/main" id="{73D7AB71-DD0F-4B4F-A88A-4798A4B64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4388" y="480377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87" name="Line 75">
            <a:extLst>
              <a:ext uri="{FF2B5EF4-FFF2-40B4-BE49-F238E27FC236}">
                <a16:creationId xmlns:a16="http://schemas.microsoft.com/office/drawing/2014/main" id="{A89224F5-C844-4670-9E24-DC52DFC3B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9338" y="480218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88" name="Text Box 91">
            <a:extLst>
              <a:ext uri="{FF2B5EF4-FFF2-40B4-BE49-F238E27FC236}">
                <a16:creationId xmlns:a16="http://schemas.microsoft.com/office/drawing/2014/main" id="{A92D6D2D-4C12-4105-97BF-6471B154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4465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norm</a:t>
            </a:r>
            <a:endParaRPr lang="cs-CZ" altLang="cs-CZ" sz="1800"/>
          </a:p>
        </p:txBody>
      </p:sp>
      <p:sp>
        <p:nvSpPr>
          <p:cNvPr id="172089" name="Text Box 93">
            <a:extLst>
              <a:ext uri="{FF2B5EF4-FFF2-40B4-BE49-F238E27FC236}">
                <a16:creationId xmlns:a16="http://schemas.microsoft.com/office/drawing/2014/main" id="{CC78169C-85E1-4E8B-BF62-70A7BB27C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4403726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emphysema</a:t>
            </a:r>
            <a:endParaRPr lang="cs-CZ" altLang="cs-CZ" sz="1800"/>
          </a:p>
        </p:txBody>
      </p:sp>
      <p:sp>
        <p:nvSpPr>
          <p:cNvPr id="172090" name="AutoShape 94">
            <a:extLst>
              <a:ext uri="{FF2B5EF4-FFF2-40B4-BE49-F238E27FC236}">
                <a16:creationId xmlns:a16="http://schemas.microsoft.com/office/drawing/2014/main" id="{4EBEABCE-D6FC-4B50-AFE4-C412C90DC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5083176"/>
            <a:ext cx="522288" cy="365125"/>
          </a:xfrm>
          <a:prstGeom prst="rightArrow">
            <a:avLst>
              <a:gd name="adj1" fmla="val 50000"/>
              <a:gd name="adj2" fmla="val 357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91" name="Text Box 95">
            <a:extLst>
              <a:ext uri="{FF2B5EF4-FFF2-40B4-BE49-F238E27FC236}">
                <a16:creationId xmlns:a16="http://schemas.microsoft.com/office/drawing/2014/main" id="{E6F3F071-7463-4B0F-A783-D1A661964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25" y="5202238"/>
            <a:ext cx="50165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VD</a:t>
            </a:r>
          </a:p>
        </p:txBody>
      </p:sp>
      <p:sp>
        <p:nvSpPr>
          <p:cNvPr id="172092" name="Text Box 98">
            <a:extLst>
              <a:ext uri="{FF2B5EF4-FFF2-40B4-BE49-F238E27FC236}">
                <a16:creationId xmlns:a16="http://schemas.microsoft.com/office/drawing/2014/main" id="{95EE9289-A61B-440B-9961-9D67B82E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6392863"/>
            <a:ext cx="50165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VD</a:t>
            </a:r>
          </a:p>
        </p:txBody>
      </p:sp>
      <p:sp>
        <p:nvSpPr>
          <p:cNvPr id="172093" name="Oval 99">
            <a:extLst>
              <a:ext uri="{FF2B5EF4-FFF2-40B4-BE49-F238E27FC236}">
                <a16:creationId xmlns:a16="http://schemas.microsoft.com/office/drawing/2014/main" id="{4F73B6C6-AA52-4CC7-BF69-5C79EB6F078C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117851" y="5599113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94" name="Rectangle 102">
            <a:extLst>
              <a:ext uri="{FF2B5EF4-FFF2-40B4-BE49-F238E27FC236}">
                <a16:creationId xmlns:a16="http://schemas.microsoft.com/office/drawing/2014/main" id="{9B10B8E0-FE03-42E2-8A8E-9895DC357F54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822701" y="5059363"/>
            <a:ext cx="130175" cy="5762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95" name="Line 103">
            <a:extLst>
              <a:ext uri="{FF2B5EF4-FFF2-40B4-BE49-F238E27FC236}">
                <a16:creationId xmlns:a16="http://schemas.microsoft.com/office/drawing/2014/main" id="{2E5D8A92-905A-4972-A698-FF164CA2C8A1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933826" y="5153026"/>
            <a:ext cx="476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96" name="Rectangle 104">
            <a:extLst>
              <a:ext uri="{FF2B5EF4-FFF2-40B4-BE49-F238E27FC236}">
                <a16:creationId xmlns:a16="http://schemas.microsoft.com/office/drawing/2014/main" id="{858F861D-C30A-4C98-A554-E271FCDD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4824414"/>
            <a:ext cx="233362" cy="4333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097" name="Line 105">
            <a:extLst>
              <a:ext uri="{FF2B5EF4-FFF2-40B4-BE49-F238E27FC236}">
                <a16:creationId xmlns:a16="http://schemas.microsoft.com/office/drawing/2014/main" id="{CBA1168B-3C5B-4A5C-8245-D0DAAC4EF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2838" y="482917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98" name="Line 106">
            <a:extLst>
              <a:ext uri="{FF2B5EF4-FFF2-40B4-BE49-F238E27FC236}">
                <a16:creationId xmlns:a16="http://schemas.microsoft.com/office/drawing/2014/main" id="{8B5E1824-2049-4D53-B077-4BDF3B52A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482758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99" name="Freeform 108">
            <a:extLst>
              <a:ext uri="{FF2B5EF4-FFF2-40B4-BE49-F238E27FC236}">
                <a16:creationId xmlns:a16="http://schemas.microsoft.com/office/drawing/2014/main" id="{C46B074A-5D78-4E4B-BBA7-91D498BD24B7}"/>
              </a:ext>
            </a:extLst>
          </p:cNvPr>
          <p:cNvSpPr>
            <a:spLocks/>
          </p:cNvSpPr>
          <p:nvPr/>
        </p:nvSpPr>
        <p:spPr bwMode="auto">
          <a:xfrm>
            <a:off x="3767139" y="5241925"/>
            <a:ext cx="128587" cy="274638"/>
          </a:xfrm>
          <a:custGeom>
            <a:avLst/>
            <a:gdLst>
              <a:gd name="T0" fmla="*/ 2147483646 w 81"/>
              <a:gd name="T1" fmla="*/ 2147483646 h 173"/>
              <a:gd name="T2" fmla="*/ 0 w 81"/>
              <a:gd name="T3" fmla="*/ 0 h 173"/>
              <a:gd name="T4" fmla="*/ 0 60000 65536"/>
              <a:gd name="T5" fmla="*/ 0 60000 65536"/>
              <a:gd name="T6" fmla="*/ 0 w 81"/>
              <a:gd name="T7" fmla="*/ 0 h 173"/>
              <a:gd name="T8" fmla="*/ 81 w 81"/>
              <a:gd name="T9" fmla="*/ 173 h 1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73">
                <a:moveTo>
                  <a:pt x="81" y="17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0" name="Oval 111">
            <a:extLst>
              <a:ext uri="{FF2B5EF4-FFF2-40B4-BE49-F238E27FC236}">
                <a16:creationId xmlns:a16="http://schemas.microsoft.com/office/drawing/2014/main" id="{7E2C4851-90F8-4F58-845C-57B0C8279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5608639"/>
            <a:ext cx="382588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101" name="Rectangle 100">
            <a:extLst>
              <a:ext uri="{FF2B5EF4-FFF2-40B4-BE49-F238E27FC236}">
                <a16:creationId xmlns:a16="http://schemas.microsoft.com/office/drawing/2014/main" id="{C235F132-9FBA-43F1-B9E9-23E867380596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552825" y="5180014"/>
            <a:ext cx="134938" cy="4857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102" name="Line 107">
            <a:extLst>
              <a:ext uri="{FF2B5EF4-FFF2-40B4-BE49-F238E27FC236}">
                <a16:creationId xmlns:a16="http://schemas.microsoft.com/office/drawing/2014/main" id="{A60D6C96-1DA0-4E74-ACE2-60BE6FC84D2C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562350" y="51673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3" name="Line 109">
            <a:extLst>
              <a:ext uri="{FF2B5EF4-FFF2-40B4-BE49-F238E27FC236}">
                <a16:creationId xmlns:a16="http://schemas.microsoft.com/office/drawing/2014/main" id="{A741CF8E-B470-441B-955F-14DAD4E40CB8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676650" y="522128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4" name="Freeform 112">
            <a:extLst>
              <a:ext uri="{FF2B5EF4-FFF2-40B4-BE49-F238E27FC236}">
                <a16:creationId xmlns:a16="http://schemas.microsoft.com/office/drawing/2014/main" id="{50D84A34-2E55-4F89-92C0-426359211906}"/>
              </a:ext>
            </a:extLst>
          </p:cNvPr>
          <p:cNvSpPr>
            <a:spLocks/>
          </p:cNvSpPr>
          <p:nvPr/>
        </p:nvSpPr>
        <p:spPr bwMode="auto">
          <a:xfrm>
            <a:off x="3897314" y="5421314"/>
            <a:ext cx="376237" cy="560387"/>
          </a:xfrm>
          <a:custGeom>
            <a:avLst/>
            <a:gdLst>
              <a:gd name="T0" fmla="*/ 0 w 237"/>
              <a:gd name="T1" fmla="*/ 2147483646 h 353"/>
              <a:gd name="T2" fmla="*/ 2147483646 w 237"/>
              <a:gd name="T3" fmla="*/ 2147483646 h 353"/>
              <a:gd name="T4" fmla="*/ 2147483646 w 237"/>
              <a:gd name="T5" fmla="*/ 2147483646 h 353"/>
              <a:gd name="T6" fmla="*/ 2147483646 w 237"/>
              <a:gd name="T7" fmla="*/ 2147483646 h 353"/>
              <a:gd name="T8" fmla="*/ 2147483646 w 237"/>
              <a:gd name="T9" fmla="*/ 2147483646 h 353"/>
              <a:gd name="T10" fmla="*/ 2147483646 w 237"/>
              <a:gd name="T11" fmla="*/ 2147483646 h 353"/>
              <a:gd name="T12" fmla="*/ 2147483646 w 237"/>
              <a:gd name="T13" fmla="*/ 2147483646 h 353"/>
              <a:gd name="T14" fmla="*/ 2147483646 w 237"/>
              <a:gd name="T15" fmla="*/ 0 h 3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353"/>
              <a:gd name="T26" fmla="*/ 237 w 237"/>
              <a:gd name="T27" fmla="*/ 353 h 3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353">
                <a:moveTo>
                  <a:pt x="0" y="60"/>
                </a:moveTo>
                <a:cubicBezTo>
                  <a:pt x="5" y="91"/>
                  <a:pt x="11" y="122"/>
                  <a:pt x="25" y="166"/>
                </a:cubicBezTo>
                <a:cubicBezTo>
                  <a:pt x="39" y="210"/>
                  <a:pt x="54" y="297"/>
                  <a:pt x="83" y="325"/>
                </a:cubicBezTo>
                <a:cubicBezTo>
                  <a:pt x="112" y="353"/>
                  <a:pt x="176" y="349"/>
                  <a:pt x="201" y="333"/>
                </a:cubicBezTo>
                <a:cubicBezTo>
                  <a:pt x="226" y="317"/>
                  <a:pt x="237" y="260"/>
                  <a:pt x="233" y="231"/>
                </a:cubicBezTo>
                <a:cubicBezTo>
                  <a:pt x="229" y="202"/>
                  <a:pt x="197" y="180"/>
                  <a:pt x="174" y="156"/>
                </a:cubicBezTo>
                <a:cubicBezTo>
                  <a:pt x="151" y="132"/>
                  <a:pt x="114" y="114"/>
                  <a:pt x="96" y="88"/>
                </a:cubicBezTo>
                <a:cubicBezTo>
                  <a:pt x="78" y="62"/>
                  <a:pt x="69" y="15"/>
                  <a:pt x="63" y="0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105" name="Oval 114">
            <a:extLst>
              <a:ext uri="{FF2B5EF4-FFF2-40B4-BE49-F238E27FC236}">
                <a16:creationId xmlns:a16="http://schemas.microsoft.com/office/drawing/2014/main" id="{5D2F71A5-E62C-4631-8093-97CFBFCC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4" y="5548314"/>
            <a:ext cx="382587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106" name="Rectangle 71">
            <a:extLst>
              <a:ext uri="{FF2B5EF4-FFF2-40B4-BE49-F238E27FC236}">
                <a16:creationId xmlns:a16="http://schemas.microsoft.com/office/drawing/2014/main" id="{FE7EF3EF-7057-412A-BA52-A45FB88F1778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2254251" y="5029201"/>
            <a:ext cx="142875" cy="582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107" name="Line 72">
            <a:extLst>
              <a:ext uri="{FF2B5EF4-FFF2-40B4-BE49-F238E27FC236}">
                <a16:creationId xmlns:a16="http://schemas.microsoft.com/office/drawing/2014/main" id="{F35C268B-10E0-40F0-AFBC-A4E00338F3DD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2411413" y="511968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8" name="Line 77">
            <a:extLst>
              <a:ext uri="{FF2B5EF4-FFF2-40B4-BE49-F238E27FC236}">
                <a16:creationId xmlns:a16="http://schemas.microsoft.com/office/drawing/2014/main" id="{A5C84289-A487-428D-9BDD-FE62D19B16DB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2292350" y="519430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9" name="Oval 115">
            <a:extLst>
              <a:ext uri="{FF2B5EF4-FFF2-40B4-BE49-F238E27FC236}">
                <a16:creationId xmlns:a16="http://schemas.microsoft.com/office/drawing/2014/main" id="{B4619510-62D5-42CB-ABDB-007F8470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5581651"/>
            <a:ext cx="382588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110" name="Rectangle 69">
            <a:extLst>
              <a:ext uri="{FF2B5EF4-FFF2-40B4-BE49-F238E27FC236}">
                <a16:creationId xmlns:a16="http://schemas.microsoft.com/office/drawing/2014/main" id="{1C6A2CB1-FB92-410C-BEAB-9A004DF69F7B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1974850" y="5203826"/>
            <a:ext cx="134938" cy="4349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2111" name="Line 76">
            <a:extLst>
              <a:ext uri="{FF2B5EF4-FFF2-40B4-BE49-F238E27FC236}">
                <a16:creationId xmlns:a16="http://schemas.microsoft.com/office/drawing/2014/main" id="{7E595EE7-A79A-4DCA-9ADA-378D30322ED4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1993900" y="51419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2" name="Line 78">
            <a:extLst>
              <a:ext uri="{FF2B5EF4-FFF2-40B4-BE49-F238E27FC236}">
                <a16:creationId xmlns:a16="http://schemas.microsoft.com/office/drawing/2014/main" id="{390C668B-87A3-44CA-BD25-01D9418A62A3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2108200" y="519588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3" name="Text Box 116">
            <a:extLst>
              <a:ext uri="{FF2B5EF4-FFF2-40B4-BE49-F238E27FC236}">
                <a16:creationId xmlns:a16="http://schemas.microsoft.com/office/drawing/2014/main" id="{FBE2F732-332E-456A-8424-830359CF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6391276"/>
            <a:ext cx="488950" cy="3667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VA</a:t>
            </a:r>
          </a:p>
        </p:txBody>
      </p:sp>
      <p:sp>
        <p:nvSpPr>
          <p:cNvPr id="172114" name="Text Box 16">
            <a:extLst>
              <a:ext uri="{FF2B5EF4-FFF2-40B4-BE49-F238E27FC236}">
                <a16:creationId xmlns:a16="http://schemas.microsoft.com/office/drawing/2014/main" id="{EDAB1538-9B1D-4D04-A644-5B3E604F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89" y="2306011"/>
            <a:ext cx="292576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Tendency to alveolar membrane destruction and evolution of emphysema bullae</a:t>
            </a:r>
            <a:r>
              <a:rPr lang="cs-CZ" altLang="cs-CZ" sz="1800" dirty="0"/>
              <a:t>,</a:t>
            </a:r>
            <a:r>
              <a:rPr lang="en-US" altLang="cs-CZ" sz="1800" dirty="0"/>
              <a:t> thus enlarging the dead space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09055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ýchací sklípky">
            <a:hlinkClick r:id="" action="ppaction://media"/>
            <a:extLst>
              <a:ext uri="{FF2B5EF4-FFF2-40B4-BE49-F238E27FC236}">
                <a16:creationId xmlns:a16="http://schemas.microsoft.com/office/drawing/2014/main" id="{E2BD7730-87D2-4626-BE2D-9FD233E079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4542" y="1"/>
            <a:ext cx="6400799" cy="68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3">
            <a:extLst>
              <a:ext uri="{FF2B5EF4-FFF2-40B4-BE49-F238E27FC236}">
                <a16:creationId xmlns:a16="http://schemas.microsoft.com/office/drawing/2014/main" id="{21B53FDF-E9BC-42D3-B40D-0A52125D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6092826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Non-emphysematous lung</a:t>
            </a:r>
            <a:endParaRPr lang="cs-CZ" altLang="cs-CZ" sz="1800"/>
          </a:p>
        </p:txBody>
      </p:sp>
      <p:sp>
        <p:nvSpPr>
          <p:cNvPr id="176131" name="Text Box 6">
            <a:extLst>
              <a:ext uri="{FF2B5EF4-FFF2-40B4-BE49-F238E27FC236}">
                <a16:creationId xmlns:a16="http://schemas.microsoft.com/office/drawing/2014/main" id="{836BFF48-382E-465D-AFD0-FBB20141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6329363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VE = VD + VA</a:t>
            </a:r>
          </a:p>
        </p:txBody>
      </p:sp>
      <p:pic>
        <p:nvPicPr>
          <p:cNvPr id="2" name="trubička1">
            <a:hlinkClick r:id="" action="ppaction://media"/>
            <a:extLst>
              <a:ext uri="{FF2B5EF4-FFF2-40B4-BE49-F238E27FC236}">
                <a16:creationId xmlns:a16="http://schemas.microsoft.com/office/drawing/2014/main" id="{4182E7CD-7F02-486A-986B-E8B06FECAD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2075" y="61469"/>
            <a:ext cx="8236882" cy="60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3">
            <a:extLst>
              <a:ext uri="{FF2B5EF4-FFF2-40B4-BE49-F238E27FC236}">
                <a16:creationId xmlns:a16="http://schemas.microsoft.com/office/drawing/2014/main" id="{6AB30066-6CEB-42D6-92D7-FBE46F7A1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5824538"/>
            <a:ext cx="278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Centrilobular emphysema</a:t>
            </a:r>
            <a:endParaRPr lang="cs-CZ" altLang="cs-CZ" sz="1800"/>
          </a:p>
        </p:txBody>
      </p:sp>
      <p:sp>
        <p:nvSpPr>
          <p:cNvPr id="178179" name="Text Box 4">
            <a:extLst>
              <a:ext uri="{FF2B5EF4-FFF2-40B4-BE49-F238E27FC236}">
                <a16:creationId xmlns:a16="http://schemas.microsoft.com/office/drawing/2014/main" id="{AC686173-DDFA-464F-981C-ACB24D35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223001"/>
            <a:ext cx="1741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</a:t>
            </a:r>
            <a:r>
              <a:rPr lang="cs-CZ" altLang="cs-CZ" sz="2800"/>
              <a:t>VD</a:t>
            </a:r>
            <a:r>
              <a:rPr lang="cs-CZ" altLang="cs-CZ" sz="1800"/>
              <a:t> + </a:t>
            </a:r>
            <a:r>
              <a:rPr lang="cs-CZ" altLang="cs-CZ" sz="1400"/>
              <a:t>VA</a:t>
            </a:r>
          </a:p>
        </p:txBody>
      </p:sp>
      <p:sp>
        <p:nvSpPr>
          <p:cNvPr id="178180" name="Text Box 5">
            <a:extLst>
              <a:ext uri="{FF2B5EF4-FFF2-40B4-BE49-F238E27FC236}">
                <a16:creationId xmlns:a16="http://schemas.microsoft.com/office/drawing/2014/main" id="{FF59DB3E-E5D9-4B70-80A9-FED13F6E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6302376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VD + VA</a:t>
            </a:r>
          </a:p>
        </p:txBody>
      </p:sp>
      <p:sp>
        <p:nvSpPr>
          <p:cNvPr id="178181" name="Line 6">
            <a:extLst>
              <a:ext uri="{FF2B5EF4-FFF2-40B4-BE49-F238E27FC236}">
                <a16:creationId xmlns:a16="http://schemas.microsoft.com/office/drawing/2014/main" id="{C8A6944D-5438-4CE1-ACEE-E488249E7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trubičky 2">
            <a:hlinkClick r:id="" action="ppaction://media"/>
            <a:extLst>
              <a:ext uri="{FF2B5EF4-FFF2-40B4-BE49-F238E27FC236}">
                <a16:creationId xmlns:a16="http://schemas.microsoft.com/office/drawing/2014/main" id="{0BD6BFC6-4639-4C4B-BCE7-2281E26488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5816" y="31749"/>
            <a:ext cx="7759314" cy="5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4E0F7165-07C2-4F7B-8D1D-8D19693AC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676400"/>
            <a:ext cx="1008062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 VA</a:t>
            </a:r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E7F09D44-6133-4E9F-AAAF-22F3A9C85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1820864"/>
            <a:ext cx="0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793BE00B-09C8-4403-89B3-66E1F4AA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981326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391D9BEF-C2A1-47BC-A90B-4E6B8CEBF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90988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71E01D2D-BBD9-41AB-8333-706EBA0E9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2995614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B64E879E-8FBA-46B7-8321-C6731078D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8313" y="2995614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C9D4229C-610F-4F6E-AE24-164ED65508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4" y="2205039"/>
            <a:ext cx="503237" cy="7191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Line 9">
            <a:extLst>
              <a:ext uri="{FF2B5EF4-FFF2-40B4-BE49-F238E27FC236}">
                <a16:creationId xmlns:a16="http://schemas.microsoft.com/office/drawing/2014/main" id="{DD913187-F325-41FA-9598-CBAC7B4C0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2205038"/>
            <a:ext cx="107950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Text Box 10">
            <a:extLst>
              <a:ext uri="{FF2B5EF4-FFF2-40B4-BE49-F238E27FC236}">
                <a16:creationId xmlns:a16="http://schemas.microsoft.com/office/drawing/2014/main" id="{6D7C7DD5-6FF9-4639-B6ED-E5586317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5357813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315" name="Text Box 11">
            <a:extLst>
              <a:ext uri="{FF2B5EF4-FFF2-40B4-BE49-F238E27FC236}">
                <a16:creationId xmlns:a16="http://schemas.microsoft.com/office/drawing/2014/main" id="{E487E9B9-451C-491D-92D4-55C13F1D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5286376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316" name="Line 12">
            <a:extLst>
              <a:ext uri="{FF2B5EF4-FFF2-40B4-BE49-F238E27FC236}">
                <a16:creationId xmlns:a16="http://schemas.microsoft.com/office/drawing/2014/main" id="{861ED155-7A30-4A53-9921-F0311AA22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5372101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Line 13">
            <a:extLst>
              <a:ext uri="{FF2B5EF4-FFF2-40B4-BE49-F238E27FC236}">
                <a16:creationId xmlns:a16="http://schemas.microsoft.com/office/drawing/2014/main" id="{40D846EE-791A-4422-9487-B3392D690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288" y="5372101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Line 14">
            <a:extLst>
              <a:ext uri="{FF2B5EF4-FFF2-40B4-BE49-F238E27FC236}">
                <a16:creationId xmlns:a16="http://schemas.microsoft.com/office/drawing/2014/main" id="{AFE56D14-F017-4A41-BCF0-C442864D87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1089" y="4581525"/>
            <a:ext cx="504825" cy="7191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Line 15">
            <a:extLst>
              <a:ext uri="{FF2B5EF4-FFF2-40B4-BE49-F238E27FC236}">
                <a16:creationId xmlns:a16="http://schemas.microsoft.com/office/drawing/2014/main" id="{928F9429-8140-4F34-99B1-942E4CEEB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4581525"/>
            <a:ext cx="107950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8" name="Text Box 16">
            <a:extLst>
              <a:ext uri="{FF2B5EF4-FFF2-40B4-BE49-F238E27FC236}">
                <a16:creationId xmlns:a16="http://schemas.microsoft.com/office/drawing/2014/main" id="{F1012FD8-8AAF-430E-9CF9-88A94734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2778125"/>
            <a:ext cx="231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VE</a:t>
            </a:r>
            <a:r>
              <a:rPr lang="cs-CZ" altLang="cs-CZ">
                <a:solidFill>
                  <a:schemeClr val="accent2"/>
                </a:solidFill>
              </a:rPr>
              <a:t>=VD+</a:t>
            </a:r>
            <a:r>
              <a:rPr lang="cs-CZ" altLang="cs-CZ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98321" name="Line 17">
            <a:extLst>
              <a:ext uri="{FF2B5EF4-FFF2-40B4-BE49-F238E27FC236}">
                <a16:creationId xmlns:a16="http://schemas.microsoft.com/office/drawing/2014/main" id="{7AB618AD-04EF-4607-AADE-C5F3CE01BC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9601" y="3284539"/>
            <a:ext cx="360363" cy="10810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Text Box 18">
            <a:extLst>
              <a:ext uri="{FF2B5EF4-FFF2-40B4-BE49-F238E27FC236}">
                <a16:creationId xmlns:a16="http://schemas.microsoft.com/office/drawing/2014/main" id="{AAFD187F-6651-40D7-A3DA-20D9A188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9" y="4330701"/>
            <a:ext cx="113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323" name="Text Box 19">
            <a:extLst>
              <a:ext uri="{FF2B5EF4-FFF2-40B4-BE49-F238E27FC236}">
                <a16:creationId xmlns:a16="http://schemas.microsoft.com/office/drawing/2014/main" id="{B299D26F-43D0-4320-A58A-A0AF88BC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6" y="2808288"/>
            <a:ext cx="2170113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chemeClr val="accent2"/>
                </a:solidFill>
              </a:rPr>
              <a:t>Respir.</a:t>
            </a: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en-US" altLang="cs-CZ" sz="2400">
                <a:solidFill>
                  <a:schemeClr val="accent2"/>
                </a:solidFill>
              </a:rPr>
              <a:t>Centre</a:t>
            </a:r>
            <a:endParaRPr lang="cs-CZ" altLang="cs-CZ" sz="2400">
              <a:solidFill>
                <a:schemeClr val="accent2"/>
              </a:solidFill>
            </a:endParaRPr>
          </a:p>
        </p:txBody>
      </p:sp>
      <p:sp>
        <p:nvSpPr>
          <p:cNvPr id="98324" name="Line 20">
            <a:extLst>
              <a:ext uri="{FF2B5EF4-FFF2-40B4-BE49-F238E27FC236}">
                <a16:creationId xmlns:a16="http://schemas.microsoft.com/office/drawing/2014/main" id="{A88035B1-68C6-4029-874B-01F1E61A64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3626" y="3322638"/>
            <a:ext cx="1152525" cy="12239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Freeform 21">
            <a:extLst>
              <a:ext uri="{FF2B5EF4-FFF2-40B4-BE49-F238E27FC236}">
                <a16:creationId xmlns:a16="http://schemas.microsoft.com/office/drawing/2014/main" id="{9A63AF90-B6E8-478B-A087-A5CD7D8B5DE7}"/>
              </a:ext>
            </a:extLst>
          </p:cNvPr>
          <p:cNvSpPr>
            <a:spLocks/>
          </p:cNvSpPr>
          <p:nvPr/>
        </p:nvSpPr>
        <p:spPr bwMode="auto">
          <a:xfrm>
            <a:off x="5781676" y="1608139"/>
            <a:ext cx="2651125" cy="1246187"/>
          </a:xfrm>
          <a:custGeom>
            <a:avLst/>
            <a:gdLst>
              <a:gd name="T0" fmla="*/ 2147483646 w 1670"/>
              <a:gd name="T1" fmla="*/ 2147483646 h 785"/>
              <a:gd name="T2" fmla="*/ 2147483646 w 1670"/>
              <a:gd name="T3" fmla="*/ 2147483646 h 785"/>
              <a:gd name="T4" fmla="*/ 2147483646 w 1670"/>
              <a:gd name="T5" fmla="*/ 2147483646 h 785"/>
              <a:gd name="T6" fmla="*/ 0 w 1670"/>
              <a:gd name="T7" fmla="*/ 2147483646 h 785"/>
              <a:gd name="T8" fmla="*/ 0 60000 65536"/>
              <a:gd name="T9" fmla="*/ 0 60000 65536"/>
              <a:gd name="T10" fmla="*/ 0 60000 65536"/>
              <a:gd name="T11" fmla="*/ 0 60000 65536"/>
              <a:gd name="T12" fmla="*/ 0 w 1670"/>
              <a:gd name="T13" fmla="*/ 0 h 785"/>
              <a:gd name="T14" fmla="*/ 1670 w 1670"/>
              <a:gd name="T15" fmla="*/ 785 h 7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0" h="785">
                <a:moveTo>
                  <a:pt x="1670" y="747"/>
                </a:moveTo>
                <a:cubicBezTo>
                  <a:pt x="1631" y="673"/>
                  <a:pt x="1663" y="410"/>
                  <a:pt x="1433" y="299"/>
                </a:cubicBezTo>
                <a:cubicBezTo>
                  <a:pt x="1203" y="188"/>
                  <a:pt x="527" y="0"/>
                  <a:pt x="288" y="81"/>
                </a:cubicBezTo>
                <a:cubicBezTo>
                  <a:pt x="69" y="96"/>
                  <a:pt x="60" y="638"/>
                  <a:pt x="0" y="785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Text Box 22">
            <a:extLst>
              <a:ext uri="{FF2B5EF4-FFF2-40B4-BE49-F238E27FC236}">
                <a16:creationId xmlns:a16="http://schemas.microsoft.com/office/drawing/2014/main" id="{EC2C6EB6-EDE1-4F10-94E4-851EADE9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8688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  <a:endParaRPr lang="cs-CZ" altLang="cs-CZ" sz="1400" baseline="-25000">
              <a:solidFill>
                <a:srgbClr val="FF0000"/>
              </a:solidFill>
            </a:endParaRPr>
          </a:p>
        </p:txBody>
      </p:sp>
      <p:sp>
        <p:nvSpPr>
          <p:cNvPr id="98327" name="Line 23">
            <a:extLst>
              <a:ext uri="{FF2B5EF4-FFF2-40B4-BE49-F238E27FC236}">
                <a16:creationId xmlns:a16="http://schemas.microsoft.com/office/drawing/2014/main" id="{65DB7875-4E0B-4595-8172-73B92A82D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425" y="3500439"/>
            <a:ext cx="1009650" cy="1584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6" name="Text Box 24">
            <a:extLst>
              <a:ext uri="{FF2B5EF4-FFF2-40B4-BE49-F238E27FC236}">
                <a16:creationId xmlns:a16="http://schemas.microsoft.com/office/drawing/2014/main" id="{FD7D2D5E-82D7-40A2-8693-4FC25D0D4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6" y="333376"/>
            <a:ext cx="777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accent2"/>
                </a:solidFill>
              </a:rPr>
              <a:t>Alveolar Ventilation Controls Rate of Breathing</a:t>
            </a:r>
            <a:r>
              <a:rPr lang="cs-CZ" altLang="cs-CZ" sz="2400" b="1">
                <a:solidFill>
                  <a:schemeClr val="accent2"/>
                </a:solidFill>
              </a:rPr>
              <a:t> </a:t>
            </a:r>
            <a:r>
              <a:rPr lang="en-US" altLang="cs-CZ" sz="2400" b="1">
                <a:solidFill>
                  <a:schemeClr val="accent2"/>
                </a:solidFill>
              </a:rPr>
              <a:t>by  Influencing</a:t>
            </a:r>
            <a:r>
              <a:rPr lang="cs-CZ" altLang="cs-CZ" sz="2400" b="1">
                <a:solidFill>
                  <a:schemeClr val="accent2"/>
                </a:solidFill>
              </a:rPr>
              <a:t> pCO2 </a:t>
            </a:r>
            <a:r>
              <a:rPr lang="en-US" altLang="cs-CZ" sz="2400" b="1">
                <a:solidFill>
                  <a:schemeClr val="accent2"/>
                </a:solidFill>
              </a:rPr>
              <a:t>and</a:t>
            </a:r>
            <a:r>
              <a:rPr lang="cs-CZ" altLang="cs-CZ" sz="2400" b="1">
                <a:solidFill>
                  <a:schemeClr val="accent2"/>
                </a:solidFill>
              </a:rPr>
              <a:t> pO2</a:t>
            </a:r>
          </a:p>
        </p:txBody>
      </p:sp>
      <p:sp>
        <p:nvSpPr>
          <p:cNvPr id="98329" name="Text Box 25">
            <a:extLst>
              <a:ext uri="{FF2B5EF4-FFF2-40B4-BE49-F238E27FC236}">
                <a16:creationId xmlns:a16="http://schemas.microsoft.com/office/drawing/2014/main" id="{A6D865CC-72E3-4304-A968-08EA7F85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4052889"/>
            <a:ext cx="1008063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 VA</a:t>
            </a:r>
          </a:p>
        </p:txBody>
      </p:sp>
      <p:sp>
        <p:nvSpPr>
          <p:cNvPr id="98330" name="Line 26">
            <a:extLst>
              <a:ext uri="{FF2B5EF4-FFF2-40B4-BE49-F238E27FC236}">
                <a16:creationId xmlns:a16="http://schemas.microsoft.com/office/drawing/2014/main" id="{5B7735BF-5A5C-4CA7-A31B-D42CE5C2D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425" y="4197350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Text Box 27">
            <a:extLst>
              <a:ext uri="{FF2B5EF4-FFF2-40B4-BE49-F238E27FC236}">
                <a16:creationId xmlns:a16="http://schemas.microsoft.com/office/drawing/2014/main" id="{414842B8-E7B4-4DFB-A543-1784F04A52DA}"/>
              </a:ext>
            </a:extLst>
          </p:cNvPr>
          <p:cNvSpPr txBox="1">
            <a:spLocks noChangeArrowheads="1"/>
          </p:cNvSpPr>
          <p:nvPr/>
        </p:nvSpPr>
        <p:spPr bwMode="auto">
          <a:xfrm rot="-3600231">
            <a:off x="7108032" y="3929857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Only when</a:t>
            </a:r>
            <a:r>
              <a:rPr lang="cs-CZ" altLang="cs-CZ" sz="1400">
                <a:solidFill>
                  <a:schemeClr val="accent2"/>
                </a:solidFill>
              </a:rPr>
              <a:t> </a:t>
            </a:r>
            <a:r>
              <a:rPr lang="cs-CZ" altLang="cs-CZ" sz="1800">
                <a:solidFill>
                  <a:schemeClr val="accent2"/>
                </a:solidFill>
              </a:rPr>
              <a:t>pO</a:t>
            </a:r>
            <a:r>
              <a:rPr lang="cs-CZ" altLang="cs-CZ" sz="1800" baseline="-25000">
                <a:solidFill>
                  <a:schemeClr val="accent2"/>
                </a:solidFill>
              </a:rPr>
              <a:t>2</a:t>
            </a:r>
            <a:r>
              <a:rPr lang="en-US" altLang="cs-CZ" sz="1800" baseline="-25000">
                <a:solidFill>
                  <a:schemeClr val="accent2"/>
                </a:solidFill>
              </a:rPr>
              <a:t> </a:t>
            </a:r>
            <a:r>
              <a:rPr lang="en-US" altLang="cs-CZ" sz="1400">
                <a:solidFill>
                  <a:schemeClr val="accent2"/>
                </a:solidFill>
              </a:rPr>
              <a:t>is low</a:t>
            </a:r>
            <a:endParaRPr lang="cs-CZ" altLang="cs-CZ" sz="1800" baseline="-25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8" grpId="0"/>
      <p:bldP spid="98309" grpId="0"/>
      <p:bldP spid="98314" grpId="0"/>
      <p:bldP spid="98315" grpId="0"/>
      <p:bldP spid="98322" grpId="0"/>
      <p:bldP spid="98323" grpId="0" animBg="1"/>
      <p:bldP spid="98326" grpId="0"/>
      <p:bldP spid="98329" grpId="0" animBg="1"/>
      <p:bldP spid="983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39">
            <a:extLst>
              <a:ext uri="{FF2B5EF4-FFF2-40B4-BE49-F238E27FC236}">
                <a16:creationId xmlns:a16="http://schemas.microsoft.com/office/drawing/2014/main" id="{3A3832B6-5A12-4033-8FA3-C36F712C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1052513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emphysema</a:t>
            </a:r>
            <a:endParaRPr lang="cs-CZ" altLang="cs-CZ" sz="1800"/>
          </a:p>
        </p:txBody>
      </p:sp>
      <p:sp>
        <p:nvSpPr>
          <p:cNvPr id="68648" name="AutoShape 40">
            <a:extLst>
              <a:ext uri="{FF2B5EF4-FFF2-40B4-BE49-F238E27FC236}">
                <a16:creationId xmlns:a16="http://schemas.microsoft.com/office/drawing/2014/main" id="{5D0C00D5-F178-4AD5-8827-436A29C44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6" y="1052513"/>
            <a:ext cx="1655763" cy="576262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compensation</a:t>
            </a:r>
            <a:endParaRPr lang="cs-CZ" altLang="cs-CZ" sz="1800"/>
          </a:p>
        </p:txBody>
      </p:sp>
      <p:sp>
        <p:nvSpPr>
          <p:cNvPr id="184324" name="Text Box 2">
            <a:extLst>
              <a:ext uri="{FF2B5EF4-FFF2-40B4-BE49-F238E27FC236}">
                <a16:creationId xmlns:a16="http://schemas.microsoft.com/office/drawing/2014/main" id="{E510AAB1-B26C-4635-B8A8-9716EB15F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260350"/>
            <a:ext cx="913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Emphysematous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A6941AC0-6D1A-479B-9B6D-899B10F09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2276476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/>
              <a:t>     normal</a:t>
            </a:r>
            <a:r>
              <a:rPr lang="cs-CZ" altLang="cs-CZ" sz="1600"/>
              <a:t> </a:t>
            </a: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E8EA45CD-AC4B-4B3C-AA8D-54D8C5D2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9891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Respiratory centre</a:t>
            </a:r>
            <a:endParaRPr lang="cs-CZ" altLang="cs-CZ" sz="1800"/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7C5D3097-796E-41BF-AECD-E4976781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2636839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/>
              <a:t>    normal</a:t>
            </a:r>
            <a:r>
              <a:rPr lang="cs-CZ" altLang="cs-CZ" sz="1600"/>
              <a:t> </a:t>
            </a: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184328" name="Text Box 26">
            <a:extLst>
              <a:ext uri="{FF2B5EF4-FFF2-40B4-BE49-F238E27FC236}">
                <a16:creationId xmlns:a16="http://schemas.microsoft.com/office/drawing/2014/main" id="{F6B3449F-4C47-45D2-B27F-00D962C50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027114"/>
            <a:ext cx="1851025" cy="5286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</a:t>
            </a:r>
            <a:r>
              <a:rPr lang="cs-CZ" altLang="cs-CZ" sz="2800"/>
              <a:t>VD</a:t>
            </a:r>
            <a:r>
              <a:rPr lang="cs-CZ" altLang="cs-CZ" sz="1800"/>
              <a:t> + </a:t>
            </a:r>
            <a:r>
              <a:rPr lang="cs-CZ" altLang="cs-CZ" sz="1200" b="1"/>
              <a:t>VA</a:t>
            </a:r>
          </a:p>
        </p:txBody>
      </p:sp>
      <p:sp>
        <p:nvSpPr>
          <p:cNvPr id="184329" name="Text Box 27">
            <a:extLst>
              <a:ext uri="{FF2B5EF4-FFF2-40B4-BE49-F238E27FC236}">
                <a16:creationId xmlns:a16="http://schemas.microsoft.com/office/drawing/2014/main" id="{C5128EC3-BD41-4E11-BE81-6B1A6EAC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VD + VA</a:t>
            </a:r>
          </a:p>
        </p:txBody>
      </p:sp>
      <p:sp>
        <p:nvSpPr>
          <p:cNvPr id="68646" name="Text Box 38">
            <a:extLst>
              <a:ext uri="{FF2B5EF4-FFF2-40B4-BE49-F238E27FC236}">
                <a16:creationId xmlns:a16="http://schemas.microsoft.com/office/drawing/2014/main" id="{15F8CF25-7051-420D-9AA2-2F226D92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908050"/>
            <a:ext cx="2590800" cy="711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VE</a:t>
            </a:r>
            <a:r>
              <a:rPr lang="cs-CZ" altLang="cs-CZ" sz="2800"/>
              <a:t> = </a:t>
            </a:r>
            <a:r>
              <a:rPr lang="cs-CZ" altLang="cs-CZ" sz="4000"/>
              <a:t>VD</a:t>
            </a:r>
            <a:r>
              <a:rPr lang="cs-CZ" altLang="cs-CZ" sz="2800"/>
              <a:t> + </a:t>
            </a:r>
            <a:r>
              <a:rPr lang="cs-CZ" altLang="cs-CZ" sz="2000"/>
              <a:t>VA</a:t>
            </a:r>
          </a:p>
        </p:txBody>
      </p:sp>
      <p:sp>
        <p:nvSpPr>
          <p:cNvPr id="68650" name="Line 42">
            <a:extLst>
              <a:ext uri="{FF2B5EF4-FFF2-40B4-BE49-F238E27FC236}">
                <a16:creationId xmlns:a16="http://schemas.microsoft.com/office/drawing/2014/main" id="{F0E493B2-FB4F-40B8-88CE-5F76F5C591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7797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1" name="Text Box 43">
            <a:extLst>
              <a:ext uri="{FF2B5EF4-FFF2-40B4-BE49-F238E27FC236}">
                <a16:creationId xmlns:a16="http://schemas.microsoft.com/office/drawing/2014/main" id="{BB4D1836-1506-4383-81D0-8375F097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1803400"/>
            <a:ext cx="1900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/>
              <a:t>  Normalization of </a:t>
            </a:r>
            <a:r>
              <a:rPr lang="cs-CZ" altLang="cs-CZ" sz="1400"/>
              <a:t> VA</a:t>
            </a:r>
          </a:p>
        </p:txBody>
      </p:sp>
      <p:sp>
        <p:nvSpPr>
          <p:cNvPr id="68652" name="Text Box 44">
            <a:extLst>
              <a:ext uri="{FF2B5EF4-FFF2-40B4-BE49-F238E27FC236}">
                <a16:creationId xmlns:a16="http://schemas.microsoft.com/office/drawing/2014/main" id="{410BDBF6-8E66-408A-A331-000DC585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276476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68653" name="Text Box 45">
            <a:extLst>
              <a:ext uri="{FF2B5EF4-FFF2-40B4-BE49-F238E27FC236}">
                <a16:creationId xmlns:a16="http://schemas.microsoft.com/office/drawing/2014/main" id="{02DB3313-5C3A-4356-A4FD-3DAB7E3C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636839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68654" name="Line 46">
            <a:extLst>
              <a:ext uri="{FF2B5EF4-FFF2-40B4-BE49-F238E27FC236}">
                <a16:creationId xmlns:a16="http://schemas.microsoft.com/office/drawing/2014/main" id="{3E6921E2-91B9-4CC2-8882-D3CE97369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349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>
            <a:extLst>
              <a:ext uri="{FF2B5EF4-FFF2-40B4-BE49-F238E27FC236}">
                <a16:creationId xmlns:a16="http://schemas.microsoft.com/office/drawing/2014/main" id="{0A38AD2A-500E-4528-A491-474015F40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148431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Freeform 49">
            <a:extLst>
              <a:ext uri="{FF2B5EF4-FFF2-40B4-BE49-F238E27FC236}">
                <a16:creationId xmlns:a16="http://schemas.microsoft.com/office/drawing/2014/main" id="{7ED900F9-95FC-4DAC-BE99-30EEC135C8A3}"/>
              </a:ext>
            </a:extLst>
          </p:cNvPr>
          <p:cNvSpPr>
            <a:spLocks/>
          </p:cNvSpPr>
          <p:nvPr/>
        </p:nvSpPr>
        <p:spPr bwMode="auto">
          <a:xfrm>
            <a:off x="6383339" y="2347913"/>
            <a:ext cx="720725" cy="436562"/>
          </a:xfrm>
          <a:custGeom>
            <a:avLst/>
            <a:gdLst>
              <a:gd name="T0" fmla="*/ 0 w 454"/>
              <a:gd name="T1" fmla="*/ 2147483646 h 275"/>
              <a:gd name="T2" fmla="*/ 2147483646 w 454"/>
              <a:gd name="T3" fmla="*/ 2147483646 h 275"/>
              <a:gd name="T4" fmla="*/ 2147483646 w 454"/>
              <a:gd name="T5" fmla="*/ 0 h 275"/>
              <a:gd name="T6" fmla="*/ 0 60000 65536"/>
              <a:gd name="T7" fmla="*/ 0 60000 65536"/>
              <a:gd name="T8" fmla="*/ 0 60000 65536"/>
              <a:gd name="T9" fmla="*/ 0 w 454"/>
              <a:gd name="T10" fmla="*/ 0 h 275"/>
              <a:gd name="T11" fmla="*/ 454 w 454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75">
                <a:moveTo>
                  <a:pt x="0" y="182"/>
                </a:moveTo>
                <a:cubicBezTo>
                  <a:pt x="60" y="192"/>
                  <a:pt x="287" y="275"/>
                  <a:pt x="363" y="245"/>
                </a:cubicBezTo>
                <a:cubicBezTo>
                  <a:pt x="439" y="215"/>
                  <a:pt x="435" y="51"/>
                  <a:pt x="4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8" name="Freeform 50">
            <a:extLst>
              <a:ext uri="{FF2B5EF4-FFF2-40B4-BE49-F238E27FC236}">
                <a16:creationId xmlns:a16="http://schemas.microsoft.com/office/drawing/2014/main" id="{7CFDBA85-2D94-4464-8414-5E78D4243C2B}"/>
              </a:ext>
            </a:extLst>
          </p:cNvPr>
          <p:cNvSpPr>
            <a:spLocks/>
          </p:cNvSpPr>
          <p:nvPr/>
        </p:nvSpPr>
        <p:spPr bwMode="auto">
          <a:xfrm>
            <a:off x="7632701" y="1484314"/>
            <a:ext cx="550863" cy="623887"/>
          </a:xfrm>
          <a:custGeom>
            <a:avLst/>
            <a:gdLst>
              <a:gd name="T0" fmla="*/ 0 w 347"/>
              <a:gd name="T1" fmla="*/ 2147483646 h 393"/>
              <a:gd name="T2" fmla="*/ 2147483646 w 347"/>
              <a:gd name="T3" fmla="*/ 2147483646 h 393"/>
              <a:gd name="T4" fmla="*/ 2147483646 w 347"/>
              <a:gd name="T5" fmla="*/ 0 h 393"/>
              <a:gd name="T6" fmla="*/ 0 60000 65536"/>
              <a:gd name="T7" fmla="*/ 0 60000 65536"/>
              <a:gd name="T8" fmla="*/ 0 60000 65536"/>
              <a:gd name="T9" fmla="*/ 0 w 347"/>
              <a:gd name="T10" fmla="*/ 0 h 393"/>
              <a:gd name="T11" fmla="*/ 347 w 347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393">
                <a:moveTo>
                  <a:pt x="0" y="393"/>
                </a:moveTo>
                <a:cubicBezTo>
                  <a:pt x="26" y="366"/>
                  <a:pt x="96" y="298"/>
                  <a:pt x="154" y="233"/>
                </a:cubicBezTo>
                <a:cubicBezTo>
                  <a:pt x="212" y="168"/>
                  <a:pt x="307" y="49"/>
                  <a:pt x="3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9" name="Line 51">
            <a:extLst>
              <a:ext uri="{FF2B5EF4-FFF2-40B4-BE49-F238E27FC236}">
                <a16:creationId xmlns:a16="http://schemas.microsoft.com/office/drawing/2014/main" id="{46B99C3A-7171-46A3-9DA0-59AEEDBF9C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7663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>
            <a:extLst>
              <a:ext uri="{FF2B5EF4-FFF2-40B4-BE49-F238E27FC236}">
                <a16:creationId xmlns:a16="http://schemas.microsoft.com/office/drawing/2014/main" id="{20E27316-6AE9-4B90-B918-C6436A6823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12350" y="2060575"/>
            <a:ext cx="714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>
            <a:extLst>
              <a:ext uri="{FF2B5EF4-FFF2-40B4-BE49-F238E27FC236}">
                <a16:creationId xmlns:a16="http://schemas.microsoft.com/office/drawing/2014/main" id="{A7127C67-B0F1-4559-B9D5-A6403CD48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3613" y="12207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>
            <a:extLst>
              <a:ext uri="{FF2B5EF4-FFF2-40B4-BE49-F238E27FC236}">
                <a16:creationId xmlns:a16="http://schemas.microsoft.com/office/drawing/2014/main" id="{B7CE167E-9E48-4C78-8EB2-B280DCA06C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2875" y="11398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Line 55">
            <a:extLst>
              <a:ext uri="{FF2B5EF4-FFF2-40B4-BE49-F238E27FC236}">
                <a16:creationId xmlns:a16="http://schemas.microsoft.com/office/drawing/2014/main" id="{037BAC4F-6594-41BE-A327-046873B4D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4" y="1538289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4" name="Text Box 61">
            <a:extLst>
              <a:ext uri="{FF2B5EF4-FFF2-40B4-BE49-F238E27FC236}">
                <a16:creationId xmlns:a16="http://schemas.microsoft.com/office/drawing/2014/main" id="{4A5F128F-C815-4560-AE06-9F320494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09988"/>
            <a:ext cx="377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6600"/>
                </a:solidFill>
              </a:rPr>
              <a:t>„pink puffers“ </a:t>
            </a:r>
          </a:p>
        </p:txBody>
      </p:sp>
      <p:sp>
        <p:nvSpPr>
          <p:cNvPr id="68670" name="Text Box 62">
            <a:extLst>
              <a:ext uri="{FF2B5EF4-FFF2-40B4-BE49-F238E27FC236}">
                <a16:creationId xmlns:a16="http://schemas.microsoft.com/office/drawing/2014/main" id="{E4FB1D46-02E0-4D05-A3D0-5B2F2E16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4789488"/>
            <a:ext cx="5229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Normal</a:t>
            </a:r>
            <a:r>
              <a:rPr lang="cs-CZ" altLang="cs-CZ" sz="1800"/>
              <a:t> P</a:t>
            </a:r>
            <a:r>
              <a:rPr lang="cs-CZ" altLang="cs-CZ" sz="1800" baseline="-25000"/>
              <a:t>a</a:t>
            </a:r>
            <a:r>
              <a:rPr lang="cs-CZ" altLang="cs-CZ" sz="1800"/>
              <a:t>O</a:t>
            </a:r>
            <a:r>
              <a:rPr lang="cs-CZ" altLang="cs-CZ" sz="1800" baseline="-25000"/>
              <a:t>2</a:t>
            </a:r>
            <a:r>
              <a:rPr lang="cs-CZ" altLang="cs-CZ" sz="1800"/>
              <a:t> – </a:t>
            </a:r>
            <a:r>
              <a:rPr lang="en-US" altLang="cs-CZ" sz="1800"/>
              <a:t>no hypoxia</a:t>
            </a:r>
            <a:r>
              <a:rPr lang="cs-CZ" altLang="cs-CZ" sz="1800"/>
              <a:t> (</a:t>
            </a:r>
            <a:r>
              <a:rPr lang="en-US" altLang="cs-CZ" sz="1800"/>
              <a:t>until total resp. failure</a:t>
            </a:r>
            <a:r>
              <a:rPr lang="cs-CZ" altLang="cs-CZ" sz="1800"/>
              <a:t>)</a:t>
            </a:r>
          </a:p>
        </p:txBody>
      </p:sp>
      <p:sp>
        <p:nvSpPr>
          <p:cNvPr id="68671" name="Line 63">
            <a:extLst>
              <a:ext uri="{FF2B5EF4-FFF2-40B4-BE49-F238E27FC236}">
                <a16:creationId xmlns:a16="http://schemas.microsoft.com/office/drawing/2014/main" id="{EA88A0B3-AA02-48B5-9B57-4FBA6A75F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4070351"/>
            <a:ext cx="647700" cy="7921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2" name="Text Box 64">
            <a:extLst>
              <a:ext uri="{FF2B5EF4-FFF2-40B4-BE49-F238E27FC236}">
                <a16:creationId xmlns:a16="http://schemas.microsoft.com/office/drawing/2014/main" id="{5B215068-38AD-4155-B28D-2B9EB042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0" y="6230938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Feeling of dyspnoea</a:t>
            </a:r>
            <a:endParaRPr lang="cs-CZ" altLang="cs-CZ" sz="1800"/>
          </a:p>
        </p:txBody>
      </p:sp>
      <p:sp>
        <p:nvSpPr>
          <p:cNvPr id="68673" name="Freeform 65">
            <a:extLst>
              <a:ext uri="{FF2B5EF4-FFF2-40B4-BE49-F238E27FC236}">
                <a16:creationId xmlns:a16="http://schemas.microsoft.com/office/drawing/2014/main" id="{1A06D0F8-7294-40B9-B7D1-5901C0F43C8A}"/>
              </a:ext>
            </a:extLst>
          </p:cNvPr>
          <p:cNvSpPr>
            <a:spLocks/>
          </p:cNvSpPr>
          <p:nvPr/>
        </p:nvSpPr>
        <p:spPr bwMode="auto">
          <a:xfrm>
            <a:off x="7896226" y="4076700"/>
            <a:ext cx="2333625" cy="2247900"/>
          </a:xfrm>
          <a:custGeom>
            <a:avLst/>
            <a:gdLst>
              <a:gd name="T0" fmla="*/ 2147483646 w 1470"/>
              <a:gd name="T1" fmla="*/ 2147483646 h 1416"/>
              <a:gd name="T2" fmla="*/ 2147483646 w 1470"/>
              <a:gd name="T3" fmla="*/ 2147483646 h 1416"/>
              <a:gd name="T4" fmla="*/ 2147483646 w 1470"/>
              <a:gd name="T5" fmla="*/ 2147483646 h 1416"/>
              <a:gd name="T6" fmla="*/ 2147483646 w 1470"/>
              <a:gd name="T7" fmla="*/ 2147483646 h 1416"/>
              <a:gd name="T8" fmla="*/ 0 60000 65536"/>
              <a:gd name="T9" fmla="*/ 0 60000 65536"/>
              <a:gd name="T10" fmla="*/ 0 60000 65536"/>
              <a:gd name="T11" fmla="*/ 0 60000 65536"/>
              <a:gd name="T12" fmla="*/ 0 w 1470"/>
              <a:gd name="T13" fmla="*/ 0 h 1416"/>
              <a:gd name="T14" fmla="*/ 1470 w 1470"/>
              <a:gd name="T15" fmla="*/ 1416 h 1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" h="1416">
                <a:moveTo>
                  <a:pt x="1289" y="1416"/>
                </a:moveTo>
                <a:cubicBezTo>
                  <a:pt x="1289" y="1219"/>
                  <a:pt x="1470" y="404"/>
                  <a:pt x="1289" y="225"/>
                </a:cubicBezTo>
                <a:cubicBezTo>
                  <a:pt x="1196" y="0"/>
                  <a:pt x="398" y="371"/>
                  <a:pt x="202" y="342"/>
                </a:cubicBezTo>
                <a:cubicBezTo>
                  <a:pt x="0" y="310"/>
                  <a:pt x="104" y="99"/>
                  <a:pt x="78" y="35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4" name="Text Box 66">
            <a:extLst>
              <a:ext uri="{FF2B5EF4-FFF2-40B4-BE49-F238E27FC236}">
                <a16:creationId xmlns:a16="http://schemas.microsoft.com/office/drawing/2014/main" id="{24F224DC-16B0-41E8-BF09-1EB4001F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38776"/>
            <a:ext cx="5329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Greater</a:t>
            </a:r>
            <a:r>
              <a:rPr lang="cs-CZ" altLang="cs-CZ" sz="1800"/>
              <a:t> VE</a:t>
            </a:r>
            <a:r>
              <a:rPr lang="en-US" altLang="cs-CZ" sz="1800"/>
              <a:t> to bring to normal</a:t>
            </a:r>
            <a:r>
              <a:rPr lang="cs-CZ" altLang="cs-CZ" sz="1800"/>
              <a:t> VA                                     </a:t>
            </a:r>
          </a:p>
        </p:txBody>
      </p:sp>
      <p:sp>
        <p:nvSpPr>
          <p:cNvPr id="68675" name="Text Box 67">
            <a:extLst>
              <a:ext uri="{FF2B5EF4-FFF2-40B4-BE49-F238E27FC236}">
                <a16:creationId xmlns:a16="http://schemas.microsoft.com/office/drawing/2014/main" id="{611A5D4C-3E30-448E-B68D-0600EDBC9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5876925"/>
            <a:ext cx="4881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Greater volume must be ventilated per minute </a:t>
            </a:r>
            <a:r>
              <a:rPr lang="cs-CZ" altLang="cs-CZ" sz="1800"/>
              <a:t> </a:t>
            </a:r>
            <a:endParaRPr lang="en-US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Increased respiratory work</a:t>
            </a:r>
            <a:endParaRPr lang="cs-CZ" altLang="cs-CZ" sz="1800"/>
          </a:p>
        </p:txBody>
      </p:sp>
      <p:sp>
        <p:nvSpPr>
          <p:cNvPr id="68676" name="Line 68">
            <a:extLst>
              <a:ext uri="{FF2B5EF4-FFF2-40B4-BE49-F238E27FC236}">
                <a16:creationId xmlns:a16="http://schemas.microsoft.com/office/drawing/2014/main" id="{1D412538-71AF-4EF2-AC5A-865992614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5149851"/>
            <a:ext cx="144463" cy="3603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7" name="Freeform 69">
            <a:extLst>
              <a:ext uri="{FF2B5EF4-FFF2-40B4-BE49-F238E27FC236}">
                <a16:creationId xmlns:a16="http://schemas.microsoft.com/office/drawing/2014/main" id="{753AF3AA-274C-439E-B262-CCD00B1D6EC4}"/>
              </a:ext>
            </a:extLst>
          </p:cNvPr>
          <p:cNvSpPr>
            <a:spLocks/>
          </p:cNvSpPr>
          <p:nvPr/>
        </p:nvSpPr>
        <p:spPr bwMode="auto">
          <a:xfrm>
            <a:off x="2854326" y="5726114"/>
            <a:ext cx="1370013" cy="619125"/>
          </a:xfrm>
          <a:custGeom>
            <a:avLst/>
            <a:gdLst>
              <a:gd name="T0" fmla="*/ 2147483646 w 863"/>
              <a:gd name="T1" fmla="*/ 0 h 390"/>
              <a:gd name="T2" fmla="*/ 2147483646 w 863"/>
              <a:gd name="T3" fmla="*/ 2147483646 h 390"/>
              <a:gd name="T4" fmla="*/ 2147483646 w 863"/>
              <a:gd name="T5" fmla="*/ 2147483646 h 390"/>
              <a:gd name="T6" fmla="*/ 0 60000 65536"/>
              <a:gd name="T7" fmla="*/ 0 60000 65536"/>
              <a:gd name="T8" fmla="*/ 0 60000 65536"/>
              <a:gd name="T9" fmla="*/ 0 w 863"/>
              <a:gd name="T10" fmla="*/ 0 h 390"/>
              <a:gd name="T11" fmla="*/ 863 w 863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3" h="390">
                <a:moveTo>
                  <a:pt x="92" y="0"/>
                </a:moveTo>
                <a:cubicBezTo>
                  <a:pt x="98" y="57"/>
                  <a:pt x="0" y="300"/>
                  <a:pt x="128" y="345"/>
                </a:cubicBezTo>
                <a:cubicBezTo>
                  <a:pt x="256" y="390"/>
                  <a:pt x="710" y="287"/>
                  <a:pt x="863" y="27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8" name="Freeform 70">
            <a:extLst>
              <a:ext uri="{FF2B5EF4-FFF2-40B4-BE49-F238E27FC236}">
                <a16:creationId xmlns:a16="http://schemas.microsoft.com/office/drawing/2014/main" id="{EB143167-280C-4BC5-AC49-15E98A77678A}"/>
              </a:ext>
            </a:extLst>
          </p:cNvPr>
          <p:cNvSpPr>
            <a:spLocks/>
          </p:cNvSpPr>
          <p:nvPr/>
        </p:nvSpPr>
        <p:spPr bwMode="auto">
          <a:xfrm>
            <a:off x="7104063" y="6375400"/>
            <a:ext cx="1409700" cy="160338"/>
          </a:xfrm>
          <a:custGeom>
            <a:avLst/>
            <a:gdLst>
              <a:gd name="T0" fmla="*/ 0 w 1165"/>
              <a:gd name="T1" fmla="*/ 0 h 101"/>
              <a:gd name="T2" fmla="*/ 2147483646 w 1165"/>
              <a:gd name="T3" fmla="*/ 2147483646 h 101"/>
              <a:gd name="T4" fmla="*/ 2147483646 w 1165"/>
              <a:gd name="T5" fmla="*/ 2147483646 h 101"/>
              <a:gd name="T6" fmla="*/ 0 60000 65536"/>
              <a:gd name="T7" fmla="*/ 0 60000 65536"/>
              <a:gd name="T8" fmla="*/ 0 60000 65536"/>
              <a:gd name="T9" fmla="*/ 0 w 1165"/>
              <a:gd name="T10" fmla="*/ 0 h 101"/>
              <a:gd name="T11" fmla="*/ 1165 w 1165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5" h="101">
                <a:moveTo>
                  <a:pt x="0" y="0"/>
                </a:moveTo>
                <a:cubicBezTo>
                  <a:pt x="85" y="16"/>
                  <a:pt x="312" y="87"/>
                  <a:pt x="506" y="96"/>
                </a:cubicBezTo>
                <a:cubicBezTo>
                  <a:pt x="732" y="101"/>
                  <a:pt x="1028" y="61"/>
                  <a:pt x="1165" y="5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4" name="Freeform 71">
            <a:extLst>
              <a:ext uri="{FF2B5EF4-FFF2-40B4-BE49-F238E27FC236}">
                <a16:creationId xmlns:a16="http://schemas.microsoft.com/office/drawing/2014/main" id="{D32D8B09-2DAE-4C6F-9BD7-86030BD0E9E8}"/>
              </a:ext>
            </a:extLst>
          </p:cNvPr>
          <p:cNvSpPr>
            <a:spLocks/>
          </p:cNvSpPr>
          <p:nvPr/>
        </p:nvSpPr>
        <p:spPr bwMode="auto">
          <a:xfrm>
            <a:off x="3890963" y="3094038"/>
            <a:ext cx="582612" cy="787400"/>
          </a:xfrm>
          <a:custGeom>
            <a:avLst/>
            <a:gdLst>
              <a:gd name="T0" fmla="*/ 2147483646 w 367"/>
              <a:gd name="T1" fmla="*/ 2147483646 h 496"/>
              <a:gd name="T2" fmla="*/ 2147483646 w 367"/>
              <a:gd name="T3" fmla="*/ 2147483646 h 496"/>
              <a:gd name="T4" fmla="*/ 2147483646 w 367"/>
              <a:gd name="T5" fmla="*/ 2147483646 h 496"/>
              <a:gd name="T6" fmla="*/ 2147483646 w 367"/>
              <a:gd name="T7" fmla="*/ 2147483646 h 496"/>
              <a:gd name="T8" fmla="*/ 2147483646 w 367"/>
              <a:gd name="T9" fmla="*/ 2147483646 h 496"/>
              <a:gd name="T10" fmla="*/ 2147483646 w 367"/>
              <a:gd name="T11" fmla="*/ 2147483646 h 496"/>
              <a:gd name="T12" fmla="*/ 2147483646 w 367"/>
              <a:gd name="T13" fmla="*/ 2147483646 h 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7"/>
              <a:gd name="T22" fmla="*/ 0 h 496"/>
              <a:gd name="T23" fmla="*/ 367 w 367"/>
              <a:gd name="T24" fmla="*/ 496 h 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7" h="496">
                <a:moveTo>
                  <a:pt x="73" y="12"/>
                </a:moveTo>
                <a:cubicBezTo>
                  <a:pt x="124" y="26"/>
                  <a:pt x="279" y="88"/>
                  <a:pt x="323" y="149"/>
                </a:cubicBezTo>
                <a:cubicBezTo>
                  <a:pt x="367" y="210"/>
                  <a:pt x="350" y="320"/>
                  <a:pt x="336" y="377"/>
                </a:cubicBezTo>
                <a:cubicBezTo>
                  <a:pt x="322" y="434"/>
                  <a:pt x="288" y="492"/>
                  <a:pt x="238" y="494"/>
                </a:cubicBezTo>
                <a:cubicBezTo>
                  <a:pt x="188" y="496"/>
                  <a:pt x="74" y="463"/>
                  <a:pt x="37" y="391"/>
                </a:cubicBezTo>
                <a:cubicBezTo>
                  <a:pt x="0" y="319"/>
                  <a:pt x="12" y="126"/>
                  <a:pt x="18" y="63"/>
                </a:cubicBezTo>
                <a:cubicBezTo>
                  <a:pt x="24" y="0"/>
                  <a:pt x="62" y="23"/>
                  <a:pt x="73" y="12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5" name="Oval 72">
            <a:extLst>
              <a:ext uri="{FF2B5EF4-FFF2-40B4-BE49-F238E27FC236}">
                <a16:creationId xmlns:a16="http://schemas.microsoft.com/office/drawing/2014/main" id="{9D852402-B916-4DA0-BBF1-F05336C9F7EA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1574801" y="3275013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56" name="Oval 73">
            <a:extLst>
              <a:ext uri="{FF2B5EF4-FFF2-40B4-BE49-F238E27FC236}">
                <a16:creationId xmlns:a16="http://schemas.microsoft.com/office/drawing/2014/main" id="{97D82DEC-365F-41DE-97D3-B1A7716B9715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2322513" y="3246438"/>
            <a:ext cx="576262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57" name="Rectangle 74">
            <a:extLst>
              <a:ext uri="{FF2B5EF4-FFF2-40B4-BE49-F238E27FC236}">
                <a16:creationId xmlns:a16="http://schemas.microsoft.com/office/drawing/2014/main" id="{9AE43E16-2336-4A90-876F-C1BF631D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2500314"/>
            <a:ext cx="233362" cy="4333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58" name="Line 75">
            <a:extLst>
              <a:ext uri="{FF2B5EF4-FFF2-40B4-BE49-F238E27FC236}">
                <a16:creationId xmlns:a16="http://schemas.microsoft.com/office/drawing/2014/main" id="{867E7D98-BF99-45D7-A98E-B0F0B5E8B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788" y="250507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9" name="Line 76">
            <a:extLst>
              <a:ext uri="{FF2B5EF4-FFF2-40B4-BE49-F238E27FC236}">
                <a16:creationId xmlns:a16="http://schemas.microsoft.com/office/drawing/2014/main" id="{BC498E5C-AC4B-42B5-839F-BFDA33839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4738" y="250348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0" name="Text Box 77">
            <a:extLst>
              <a:ext uri="{FF2B5EF4-FFF2-40B4-BE49-F238E27FC236}">
                <a16:creationId xmlns:a16="http://schemas.microsoft.com/office/drawing/2014/main" id="{2DEB0E4B-8114-48D8-BCA7-C624888A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147888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Norm</a:t>
            </a:r>
          </a:p>
        </p:txBody>
      </p:sp>
      <p:sp>
        <p:nvSpPr>
          <p:cNvPr id="184361" name="Text Box 78">
            <a:extLst>
              <a:ext uri="{FF2B5EF4-FFF2-40B4-BE49-F238E27FC236}">
                <a16:creationId xmlns:a16="http://schemas.microsoft.com/office/drawing/2014/main" id="{0A9CE83C-534C-454B-B5E2-552FDF767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2120901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Emphysema</a:t>
            </a:r>
            <a:endParaRPr lang="cs-CZ" altLang="cs-CZ" sz="1800"/>
          </a:p>
        </p:txBody>
      </p:sp>
      <p:sp>
        <p:nvSpPr>
          <p:cNvPr id="184362" name="AutoShape 79">
            <a:extLst>
              <a:ext uri="{FF2B5EF4-FFF2-40B4-BE49-F238E27FC236}">
                <a16:creationId xmlns:a16="http://schemas.microsoft.com/office/drawing/2014/main" id="{9E75DFC7-E8F2-459F-9770-D1A876549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784476"/>
            <a:ext cx="522288" cy="365125"/>
          </a:xfrm>
          <a:prstGeom prst="rightArrow">
            <a:avLst>
              <a:gd name="adj1" fmla="val 50000"/>
              <a:gd name="adj2" fmla="val 357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63" name="Text Box 80">
            <a:extLst>
              <a:ext uri="{FF2B5EF4-FFF2-40B4-BE49-F238E27FC236}">
                <a16:creationId xmlns:a16="http://schemas.microsoft.com/office/drawing/2014/main" id="{31A8DECD-4361-47E9-972A-26B36BF6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4094163"/>
            <a:ext cx="50165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VD</a:t>
            </a:r>
          </a:p>
        </p:txBody>
      </p:sp>
      <p:sp>
        <p:nvSpPr>
          <p:cNvPr id="184364" name="Oval 81">
            <a:extLst>
              <a:ext uri="{FF2B5EF4-FFF2-40B4-BE49-F238E27FC236}">
                <a16:creationId xmlns:a16="http://schemas.microsoft.com/office/drawing/2014/main" id="{3FEF3FF5-D294-4AE5-B49E-C4E71475637F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143251" y="3300413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65" name="Rectangle 82">
            <a:extLst>
              <a:ext uri="{FF2B5EF4-FFF2-40B4-BE49-F238E27FC236}">
                <a16:creationId xmlns:a16="http://schemas.microsoft.com/office/drawing/2014/main" id="{0920CB67-9AC9-459E-8CD4-5DEB913C515A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3848101" y="2760663"/>
            <a:ext cx="130175" cy="5762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66" name="Line 83">
            <a:extLst>
              <a:ext uri="{FF2B5EF4-FFF2-40B4-BE49-F238E27FC236}">
                <a16:creationId xmlns:a16="http://schemas.microsoft.com/office/drawing/2014/main" id="{6B49B091-C0D4-43FA-B49F-EDE09BA1BC60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959226" y="2854326"/>
            <a:ext cx="476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7" name="Rectangle 84">
            <a:extLst>
              <a:ext uri="{FF2B5EF4-FFF2-40B4-BE49-F238E27FC236}">
                <a16:creationId xmlns:a16="http://schemas.microsoft.com/office/drawing/2014/main" id="{288EA634-B785-4F9A-ABD6-4098E372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2525714"/>
            <a:ext cx="233362" cy="4333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68" name="Line 85">
            <a:extLst>
              <a:ext uri="{FF2B5EF4-FFF2-40B4-BE49-F238E27FC236}">
                <a16:creationId xmlns:a16="http://schemas.microsoft.com/office/drawing/2014/main" id="{0717A8C0-8400-4D22-B415-CDE87F13E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8238" y="253047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9" name="Line 86">
            <a:extLst>
              <a:ext uri="{FF2B5EF4-FFF2-40B4-BE49-F238E27FC236}">
                <a16:creationId xmlns:a16="http://schemas.microsoft.com/office/drawing/2014/main" id="{69BBCB10-E379-4405-B4C9-5EABF9DED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252888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0" name="Freeform 87">
            <a:extLst>
              <a:ext uri="{FF2B5EF4-FFF2-40B4-BE49-F238E27FC236}">
                <a16:creationId xmlns:a16="http://schemas.microsoft.com/office/drawing/2014/main" id="{97937C33-E2B2-4857-8569-9B4D5D804A0E}"/>
              </a:ext>
            </a:extLst>
          </p:cNvPr>
          <p:cNvSpPr>
            <a:spLocks/>
          </p:cNvSpPr>
          <p:nvPr/>
        </p:nvSpPr>
        <p:spPr bwMode="auto">
          <a:xfrm>
            <a:off x="3792539" y="2943225"/>
            <a:ext cx="128587" cy="274638"/>
          </a:xfrm>
          <a:custGeom>
            <a:avLst/>
            <a:gdLst>
              <a:gd name="T0" fmla="*/ 2147483646 w 81"/>
              <a:gd name="T1" fmla="*/ 2147483646 h 173"/>
              <a:gd name="T2" fmla="*/ 0 w 81"/>
              <a:gd name="T3" fmla="*/ 0 h 173"/>
              <a:gd name="T4" fmla="*/ 0 60000 65536"/>
              <a:gd name="T5" fmla="*/ 0 60000 65536"/>
              <a:gd name="T6" fmla="*/ 0 w 81"/>
              <a:gd name="T7" fmla="*/ 0 h 173"/>
              <a:gd name="T8" fmla="*/ 81 w 81"/>
              <a:gd name="T9" fmla="*/ 173 h 1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73">
                <a:moveTo>
                  <a:pt x="81" y="17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1" name="Oval 88">
            <a:extLst>
              <a:ext uri="{FF2B5EF4-FFF2-40B4-BE49-F238E27FC236}">
                <a16:creationId xmlns:a16="http://schemas.microsoft.com/office/drawing/2014/main" id="{CC93671A-D1A5-415E-932B-52D4A04D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3309939"/>
            <a:ext cx="382588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72" name="Rectangle 89">
            <a:extLst>
              <a:ext uri="{FF2B5EF4-FFF2-40B4-BE49-F238E27FC236}">
                <a16:creationId xmlns:a16="http://schemas.microsoft.com/office/drawing/2014/main" id="{DAA960D7-CDD2-463F-8F5C-C669A180CE43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578225" y="2881314"/>
            <a:ext cx="134938" cy="4857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73" name="Line 90">
            <a:extLst>
              <a:ext uri="{FF2B5EF4-FFF2-40B4-BE49-F238E27FC236}">
                <a16:creationId xmlns:a16="http://schemas.microsoft.com/office/drawing/2014/main" id="{86BAEEDE-DF73-464E-9A79-43EBB98E240D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587750" y="28686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4" name="Line 91">
            <a:extLst>
              <a:ext uri="{FF2B5EF4-FFF2-40B4-BE49-F238E27FC236}">
                <a16:creationId xmlns:a16="http://schemas.microsoft.com/office/drawing/2014/main" id="{152D4308-2EA8-480A-8901-41D63DAC46DB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702050" y="292258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5" name="Freeform 92">
            <a:extLst>
              <a:ext uri="{FF2B5EF4-FFF2-40B4-BE49-F238E27FC236}">
                <a16:creationId xmlns:a16="http://schemas.microsoft.com/office/drawing/2014/main" id="{51239066-73CC-42C5-A24A-C5866C8EBE85}"/>
              </a:ext>
            </a:extLst>
          </p:cNvPr>
          <p:cNvSpPr>
            <a:spLocks/>
          </p:cNvSpPr>
          <p:nvPr/>
        </p:nvSpPr>
        <p:spPr bwMode="auto">
          <a:xfrm>
            <a:off x="3922714" y="3122614"/>
            <a:ext cx="376237" cy="560387"/>
          </a:xfrm>
          <a:custGeom>
            <a:avLst/>
            <a:gdLst>
              <a:gd name="T0" fmla="*/ 0 w 237"/>
              <a:gd name="T1" fmla="*/ 2147483646 h 353"/>
              <a:gd name="T2" fmla="*/ 2147483646 w 237"/>
              <a:gd name="T3" fmla="*/ 2147483646 h 353"/>
              <a:gd name="T4" fmla="*/ 2147483646 w 237"/>
              <a:gd name="T5" fmla="*/ 2147483646 h 353"/>
              <a:gd name="T6" fmla="*/ 2147483646 w 237"/>
              <a:gd name="T7" fmla="*/ 2147483646 h 353"/>
              <a:gd name="T8" fmla="*/ 2147483646 w 237"/>
              <a:gd name="T9" fmla="*/ 2147483646 h 353"/>
              <a:gd name="T10" fmla="*/ 2147483646 w 237"/>
              <a:gd name="T11" fmla="*/ 2147483646 h 353"/>
              <a:gd name="T12" fmla="*/ 2147483646 w 237"/>
              <a:gd name="T13" fmla="*/ 2147483646 h 353"/>
              <a:gd name="T14" fmla="*/ 2147483646 w 237"/>
              <a:gd name="T15" fmla="*/ 0 h 3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353"/>
              <a:gd name="T26" fmla="*/ 237 w 237"/>
              <a:gd name="T27" fmla="*/ 353 h 3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353">
                <a:moveTo>
                  <a:pt x="0" y="60"/>
                </a:moveTo>
                <a:cubicBezTo>
                  <a:pt x="5" y="91"/>
                  <a:pt x="11" y="122"/>
                  <a:pt x="25" y="166"/>
                </a:cubicBezTo>
                <a:cubicBezTo>
                  <a:pt x="39" y="210"/>
                  <a:pt x="54" y="297"/>
                  <a:pt x="83" y="325"/>
                </a:cubicBezTo>
                <a:cubicBezTo>
                  <a:pt x="112" y="353"/>
                  <a:pt x="176" y="349"/>
                  <a:pt x="201" y="333"/>
                </a:cubicBezTo>
                <a:cubicBezTo>
                  <a:pt x="226" y="317"/>
                  <a:pt x="237" y="260"/>
                  <a:pt x="233" y="231"/>
                </a:cubicBezTo>
                <a:cubicBezTo>
                  <a:pt x="229" y="202"/>
                  <a:pt x="197" y="180"/>
                  <a:pt x="174" y="156"/>
                </a:cubicBezTo>
                <a:cubicBezTo>
                  <a:pt x="151" y="132"/>
                  <a:pt x="114" y="114"/>
                  <a:pt x="96" y="88"/>
                </a:cubicBezTo>
                <a:cubicBezTo>
                  <a:pt x="78" y="62"/>
                  <a:pt x="69" y="15"/>
                  <a:pt x="63" y="0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6" name="Oval 93">
            <a:extLst>
              <a:ext uri="{FF2B5EF4-FFF2-40B4-BE49-F238E27FC236}">
                <a16:creationId xmlns:a16="http://schemas.microsoft.com/office/drawing/2014/main" id="{399930D7-31D6-4A03-BEC0-407D35A51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4" y="3249614"/>
            <a:ext cx="382587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77" name="Rectangle 94">
            <a:extLst>
              <a:ext uri="{FF2B5EF4-FFF2-40B4-BE49-F238E27FC236}">
                <a16:creationId xmlns:a16="http://schemas.microsoft.com/office/drawing/2014/main" id="{A3A8D0EC-C289-4973-80F7-A2F984EB8092}"/>
              </a:ext>
            </a:extLst>
          </p:cNvPr>
          <p:cNvSpPr>
            <a:spLocks noChangeArrowheads="1"/>
          </p:cNvSpPr>
          <p:nvPr/>
        </p:nvSpPr>
        <p:spPr bwMode="auto">
          <a:xfrm rot="-1530023">
            <a:off x="2279651" y="2730501"/>
            <a:ext cx="142875" cy="582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78" name="Line 95">
            <a:extLst>
              <a:ext uri="{FF2B5EF4-FFF2-40B4-BE49-F238E27FC236}">
                <a16:creationId xmlns:a16="http://schemas.microsoft.com/office/drawing/2014/main" id="{777FF205-199E-4BC7-83F7-14303DBAE543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2436813" y="282098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9" name="Line 96">
            <a:extLst>
              <a:ext uri="{FF2B5EF4-FFF2-40B4-BE49-F238E27FC236}">
                <a16:creationId xmlns:a16="http://schemas.microsoft.com/office/drawing/2014/main" id="{84598698-6EC9-41B2-8330-563D91804FA1}"/>
              </a:ext>
            </a:extLst>
          </p:cNvPr>
          <p:cNvSpPr>
            <a:spLocks noChangeShapeType="1"/>
          </p:cNvSpPr>
          <p:nvPr/>
        </p:nvSpPr>
        <p:spPr bwMode="auto">
          <a:xfrm rot="-1530023" flipH="1" flipV="1">
            <a:off x="2317750" y="289560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0" name="Oval 97">
            <a:extLst>
              <a:ext uri="{FF2B5EF4-FFF2-40B4-BE49-F238E27FC236}">
                <a16:creationId xmlns:a16="http://schemas.microsoft.com/office/drawing/2014/main" id="{C422B4EC-1753-455D-8CFE-C312D27B3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3282951"/>
            <a:ext cx="382588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81" name="Rectangle 98">
            <a:extLst>
              <a:ext uri="{FF2B5EF4-FFF2-40B4-BE49-F238E27FC236}">
                <a16:creationId xmlns:a16="http://schemas.microsoft.com/office/drawing/2014/main" id="{3E31529A-B62F-49BC-91E4-0A4F3F61C189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000250" y="2905126"/>
            <a:ext cx="134938" cy="4349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4382" name="Line 99">
            <a:extLst>
              <a:ext uri="{FF2B5EF4-FFF2-40B4-BE49-F238E27FC236}">
                <a16:creationId xmlns:a16="http://schemas.microsoft.com/office/drawing/2014/main" id="{D0176DB7-624D-4C84-9A71-5B932B867BA4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2019300" y="28432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3" name="Line 100">
            <a:extLst>
              <a:ext uri="{FF2B5EF4-FFF2-40B4-BE49-F238E27FC236}">
                <a16:creationId xmlns:a16="http://schemas.microsoft.com/office/drawing/2014/main" id="{D3AD1BAF-9415-48CD-8EFD-ED6660FDAAC3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2133600" y="289718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4" name="Text Box 101">
            <a:extLst>
              <a:ext uri="{FF2B5EF4-FFF2-40B4-BE49-F238E27FC236}">
                <a16:creationId xmlns:a16="http://schemas.microsoft.com/office/drawing/2014/main" id="{E6DC9CB1-1891-4F4D-8F0E-96DFE4A5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4092576"/>
            <a:ext cx="488950" cy="3667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VA</a:t>
            </a:r>
          </a:p>
        </p:txBody>
      </p:sp>
    </p:spTree>
    <p:extLst>
      <p:ext uri="{BB962C8B-B14F-4D97-AF65-F5344CB8AC3E}">
        <p14:creationId xmlns:p14="http://schemas.microsoft.com/office/powerpoint/2010/main" val="27343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8" grpId="0" animBg="1"/>
      <p:bldP spid="68648" grpId="1" animBg="1"/>
      <p:bldP spid="68616" grpId="0"/>
      <p:bldP spid="68617" grpId="0"/>
      <p:bldP spid="68626" grpId="0"/>
      <p:bldP spid="68646" grpId="0" animBg="1"/>
      <p:bldP spid="68646" grpId="1" animBg="1"/>
      <p:bldP spid="68651" grpId="0"/>
      <p:bldP spid="68652" grpId="0"/>
      <p:bldP spid="68653" grpId="0"/>
      <p:bldP spid="68670" grpId="0"/>
      <p:bldP spid="68672" grpId="0"/>
      <p:bldP spid="68674" grpId="0"/>
      <p:bldP spid="686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>
            <a:extLst>
              <a:ext uri="{FF2B5EF4-FFF2-40B4-BE49-F238E27FC236}">
                <a16:creationId xmlns:a16="http://schemas.microsoft.com/office/drawing/2014/main" id="{B39A3688-4B19-4E12-8C32-8788761E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0525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 obstruction</a:t>
            </a:r>
            <a:endParaRPr lang="cs-CZ" altLang="cs-CZ" sz="1800"/>
          </a:p>
        </p:txBody>
      </p:sp>
      <p:sp>
        <p:nvSpPr>
          <p:cNvPr id="71683" name="AutoShape 3">
            <a:extLst>
              <a:ext uri="{FF2B5EF4-FFF2-40B4-BE49-F238E27FC236}">
                <a16:creationId xmlns:a16="http://schemas.microsoft.com/office/drawing/2014/main" id="{E5ACC866-4D94-4282-9B6F-68C3036C9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1052513"/>
            <a:ext cx="1655763" cy="576262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 compensation</a:t>
            </a:r>
            <a:endParaRPr lang="cs-CZ" altLang="cs-CZ" sz="1800"/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88234A1C-9D5F-43AA-991B-B48DF8A6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1" y="260350"/>
            <a:ext cx="839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chemeClr val="accent2"/>
                </a:solidFill>
              </a:rPr>
              <a:t>Obstructive form</a:t>
            </a:r>
            <a:r>
              <a:rPr lang="en-US" altLang="cs-CZ" sz="2400" b="1">
                <a:solidFill>
                  <a:schemeClr val="accent2"/>
                </a:solidFill>
              </a:rPr>
              <a:t> of the chronic obstructive lung disease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5660EC49-1AD2-42A8-A4FB-07A8712D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2276476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/>
              <a:t>             </a:t>
            </a:r>
            <a:r>
              <a:rPr lang="cs-CZ" altLang="cs-CZ" sz="1400"/>
              <a:t>norma</a:t>
            </a:r>
            <a:r>
              <a:rPr lang="en-US" altLang="cs-CZ" sz="1400"/>
              <a:t>l</a:t>
            </a:r>
            <a:r>
              <a:rPr lang="cs-CZ" altLang="cs-CZ" sz="1600"/>
              <a:t> </a:t>
            </a: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5AA85040-8EEC-4FCD-B980-45B2B507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989138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Respir. </a:t>
            </a:r>
            <a:r>
              <a:rPr lang="en-US" altLang="cs-CZ" sz="1800"/>
              <a:t>centre</a:t>
            </a:r>
            <a:endParaRPr lang="cs-CZ" altLang="cs-CZ" sz="1800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B406D406-997D-438A-94FE-EB7C9D1E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2636839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  </a:t>
            </a:r>
            <a:r>
              <a:rPr lang="en-US" altLang="cs-CZ" sz="1400"/>
              <a:t>     </a:t>
            </a: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  <a:r>
              <a:rPr lang="en-US" altLang="cs-CZ" sz="2000" baseline="-25000"/>
              <a:t> </a:t>
            </a:r>
            <a:r>
              <a:rPr lang="en-US" altLang="cs-CZ" sz="1400"/>
              <a:t>stays</a:t>
            </a:r>
            <a:endParaRPr lang="cs-CZ" altLang="cs-CZ" sz="1400"/>
          </a:p>
        </p:txBody>
      </p:sp>
      <p:sp>
        <p:nvSpPr>
          <p:cNvPr id="186376" name="Text Box 8">
            <a:extLst>
              <a:ext uri="{FF2B5EF4-FFF2-40B4-BE49-F238E27FC236}">
                <a16:creationId xmlns:a16="http://schemas.microsoft.com/office/drawing/2014/main" id="{7A45A56E-31AA-4E17-BCAA-73538E18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150939"/>
            <a:ext cx="1801813" cy="376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  VD +   </a:t>
            </a:r>
            <a:r>
              <a:rPr lang="cs-CZ" altLang="cs-CZ" sz="1200" b="1"/>
              <a:t>VA</a:t>
            </a:r>
          </a:p>
        </p:txBody>
      </p:sp>
      <p:sp>
        <p:nvSpPr>
          <p:cNvPr id="186377" name="Text Box 9">
            <a:extLst>
              <a:ext uri="{FF2B5EF4-FFF2-40B4-BE49-F238E27FC236}">
                <a16:creationId xmlns:a16="http://schemas.microsoft.com/office/drawing/2014/main" id="{DF3FDF7D-D914-4527-9BEC-38463A21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= VD + VA</a:t>
            </a:r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4399F3DA-27D5-4EB6-AA27-9718B2EA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9" y="1055689"/>
            <a:ext cx="2166937" cy="5286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  <a:r>
              <a:rPr lang="cs-CZ" altLang="cs-CZ" sz="2400"/>
              <a:t>VE</a:t>
            </a:r>
            <a:r>
              <a:rPr lang="cs-CZ" altLang="cs-CZ" sz="2800"/>
              <a:t> = </a:t>
            </a:r>
            <a:r>
              <a:rPr lang="cs-CZ" altLang="cs-CZ" sz="2400"/>
              <a:t>VD</a:t>
            </a:r>
            <a:r>
              <a:rPr lang="cs-CZ" altLang="cs-CZ" sz="2800"/>
              <a:t> + </a:t>
            </a:r>
            <a:r>
              <a:rPr lang="cs-CZ" altLang="cs-CZ" sz="1600"/>
              <a:t>VA</a:t>
            </a:r>
          </a:p>
        </p:txBody>
      </p:sp>
      <p:sp>
        <p:nvSpPr>
          <p:cNvPr id="71691" name="Line 11">
            <a:extLst>
              <a:ext uri="{FF2B5EF4-FFF2-40B4-BE49-F238E27FC236}">
                <a16:creationId xmlns:a16="http://schemas.microsoft.com/office/drawing/2014/main" id="{257236E0-326B-478E-953D-53C93C1E8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7797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Text Box 12">
            <a:extLst>
              <a:ext uri="{FF2B5EF4-FFF2-40B4-BE49-F238E27FC236}">
                <a16:creationId xmlns:a16="http://schemas.microsoft.com/office/drawing/2014/main" id="{E0C2462F-F519-4FD1-819B-4E8C9130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773238"/>
            <a:ext cx="234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/>
              <a:t>Compensatory increase</a:t>
            </a:r>
            <a:r>
              <a:rPr lang="cs-CZ" altLang="cs-CZ" sz="1400"/>
              <a:t> VA</a:t>
            </a:r>
          </a:p>
        </p:txBody>
      </p:sp>
      <p:sp>
        <p:nvSpPr>
          <p:cNvPr id="71693" name="Text Box 13">
            <a:extLst>
              <a:ext uri="{FF2B5EF4-FFF2-40B4-BE49-F238E27FC236}">
                <a16:creationId xmlns:a16="http://schemas.microsoft.com/office/drawing/2014/main" id="{728C9850-4062-4B84-BADF-5FEAF506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276476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pCO</a:t>
            </a:r>
            <a:r>
              <a:rPr lang="cs-CZ" altLang="cs-CZ" sz="2000" baseline="-25000"/>
              <a:t>2</a:t>
            </a:r>
          </a:p>
        </p:txBody>
      </p:sp>
      <p:sp>
        <p:nvSpPr>
          <p:cNvPr id="71694" name="Text Box 14">
            <a:extLst>
              <a:ext uri="{FF2B5EF4-FFF2-40B4-BE49-F238E27FC236}">
                <a16:creationId xmlns:a16="http://schemas.microsoft.com/office/drawing/2014/main" id="{726DE0B7-645B-41F5-8D8E-ACC512C8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636839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</a:t>
            </a:r>
            <a:r>
              <a:rPr lang="cs-CZ" altLang="cs-CZ" sz="2000" baseline="-25000"/>
              <a:t>2</a:t>
            </a:r>
          </a:p>
        </p:txBody>
      </p:sp>
      <p:sp>
        <p:nvSpPr>
          <p:cNvPr id="71695" name="Line 15">
            <a:extLst>
              <a:ext uri="{FF2B5EF4-FFF2-40B4-BE49-F238E27FC236}">
                <a16:creationId xmlns:a16="http://schemas.microsoft.com/office/drawing/2014/main" id="{E7AB287E-02C3-4C0C-A915-68AD52510F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349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6">
            <a:extLst>
              <a:ext uri="{FF2B5EF4-FFF2-40B4-BE49-F238E27FC236}">
                <a16:creationId xmlns:a16="http://schemas.microsoft.com/office/drawing/2014/main" id="{50FACF0A-C115-47A7-A0EE-AB11F9332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148431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Freeform 17">
            <a:extLst>
              <a:ext uri="{FF2B5EF4-FFF2-40B4-BE49-F238E27FC236}">
                <a16:creationId xmlns:a16="http://schemas.microsoft.com/office/drawing/2014/main" id="{C4CF6C79-A6B5-4024-8B81-2615AC0F4133}"/>
              </a:ext>
            </a:extLst>
          </p:cNvPr>
          <p:cNvSpPr>
            <a:spLocks/>
          </p:cNvSpPr>
          <p:nvPr/>
        </p:nvSpPr>
        <p:spPr bwMode="auto">
          <a:xfrm>
            <a:off x="6383339" y="2347913"/>
            <a:ext cx="720725" cy="436562"/>
          </a:xfrm>
          <a:custGeom>
            <a:avLst/>
            <a:gdLst>
              <a:gd name="T0" fmla="*/ 0 w 454"/>
              <a:gd name="T1" fmla="*/ 2147483646 h 275"/>
              <a:gd name="T2" fmla="*/ 2147483646 w 454"/>
              <a:gd name="T3" fmla="*/ 2147483646 h 275"/>
              <a:gd name="T4" fmla="*/ 2147483646 w 454"/>
              <a:gd name="T5" fmla="*/ 0 h 275"/>
              <a:gd name="T6" fmla="*/ 0 60000 65536"/>
              <a:gd name="T7" fmla="*/ 0 60000 65536"/>
              <a:gd name="T8" fmla="*/ 0 60000 65536"/>
              <a:gd name="T9" fmla="*/ 0 w 454"/>
              <a:gd name="T10" fmla="*/ 0 h 275"/>
              <a:gd name="T11" fmla="*/ 454 w 454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75">
                <a:moveTo>
                  <a:pt x="0" y="182"/>
                </a:moveTo>
                <a:cubicBezTo>
                  <a:pt x="60" y="192"/>
                  <a:pt x="287" y="275"/>
                  <a:pt x="363" y="245"/>
                </a:cubicBezTo>
                <a:cubicBezTo>
                  <a:pt x="439" y="215"/>
                  <a:pt x="435" y="51"/>
                  <a:pt x="4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Freeform 18">
            <a:extLst>
              <a:ext uri="{FF2B5EF4-FFF2-40B4-BE49-F238E27FC236}">
                <a16:creationId xmlns:a16="http://schemas.microsoft.com/office/drawing/2014/main" id="{21FE8562-6BF6-439F-96A7-8B9DC15A7FD5}"/>
              </a:ext>
            </a:extLst>
          </p:cNvPr>
          <p:cNvSpPr>
            <a:spLocks/>
          </p:cNvSpPr>
          <p:nvPr/>
        </p:nvSpPr>
        <p:spPr bwMode="auto">
          <a:xfrm>
            <a:off x="7632701" y="1484314"/>
            <a:ext cx="550863" cy="623887"/>
          </a:xfrm>
          <a:custGeom>
            <a:avLst/>
            <a:gdLst>
              <a:gd name="T0" fmla="*/ 0 w 347"/>
              <a:gd name="T1" fmla="*/ 2147483646 h 393"/>
              <a:gd name="T2" fmla="*/ 2147483646 w 347"/>
              <a:gd name="T3" fmla="*/ 2147483646 h 393"/>
              <a:gd name="T4" fmla="*/ 2147483646 w 347"/>
              <a:gd name="T5" fmla="*/ 0 h 393"/>
              <a:gd name="T6" fmla="*/ 0 60000 65536"/>
              <a:gd name="T7" fmla="*/ 0 60000 65536"/>
              <a:gd name="T8" fmla="*/ 0 60000 65536"/>
              <a:gd name="T9" fmla="*/ 0 w 347"/>
              <a:gd name="T10" fmla="*/ 0 h 393"/>
              <a:gd name="T11" fmla="*/ 347 w 347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393">
                <a:moveTo>
                  <a:pt x="0" y="393"/>
                </a:moveTo>
                <a:cubicBezTo>
                  <a:pt x="26" y="366"/>
                  <a:pt x="96" y="298"/>
                  <a:pt x="154" y="233"/>
                </a:cubicBezTo>
                <a:cubicBezTo>
                  <a:pt x="212" y="168"/>
                  <a:pt x="307" y="49"/>
                  <a:pt x="3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19">
            <a:extLst>
              <a:ext uri="{FF2B5EF4-FFF2-40B4-BE49-F238E27FC236}">
                <a16:creationId xmlns:a16="http://schemas.microsoft.com/office/drawing/2014/main" id="{717A1774-6C2C-4D4E-91F3-306BD88ECA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62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Line 20">
            <a:extLst>
              <a:ext uri="{FF2B5EF4-FFF2-40B4-BE49-F238E27FC236}">
                <a16:creationId xmlns:a16="http://schemas.microsoft.com/office/drawing/2014/main" id="{02C30194-2FBC-4B36-A76E-EB7A4CFB9A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1989" y="2060575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1" name="Line 21">
            <a:extLst>
              <a:ext uri="{FF2B5EF4-FFF2-40B4-BE49-F238E27FC236}">
                <a16:creationId xmlns:a16="http://schemas.microsoft.com/office/drawing/2014/main" id="{A457D24C-BC46-466D-B7C4-EBB98EE39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Line 23">
            <a:extLst>
              <a:ext uri="{FF2B5EF4-FFF2-40B4-BE49-F238E27FC236}">
                <a16:creationId xmlns:a16="http://schemas.microsoft.com/office/drawing/2014/main" id="{A62C35D0-3C54-43DA-B833-33A8468CE4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67889" y="1493839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1" name="Text Box 24">
            <a:extLst>
              <a:ext uri="{FF2B5EF4-FFF2-40B4-BE49-F238E27FC236}">
                <a16:creationId xmlns:a16="http://schemas.microsoft.com/office/drawing/2014/main" id="{82223D16-D512-4D20-A3AE-07760571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09988"/>
            <a:ext cx="396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„blue bloaters“ </a:t>
            </a:r>
          </a:p>
        </p:txBody>
      </p:sp>
      <p:sp>
        <p:nvSpPr>
          <p:cNvPr id="71705" name="Text Box 25">
            <a:extLst>
              <a:ext uri="{FF2B5EF4-FFF2-40B4-BE49-F238E27FC236}">
                <a16:creationId xmlns:a16="http://schemas.microsoft.com/office/drawing/2014/main" id="{337C2D4A-CDAD-425B-B97E-BA91D1C18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4724401"/>
            <a:ext cx="396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Normal</a:t>
            </a:r>
            <a:r>
              <a:rPr lang="cs-CZ" altLang="cs-CZ" sz="1800"/>
              <a:t> P</a:t>
            </a:r>
            <a:r>
              <a:rPr lang="cs-CZ" altLang="cs-CZ" sz="1800" baseline="-25000"/>
              <a:t>a</a:t>
            </a:r>
            <a:r>
              <a:rPr lang="cs-CZ" altLang="cs-CZ" sz="1800"/>
              <a:t>CO</a:t>
            </a:r>
            <a:r>
              <a:rPr lang="cs-CZ" altLang="cs-CZ" sz="1800" baseline="-25000"/>
              <a:t>2</a:t>
            </a:r>
            <a:r>
              <a:rPr lang="cs-CZ" altLang="cs-CZ" sz="1800"/>
              <a:t>,</a:t>
            </a:r>
            <a:r>
              <a:rPr lang="en-US" altLang="cs-CZ" sz="1800"/>
              <a:t> lower</a:t>
            </a:r>
            <a:r>
              <a:rPr lang="cs-CZ" altLang="cs-CZ" sz="1800"/>
              <a:t> PaO</a:t>
            </a:r>
            <a:r>
              <a:rPr lang="cs-CZ" altLang="cs-CZ" sz="1800" baseline="-25000"/>
              <a:t>2</a:t>
            </a:r>
            <a:r>
              <a:rPr lang="cs-CZ" altLang="cs-CZ" sz="1800"/>
              <a:t> – hypoxi</a:t>
            </a:r>
            <a:r>
              <a:rPr lang="en-US" altLang="cs-CZ" sz="1800"/>
              <a:t>a</a:t>
            </a:r>
            <a:endParaRPr lang="cs-CZ" altLang="cs-CZ" sz="1800"/>
          </a:p>
        </p:txBody>
      </p:sp>
      <p:sp>
        <p:nvSpPr>
          <p:cNvPr id="71706" name="Line 26">
            <a:extLst>
              <a:ext uri="{FF2B5EF4-FFF2-40B4-BE49-F238E27FC236}">
                <a16:creationId xmlns:a16="http://schemas.microsoft.com/office/drawing/2014/main" id="{C7CBA4F4-C3B3-40E4-8B6C-81231C8669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4076701"/>
            <a:ext cx="171450" cy="7270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Text Box 29">
            <a:extLst>
              <a:ext uri="{FF2B5EF4-FFF2-40B4-BE49-F238E27FC236}">
                <a16:creationId xmlns:a16="http://schemas.microsoft.com/office/drawing/2014/main" id="{D33B643A-4502-4780-AEAC-2BC03740C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9" y="5373688"/>
            <a:ext cx="451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Increased</a:t>
            </a:r>
            <a:r>
              <a:rPr lang="cs-CZ" altLang="cs-CZ" sz="1800"/>
              <a:t> VE </a:t>
            </a:r>
            <a:r>
              <a:rPr lang="en-US" altLang="cs-CZ" sz="1800"/>
              <a:t>in order to increase the </a:t>
            </a:r>
            <a:r>
              <a:rPr lang="cs-CZ" altLang="cs-CZ" sz="1800"/>
              <a:t>VA                                     </a:t>
            </a:r>
          </a:p>
        </p:txBody>
      </p:sp>
      <p:sp>
        <p:nvSpPr>
          <p:cNvPr id="71711" name="Line 31">
            <a:extLst>
              <a:ext uri="{FF2B5EF4-FFF2-40B4-BE49-F238E27FC236}">
                <a16:creationId xmlns:a16="http://schemas.microsoft.com/office/drawing/2014/main" id="{0E77CCA1-7C27-4400-965A-D2DA6A5B9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5084763"/>
            <a:ext cx="144463" cy="36036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Line 34">
            <a:extLst>
              <a:ext uri="{FF2B5EF4-FFF2-40B4-BE49-F238E27FC236}">
                <a16:creationId xmlns:a16="http://schemas.microsoft.com/office/drawing/2014/main" id="{77457376-EFEE-4FDC-A187-044EEA5F27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8350" y="123507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5" name="Line 35">
            <a:extLst>
              <a:ext uri="{FF2B5EF4-FFF2-40B4-BE49-F238E27FC236}">
                <a16:creationId xmlns:a16="http://schemas.microsoft.com/office/drawing/2014/main" id="{764F25A7-06B1-4C25-9E39-8224F8B945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51875" y="27273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8" name="Oval 61">
            <a:extLst>
              <a:ext uri="{FF2B5EF4-FFF2-40B4-BE49-F238E27FC236}">
                <a16:creationId xmlns:a16="http://schemas.microsoft.com/office/drawing/2014/main" id="{ED56F13C-733D-4E39-AB5B-EC843C66614C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1609726" y="2560638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6399" name="AutoShape 62">
            <a:extLst>
              <a:ext uri="{FF2B5EF4-FFF2-40B4-BE49-F238E27FC236}">
                <a16:creationId xmlns:a16="http://schemas.microsoft.com/office/drawing/2014/main" id="{F74E43C3-5EC3-4583-B6F6-32E4E8C4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05898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obstruction</a:t>
            </a:r>
            <a:endParaRPr lang="cs-CZ" altLang="cs-CZ" sz="1800"/>
          </a:p>
        </p:txBody>
      </p:sp>
      <p:sp>
        <p:nvSpPr>
          <p:cNvPr id="186400" name="Text Box 63">
            <a:extLst>
              <a:ext uri="{FF2B5EF4-FFF2-40B4-BE49-F238E27FC236}">
                <a16:creationId xmlns:a16="http://schemas.microsoft.com/office/drawing/2014/main" id="{5919646F-3D35-46D4-AC56-3D5DB3B7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1" y="3422651"/>
            <a:ext cx="1755775" cy="650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Alveolar</a:t>
            </a: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Hypoventilation</a:t>
            </a:r>
            <a:endParaRPr lang="cs-CZ" altLang="cs-CZ" sz="1200" b="1"/>
          </a:p>
        </p:txBody>
      </p:sp>
      <p:sp>
        <p:nvSpPr>
          <p:cNvPr id="186401" name="Text Box 64">
            <a:extLst>
              <a:ext uri="{FF2B5EF4-FFF2-40B4-BE49-F238E27FC236}">
                <a16:creationId xmlns:a16="http://schemas.microsoft.com/office/drawing/2014/main" id="{6016DC9B-37AF-4CF5-99BC-BA38B679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2954338"/>
            <a:ext cx="488950" cy="3667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VA</a:t>
            </a:r>
          </a:p>
        </p:txBody>
      </p:sp>
      <p:sp>
        <p:nvSpPr>
          <p:cNvPr id="186402" name="Line 65">
            <a:extLst>
              <a:ext uri="{FF2B5EF4-FFF2-40B4-BE49-F238E27FC236}">
                <a16:creationId xmlns:a16="http://schemas.microsoft.com/office/drawing/2014/main" id="{BEF159D4-D826-4AE5-B024-DB987BD28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30130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3" name="Oval 66">
            <a:extLst>
              <a:ext uri="{FF2B5EF4-FFF2-40B4-BE49-F238E27FC236}">
                <a16:creationId xmlns:a16="http://schemas.microsoft.com/office/drawing/2014/main" id="{CD24FF1E-E42F-4B77-9BC8-2C9D28E4A950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1722439" y="256222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6404" name="Oval 67">
            <a:extLst>
              <a:ext uri="{FF2B5EF4-FFF2-40B4-BE49-F238E27FC236}">
                <a16:creationId xmlns:a16="http://schemas.microsoft.com/office/drawing/2014/main" id="{52AFF220-6833-45DA-891D-704B30F4C7C6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3625851" y="2527301"/>
            <a:ext cx="487363" cy="5302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6405" name="Oval 68">
            <a:extLst>
              <a:ext uri="{FF2B5EF4-FFF2-40B4-BE49-F238E27FC236}">
                <a16:creationId xmlns:a16="http://schemas.microsoft.com/office/drawing/2014/main" id="{6F26ECF2-D762-41FF-8568-4FE7988C3E26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3683001" y="253047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6406" name="Rectangle 69">
            <a:extLst>
              <a:ext uri="{FF2B5EF4-FFF2-40B4-BE49-F238E27FC236}">
                <a16:creationId xmlns:a16="http://schemas.microsoft.com/office/drawing/2014/main" id="{A0F94919-760B-4758-BEF2-ED5D934CA04A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3786189" y="208756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6407" name="Line 70">
            <a:extLst>
              <a:ext uri="{FF2B5EF4-FFF2-40B4-BE49-F238E27FC236}">
                <a16:creationId xmlns:a16="http://schemas.microsoft.com/office/drawing/2014/main" id="{2272036D-F4C9-41BE-BFB2-0AF17A930ED7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789363" y="2089151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8" name="Line 71">
            <a:extLst>
              <a:ext uri="{FF2B5EF4-FFF2-40B4-BE49-F238E27FC236}">
                <a16:creationId xmlns:a16="http://schemas.microsoft.com/office/drawing/2014/main" id="{1420D625-6DFE-40A7-A9F6-33C8CEF62EC3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914775" y="208280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9" name="Freeform 72">
            <a:extLst>
              <a:ext uri="{FF2B5EF4-FFF2-40B4-BE49-F238E27FC236}">
                <a16:creationId xmlns:a16="http://schemas.microsoft.com/office/drawing/2014/main" id="{C9B85969-3D36-4586-90CA-40F80B2F146C}"/>
              </a:ext>
            </a:extLst>
          </p:cNvPr>
          <p:cNvSpPr>
            <a:spLocks/>
          </p:cNvSpPr>
          <p:nvPr/>
        </p:nvSpPr>
        <p:spPr bwMode="auto">
          <a:xfrm>
            <a:off x="3871914" y="2170114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0" name="Freeform 73">
            <a:extLst>
              <a:ext uri="{FF2B5EF4-FFF2-40B4-BE49-F238E27FC236}">
                <a16:creationId xmlns:a16="http://schemas.microsoft.com/office/drawing/2014/main" id="{9895276D-FD44-4F77-907D-AD42C32C609C}"/>
              </a:ext>
            </a:extLst>
          </p:cNvPr>
          <p:cNvSpPr>
            <a:spLocks/>
          </p:cNvSpPr>
          <p:nvPr/>
        </p:nvSpPr>
        <p:spPr bwMode="auto">
          <a:xfrm flipH="1">
            <a:off x="3794126" y="2179639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1" name="Rectangle 74">
            <a:extLst>
              <a:ext uri="{FF2B5EF4-FFF2-40B4-BE49-F238E27FC236}">
                <a16:creationId xmlns:a16="http://schemas.microsoft.com/office/drawing/2014/main" id="{55A96107-7B44-4BC6-824E-CB106A6B6C9B}"/>
              </a:ext>
            </a:extLst>
          </p:cNvPr>
          <p:cNvSpPr>
            <a:spLocks noChangeArrowheads="1"/>
          </p:cNvSpPr>
          <p:nvPr/>
        </p:nvSpPr>
        <p:spPr bwMode="auto">
          <a:xfrm rot="-50449">
            <a:off x="1827214" y="2109788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86412" name="Line 75">
            <a:extLst>
              <a:ext uri="{FF2B5EF4-FFF2-40B4-BE49-F238E27FC236}">
                <a16:creationId xmlns:a16="http://schemas.microsoft.com/office/drawing/2014/main" id="{35326272-C431-4C99-AD6C-B45748820391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830388" y="2111376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13" name="Line 76">
            <a:extLst>
              <a:ext uri="{FF2B5EF4-FFF2-40B4-BE49-F238E27FC236}">
                <a16:creationId xmlns:a16="http://schemas.microsoft.com/office/drawing/2014/main" id="{3686275E-43B2-4373-86A7-6864581C4000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955800" y="211455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14" name="Line 77">
            <a:extLst>
              <a:ext uri="{FF2B5EF4-FFF2-40B4-BE49-F238E27FC236}">
                <a16:creationId xmlns:a16="http://schemas.microsoft.com/office/drawing/2014/main" id="{4FA2C323-EE67-4249-926A-DC9DC93B42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989264"/>
            <a:ext cx="16033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8" name="Line 78">
            <a:extLst>
              <a:ext uri="{FF2B5EF4-FFF2-40B4-BE49-F238E27FC236}">
                <a16:creationId xmlns:a16="http://schemas.microsoft.com/office/drawing/2014/main" id="{F39FDBEB-FCFA-4165-8EA2-0DDC1A8A6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9950" y="2727326"/>
            <a:ext cx="0" cy="265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5" grpId="0"/>
      <p:bldP spid="71686" grpId="0"/>
      <p:bldP spid="71687" grpId="0"/>
      <p:bldP spid="71690" grpId="0" animBg="1"/>
      <p:bldP spid="71692" grpId="0"/>
      <p:bldP spid="71693" grpId="0"/>
      <p:bldP spid="71694" grpId="0"/>
      <p:bldP spid="71705" grpId="0"/>
      <p:bldP spid="71709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912</Words>
  <Application>Microsoft Office PowerPoint</Application>
  <PresentationFormat>Širokoúhlá obrazovka</PresentationFormat>
  <Paragraphs>330</Paragraphs>
  <Slides>17</Slides>
  <Notes>17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Air Captioning – premature closure of bronchioli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Kofránek</dc:creator>
  <cp:lastModifiedBy>Jiří Kofránek</cp:lastModifiedBy>
  <cp:revision>1</cp:revision>
  <dcterms:created xsi:type="dcterms:W3CDTF">2024-12-13T09:40:59Z</dcterms:created>
  <dcterms:modified xsi:type="dcterms:W3CDTF">2024-12-13T09:42:51Z</dcterms:modified>
</cp:coreProperties>
</file>