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Instrument Sans Semi Bold"/>
      <p:regular r:id="rId17"/>
    </p:embeddedFont>
    <p:embeddedFont>
      <p:font typeface="Instrument Sans Semi Bold"/>
      <p:regular r:id="rId18"/>
    </p:embeddedFont>
    <p:embeddedFont>
      <p:font typeface="Instrument Sans Semi Bold"/>
      <p:regular r:id="rId19"/>
    </p:embeddedFont>
    <p:embeddedFont>
      <p:font typeface="Instrument Sans Semi Bold"/>
      <p:regular r:id="rId20"/>
    </p:embeddedFont>
    <p:embeddedFont>
      <p:font typeface="Instrument Sans Medium"/>
      <p:regular r:id="rId21"/>
    </p:embeddedFont>
    <p:embeddedFont>
      <p:font typeface="Instrument Sans Medium"/>
      <p:regular r:id="rId22"/>
    </p:embeddedFont>
    <p:embeddedFont>
      <p:font typeface="Instrument Sans Medium"/>
      <p:regular r:id="rId23"/>
    </p:embeddedFont>
    <p:embeddedFont>
      <p:font typeface="Instrument Sans Medium"/>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872978"/>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The Postcard Hideaway Netravali</a:t>
            </a:r>
            <a:endParaRPr lang="en-US" sz="4450" dirty="0"/>
          </a:p>
        </p:txBody>
      </p:sp>
      <p:sp>
        <p:nvSpPr>
          <p:cNvPr id="4" name="Text 1"/>
          <p:cNvSpPr/>
          <p:nvPr/>
        </p:nvSpPr>
        <p:spPr>
          <a:xfrm>
            <a:off x="6280190" y="4630698"/>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A unique luxury resort experience in South Goa, nestled among the Western Ghats</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937385"/>
            <a:ext cx="5986224"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True Luxury Redefined</a:t>
            </a:r>
            <a:endParaRPr lang="en-US" sz="4450" dirty="0"/>
          </a:p>
        </p:txBody>
      </p:sp>
      <p:sp>
        <p:nvSpPr>
          <p:cNvPr id="4" name="Text 1"/>
          <p:cNvSpPr/>
          <p:nvPr/>
        </p:nvSpPr>
        <p:spPr>
          <a:xfrm>
            <a:off x="6620351" y="3241477"/>
            <a:ext cx="7216259"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"True luxury is found in meaningful connections with the environment, culture, and oneself rather than just lavish amenities."</a:t>
            </a:r>
            <a:endParaRPr lang="en-US" sz="1750" dirty="0"/>
          </a:p>
        </p:txBody>
      </p:sp>
      <p:sp>
        <p:nvSpPr>
          <p:cNvPr id="5" name="Shape 2"/>
          <p:cNvSpPr/>
          <p:nvPr/>
        </p:nvSpPr>
        <p:spPr>
          <a:xfrm>
            <a:off x="6280190" y="2986326"/>
            <a:ext cx="30480" cy="1236107"/>
          </a:xfrm>
          <a:prstGeom prst="rect">
            <a:avLst/>
          </a:prstGeom>
          <a:solidFill>
            <a:srgbClr val="84C1FA"/>
          </a:solidFill>
          <a:ln/>
        </p:spPr>
      </p:sp>
      <p:sp>
        <p:nvSpPr>
          <p:cNvPr id="6" name="Text 3"/>
          <p:cNvSpPr/>
          <p:nvPr/>
        </p:nvSpPr>
        <p:spPr>
          <a:xfrm>
            <a:off x="6280190" y="4477583"/>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The Postcard Hideaway Netravali offers a unique blend of ultra-modern conveniences and deep connection to local environment and culture. This hidden treasure invites guests to discover a side of Goa that many never see—a place where luxury means authentic experiences, not just opulent accommodations.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023342"/>
            <a:ext cx="6132433"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A Different Kind of Goa</a:t>
            </a:r>
            <a:endParaRPr lang="en-US" sz="4450" dirty="0"/>
          </a:p>
        </p:txBody>
      </p:sp>
      <p:sp>
        <p:nvSpPr>
          <p:cNvPr id="3" name="Text 1"/>
          <p:cNvSpPr/>
          <p:nvPr/>
        </p:nvSpPr>
        <p:spPr>
          <a:xfrm>
            <a:off x="793790" y="2359819"/>
            <a:ext cx="4205168" cy="2540318"/>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While most South Goa resorts focus on beaches and ocean views, The Postcard Hideaway Netravali offers something entirely different. Set on twenty acres of verdant surroundings, this exclusive retreat provides endless vistas of the Western Ghats highlands.</a:t>
            </a:r>
            <a:endParaRPr lang="en-US" sz="1750" dirty="0"/>
          </a:p>
        </p:txBody>
      </p:sp>
      <p:sp>
        <p:nvSpPr>
          <p:cNvPr id="4" name="Text 2"/>
          <p:cNvSpPr/>
          <p:nvPr/>
        </p:nvSpPr>
        <p:spPr>
          <a:xfrm>
            <a:off x="793790" y="5104209"/>
            <a:ext cx="4205168" cy="1814513"/>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Twenty discrete, ultra-modern rooms blend seamlessly with nature, creating an atmosphere of tranquility impossible to find at traditional beachfront properties.</a:t>
            </a:r>
            <a:endParaRPr lang="en-US" sz="1750" dirty="0"/>
          </a:p>
        </p:txBody>
      </p:sp>
      <p:pic>
        <p:nvPicPr>
          <p:cNvPr id="5" name="Image 0" descr="preencoded.png">    </p:cNvPr>
          <p:cNvPicPr>
            <a:picLocks noChangeAspect="1"/>
          </p:cNvPicPr>
          <p:nvPr/>
        </p:nvPicPr>
        <p:blipFill>
          <a:blip r:embed="rId1"/>
          <a:stretch>
            <a:fillRect/>
          </a:stretch>
        </p:blipFill>
        <p:spPr>
          <a:xfrm>
            <a:off x="5559981" y="2327434"/>
            <a:ext cx="8284131" cy="462367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396246"/>
            <a:ext cx="7104817"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Twenty Suites of Seclusion</a:t>
            </a:r>
            <a:endParaRPr lang="en-US" sz="4450" dirty="0"/>
          </a:p>
        </p:txBody>
      </p:sp>
      <p:pic>
        <p:nvPicPr>
          <p:cNvPr id="3" name="Image 0" descr="preencoded.png">    </p:cNvPr>
          <p:cNvPicPr>
            <a:picLocks noChangeAspect="1"/>
          </p:cNvPicPr>
          <p:nvPr/>
        </p:nvPicPr>
        <p:blipFill>
          <a:blip r:embed="rId1"/>
          <a:stretch>
            <a:fillRect/>
          </a:stretch>
        </p:blipFill>
        <p:spPr>
          <a:xfrm>
            <a:off x="793790" y="2558653"/>
            <a:ext cx="2411968" cy="2411968"/>
          </a:xfrm>
          <a:prstGeom prst="rect">
            <a:avLst/>
          </a:prstGeom>
        </p:spPr>
      </p:pic>
      <p:sp>
        <p:nvSpPr>
          <p:cNvPr id="4" name="Text 1"/>
          <p:cNvSpPr/>
          <p:nvPr/>
        </p:nvSpPr>
        <p:spPr>
          <a:xfrm>
            <a:off x="793790" y="525410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Private Patios</a:t>
            </a:r>
            <a:endParaRPr lang="en-US" sz="2200" dirty="0"/>
          </a:p>
        </p:txBody>
      </p:sp>
      <p:sp>
        <p:nvSpPr>
          <p:cNvPr id="5" name="Text 2"/>
          <p:cNvSpPr/>
          <p:nvPr/>
        </p:nvSpPr>
        <p:spPr>
          <a:xfrm>
            <a:off x="793790" y="5744528"/>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Each suite features a private patio for complete immersion in nature</a:t>
            </a:r>
            <a:endParaRPr lang="en-US" sz="1750" dirty="0"/>
          </a:p>
        </p:txBody>
      </p:sp>
      <p:pic>
        <p:nvPicPr>
          <p:cNvPr id="6" name="Image 1" descr="preencoded.png">    </p:cNvPr>
          <p:cNvPicPr>
            <a:picLocks noChangeAspect="1"/>
          </p:cNvPicPr>
          <p:nvPr/>
        </p:nvPicPr>
        <p:blipFill>
          <a:blip r:embed="rId2"/>
          <a:stretch>
            <a:fillRect/>
          </a:stretch>
        </p:blipFill>
        <p:spPr>
          <a:xfrm>
            <a:off x="5235893" y="2558653"/>
            <a:ext cx="2411968" cy="2411968"/>
          </a:xfrm>
          <a:prstGeom prst="rect">
            <a:avLst/>
          </a:prstGeom>
        </p:spPr>
      </p:pic>
      <p:sp>
        <p:nvSpPr>
          <p:cNvPr id="7" name="Text 3"/>
          <p:cNvSpPr/>
          <p:nvPr/>
        </p:nvSpPr>
        <p:spPr>
          <a:xfrm>
            <a:off x="5235893" y="525410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Premier Rooms</a:t>
            </a:r>
            <a:endParaRPr lang="en-US" sz="2200" dirty="0"/>
          </a:p>
        </p:txBody>
      </p:sp>
      <p:sp>
        <p:nvSpPr>
          <p:cNvPr id="8" name="Text 4"/>
          <p:cNvSpPr/>
          <p:nvPr/>
        </p:nvSpPr>
        <p:spPr>
          <a:xfrm>
            <a:off x="5235893" y="5744528"/>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Rooms tucked behind tall trees offer breathtaking views of the highlands</a:t>
            </a:r>
            <a:endParaRPr lang="en-US" sz="1750" dirty="0"/>
          </a:p>
        </p:txBody>
      </p:sp>
      <p:pic>
        <p:nvPicPr>
          <p:cNvPr id="9" name="Image 2" descr="preencoded.png">    </p:cNvPr>
          <p:cNvPicPr>
            <a:picLocks noChangeAspect="1"/>
          </p:cNvPicPr>
          <p:nvPr/>
        </p:nvPicPr>
        <p:blipFill>
          <a:blip r:embed="rId3"/>
          <a:stretch>
            <a:fillRect/>
          </a:stretch>
        </p:blipFill>
        <p:spPr>
          <a:xfrm>
            <a:off x="9677995" y="2558653"/>
            <a:ext cx="2411968" cy="2411968"/>
          </a:xfrm>
          <a:prstGeom prst="rect">
            <a:avLst/>
          </a:prstGeom>
        </p:spPr>
      </p:pic>
      <p:sp>
        <p:nvSpPr>
          <p:cNvPr id="10" name="Text 5"/>
          <p:cNvSpPr/>
          <p:nvPr/>
        </p:nvSpPr>
        <p:spPr>
          <a:xfrm>
            <a:off x="9677995" y="525410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Modern Design</a:t>
            </a:r>
            <a:endParaRPr lang="en-US" sz="2200" dirty="0"/>
          </a:p>
        </p:txBody>
      </p:sp>
      <p:sp>
        <p:nvSpPr>
          <p:cNvPr id="11" name="Text 6"/>
          <p:cNvSpPr/>
          <p:nvPr/>
        </p:nvSpPr>
        <p:spPr>
          <a:xfrm>
            <a:off x="9677995" y="5744528"/>
            <a:ext cx="4158615" cy="1088708"/>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Ultra-modern accommodations that blend with the surrounding environment</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807012"/>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Wildlife Encounters</a:t>
            </a:r>
            <a:endParaRPr lang="en-US" sz="4450" dirty="0"/>
          </a:p>
        </p:txBody>
      </p:sp>
      <p:sp>
        <p:nvSpPr>
          <p:cNvPr id="4" name="Shape 1"/>
          <p:cNvSpPr/>
          <p:nvPr/>
        </p:nvSpPr>
        <p:spPr>
          <a:xfrm>
            <a:off x="793790" y="2855952"/>
            <a:ext cx="3664744" cy="2032754"/>
          </a:xfrm>
          <a:prstGeom prst="roundRect">
            <a:avLst>
              <a:gd name="adj" fmla="val 10043"/>
            </a:avLst>
          </a:prstGeom>
          <a:solidFill>
            <a:srgbClr val="CEE6FD"/>
          </a:solidFill>
          <a:ln/>
        </p:spPr>
      </p:sp>
      <p:sp>
        <p:nvSpPr>
          <p:cNvPr id="5" name="Text 2"/>
          <p:cNvSpPr/>
          <p:nvPr/>
        </p:nvSpPr>
        <p:spPr>
          <a:xfrm>
            <a:off x="1020604" y="308276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Black Panthers</a:t>
            </a:r>
            <a:endParaRPr lang="en-US" sz="2200" dirty="0"/>
          </a:p>
        </p:txBody>
      </p:sp>
      <p:sp>
        <p:nvSpPr>
          <p:cNvPr id="6" name="Text 3"/>
          <p:cNvSpPr/>
          <p:nvPr/>
        </p:nvSpPr>
        <p:spPr>
          <a:xfrm>
            <a:off x="1020604" y="3573185"/>
            <a:ext cx="3211116"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Spot elusive black panthers in their natural habitat</a:t>
            </a:r>
            <a:endParaRPr lang="en-US" sz="1750" dirty="0"/>
          </a:p>
        </p:txBody>
      </p:sp>
      <p:sp>
        <p:nvSpPr>
          <p:cNvPr id="7" name="Shape 4"/>
          <p:cNvSpPr/>
          <p:nvPr/>
        </p:nvSpPr>
        <p:spPr>
          <a:xfrm>
            <a:off x="4685348" y="2855952"/>
            <a:ext cx="3664863" cy="2032754"/>
          </a:xfrm>
          <a:prstGeom prst="roundRect">
            <a:avLst>
              <a:gd name="adj" fmla="val 10043"/>
            </a:avLst>
          </a:prstGeom>
          <a:solidFill>
            <a:srgbClr val="CEE6FD"/>
          </a:solidFill>
          <a:ln/>
        </p:spPr>
      </p:sp>
      <p:sp>
        <p:nvSpPr>
          <p:cNvPr id="8" name="Text 5"/>
          <p:cNvSpPr/>
          <p:nvPr/>
        </p:nvSpPr>
        <p:spPr>
          <a:xfrm>
            <a:off x="4912162" y="308276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Great Pied Hornbills</a:t>
            </a:r>
            <a:endParaRPr lang="en-US" sz="2200" dirty="0"/>
          </a:p>
        </p:txBody>
      </p:sp>
      <p:sp>
        <p:nvSpPr>
          <p:cNvPr id="9" name="Text 6"/>
          <p:cNvSpPr/>
          <p:nvPr/>
        </p:nvSpPr>
        <p:spPr>
          <a:xfrm>
            <a:off x="4912162" y="3573185"/>
            <a:ext cx="3211235" cy="1088708"/>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Marvel at magnificent hornbills soaring through the forest</a:t>
            </a:r>
            <a:endParaRPr lang="en-US" sz="1750" dirty="0"/>
          </a:p>
        </p:txBody>
      </p:sp>
      <p:sp>
        <p:nvSpPr>
          <p:cNvPr id="10" name="Shape 7"/>
          <p:cNvSpPr/>
          <p:nvPr/>
        </p:nvSpPr>
        <p:spPr>
          <a:xfrm>
            <a:off x="793790" y="5115520"/>
            <a:ext cx="7556421" cy="1306949"/>
          </a:xfrm>
          <a:prstGeom prst="roundRect">
            <a:avLst>
              <a:gd name="adj" fmla="val 15620"/>
            </a:avLst>
          </a:prstGeom>
          <a:solidFill>
            <a:srgbClr val="CEE6FD"/>
          </a:solidFill>
          <a:ln/>
        </p:spPr>
      </p:sp>
      <p:sp>
        <p:nvSpPr>
          <p:cNvPr id="11" name="Text 8"/>
          <p:cNvSpPr/>
          <p:nvPr/>
        </p:nvSpPr>
        <p:spPr>
          <a:xfrm>
            <a:off x="1020604" y="534233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Giant Squirrels</a:t>
            </a:r>
            <a:endParaRPr lang="en-US" sz="2200" dirty="0"/>
          </a:p>
        </p:txBody>
      </p:sp>
      <p:sp>
        <p:nvSpPr>
          <p:cNvPr id="12" name="Text 9"/>
          <p:cNvSpPr/>
          <p:nvPr/>
        </p:nvSpPr>
        <p:spPr>
          <a:xfrm>
            <a:off x="1020604" y="5832753"/>
            <a:ext cx="7102793" cy="362903"/>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Observe enormous squirrels in their native environment</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379815"/>
            <a:ext cx="7098030"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Experiences That Connect</a:t>
            </a:r>
            <a:endParaRPr lang="en-US" sz="4450" dirty="0"/>
          </a:p>
        </p:txBody>
      </p:sp>
      <p:sp>
        <p:nvSpPr>
          <p:cNvPr id="4" name="Text 1"/>
          <p:cNvSpPr/>
          <p:nvPr/>
        </p:nvSpPr>
        <p:spPr>
          <a:xfrm>
            <a:off x="793790" y="2428756"/>
            <a:ext cx="453628" cy="283488"/>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01</a:t>
            </a:r>
            <a:endParaRPr lang="en-US" sz="1750" dirty="0"/>
          </a:p>
        </p:txBody>
      </p:sp>
      <p:sp>
        <p:nvSpPr>
          <p:cNvPr id="5" name="Shape 2"/>
          <p:cNvSpPr/>
          <p:nvPr/>
        </p:nvSpPr>
        <p:spPr>
          <a:xfrm>
            <a:off x="793790" y="2783800"/>
            <a:ext cx="3664744" cy="30480"/>
          </a:xfrm>
          <a:prstGeom prst="rect">
            <a:avLst/>
          </a:prstGeom>
          <a:solidFill>
            <a:srgbClr val="84C1FA"/>
          </a:solidFill>
          <a:ln/>
        </p:spPr>
      </p:sp>
      <p:sp>
        <p:nvSpPr>
          <p:cNvPr id="6" name="Text 3"/>
          <p:cNvSpPr/>
          <p:nvPr/>
        </p:nvSpPr>
        <p:spPr>
          <a:xfrm>
            <a:off x="793790" y="29581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Nature Trails</a:t>
            </a:r>
            <a:endParaRPr lang="en-US" sz="2200" dirty="0"/>
          </a:p>
        </p:txBody>
      </p:sp>
      <p:sp>
        <p:nvSpPr>
          <p:cNvPr id="7" name="Text 4"/>
          <p:cNvSpPr/>
          <p:nvPr/>
        </p:nvSpPr>
        <p:spPr>
          <a:xfrm>
            <a:off x="793790" y="3448526"/>
            <a:ext cx="3664744" cy="1088708"/>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Guided walks through the Western Ghats to discover sublime flora and fauna</a:t>
            </a:r>
            <a:endParaRPr lang="en-US" sz="1750" dirty="0"/>
          </a:p>
        </p:txBody>
      </p:sp>
      <p:sp>
        <p:nvSpPr>
          <p:cNvPr id="8" name="Text 5"/>
          <p:cNvSpPr/>
          <p:nvPr/>
        </p:nvSpPr>
        <p:spPr>
          <a:xfrm>
            <a:off x="4685348" y="2428756"/>
            <a:ext cx="453628" cy="283488"/>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02</a:t>
            </a:r>
            <a:endParaRPr lang="en-US" sz="1750" dirty="0"/>
          </a:p>
        </p:txBody>
      </p:sp>
      <p:sp>
        <p:nvSpPr>
          <p:cNvPr id="9" name="Shape 6"/>
          <p:cNvSpPr/>
          <p:nvPr/>
        </p:nvSpPr>
        <p:spPr>
          <a:xfrm>
            <a:off x="4685348" y="2783800"/>
            <a:ext cx="3664863" cy="30480"/>
          </a:xfrm>
          <a:prstGeom prst="rect">
            <a:avLst/>
          </a:prstGeom>
          <a:solidFill>
            <a:srgbClr val="84C1FA"/>
          </a:solidFill>
          <a:ln/>
        </p:spPr>
      </p:sp>
      <p:sp>
        <p:nvSpPr>
          <p:cNvPr id="10" name="Text 7"/>
          <p:cNvSpPr/>
          <p:nvPr/>
        </p:nvSpPr>
        <p:spPr>
          <a:xfrm>
            <a:off x="4685348" y="295810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Dolphin Safari</a:t>
            </a:r>
            <a:endParaRPr lang="en-US" sz="2200" dirty="0"/>
          </a:p>
        </p:txBody>
      </p:sp>
      <p:sp>
        <p:nvSpPr>
          <p:cNvPr id="11" name="Text 8"/>
          <p:cNvSpPr/>
          <p:nvPr/>
        </p:nvSpPr>
        <p:spPr>
          <a:xfrm>
            <a:off x="4685348" y="3448526"/>
            <a:ext cx="3664863"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Boat ride at Palolem beach to see dolphins in morning waters</a:t>
            </a:r>
            <a:endParaRPr lang="en-US" sz="1750" dirty="0"/>
          </a:p>
        </p:txBody>
      </p:sp>
      <p:sp>
        <p:nvSpPr>
          <p:cNvPr id="12" name="Text 9"/>
          <p:cNvSpPr/>
          <p:nvPr/>
        </p:nvSpPr>
        <p:spPr>
          <a:xfrm>
            <a:off x="793790" y="4934069"/>
            <a:ext cx="453628" cy="283488"/>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Light" pitchFamily="34" charset="0"/>
                <a:ea typeface="Instrument Sans Light" pitchFamily="34" charset="-122"/>
                <a:cs typeface="Instrument Sans Light" pitchFamily="34" charset="-120"/>
              </a:rPr>
              <a:t>03</a:t>
            </a:r>
            <a:endParaRPr lang="en-US" sz="1750" dirty="0"/>
          </a:p>
        </p:txBody>
      </p:sp>
      <p:sp>
        <p:nvSpPr>
          <p:cNvPr id="13" name="Shape 10"/>
          <p:cNvSpPr/>
          <p:nvPr/>
        </p:nvSpPr>
        <p:spPr>
          <a:xfrm>
            <a:off x="793790" y="5289113"/>
            <a:ext cx="7556421" cy="30480"/>
          </a:xfrm>
          <a:prstGeom prst="rect">
            <a:avLst/>
          </a:prstGeom>
          <a:solidFill>
            <a:srgbClr val="84C1FA"/>
          </a:solidFill>
          <a:ln/>
        </p:spPr>
      </p:sp>
      <p:sp>
        <p:nvSpPr>
          <p:cNvPr id="14" name="Text 11"/>
          <p:cNvSpPr/>
          <p:nvPr/>
        </p:nvSpPr>
        <p:spPr>
          <a:xfrm>
            <a:off x="793790" y="546342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Water Odyssey</a:t>
            </a:r>
            <a:endParaRPr lang="en-US" sz="2200" dirty="0"/>
          </a:p>
        </p:txBody>
      </p:sp>
      <p:sp>
        <p:nvSpPr>
          <p:cNvPr id="15" name="Text 12"/>
          <p:cNvSpPr/>
          <p:nvPr/>
        </p:nvSpPr>
        <p:spPr>
          <a:xfrm>
            <a:off x="793790" y="5953839"/>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Jungle trek through Netravali Wildlife Sanctuary to natural streams and waterfalls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31758" y="575548"/>
            <a:ext cx="5227558" cy="653415"/>
          </a:xfrm>
          <a:prstGeom prst="rect">
            <a:avLst/>
          </a:prstGeom>
          <a:noFill/>
          <a:ln/>
        </p:spPr>
        <p:txBody>
          <a:bodyPr wrap="none" lIns="0" tIns="0" rIns="0" bIns="0" rtlCol="0" anchor="t"/>
          <a:lstStyle/>
          <a:p>
            <a:pPr algn="l" indent="0" marL="0">
              <a:lnSpc>
                <a:spcPts val="5100"/>
              </a:lnSpc>
              <a:buNone/>
            </a:pPr>
            <a:r>
              <a:rPr lang="en-US" sz="4100" dirty="0">
                <a:solidFill>
                  <a:srgbClr val="091C53"/>
                </a:solidFill>
                <a:latin typeface="Instrument Sans Semi Bold" pitchFamily="34" charset="0"/>
                <a:ea typeface="Instrument Sans Semi Bold" pitchFamily="34" charset="-122"/>
                <a:cs typeface="Instrument Sans Semi Bold" pitchFamily="34" charset="-120"/>
              </a:rPr>
              <a:t>Wellness in Nature</a:t>
            </a:r>
            <a:endParaRPr lang="en-US" sz="4100" dirty="0"/>
          </a:p>
        </p:txBody>
      </p:sp>
      <p:sp>
        <p:nvSpPr>
          <p:cNvPr id="3" name="Text 1"/>
          <p:cNvSpPr/>
          <p:nvPr/>
        </p:nvSpPr>
        <p:spPr>
          <a:xfrm>
            <a:off x="731758" y="3426619"/>
            <a:ext cx="8379857" cy="964049"/>
          </a:xfrm>
          <a:prstGeom prst="rect">
            <a:avLst/>
          </a:prstGeom>
          <a:noFill/>
          <a:ln/>
        </p:spPr>
        <p:txBody>
          <a:bodyPr wrap="square" lIns="0" tIns="0" rIns="0" bIns="0" rtlCol="0" anchor="t"/>
          <a:lstStyle/>
          <a:p>
            <a:pPr algn="l" indent="0" marL="0">
              <a:lnSpc>
                <a:spcPts val="2500"/>
              </a:lnSpc>
              <a:buNone/>
            </a:pPr>
            <a:r>
              <a:rPr lang="en-US" sz="1600" dirty="0">
                <a:solidFill>
                  <a:srgbClr val="1E3063"/>
                </a:solidFill>
                <a:latin typeface="Instrument Sans Medium" pitchFamily="34" charset="0"/>
                <a:ea typeface="Instrument Sans Medium" pitchFamily="34" charset="-122"/>
                <a:cs typeface="Instrument Sans Medium" pitchFamily="34" charset="-120"/>
              </a:rPr>
              <a:t>Arrive at an environment free of urban worries, surrounded by the sounds of birds, water, and foliage. This natural symphony instantly relieves the strains of daily existence.</a:t>
            </a:r>
            <a:endParaRPr lang="en-US" sz="1600" dirty="0"/>
          </a:p>
        </p:txBody>
      </p:sp>
      <p:sp>
        <p:nvSpPr>
          <p:cNvPr id="4" name="Text 2"/>
          <p:cNvSpPr/>
          <p:nvPr/>
        </p:nvSpPr>
        <p:spPr>
          <a:xfrm>
            <a:off x="731758" y="4583430"/>
            <a:ext cx="2613779" cy="326588"/>
          </a:xfrm>
          <a:prstGeom prst="rect">
            <a:avLst/>
          </a:prstGeom>
          <a:noFill/>
          <a:ln/>
        </p:spPr>
        <p:txBody>
          <a:bodyPr wrap="none" lIns="0" tIns="0" rIns="0" bIns="0" rtlCol="0" anchor="t"/>
          <a:lstStyle/>
          <a:p>
            <a:pPr algn="l" indent="0" marL="0">
              <a:lnSpc>
                <a:spcPts val="2550"/>
              </a:lnSpc>
              <a:buNone/>
            </a:pPr>
            <a:r>
              <a:rPr lang="en-US" sz="2050" dirty="0">
                <a:solidFill>
                  <a:srgbClr val="091C53"/>
                </a:solidFill>
                <a:latin typeface="Instrument Sans Semi Bold" pitchFamily="34" charset="0"/>
                <a:ea typeface="Instrument Sans Semi Bold" pitchFamily="34" charset="-122"/>
                <a:cs typeface="Instrument Sans Semi Bold" pitchFamily="34" charset="-120"/>
              </a:rPr>
              <a:t>Yoga Pavilion</a:t>
            </a:r>
            <a:endParaRPr lang="en-US" sz="2050" dirty="0"/>
          </a:p>
        </p:txBody>
      </p:sp>
      <p:sp>
        <p:nvSpPr>
          <p:cNvPr id="5" name="Text 3"/>
          <p:cNvSpPr/>
          <p:nvPr/>
        </p:nvSpPr>
        <p:spPr>
          <a:xfrm>
            <a:off x="731758" y="5102781"/>
            <a:ext cx="8379857" cy="642699"/>
          </a:xfrm>
          <a:prstGeom prst="rect">
            <a:avLst/>
          </a:prstGeom>
          <a:noFill/>
          <a:ln/>
        </p:spPr>
        <p:txBody>
          <a:bodyPr wrap="square" lIns="0" tIns="0" rIns="0" bIns="0" rtlCol="0" anchor="t"/>
          <a:lstStyle/>
          <a:p>
            <a:pPr algn="l" indent="0" marL="0">
              <a:lnSpc>
                <a:spcPts val="2500"/>
              </a:lnSpc>
              <a:buNone/>
            </a:pPr>
            <a:r>
              <a:rPr lang="en-US" sz="1600" dirty="0">
                <a:solidFill>
                  <a:srgbClr val="1E3063"/>
                </a:solidFill>
                <a:latin typeface="Instrument Sans Medium" pitchFamily="34" charset="0"/>
                <a:ea typeface="Instrument Sans Medium" pitchFamily="34" charset="-122"/>
                <a:cs typeface="Instrument Sans Medium" pitchFamily="34" charset="-120"/>
              </a:rPr>
              <a:t>Practice yoga with the Western Ghats as your backdrop, establishing connection with both nature and yourself</a:t>
            </a:r>
            <a:endParaRPr lang="en-US" sz="1600" dirty="0"/>
          </a:p>
        </p:txBody>
      </p:sp>
      <p:pic>
        <p:nvPicPr>
          <p:cNvPr id="6" name="Image 0" descr="preencoded.png">    </p:cNvPr>
          <p:cNvPicPr>
            <a:picLocks noChangeAspect="1"/>
          </p:cNvPicPr>
          <p:nvPr/>
        </p:nvPicPr>
        <p:blipFill>
          <a:blip r:embed="rId1"/>
          <a:stretch>
            <a:fillRect/>
          </a:stretch>
        </p:blipFill>
        <p:spPr>
          <a:xfrm>
            <a:off x="9629299" y="1734860"/>
            <a:ext cx="4276844" cy="57023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746052"/>
            <a:ext cx="7392829"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Goan Cuisine, Farm to Table</a:t>
            </a:r>
            <a:endParaRPr lang="en-US" sz="4450" dirty="0"/>
          </a:p>
        </p:txBody>
      </p:sp>
      <p:sp>
        <p:nvSpPr>
          <p:cNvPr id="4" name="Shape 1"/>
          <p:cNvSpPr/>
          <p:nvPr/>
        </p:nvSpPr>
        <p:spPr>
          <a:xfrm>
            <a:off x="793790" y="2794992"/>
            <a:ext cx="3664744" cy="2093714"/>
          </a:xfrm>
          <a:prstGeom prst="roundRect">
            <a:avLst>
              <a:gd name="adj" fmla="val 9750"/>
            </a:avLst>
          </a:prstGeom>
          <a:solidFill>
            <a:srgbClr val="FFFFFF"/>
          </a:solidFill>
          <a:ln w="30480">
            <a:solidFill>
              <a:srgbClr val="B4CCE3"/>
            </a:solidFill>
            <a:prstDash val="solid"/>
          </a:ln>
        </p:spPr>
      </p:sp>
      <p:sp>
        <p:nvSpPr>
          <p:cNvPr id="5" name="Text 2"/>
          <p:cNvSpPr/>
          <p:nvPr/>
        </p:nvSpPr>
        <p:spPr>
          <a:xfrm>
            <a:off x="1051084" y="305228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Organic Garden</a:t>
            </a:r>
            <a:endParaRPr lang="en-US" sz="2200" dirty="0"/>
          </a:p>
        </p:txBody>
      </p:sp>
      <p:sp>
        <p:nvSpPr>
          <p:cNvPr id="6" name="Text 3"/>
          <p:cNvSpPr/>
          <p:nvPr/>
        </p:nvSpPr>
        <p:spPr>
          <a:xfrm>
            <a:off x="1051084" y="3542705"/>
            <a:ext cx="3150156" cy="1088708"/>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Ingredients sourced from the resort's own organic garden for the freshest flavors</a:t>
            </a:r>
            <a:endParaRPr lang="en-US" sz="1750" dirty="0"/>
          </a:p>
        </p:txBody>
      </p:sp>
      <p:sp>
        <p:nvSpPr>
          <p:cNvPr id="7" name="Shape 4"/>
          <p:cNvSpPr/>
          <p:nvPr/>
        </p:nvSpPr>
        <p:spPr>
          <a:xfrm>
            <a:off x="4685348" y="2794992"/>
            <a:ext cx="3664863" cy="2093714"/>
          </a:xfrm>
          <a:prstGeom prst="roundRect">
            <a:avLst>
              <a:gd name="adj" fmla="val 9750"/>
            </a:avLst>
          </a:prstGeom>
          <a:solidFill>
            <a:srgbClr val="FFFFFF"/>
          </a:solidFill>
          <a:ln w="30480">
            <a:solidFill>
              <a:srgbClr val="B4CCE3"/>
            </a:solidFill>
            <a:prstDash val="solid"/>
          </a:ln>
        </p:spPr>
      </p:sp>
      <p:sp>
        <p:nvSpPr>
          <p:cNvPr id="8" name="Text 5"/>
          <p:cNvSpPr/>
          <p:nvPr/>
        </p:nvSpPr>
        <p:spPr>
          <a:xfrm>
            <a:off x="4942642" y="305228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Konkan Thali</a:t>
            </a:r>
            <a:endParaRPr lang="en-US" sz="2200" dirty="0"/>
          </a:p>
        </p:txBody>
      </p:sp>
      <p:sp>
        <p:nvSpPr>
          <p:cNvPr id="9" name="Text 6"/>
          <p:cNvSpPr/>
          <p:nvPr/>
        </p:nvSpPr>
        <p:spPr>
          <a:xfrm>
            <a:off x="4942642" y="3542705"/>
            <a:ext cx="3150275" cy="1088708"/>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Traditional Goan dishes showcasing regional culinary traditions</a:t>
            </a:r>
            <a:endParaRPr lang="en-US" sz="1750" dirty="0"/>
          </a:p>
        </p:txBody>
      </p:sp>
      <p:sp>
        <p:nvSpPr>
          <p:cNvPr id="10" name="Shape 7"/>
          <p:cNvSpPr/>
          <p:nvPr/>
        </p:nvSpPr>
        <p:spPr>
          <a:xfrm>
            <a:off x="793790" y="5115520"/>
            <a:ext cx="7556421" cy="1367909"/>
          </a:xfrm>
          <a:prstGeom prst="roundRect">
            <a:avLst>
              <a:gd name="adj" fmla="val 14924"/>
            </a:avLst>
          </a:prstGeom>
          <a:solidFill>
            <a:srgbClr val="FFFFFF"/>
          </a:solidFill>
          <a:ln w="30480">
            <a:solidFill>
              <a:srgbClr val="B4CCE3"/>
            </a:solidFill>
            <a:prstDash val="solid"/>
          </a:ln>
        </p:spPr>
      </p:sp>
      <p:sp>
        <p:nvSpPr>
          <p:cNvPr id="11" name="Text 8"/>
          <p:cNvSpPr/>
          <p:nvPr/>
        </p:nvSpPr>
        <p:spPr>
          <a:xfrm>
            <a:off x="1051084" y="537281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Panjim Ros Omelette</a:t>
            </a:r>
            <a:endParaRPr lang="en-US" sz="2200" dirty="0"/>
          </a:p>
        </p:txBody>
      </p:sp>
      <p:sp>
        <p:nvSpPr>
          <p:cNvPr id="12" name="Text 9"/>
          <p:cNvSpPr/>
          <p:nvPr/>
        </p:nvSpPr>
        <p:spPr>
          <a:xfrm>
            <a:off x="1051084" y="5863233"/>
            <a:ext cx="7041832" cy="362903"/>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Unique local specialties prepared with authentic ingredients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549003"/>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Culinary Adventures</a:t>
            </a:r>
            <a:endParaRPr lang="en-US" sz="4450" dirty="0"/>
          </a:p>
        </p:txBody>
      </p:sp>
      <p:pic>
        <p:nvPicPr>
          <p:cNvPr id="4" name="Image 1" descr="preencoded.png">    </p:cNvPr>
          <p:cNvPicPr>
            <a:picLocks noChangeAspect="1"/>
          </p:cNvPicPr>
          <p:nvPr/>
        </p:nvPicPr>
        <p:blipFill>
          <a:blip r:embed="rId2"/>
          <a:stretch>
            <a:fillRect/>
          </a:stretch>
        </p:blipFill>
        <p:spPr>
          <a:xfrm>
            <a:off x="793790" y="2597944"/>
            <a:ext cx="1134070" cy="1360884"/>
          </a:xfrm>
          <a:prstGeom prst="rect">
            <a:avLst/>
          </a:prstGeom>
        </p:spPr>
      </p:pic>
      <p:sp>
        <p:nvSpPr>
          <p:cNvPr id="5" name="Text 1"/>
          <p:cNvSpPr/>
          <p:nvPr/>
        </p:nvSpPr>
        <p:spPr>
          <a:xfrm>
            <a:off x="2154674" y="282475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Rural Markets</a:t>
            </a:r>
            <a:endParaRPr lang="en-US" sz="2200" dirty="0"/>
          </a:p>
        </p:txBody>
      </p:sp>
      <p:sp>
        <p:nvSpPr>
          <p:cNvPr id="6" name="Text 2"/>
          <p:cNvSpPr/>
          <p:nvPr/>
        </p:nvSpPr>
        <p:spPr>
          <a:xfrm>
            <a:off x="2154674" y="3315176"/>
            <a:ext cx="6195536" cy="362903"/>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Visit local markets and interact with residents</a:t>
            </a:r>
            <a:endParaRPr lang="en-US" sz="1750" dirty="0"/>
          </a:p>
        </p:txBody>
      </p:sp>
      <p:pic>
        <p:nvPicPr>
          <p:cNvPr id="7" name="Image 2" descr="preencoded.png">    </p:cNvPr>
          <p:cNvPicPr>
            <a:picLocks noChangeAspect="1"/>
          </p:cNvPicPr>
          <p:nvPr/>
        </p:nvPicPr>
        <p:blipFill>
          <a:blip r:embed="rId3"/>
          <a:stretch>
            <a:fillRect/>
          </a:stretch>
        </p:blipFill>
        <p:spPr>
          <a:xfrm>
            <a:off x="793790" y="3958828"/>
            <a:ext cx="1134070" cy="1360884"/>
          </a:xfrm>
          <a:prstGeom prst="rect">
            <a:avLst/>
          </a:prstGeom>
        </p:spPr>
      </p:pic>
      <p:sp>
        <p:nvSpPr>
          <p:cNvPr id="8" name="Text 3"/>
          <p:cNvSpPr/>
          <p:nvPr/>
        </p:nvSpPr>
        <p:spPr>
          <a:xfrm>
            <a:off x="2154674" y="418564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Cooking Classes</a:t>
            </a:r>
            <a:endParaRPr lang="en-US" sz="2200" dirty="0"/>
          </a:p>
        </p:txBody>
      </p:sp>
      <p:sp>
        <p:nvSpPr>
          <p:cNvPr id="9" name="Text 4"/>
          <p:cNvSpPr/>
          <p:nvPr/>
        </p:nvSpPr>
        <p:spPr>
          <a:xfrm>
            <a:off x="2154674" y="4676061"/>
            <a:ext cx="6195536" cy="362903"/>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Learn from skilled chefs to prepare Goan specialties</a:t>
            </a:r>
            <a:endParaRPr lang="en-US" sz="1750" dirty="0"/>
          </a:p>
        </p:txBody>
      </p:sp>
      <p:pic>
        <p:nvPicPr>
          <p:cNvPr id="10" name="Image 3" descr="preencoded.png">    </p:cNvPr>
          <p:cNvPicPr>
            <a:picLocks noChangeAspect="1"/>
          </p:cNvPicPr>
          <p:nvPr/>
        </p:nvPicPr>
        <p:blipFill>
          <a:blip r:embed="rId4"/>
          <a:stretch>
            <a:fillRect/>
          </a:stretch>
        </p:blipFill>
        <p:spPr>
          <a:xfrm>
            <a:off x="793790" y="5319713"/>
            <a:ext cx="1134070" cy="1360884"/>
          </a:xfrm>
          <a:prstGeom prst="rect">
            <a:avLst/>
          </a:prstGeom>
        </p:spPr>
      </p:pic>
      <p:sp>
        <p:nvSpPr>
          <p:cNvPr id="11" name="Text 5"/>
          <p:cNvSpPr/>
          <p:nvPr/>
        </p:nvSpPr>
        <p:spPr>
          <a:xfrm>
            <a:off x="2154674" y="554652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1E3063"/>
                </a:solidFill>
                <a:latin typeface="Instrument Sans Semi Bold" pitchFamily="34" charset="0"/>
                <a:ea typeface="Instrument Sans Semi Bold" pitchFamily="34" charset="-122"/>
                <a:cs typeface="Instrument Sans Semi Bold" pitchFamily="34" charset="-120"/>
              </a:rPr>
              <a:t>Authentic Dishes</a:t>
            </a:r>
            <a:endParaRPr lang="en-US" sz="2200" dirty="0"/>
          </a:p>
        </p:txBody>
      </p:sp>
      <p:sp>
        <p:nvSpPr>
          <p:cNvPr id="12" name="Text 6"/>
          <p:cNvSpPr/>
          <p:nvPr/>
        </p:nvSpPr>
        <p:spPr>
          <a:xfrm>
            <a:off x="2154674" y="6036945"/>
            <a:ext cx="6195536" cy="362903"/>
          </a:xfrm>
          <a:prstGeom prst="rect">
            <a:avLst/>
          </a:prstGeom>
          <a:noFill/>
          <a:ln/>
        </p:spPr>
        <p:txBody>
          <a:bodyPr wrap="non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Cook vegetable Xacuti, prawn curry, and vindaloo</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23342"/>
            <a:ext cx="6119455" cy="708779"/>
          </a:xfrm>
          <a:prstGeom prst="rect">
            <a:avLst/>
          </a:prstGeom>
          <a:noFill/>
          <a:ln/>
        </p:spPr>
        <p:txBody>
          <a:bodyPr wrap="none" lIns="0" tIns="0" rIns="0" bIns="0" rtlCol="0" anchor="t"/>
          <a:lstStyle/>
          <a:p>
            <a:pPr algn="l" indent="0" marL="0">
              <a:lnSpc>
                <a:spcPts val="5550"/>
              </a:lnSpc>
              <a:buNone/>
            </a:pPr>
            <a:r>
              <a:rPr lang="en-US" sz="4450" dirty="0">
                <a:solidFill>
                  <a:srgbClr val="091C53"/>
                </a:solidFill>
                <a:latin typeface="Instrument Sans Semi Bold" pitchFamily="34" charset="0"/>
                <a:ea typeface="Instrument Sans Semi Bold" pitchFamily="34" charset="-122"/>
                <a:cs typeface="Instrument Sans Semi Bold" pitchFamily="34" charset="-120"/>
              </a:rPr>
              <a:t>Spice Farm Experience</a:t>
            </a:r>
            <a:endParaRPr lang="en-US" sz="4450" dirty="0"/>
          </a:p>
        </p:txBody>
      </p:sp>
      <p:pic>
        <p:nvPicPr>
          <p:cNvPr id="3" name="Image 0" descr="preencoded.png">    </p:cNvPr>
          <p:cNvPicPr>
            <a:picLocks noChangeAspect="1"/>
          </p:cNvPicPr>
          <p:nvPr/>
        </p:nvPicPr>
        <p:blipFill>
          <a:blip r:embed="rId1"/>
          <a:stretch>
            <a:fillRect/>
          </a:stretch>
        </p:blipFill>
        <p:spPr>
          <a:xfrm>
            <a:off x="793790" y="2327434"/>
            <a:ext cx="8284131" cy="4623673"/>
          </a:xfrm>
          <a:prstGeom prst="rect">
            <a:avLst/>
          </a:prstGeom>
        </p:spPr>
      </p:pic>
      <p:sp>
        <p:nvSpPr>
          <p:cNvPr id="4" name="Text 1"/>
          <p:cNvSpPr/>
          <p:nvPr/>
        </p:nvSpPr>
        <p:spPr>
          <a:xfrm>
            <a:off x="9638943" y="2624971"/>
            <a:ext cx="2837378" cy="354330"/>
          </a:xfrm>
          <a:prstGeom prst="rect">
            <a:avLst/>
          </a:prstGeom>
          <a:noFill/>
          <a:ln/>
        </p:spPr>
        <p:txBody>
          <a:bodyPr wrap="none" lIns="0" tIns="0" rIns="0" bIns="0" rtlCol="0" anchor="t"/>
          <a:lstStyle/>
          <a:p>
            <a:pPr algn="l" indent="0" marL="0">
              <a:lnSpc>
                <a:spcPts val="2750"/>
              </a:lnSpc>
              <a:buNone/>
            </a:pPr>
            <a:r>
              <a:rPr lang="en-US" sz="2200" dirty="0">
                <a:solidFill>
                  <a:srgbClr val="091C53"/>
                </a:solidFill>
                <a:latin typeface="Instrument Sans Semi Bold" pitchFamily="34" charset="0"/>
                <a:ea typeface="Instrument Sans Semi Bold" pitchFamily="34" charset="-122"/>
                <a:cs typeface="Instrument Sans Semi Bold" pitchFamily="34" charset="-120"/>
              </a:rPr>
              <a:t>Tanshikar Spice Farm</a:t>
            </a:r>
            <a:endParaRPr lang="en-US" sz="2200" dirty="0"/>
          </a:p>
        </p:txBody>
      </p:sp>
      <p:sp>
        <p:nvSpPr>
          <p:cNvPr id="5" name="Text 2"/>
          <p:cNvSpPr/>
          <p:nvPr/>
        </p:nvSpPr>
        <p:spPr>
          <a:xfrm>
            <a:off x="9638943" y="3206115"/>
            <a:ext cx="4205168" cy="1814513"/>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Stroll through 25 acres of organic spices farmed in the Western Ghats' tropical jungle. Learn about sustainable farming practices and discover the spices that give Goan cuisine its unique flavors.</a:t>
            </a:r>
            <a:endParaRPr lang="en-US" sz="1750" dirty="0"/>
          </a:p>
        </p:txBody>
      </p:sp>
      <p:sp>
        <p:nvSpPr>
          <p:cNvPr id="6" name="Text 3"/>
          <p:cNvSpPr/>
          <p:nvPr/>
        </p:nvSpPr>
        <p:spPr>
          <a:xfrm>
            <a:off x="9638943" y="5224701"/>
            <a:ext cx="4205168" cy="1451610"/>
          </a:xfrm>
          <a:prstGeom prst="rect">
            <a:avLst/>
          </a:prstGeom>
          <a:noFill/>
          <a:ln/>
        </p:spPr>
        <p:txBody>
          <a:bodyPr wrap="square" lIns="0" tIns="0" rIns="0" bIns="0" rtlCol="0" anchor="t"/>
          <a:lstStyle/>
          <a:p>
            <a:pPr algn="l" indent="0" marL="0">
              <a:lnSpc>
                <a:spcPts val="2850"/>
              </a:lnSpc>
              <a:buNone/>
            </a:pPr>
            <a:r>
              <a:rPr lang="en-US" sz="1750" dirty="0">
                <a:solidFill>
                  <a:srgbClr val="1E3063"/>
                </a:solidFill>
                <a:latin typeface="Instrument Sans Medium" pitchFamily="34" charset="0"/>
                <a:ea typeface="Instrument Sans Medium" pitchFamily="34" charset="-122"/>
                <a:cs typeface="Instrument Sans Medium" pitchFamily="34" charset="-120"/>
              </a:rPr>
              <a:t>This educational journey emphasizes the value of sustainable agriculture while connecting guests to local food traditions.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2026-04-10T08:44:33Z</dcterms:created>
  <dcterms:modified xsi:type="dcterms:W3CDTF">2026-04-10T08:44:33Z</dcterms:modified>
</cp:coreProperties>
</file>