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75" r:id="rId2"/>
    <p:sldId id="304" r:id="rId3"/>
    <p:sldId id="277" r:id="rId4"/>
    <p:sldId id="278" r:id="rId5"/>
    <p:sldId id="322" r:id="rId6"/>
    <p:sldId id="318" r:id="rId7"/>
    <p:sldId id="328" r:id="rId8"/>
    <p:sldId id="329" r:id="rId9"/>
    <p:sldId id="326" r:id="rId10"/>
    <p:sldId id="282" r:id="rId11"/>
    <p:sldId id="281" r:id="rId12"/>
    <p:sldId id="296" r:id="rId13"/>
    <p:sldId id="291" r:id="rId14"/>
    <p:sldId id="321" r:id="rId15"/>
    <p:sldId id="292" r:id="rId16"/>
    <p:sldId id="293" r:id="rId17"/>
    <p:sldId id="294" r:id="rId18"/>
    <p:sldId id="299" r:id="rId19"/>
    <p:sldId id="300" r:id="rId20"/>
    <p:sldId id="331" r:id="rId21"/>
    <p:sldId id="334" r:id="rId22"/>
    <p:sldId id="333" r:id="rId23"/>
    <p:sldId id="320" r:id="rId24"/>
    <p:sldId id="280" r:id="rId25"/>
  </p:sldIdLst>
  <p:sldSz cx="12192000" cy="6858000"/>
  <p:notesSz cx="6858000" cy="9144000"/>
  <p:custDataLst>
    <p:tags r:id="rId27"/>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showScrollbar="0"/>
    <p:sldAll/>
    <p:penClr>
      <a:prstClr val="red"/>
    </p:penClr>
    <p:extLst>
      <p:ext uri="{F99C55AA-B7CB-42B0-86F8-08522FDF87E8}">
        <p14:browseMode xmlns:p14="http://schemas.microsoft.com/office/powerpoint/2010/main" showStatus="0"/>
      </p:ex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FAEFDA"/>
    <a:srgbClr val="DEE9EB"/>
    <a:srgbClr val="FFFFFF"/>
    <a:srgbClr val="E6E6E6"/>
    <a:srgbClr val="D2BFAE"/>
    <a:srgbClr val="FCE4C2"/>
    <a:srgbClr val="FBE7C4"/>
    <a:srgbClr val="FFA100"/>
    <a:srgbClr val="F7A7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95990" autoAdjust="0"/>
  </p:normalViewPr>
  <p:slideViewPr>
    <p:cSldViewPr snapToGrid="0" snapToObjects="1">
      <p:cViewPr varScale="1">
        <p:scale>
          <a:sx n="91" d="100"/>
          <a:sy n="91" d="100"/>
        </p:scale>
        <p:origin x="659" y="2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97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47B9CA-903E-B641-80C0-11F2D2D19A56}" type="datetimeFigureOut">
              <a:rPr lang="en-US" smtClean="0"/>
              <a:t>5/26/2023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61CC0-7EAE-DB42-A219-0522BBF537D3}" type="slidenum">
              <a:rPr lang="en-US" smtClean="0"/>
              <a:t>‹#›</a:t>
            </a:fld>
            <a:endParaRPr lang="en-US"/>
          </a:p>
        </p:txBody>
      </p:sp>
    </p:spTree>
    <p:extLst>
      <p:ext uri="{BB962C8B-B14F-4D97-AF65-F5344CB8AC3E}">
        <p14:creationId xmlns:p14="http://schemas.microsoft.com/office/powerpoint/2010/main" val="4092258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we would like to introduce you to the e-Golem project, which is dedicated to the creation of a new kind of digital textbook with a simulation model in the background, executable in an internet browser on any device, computer, tablet, or smartphone on any operating system.</a:t>
            </a:r>
          </a:p>
        </p:txBody>
      </p:sp>
      <p:sp>
        <p:nvSpPr>
          <p:cNvPr id="4" name="Slide Number Placeholder 3"/>
          <p:cNvSpPr>
            <a:spLocks noGrp="1"/>
          </p:cNvSpPr>
          <p:nvPr>
            <p:ph type="sldNum" sz="quarter" idx="5"/>
          </p:nvPr>
        </p:nvSpPr>
        <p:spPr/>
        <p:txBody>
          <a:bodyPr/>
          <a:lstStyle/>
          <a:p>
            <a:fld id="{85161CC0-7EAE-DB42-A219-0522BBF537D3}" type="slidenum">
              <a:rPr lang="en-US" smtClean="0"/>
              <a:t>1</a:t>
            </a:fld>
            <a:endParaRPr lang="en-US"/>
          </a:p>
        </p:txBody>
      </p:sp>
    </p:spTree>
    <p:extLst>
      <p:ext uri="{BB962C8B-B14F-4D97-AF65-F5344CB8AC3E}">
        <p14:creationId xmlns:p14="http://schemas.microsoft.com/office/powerpoint/2010/main" val="4199329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Calibri" panose="020F0502020204030204" pitchFamily="34" charset="0"/>
                <a:sym typeface=""/>
              </a:rPr>
              <a:t>Creating interactive simulation books is not easy. It requires multidisciplinary cooperation.</a:t>
            </a:r>
          </a:p>
          <a:p>
            <a:r>
              <a:rPr lang="en-US">
                <a:solidFill>
                  <a:srgbClr val="000000"/>
                </a:solidFill>
                <a:latin typeface="Calibri" panose="020F0502020204030204" pitchFamily="34" charset="0"/>
                <a:sym typeface=""/>
              </a:rPr>
              <a:t>Interactive simulation textbooks combine study text with a simulation model and interactive graphics.</a:t>
            </a:r>
          </a:p>
          <a:p>
            <a:r>
              <a:rPr lang="en-US">
                <a:solidFill>
                  <a:srgbClr val="000000"/>
                </a:solidFill>
                <a:latin typeface="Calibri" panose="020F0502020204030204" pitchFamily="34" charset="0"/>
                <a:sym typeface=""/>
              </a:rPr>
              <a:t>The artist creates interactive pictures, and the Modeler creates simulation models behind the background simulation games. Simulation models can also control animated images. Animated graphics, figuratively speaking, hang on the threads of simulation models like puppets in a puppet theater.</a:t>
            </a:r>
          </a:p>
          <a:p>
            <a:r>
              <a:rPr lang="en-US">
                <a:solidFill>
                  <a:srgbClr val="000000"/>
                </a:solidFill>
                <a:latin typeface="Calibri" panose="020F0502020204030204" pitchFamily="34" charset="0"/>
                <a:sym typeface=""/>
              </a:rPr>
              <a:t>The key is the educator, who formulates the study text and conceptual design of the whole simulation textbook.</a:t>
            </a:r>
          </a:p>
          <a:p>
            <a:r>
              <a:rPr lang="en-US">
                <a:solidFill>
                  <a:srgbClr val="000000"/>
                </a:solidFill>
                <a:latin typeface="Calibri" panose="020F0502020204030204" pitchFamily="34" charset="0"/>
                <a:sym typeface=""/>
              </a:rPr>
              <a:t>An important person is a programmer whose task is to stitch the whole application together.</a:t>
            </a:r>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85161CC0-7EAE-DB42-A219-0522BBF537D3}" type="slidenum">
              <a:rPr lang="en-US" smtClean="0"/>
              <a:t>10</a:t>
            </a:fld>
            <a:endParaRPr lang="en-US"/>
          </a:p>
        </p:txBody>
      </p:sp>
    </p:spTree>
    <p:extLst>
      <p:ext uri="{BB962C8B-B14F-4D97-AF65-F5344CB8AC3E}">
        <p14:creationId xmlns:p14="http://schemas.microsoft.com/office/powerpoint/2010/main" val="86036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fundamental problem is to create a tool that will allow the </a:t>
            </a:r>
            <a:r>
              <a:rPr lang="cs-CZ" dirty="0" err="1"/>
              <a:t>four</a:t>
            </a:r>
            <a:r>
              <a:rPr lang="en-US" dirty="0"/>
              <a:t> professionals to work together and link the results of the </a:t>
            </a:r>
            <a:r>
              <a:rPr lang="cs-CZ" dirty="0" err="1"/>
              <a:t>four</a:t>
            </a:r>
            <a:r>
              <a:rPr lang="en-US" dirty="0"/>
              <a:t> professionals into a single </a:t>
            </a:r>
            <a:r>
              <a:rPr lang="cs-CZ" dirty="0"/>
              <a:t>text</a:t>
            </a:r>
            <a:r>
              <a:rPr lang="en-US" dirty="0"/>
              <a:t>book.</a:t>
            </a:r>
          </a:p>
          <a:p>
            <a:r>
              <a:rPr lang="en-US" dirty="0"/>
              <a:t>This tool is our bodylight.js technology.</a:t>
            </a: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technology is based on new standards and new technologies that have been adopted in recent years.</a:t>
            </a:r>
          </a:p>
          <a:p>
            <a:endParaRPr lang="en-US" dirty="0"/>
          </a:p>
        </p:txBody>
      </p:sp>
      <p:sp>
        <p:nvSpPr>
          <p:cNvPr id="4" name="Slide Number Placeholder 3"/>
          <p:cNvSpPr>
            <a:spLocks noGrp="1"/>
          </p:cNvSpPr>
          <p:nvPr>
            <p:ph type="sldNum" sz="quarter" idx="5"/>
          </p:nvPr>
        </p:nvSpPr>
        <p:spPr/>
        <p:txBody>
          <a:bodyPr/>
          <a:lstStyle/>
          <a:p>
            <a:fld id="{85161CC0-7EAE-DB42-A219-0522BBF537D3}" type="slidenum">
              <a:rPr lang="en-US" smtClean="0"/>
              <a:t>11</a:t>
            </a:fld>
            <a:endParaRPr lang="en-US"/>
          </a:p>
        </p:txBody>
      </p:sp>
    </p:spTree>
    <p:extLst>
      <p:ext uri="{BB962C8B-B14F-4D97-AF65-F5344CB8AC3E}">
        <p14:creationId xmlns:p14="http://schemas.microsoft.com/office/powerpoint/2010/main" val="485138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dirty="0">
                <a:solidFill>
                  <a:srgbClr val="000000"/>
                </a:solidFill>
                <a:effectLst/>
                <a:latin typeface="Calibri" panose="020F0502020204030204" pitchFamily="34" charset="0"/>
                <a:sym typeface=""/>
              </a:rPr>
              <a:t>We use new technology for interactive graphic design.</a:t>
            </a:r>
          </a:p>
          <a:p>
            <a:pPr marL="0" marR="0"/>
            <a:r>
              <a:rPr lang="en-US" dirty="0">
                <a:solidFill>
                  <a:srgbClr val="000000"/>
                </a:solidFill>
                <a:effectLst/>
                <a:latin typeface="Calibri" panose="020F0502020204030204" pitchFamily="34" charset="0"/>
                <a:sym typeface=""/>
              </a:rPr>
              <a:t>The artist creates interactive animations using software tools for creating interactive graphics - such as the Adobe Animate tool. The result is an animated image made in JavaScript and HTML 5.</a:t>
            </a:r>
          </a:p>
          <a:p>
            <a:pPr marL="0" marR="0"/>
            <a:r>
              <a:rPr lang="en-US" dirty="0">
                <a:solidFill>
                  <a:srgbClr val="000000"/>
                </a:solidFill>
                <a:effectLst/>
                <a:latin typeface="Calibri" panose="020F0502020204030204" pitchFamily="34" charset="0"/>
                <a:sym typeface=""/>
              </a:rPr>
              <a:t> </a:t>
            </a:r>
          </a:p>
          <a:p>
            <a:pPr marL="0" marR="0"/>
            <a:r>
              <a:rPr lang="en-US" dirty="0">
                <a:solidFill>
                  <a:srgbClr val="000000"/>
                </a:solidFill>
                <a:effectLst/>
                <a:latin typeface="Calibri" panose="020F0502020204030204" pitchFamily="34" charset="0"/>
                <a:sym typeface=""/>
              </a:rPr>
              <a:t>The new technology for creating simulation models significantly facilitates the creation of simulation models.</a:t>
            </a:r>
          </a:p>
          <a:p>
            <a:pPr marL="0" marR="0"/>
            <a:r>
              <a:rPr lang="en-US" dirty="0">
                <a:solidFill>
                  <a:srgbClr val="000000"/>
                </a:solidFill>
                <a:effectLst/>
                <a:latin typeface="Calibri" panose="020F0502020204030204" pitchFamily="34" charset="0"/>
                <a:sym typeface=""/>
              </a:rPr>
              <a:t>Modeler creates mathematical models using equation-based modeling language. These languages allow us to describe a model using a set of equations. Finding the algorithm of their solution is the task of the compiler. We use the standardized equation-based language Modelica. </a:t>
            </a:r>
          </a:p>
          <a:p>
            <a:pPr marL="0" marR="0"/>
            <a:endParaRPr lang="en-US" dirty="0">
              <a:solidFill>
                <a:srgbClr val="000000"/>
              </a:solidFill>
              <a:effectLst/>
              <a:latin typeface="Calibri" panose="020F0502020204030204" pitchFamily="34" charset="0"/>
              <a:sym typeface=""/>
            </a:endParaRPr>
          </a:p>
          <a:p>
            <a:pPr marL="0" marR="0"/>
            <a:r>
              <a:rPr lang="en-US" dirty="0">
                <a:solidFill>
                  <a:srgbClr val="000000"/>
                </a:solidFill>
                <a:effectLst/>
                <a:latin typeface="Calibri" panose="020F0502020204030204" pitchFamily="34" charset="0"/>
                <a:sym typeface=""/>
              </a:rPr>
              <a:t>The Modelica development environment is available in an open-source version produced by the Open Source Modelica Consortium and in several commercial implementations - such as </a:t>
            </a:r>
            <a:r>
              <a:rPr lang="en-US" dirty="0" err="1">
                <a:solidFill>
                  <a:srgbClr val="000000"/>
                </a:solidFill>
                <a:effectLst/>
                <a:latin typeface="Calibri" panose="020F0502020204030204" pitchFamily="34" charset="0"/>
                <a:sym typeface=""/>
              </a:rPr>
              <a:t>Dymola</a:t>
            </a:r>
            <a:r>
              <a:rPr lang="en-US" dirty="0">
                <a:solidFill>
                  <a:srgbClr val="000000"/>
                </a:solidFill>
                <a:effectLst/>
                <a:latin typeface="Calibri" panose="020F0502020204030204" pitchFamily="34" charset="0"/>
                <a:sym typeface=""/>
              </a:rPr>
              <a:t> by Dassault </a:t>
            </a:r>
            <a:r>
              <a:rPr lang="en-US" dirty="0" err="1">
                <a:solidFill>
                  <a:srgbClr val="000000"/>
                </a:solidFill>
                <a:effectLst/>
                <a:latin typeface="Calibri" panose="020F0502020204030204" pitchFamily="34" charset="0"/>
                <a:sym typeface=""/>
              </a:rPr>
              <a:t>Systemes</a:t>
            </a:r>
            <a:r>
              <a:rPr lang="en-US" dirty="0">
                <a:solidFill>
                  <a:srgbClr val="000000"/>
                </a:solidFill>
                <a:effectLst/>
                <a:latin typeface="Calibri" panose="020F0502020204030204" pitchFamily="34" charset="0"/>
                <a:sym typeface=""/>
              </a:rPr>
              <a:t> or System Modeler by Wolfram. </a:t>
            </a:r>
          </a:p>
          <a:p>
            <a:pPr marL="0" marR="0"/>
            <a:endParaRPr lang="en-US" dirty="0">
              <a:solidFill>
                <a:srgbClr val="000000"/>
              </a:solidFill>
              <a:effectLst/>
              <a:latin typeface="Calibri" panose="020F0502020204030204" pitchFamily="34" charset="0"/>
              <a:sym typeface=""/>
            </a:endParaRPr>
          </a:p>
          <a:p>
            <a:pPr marL="0" marR="0"/>
            <a:r>
              <a:rPr lang="en-US" dirty="0">
                <a:solidFill>
                  <a:srgbClr val="000000"/>
                </a:solidFill>
                <a:effectLst/>
                <a:latin typeface="Calibri" panose="020F0502020204030204" pitchFamily="34" charset="0"/>
                <a:sym typeface=""/>
              </a:rPr>
              <a:t>The result of the program translation from the Modelica language is the source code of the simulation model in the C programming language.</a:t>
            </a:r>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85161CC0-7EAE-DB42-A219-0522BBF537D3}" type="slidenum">
              <a:rPr lang="en-US" smtClean="0"/>
              <a:t>12</a:t>
            </a:fld>
            <a:endParaRPr lang="en-US"/>
          </a:p>
        </p:txBody>
      </p:sp>
    </p:spTree>
    <p:extLst>
      <p:ext uri="{BB962C8B-B14F-4D97-AF65-F5344CB8AC3E}">
        <p14:creationId xmlns:p14="http://schemas.microsoft.com/office/powerpoint/2010/main" val="191539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standards for web browsers have been agreed upon in recent years.</a:t>
            </a:r>
          </a:p>
          <a:p>
            <a:r>
              <a:rPr lang="en-US" dirty="0"/>
              <a:t>The HTML 5 standard brought animation canvas for displaying moving images.</a:t>
            </a:r>
          </a:p>
          <a:p>
            <a:r>
              <a:rPr lang="en-US" dirty="0"/>
              <a:t> JavaScript capabilities have been enhanced using ECMAScript 6.</a:t>
            </a:r>
          </a:p>
          <a:p>
            <a:r>
              <a:rPr lang="en-US" dirty="0"/>
              <a:t>Another standard is a low-level language for Internet browsers called Web Assembly. Modern browsers have built-in tools that understand the source code of </a:t>
            </a:r>
            <a:r>
              <a:rPr lang="en-US" dirty="0" err="1"/>
              <a:t>WebAssembly</a:t>
            </a:r>
            <a:r>
              <a:rPr lang="en-US" dirty="0"/>
              <a:t>, which leads to a significant acceleration of code execution. Thanks to Web Assembly, browsers can perform extensive numerically complex simulation calculations.</a:t>
            </a:r>
          </a:p>
          <a:p>
            <a:r>
              <a:rPr lang="en-US" dirty="0"/>
              <a:t>The Web Components standard allows us to create reusable web components as new HTML elements.</a:t>
            </a:r>
          </a:p>
          <a:p>
            <a:r>
              <a:rPr lang="en-US" dirty="0"/>
              <a:t>Another standard is the Function Mock-up Interface - FMI. FMI standard allows the interconnection of simulation models. The Modelica compiler, according to this standard, generates the source code of the simulation model in the standardized form of so-called Function Mock-up units.</a:t>
            </a:r>
          </a:p>
          <a:p>
            <a:r>
              <a:rPr lang="en-US" dirty="0"/>
              <a:t>In our technology, the source code of the simulation model compiled into FMU units is </a:t>
            </a:r>
            <a:r>
              <a:rPr lang="en-US" dirty="0" err="1"/>
              <a:t>transpiled</a:t>
            </a:r>
            <a:r>
              <a:rPr lang="en-US" dirty="0"/>
              <a:t> into </a:t>
            </a:r>
            <a:r>
              <a:rPr lang="en-US" dirty="0" err="1"/>
              <a:t>WebAssembly</a:t>
            </a:r>
            <a:r>
              <a:rPr lang="en-US" dirty="0"/>
              <a:t> and JavaScript.</a:t>
            </a:r>
          </a:p>
          <a:p>
            <a:r>
              <a:rPr lang="en-US" dirty="0"/>
              <a:t>Adobe Animate generates interactive graphics into HTML5 and JavaScript standards. In our technology, we transform interactive graphics into reusable web components.</a:t>
            </a:r>
          </a:p>
        </p:txBody>
      </p:sp>
      <p:sp>
        <p:nvSpPr>
          <p:cNvPr id="4" name="Slide Number Placeholder 3"/>
          <p:cNvSpPr>
            <a:spLocks noGrp="1"/>
          </p:cNvSpPr>
          <p:nvPr>
            <p:ph type="sldNum" sz="quarter" idx="5"/>
          </p:nvPr>
        </p:nvSpPr>
        <p:spPr/>
        <p:txBody>
          <a:bodyPr/>
          <a:lstStyle/>
          <a:p>
            <a:fld id="{85161CC0-7EAE-DB42-A219-0522BBF537D3}" type="slidenum">
              <a:rPr lang="en-US" smtClean="0"/>
              <a:t>13</a:t>
            </a:fld>
            <a:endParaRPr lang="en-US"/>
          </a:p>
        </p:txBody>
      </p:sp>
    </p:spTree>
    <p:extLst>
      <p:ext uri="{BB962C8B-B14F-4D97-AF65-F5344CB8AC3E}">
        <p14:creationId xmlns:p14="http://schemas.microsoft.com/office/powerpoint/2010/main" val="1859614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panose="020F0502020204030204" pitchFamily="34" charset="0"/>
                <a:sym typeface=""/>
              </a:rPr>
              <a:t>The educator creates a conceptual application design.</a:t>
            </a:r>
          </a:p>
          <a:p>
            <a:r>
              <a:rPr lang="en-US" dirty="0">
                <a:solidFill>
                  <a:srgbClr val="000000"/>
                </a:solidFill>
                <a:latin typeface="Calibri" panose="020F0502020204030204" pitchFamily="34" charset="0"/>
                <a:sym typeface=""/>
              </a:rPr>
              <a:t>The graphic artist creates interactive images and uses tools such as Adobe Animate to compile them into </a:t>
            </a:r>
            <a:r>
              <a:rPr lang="en-US" dirty="0" err="1">
                <a:solidFill>
                  <a:srgbClr val="000000"/>
                </a:solidFill>
                <a:latin typeface="Calibri" panose="020F0502020204030204" pitchFamily="34" charset="0"/>
                <a:sym typeface=""/>
              </a:rPr>
              <a:t>Javascript</a:t>
            </a:r>
            <a:r>
              <a:rPr lang="en-US" dirty="0">
                <a:solidFill>
                  <a:srgbClr val="000000"/>
                </a:solidFill>
                <a:latin typeface="Calibri" panose="020F0502020204030204" pitchFamily="34" charset="0"/>
                <a:sym typeface=""/>
              </a:rPr>
              <a:t> and HTML. Then we use our </a:t>
            </a:r>
            <a:r>
              <a:rPr lang="en-US" dirty="0" err="1">
                <a:solidFill>
                  <a:srgbClr val="000000"/>
                </a:solidFill>
                <a:latin typeface="Calibri" panose="020F0502020204030204" pitchFamily="34" charset="0"/>
                <a:sym typeface=""/>
              </a:rPr>
              <a:t>bodylight</a:t>
            </a:r>
            <a:r>
              <a:rPr lang="en-US" dirty="0">
                <a:solidFill>
                  <a:srgbClr val="000000"/>
                </a:solidFill>
                <a:latin typeface="Calibri" panose="020F0502020204030204" pitchFamily="34" charset="0"/>
                <a:sym typeface=""/>
              </a:rPr>
              <a:t> tools to create a standard web component.</a:t>
            </a:r>
          </a:p>
          <a:p>
            <a:r>
              <a:rPr lang="en-US" dirty="0">
                <a:solidFill>
                  <a:srgbClr val="000000"/>
                </a:solidFill>
                <a:latin typeface="Calibri" panose="020F0502020204030204" pitchFamily="34" charset="0"/>
                <a:sym typeface=""/>
              </a:rPr>
              <a:t>The modeler creates a mathematical model in the Modelica language. The Modelica compiler generates C source code according to the FMI standard (as function muck-up units). Using our body-light tools, we recompile the model's source code into Web Assembly and JavaScript and then into the model's web component.</a:t>
            </a:r>
          </a:p>
          <a:p>
            <a:r>
              <a:rPr lang="en-US" dirty="0">
                <a:solidFill>
                  <a:srgbClr val="000000"/>
                </a:solidFill>
                <a:latin typeface="Calibri" panose="020F0502020204030204" pitchFamily="34" charset="0"/>
                <a:sym typeface=""/>
              </a:rPr>
              <a:t>The programmer creates a library of interconnective web components and tools for developing applications.</a:t>
            </a:r>
          </a:p>
          <a:p>
            <a:r>
              <a:rPr lang="en-US" dirty="0">
                <a:solidFill>
                  <a:srgbClr val="000000"/>
                </a:solidFill>
                <a:latin typeface="Calibri" panose="020F0502020204030204" pitchFamily="34" charset="0"/>
                <a:sym typeface=""/>
              </a:rPr>
              <a:t>We create learning applications from a library of web components as from Lego cubes.</a:t>
            </a:r>
          </a:p>
          <a:p>
            <a:r>
              <a:rPr lang="en-US" dirty="0">
                <a:solidFill>
                  <a:srgbClr val="000000"/>
                </a:solidFill>
                <a:latin typeface="Calibri" panose="020F0502020204030204" pitchFamily="34" charset="0"/>
                <a:sym typeface=""/>
              </a:rPr>
              <a:t>The output is a generated web simulation application in HTML, JavaScript, and Web Assembly. We can run the developed application in any internet browser on any device.</a:t>
            </a:r>
          </a:p>
        </p:txBody>
      </p:sp>
      <p:sp>
        <p:nvSpPr>
          <p:cNvPr id="4" name="Slide Number Placeholder 3"/>
          <p:cNvSpPr>
            <a:spLocks noGrp="1"/>
          </p:cNvSpPr>
          <p:nvPr>
            <p:ph type="sldNum" sz="quarter" idx="5"/>
          </p:nvPr>
        </p:nvSpPr>
        <p:spPr/>
        <p:txBody>
          <a:bodyPr/>
          <a:lstStyle/>
          <a:p>
            <a:fld id="{85161CC0-7EAE-DB42-A219-0522BBF537D3}" type="slidenum">
              <a:rPr lang="en-US" smtClean="0"/>
              <a:t>14</a:t>
            </a:fld>
            <a:endParaRPr lang="en-US"/>
          </a:p>
        </p:txBody>
      </p:sp>
    </p:spTree>
    <p:extLst>
      <p:ext uri="{BB962C8B-B14F-4D97-AF65-F5344CB8AC3E}">
        <p14:creationId xmlns:p14="http://schemas.microsoft.com/office/powerpoint/2010/main" val="3707524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sz="1800" dirty="0" err="1">
                <a:effectLst/>
                <a:latin typeface="Times New Roman" panose="02020603050405020304" pitchFamily="18" charset="0"/>
                <a:ea typeface="Times New Roman" panose="02020603050405020304" pitchFamily="18" charset="0"/>
              </a:rPr>
              <a:t>Our</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interactive</a:t>
            </a:r>
            <a:r>
              <a:rPr lang="cs-CZ" sz="1800" dirty="0">
                <a:effectLst/>
                <a:latin typeface="Times New Roman" panose="02020603050405020304" pitchFamily="18" charset="0"/>
                <a:ea typeface="Times New Roman" panose="02020603050405020304" pitchFamily="18" charset="0"/>
              </a:rPr>
              <a:t> design </a:t>
            </a:r>
            <a:r>
              <a:rPr lang="cs-CZ" sz="1800" dirty="0" err="1">
                <a:effectLst/>
                <a:latin typeface="Times New Roman" panose="02020603050405020304" pitchFamily="18" charset="0"/>
                <a:ea typeface="Times New Roman" panose="02020603050405020304" pitchFamily="18" charset="0"/>
              </a:rPr>
              <a:t>tool</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supports</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the</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collaboration</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of</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educators</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modelers</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artists</a:t>
            </a:r>
            <a:r>
              <a:rPr lang="cs-CZ" sz="1800" dirty="0">
                <a:effectLst/>
                <a:latin typeface="Times New Roman" panose="02020603050405020304" pitchFamily="18" charset="0"/>
                <a:ea typeface="Times New Roman" panose="02020603050405020304" pitchFamily="18" charset="0"/>
              </a:rPr>
              <a:t>, and </a:t>
            </a:r>
            <a:r>
              <a:rPr lang="cs-CZ" sz="1800" dirty="0" err="1">
                <a:effectLst/>
                <a:latin typeface="Times New Roman" panose="02020603050405020304" pitchFamily="18" charset="0"/>
                <a:ea typeface="Times New Roman" panose="02020603050405020304" pitchFamily="18" charset="0"/>
              </a:rPr>
              <a:t>programmers</a:t>
            </a:r>
            <a:r>
              <a:rPr lang="cs-CZ" sz="1800" dirty="0">
                <a:effectLst/>
                <a:latin typeface="Times New Roman" panose="02020603050405020304" pitchFamily="18" charset="0"/>
                <a:ea typeface="Times New Roman" panose="02020603050405020304" pitchFamily="18" charset="0"/>
              </a:rPr>
              <a:t> in </a:t>
            </a:r>
            <a:r>
              <a:rPr lang="cs-CZ" sz="1800" dirty="0" err="1">
                <a:effectLst/>
                <a:latin typeface="Times New Roman" panose="02020603050405020304" pitchFamily="18" charset="0"/>
                <a:ea typeface="Times New Roman" panose="02020603050405020304" pitchFamily="18" charset="0"/>
              </a:rPr>
              <a:t>creating</a:t>
            </a:r>
            <a:r>
              <a:rPr lang="cs-CZ" sz="1800" dirty="0">
                <a:effectLst/>
                <a:latin typeface="Times New Roman" panose="02020603050405020304" pitchFamily="18" charset="0"/>
                <a:ea typeface="Times New Roman" panose="02020603050405020304" pitchFamily="18" charset="0"/>
              </a:rPr>
              <a:t> web-</a:t>
            </a:r>
            <a:r>
              <a:rPr lang="cs-CZ" sz="1800" dirty="0" err="1">
                <a:effectLst/>
                <a:latin typeface="Times New Roman" panose="02020603050405020304" pitchFamily="18" charset="0"/>
                <a:ea typeface="Times New Roman" panose="02020603050405020304" pitchFamily="18" charset="0"/>
              </a:rPr>
              <a:t>based</a:t>
            </a:r>
            <a:r>
              <a:rPr lang="cs-CZ" sz="1800" dirty="0">
                <a:effectLst/>
                <a:latin typeface="Times New Roman" panose="02020603050405020304" pitchFamily="18" charset="0"/>
                <a:ea typeface="Times New Roman" panose="02020603050405020304" pitchFamily="18" charset="0"/>
              </a:rPr>
              <a:t> learning </a:t>
            </a:r>
            <a:r>
              <a:rPr lang="cs-CZ" sz="1800" dirty="0" err="1">
                <a:effectLst/>
                <a:latin typeface="Times New Roman" panose="02020603050405020304" pitchFamily="18" charset="0"/>
                <a:ea typeface="Times New Roman" panose="02020603050405020304" pitchFamily="18" charset="0"/>
              </a:rPr>
              <a:t>simulators</a:t>
            </a:r>
            <a:endParaRPr lang="en-US" dirty="0"/>
          </a:p>
        </p:txBody>
      </p:sp>
      <p:sp>
        <p:nvSpPr>
          <p:cNvPr id="4" name="Slide Number Placeholder 3"/>
          <p:cNvSpPr>
            <a:spLocks noGrp="1"/>
          </p:cNvSpPr>
          <p:nvPr>
            <p:ph type="sldNum" sz="quarter" idx="5"/>
          </p:nvPr>
        </p:nvSpPr>
        <p:spPr/>
        <p:txBody>
          <a:bodyPr/>
          <a:lstStyle/>
          <a:p>
            <a:fld id="{85161CC0-7EAE-DB42-A219-0522BBF537D3}" type="slidenum">
              <a:rPr lang="en-US" smtClean="0"/>
              <a:t>15</a:t>
            </a:fld>
            <a:endParaRPr lang="en-US"/>
          </a:p>
        </p:txBody>
      </p:sp>
    </p:spTree>
    <p:extLst>
      <p:ext uri="{BB962C8B-B14F-4D97-AF65-F5344CB8AC3E}">
        <p14:creationId xmlns:p14="http://schemas.microsoft.com/office/powerpoint/2010/main" val="917773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 is simulation tutorials that can be run in a web browser on any device - on a computer with different operating systems, on a tablet, or on a smartphone.</a:t>
            </a:r>
          </a:p>
        </p:txBody>
      </p:sp>
      <p:sp>
        <p:nvSpPr>
          <p:cNvPr id="4" name="Slide Number Placeholder 3"/>
          <p:cNvSpPr>
            <a:spLocks noGrp="1"/>
          </p:cNvSpPr>
          <p:nvPr>
            <p:ph type="sldNum" sz="quarter" idx="5"/>
          </p:nvPr>
        </p:nvSpPr>
        <p:spPr/>
        <p:txBody>
          <a:bodyPr/>
          <a:lstStyle/>
          <a:p>
            <a:fld id="{85161CC0-7EAE-DB42-A219-0522BBF537D3}" type="slidenum">
              <a:rPr lang="en-US" smtClean="0"/>
              <a:t>16</a:t>
            </a:fld>
            <a:endParaRPr lang="en-US"/>
          </a:p>
        </p:txBody>
      </p:sp>
    </p:spTree>
    <p:extLst>
      <p:ext uri="{BB962C8B-B14F-4D97-AF65-F5344CB8AC3E}">
        <p14:creationId xmlns:p14="http://schemas.microsoft.com/office/powerpoint/2010/main" val="3662152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here are a few examples.</a:t>
            </a:r>
          </a:p>
          <a:p>
            <a:r>
              <a:rPr lang="en-US" dirty="0"/>
              <a:t>This is an example from a tutorial dedicated to iron metabolism. The animated image, controlled by a background model, represents a duodenum cell. The interactive model allows you to observe what happens during various iron intakes in the diet, bleeding or after a blood transfusion, or infection.</a:t>
            </a:r>
            <a:endParaRPr lang="cs-CZ" dirty="0"/>
          </a:p>
        </p:txBody>
      </p:sp>
      <p:sp>
        <p:nvSpPr>
          <p:cNvPr id="4" name="Slide Number Placeholder 3"/>
          <p:cNvSpPr>
            <a:spLocks noGrp="1"/>
          </p:cNvSpPr>
          <p:nvPr>
            <p:ph type="sldNum" sz="quarter" idx="5"/>
          </p:nvPr>
        </p:nvSpPr>
        <p:spPr/>
        <p:txBody>
          <a:bodyPr/>
          <a:lstStyle/>
          <a:p>
            <a:fld id="{85161CC0-7EAE-DB42-A219-0522BBF537D3}" type="slidenum">
              <a:rPr lang="en-US" smtClean="0"/>
              <a:t>17</a:t>
            </a:fld>
            <a:endParaRPr lang="en-US"/>
          </a:p>
        </p:txBody>
      </p:sp>
    </p:spTree>
    <p:extLst>
      <p:ext uri="{BB962C8B-B14F-4D97-AF65-F5344CB8AC3E}">
        <p14:creationId xmlns:p14="http://schemas.microsoft.com/office/powerpoint/2010/main" val="2556472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is a sample educational application explaining the function of the nephron.</a:t>
            </a:r>
          </a:p>
          <a:p>
            <a:r>
              <a:rPr lang="en-US" dirty="0"/>
              <a:t>An interactive model-driven picture of the glomerulus leads to a better understanding of the context in the accompanying text.</a:t>
            </a:r>
          </a:p>
          <a:p>
            <a:r>
              <a:rPr lang="en-US" dirty="0"/>
              <a:t>This picture shows how changes in arterial pressure, resistance in afferent and efferent arterioles, or changes in the filtration coefficient affect glomerular function.</a:t>
            </a:r>
            <a:endParaRPr lang="cs-CZ" dirty="0"/>
          </a:p>
          <a:p>
            <a:endParaRPr lang="en-US" dirty="0"/>
          </a:p>
        </p:txBody>
      </p:sp>
      <p:sp>
        <p:nvSpPr>
          <p:cNvPr id="4" name="Slide Number Placeholder 3"/>
          <p:cNvSpPr>
            <a:spLocks noGrp="1"/>
          </p:cNvSpPr>
          <p:nvPr>
            <p:ph type="sldNum" sz="quarter" idx="5"/>
          </p:nvPr>
        </p:nvSpPr>
        <p:spPr/>
        <p:txBody>
          <a:bodyPr/>
          <a:lstStyle/>
          <a:p>
            <a:fld id="{85161CC0-7EAE-DB42-A219-0522BBF537D3}" type="slidenum">
              <a:rPr lang="en-US" smtClean="0"/>
              <a:t>18</a:t>
            </a:fld>
            <a:endParaRPr lang="en-US"/>
          </a:p>
        </p:txBody>
      </p:sp>
    </p:spTree>
    <p:extLst>
      <p:ext uri="{BB962C8B-B14F-4D97-AF65-F5344CB8AC3E}">
        <p14:creationId xmlns:p14="http://schemas.microsoft.com/office/powerpoint/2010/main" val="2818013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example is an example from the hemodynamics tutorial. We can observe how to change left heart pressures and volumes and the PV diagram of the left ventricle with changes in frequency or inotropy</a:t>
            </a:r>
            <a:r>
              <a:rPr lang="cs-CZ" dirty="0"/>
              <a:t>.</a:t>
            </a:r>
            <a:endParaRPr lang="en-US" dirty="0"/>
          </a:p>
        </p:txBody>
      </p:sp>
      <p:sp>
        <p:nvSpPr>
          <p:cNvPr id="4" name="Slide Number Placeholder 3"/>
          <p:cNvSpPr>
            <a:spLocks noGrp="1"/>
          </p:cNvSpPr>
          <p:nvPr>
            <p:ph type="sldNum" sz="quarter" idx="5"/>
          </p:nvPr>
        </p:nvSpPr>
        <p:spPr/>
        <p:txBody>
          <a:bodyPr/>
          <a:lstStyle/>
          <a:p>
            <a:fld id="{85161CC0-7EAE-DB42-A219-0522BBF537D3}" type="slidenum">
              <a:rPr lang="en-US" smtClean="0"/>
              <a:t>19</a:t>
            </a:fld>
            <a:endParaRPr lang="en-US"/>
          </a:p>
        </p:txBody>
      </p:sp>
    </p:spTree>
    <p:extLst>
      <p:ext uri="{BB962C8B-B14F-4D97-AF65-F5344CB8AC3E}">
        <p14:creationId xmlns:p14="http://schemas.microsoft.com/office/powerpoint/2010/main" val="1220102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a:effectLst/>
                <a:latin typeface="Times New Roman" panose="02020603050405020304" pitchFamily="18" charset="0"/>
                <a:ea typeface="Times New Roman" panose="02020603050405020304" pitchFamily="18" charset="0"/>
              </a:rPr>
              <a:t>In </a:t>
            </a:r>
            <a:r>
              <a:rPr lang="cs-CZ" sz="1800" dirty="0" err="1">
                <a:effectLst/>
                <a:latin typeface="Times New Roman" panose="02020603050405020304" pitchFamily="18" charset="0"/>
                <a:ea typeface="Times New Roman" panose="02020603050405020304" pitchFamily="18" charset="0"/>
              </a:rPr>
              <a:t>the</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fifth</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century</a:t>
            </a:r>
            <a:r>
              <a:rPr lang="cs-CZ" sz="1800" dirty="0">
                <a:effectLst/>
                <a:latin typeface="Times New Roman" panose="02020603050405020304" pitchFamily="18" charset="0"/>
                <a:ea typeface="Times New Roman" panose="02020603050405020304" pitchFamily="18" charset="0"/>
              </a:rPr>
              <a:t> BC, </a:t>
            </a:r>
            <a:r>
              <a:rPr lang="cs-CZ" sz="1800" dirty="0" err="1">
                <a:effectLst/>
                <a:latin typeface="Times New Roman" panose="02020603050405020304" pitchFamily="18" charset="0"/>
                <a:ea typeface="Times New Roman" panose="02020603050405020304" pitchFamily="18" charset="0"/>
              </a:rPr>
              <a:t>the</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wise</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Confucius</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noted</a:t>
            </a:r>
            <a:r>
              <a:rPr lang="cs-CZ" sz="1800" dirty="0">
                <a:effectLst/>
                <a:latin typeface="Times New Roman" panose="02020603050405020304" pitchFamily="18" charset="0"/>
                <a:ea typeface="Times New Roman" panose="02020603050405020304" pitchFamily="18" charset="0"/>
              </a:rPr>
              <a:t>: "I </a:t>
            </a:r>
            <a:r>
              <a:rPr lang="cs-CZ" sz="1800" dirty="0" err="1">
                <a:effectLst/>
                <a:latin typeface="Times New Roman" panose="02020603050405020304" pitchFamily="18" charset="0"/>
                <a:ea typeface="Times New Roman" panose="02020603050405020304" pitchFamily="18" charset="0"/>
              </a:rPr>
              <a:t>hear</a:t>
            </a:r>
            <a:r>
              <a:rPr lang="cs-CZ" sz="1800" dirty="0">
                <a:effectLst/>
                <a:latin typeface="Times New Roman" panose="02020603050405020304" pitchFamily="18" charset="0"/>
                <a:ea typeface="Times New Roman" panose="02020603050405020304" pitchFamily="18" charset="0"/>
              </a:rPr>
              <a:t>, and I </a:t>
            </a:r>
            <a:r>
              <a:rPr lang="cs-CZ" sz="1800" dirty="0" err="1">
                <a:effectLst/>
                <a:latin typeface="Times New Roman" panose="02020603050405020304" pitchFamily="18" charset="0"/>
                <a:ea typeface="Times New Roman" panose="02020603050405020304" pitchFamily="18" charset="0"/>
              </a:rPr>
              <a:t>forget</a:t>
            </a:r>
            <a:r>
              <a:rPr lang="cs-CZ" sz="1800" dirty="0">
                <a:effectLst/>
                <a:latin typeface="Times New Roman" panose="02020603050405020304" pitchFamily="18" charset="0"/>
                <a:ea typeface="Times New Roman" panose="02020603050405020304" pitchFamily="18" charset="0"/>
              </a:rPr>
              <a:t>. I </a:t>
            </a:r>
            <a:r>
              <a:rPr lang="cs-CZ" sz="1800" dirty="0" err="1">
                <a:effectLst/>
                <a:latin typeface="Times New Roman" panose="02020603050405020304" pitchFamily="18" charset="0"/>
                <a:ea typeface="Times New Roman" panose="02020603050405020304" pitchFamily="18" charset="0"/>
              </a:rPr>
              <a:t>see</a:t>
            </a:r>
            <a:r>
              <a:rPr lang="cs-CZ" sz="1800" dirty="0">
                <a:effectLst/>
                <a:latin typeface="Times New Roman" panose="02020603050405020304" pitchFamily="18" charset="0"/>
                <a:ea typeface="Times New Roman" panose="02020603050405020304" pitchFamily="18" charset="0"/>
              </a:rPr>
              <a:t>, and I </a:t>
            </a:r>
            <a:r>
              <a:rPr lang="cs-CZ" sz="1800" dirty="0" err="1">
                <a:effectLst/>
                <a:latin typeface="Times New Roman" panose="02020603050405020304" pitchFamily="18" charset="0"/>
                <a:ea typeface="Times New Roman" panose="02020603050405020304" pitchFamily="18" charset="0"/>
              </a:rPr>
              <a:t>remember</a:t>
            </a:r>
            <a:r>
              <a:rPr lang="cs-CZ" sz="1800" dirty="0">
                <a:effectLst/>
                <a:latin typeface="Times New Roman" panose="02020603050405020304" pitchFamily="18" charset="0"/>
                <a:ea typeface="Times New Roman" panose="02020603050405020304" pitchFamily="18" charset="0"/>
              </a:rPr>
              <a:t>. I do, and I </a:t>
            </a:r>
            <a:r>
              <a:rPr lang="cs-CZ" sz="1800" dirty="0" err="1">
                <a:effectLst/>
                <a:latin typeface="Times New Roman" panose="02020603050405020304" pitchFamily="18" charset="0"/>
                <a:ea typeface="Times New Roman" panose="02020603050405020304" pitchFamily="18" charset="0"/>
              </a:rPr>
              <a:t>understand</a:t>
            </a:r>
            <a:r>
              <a:rPr lang="cs-CZ" sz="1800" dirty="0">
                <a:effectLst/>
                <a:latin typeface="Times New Roman" panose="0202060305040502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err="1">
                <a:effectLst/>
                <a:latin typeface="Times New Roman" panose="02020603050405020304" pitchFamily="18" charset="0"/>
                <a:ea typeface="Times New Roman" panose="02020603050405020304" pitchFamily="18" charset="0"/>
              </a:rPr>
              <a:t>After</a:t>
            </a:r>
            <a:r>
              <a:rPr lang="cs-CZ" sz="1800" dirty="0">
                <a:effectLst/>
                <a:latin typeface="Times New Roman" panose="02020603050405020304" pitchFamily="18" charset="0"/>
                <a:ea typeface="Times New Roman" panose="02020603050405020304" pitchFamily="18" charset="0"/>
              </a:rPr>
              <a:t> more </a:t>
            </a:r>
            <a:r>
              <a:rPr lang="cs-CZ" sz="1800" dirty="0" err="1">
                <a:effectLst/>
                <a:latin typeface="Times New Roman" panose="02020603050405020304" pitchFamily="18" charset="0"/>
                <a:ea typeface="Times New Roman" panose="02020603050405020304" pitchFamily="18" charset="0"/>
              </a:rPr>
              <a:t>than</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two</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thousand</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years</a:t>
            </a:r>
            <a:r>
              <a:rPr lang="cs-CZ" sz="1800" dirty="0">
                <a:effectLst/>
                <a:latin typeface="Times New Roman" panose="02020603050405020304" pitchFamily="18" charset="0"/>
                <a:ea typeface="Times New Roman" panose="02020603050405020304" pitchFamily="18" charset="0"/>
              </a:rPr>
              <a:t>, in </a:t>
            </a:r>
            <a:r>
              <a:rPr lang="cs-CZ" sz="1800" dirty="0" err="1">
                <a:effectLst/>
                <a:latin typeface="Times New Roman" panose="02020603050405020304" pitchFamily="18" charset="0"/>
                <a:ea typeface="Times New Roman" panose="02020603050405020304" pitchFamily="18" charset="0"/>
              </a:rPr>
              <a:t>the</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seventeenth</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century</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the</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founder</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of</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European</a:t>
            </a:r>
            <a:r>
              <a:rPr lang="cs-CZ" sz="1800" dirty="0">
                <a:effectLst/>
                <a:latin typeface="Times New Roman" panose="02020603050405020304" pitchFamily="18" charset="0"/>
                <a:ea typeface="Times New Roman" panose="02020603050405020304" pitchFamily="18" charset="0"/>
              </a:rPr>
              <a:t> pedagogy, John Amos </a:t>
            </a:r>
            <a:r>
              <a:rPr lang="cs-CZ" sz="1800" dirty="0" err="1">
                <a:effectLst/>
                <a:latin typeface="Times New Roman" panose="02020603050405020304" pitchFamily="18" charset="0"/>
                <a:ea typeface="Times New Roman" panose="02020603050405020304" pitchFamily="18" charset="0"/>
              </a:rPr>
              <a:t>Comenius</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supported</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the</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principles</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of</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active</a:t>
            </a:r>
            <a:r>
              <a:rPr lang="cs-CZ" sz="1800" dirty="0">
                <a:effectLst/>
                <a:latin typeface="Times New Roman" panose="02020603050405020304" pitchFamily="18" charset="0"/>
                <a:ea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rPr>
              <a:t>teaching</a:t>
            </a:r>
            <a:r>
              <a:rPr lang="cs-CZ" sz="1800" dirty="0">
                <a:effectLst/>
                <a:latin typeface="Times New Roman" panose="02020603050405020304" pitchFamily="18" charset="0"/>
                <a:ea typeface="Times New Roman" panose="02020603050405020304" pitchFamily="18" charset="0"/>
              </a:rPr>
              <a:t> in his </a:t>
            </a:r>
            <a:r>
              <a:rPr lang="cs-CZ" sz="1800" dirty="0" err="1">
                <a:effectLst/>
                <a:latin typeface="Times New Roman" panose="02020603050405020304" pitchFamily="18" charset="0"/>
                <a:ea typeface="Times New Roman" panose="02020603050405020304" pitchFamily="18" charset="0"/>
              </a:rPr>
              <a:t>books</a:t>
            </a:r>
            <a:r>
              <a:rPr lang="cs-CZ"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5161CC0-7EAE-DB42-A219-0522BBF537D3}" type="slidenum">
              <a:rPr lang="en-US" smtClean="0"/>
              <a:t>2</a:t>
            </a:fld>
            <a:endParaRPr lang="en-US"/>
          </a:p>
        </p:txBody>
      </p:sp>
    </p:spTree>
    <p:extLst>
      <p:ext uri="{BB962C8B-B14F-4D97-AF65-F5344CB8AC3E}">
        <p14:creationId xmlns:p14="http://schemas.microsoft.com/office/powerpoint/2010/main" val="1157825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buClrTx/>
              <a:buSzTx/>
              <a:buFontTx/>
              <a:buNone/>
              <a:tabLst/>
              <a:defRPr/>
            </a:pPr>
            <a:r>
              <a:rPr lang="en-US">
                <a:solidFill>
                  <a:srgbClr val="000000"/>
                </a:solidFill>
                <a:latin typeface="Calibri" panose="020F0502020204030204" pitchFamily="34" charset="0"/>
                <a:sym typeface=""/>
              </a:rPr>
              <a:t>A critical prerequisite for developing educational simulators is a creative connection between professionals - an educator, an artist, a creator of mathematical models, and a programmer. But at the center of everything is the student, and student feedback is essential; therefore, students become full members of a multidisciplinary development team.</a:t>
            </a:r>
          </a:p>
          <a:p>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85161CC0-7EAE-DB42-A219-0522BBF537D3}" type="slidenum">
              <a:rPr lang="en-US" smtClean="0"/>
              <a:t>20</a:t>
            </a:fld>
            <a:endParaRPr lang="en-US"/>
          </a:p>
        </p:txBody>
      </p:sp>
    </p:spTree>
    <p:extLst>
      <p:ext uri="{BB962C8B-B14F-4D97-AF65-F5344CB8AC3E}">
        <p14:creationId xmlns:p14="http://schemas.microsoft.com/office/powerpoint/2010/main" val="13983981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Calibri" panose="020F0502020204030204" pitchFamily="34" charset="0"/>
                <a:sym typeface=""/>
              </a:rPr>
              <a:t>The E-Golem project is based on shareable scientific results - mathematical models of physiology. We have been engaged in the mathematical modeling of physiological systems at our department for decades. The second pillar is our new open-source bodylight technology for creating web simulators.</a:t>
            </a:r>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85161CC0-7EAE-DB42-A219-0522BBF537D3}" type="slidenum">
              <a:rPr lang="en-US" smtClean="0"/>
              <a:t>21</a:t>
            </a:fld>
            <a:endParaRPr lang="en-US"/>
          </a:p>
        </p:txBody>
      </p:sp>
    </p:spTree>
    <p:extLst>
      <p:ext uri="{BB962C8B-B14F-4D97-AF65-F5344CB8AC3E}">
        <p14:creationId xmlns:p14="http://schemas.microsoft.com/office/powerpoint/2010/main" val="969408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created web simulators are copyrighted work and have significant commercial potential. They make it possible to materialize interdisciplinary cooperation and the results of scientific research - the creation of mathematical models of physiological systems - into a commercially salable product</a:t>
            </a:r>
          </a:p>
        </p:txBody>
      </p:sp>
      <p:sp>
        <p:nvSpPr>
          <p:cNvPr id="4" name="Slide Number Placeholder 3"/>
          <p:cNvSpPr>
            <a:spLocks noGrp="1"/>
          </p:cNvSpPr>
          <p:nvPr>
            <p:ph type="sldNum" sz="quarter" idx="5"/>
          </p:nvPr>
        </p:nvSpPr>
        <p:spPr/>
        <p:txBody>
          <a:bodyPr/>
          <a:lstStyle/>
          <a:p>
            <a:fld id="{85161CC0-7EAE-DB42-A219-0522BBF537D3}" type="slidenum">
              <a:rPr lang="en-US" smtClean="0"/>
              <a:t>22</a:t>
            </a:fld>
            <a:endParaRPr lang="en-US"/>
          </a:p>
        </p:txBody>
      </p:sp>
    </p:spTree>
    <p:extLst>
      <p:ext uri="{BB962C8B-B14F-4D97-AF65-F5344CB8AC3E}">
        <p14:creationId xmlns:p14="http://schemas.microsoft.com/office/powerpoint/2010/main" val="3630340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buClrTx/>
              <a:buSzTx/>
              <a:buFontTx/>
              <a:buNone/>
              <a:tabLst/>
              <a:defRPr/>
            </a:pPr>
            <a:r>
              <a:rPr lang="en-US">
                <a:solidFill>
                  <a:srgbClr val="000000"/>
                </a:solidFill>
                <a:effectLst/>
                <a:latin typeface="Calibri" panose="020F0502020204030204" pitchFamily="34" charset="0"/>
                <a:sym typeface=""/>
              </a:rPr>
              <a:t>Interactive simulation textbooks are a modern realization of old Confucian wisdom and a implementation of Comenius‘ effort for playfully teaching. </a:t>
            </a:r>
          </a:p>
          <a:p>
            <a:pPr marL="0" marR="0" lvl="0" indent="0" defTabSz="914400" rtl="0" eaLnBrk="1" fontAlgn="auto" latinLnBrk="0" hangingPunct="1">
              <a:buClrTx/>
              <a:buSzTx/>
              <a:buFontTx/>
              <a:buNone/>
              <a:tabLst/>
              <a:defRPr/>
            </a:pPr>
            <a:r>
              <a:rPr lang="en-US">
                <a:solidFill>
                  <a:srgbClr val="000000"/>
                </a:solidFill>
                <a:effectLst/>
                <a:latin typeface="Calibri" panose="020F0502020204030204" pitchFamily="34" charset="0"/>
                <a:sym typeface=""/>
              </a:rPr>
              <a:t>Interactive simulation textbooks are real Schola Ludus for the 21st century.</a:t>
            </a:r>
          </a:p>
          <a:p>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85161CC0-7EAE-DB42-A219-0522BBF537D3}" type="slidenum">
              <a:rPr lang="en-US" smtClean="0"/>
              <a:t>23</a:t>
            </a:fld>
            <a:endParaRPr lang="en-US"/>
          </a:p>
        </p:txBody>
      </p:sp>
    </p:spTree>
    <p:extLst>
      <p:ext uri="{BB962C8B-B14F-4D97-AF65-F5344CB8AC3E}">
        <p14:creationId xmlns:p14="http://schemas.microsoft.com/office/powerpoint/2010/main" val="1099759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Calibri" panose="020F0502020204030204" pitchFamily="34" charset="0"/>
                <a:sym typeface=""/>
              </a:rPr>
              <a:t>We are looking for a collaboration to develop Bodylight technology.</a:t>
            </a:r>
          </a:p>
          <a:p>
            <a:r>
              <a:rPr lang="en-US">
                <a:solidFill>
                  <a:srgbClr val="000000"/>
                </a:solidFill>
                <a:latin typeface="Calibri" panose="020F0502020204030204" pitchFamily="34" charset="0"/>
                <a:sym typeface=""/>
              </a:rPr>
              <a:t>We are looking for a collaboration to exploit and create interactive simulation textbooks in eGolem project.</a:t>
            </a:r>
          </a:p>
          <a:p>
            <a:r>
              <a:rPr lang="en-US">
                <a:solidFill>
                  <a:srgbClr val="000000"/>
                </a:solidFill>
                <a:latin typeface="Calibri" panose="020F0502020204030204" pitchFamily="34" charset="0"/>
                <a:sym typeface=""/>
              </a:rPr>
              <a:t>Thank you for your attention,</a:t>
            </a:r>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85161CC0-7EAE-DB42-A219-0522BBF537D3}" type="slidenum">
              <a:rPr lang="en-US" smtClean="0"/>
              <a:t>24</a:t>
            </a:fld>
            <a:endParaRPr lang="en-US"/>
          </a:p>
        </p:txBody>
      </p:sp>
    </p:spTree>
    <p:extLst>
      <p:ext uri="{BB962C8B-B14F-4D97-AF65-F5344CB8AC3E}">
        <p14:creationId xmlns:p14="http://schemas.microsoft.com/office/powerpoint/2010/main" val="604496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Calibri" panose="020F0502020204030204" pitchFamily="34" charset="0"/>
                <a:sym typeface=""/>
              </a:rPr>
              <a:t>In books, as well as in his teaching practice, Comenius strove for active, playful teaching.</a:t>
            </a:r>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85161CC0-7EAE-DB42-A219-0522BBF537D3}" type="slidenum">
              <a:rPr lang="en-US" smtClean="0"/>
              <a:t>3</a:t>
            </a:fld>
            <a:endParaRPr lang="en-US"/>
          </a:p>
        </p:txBody>
      </p:sp>
    </p:spTree>
    <p:extLst>
      <p:ext uri="{BB962C8B-B14F-4D97-AF65-F5344CB8AC3E}">
        <p14:creationId xmlns:p14="http://schemas.microsoft.com/office/powerpoint/2010/main" val="142034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Confucian experiences from ancient China and Comenius' efforts to playfully teaching confirms modern active teaching methods, widely using simulation games and simulators. Simulators are a very effective teaching tool in many fields, for example, in training pilots. They make it possible to practice work procedures in virtual reality and acquire practical habits that have taken much more time in actual reality.</a:t>
            </a:r>
          </a:p>
        </p:txBody>
      </p:sp>
      <p:sp>
        <p:nvSpPr>
          <p:cNvPr id="4" name="Slide Number Placeholder 3"/>
          <p:cNvSpPr>
            <a:spLocks noGrp="1"/>
          </p:cNvSpPr>
          <p:nvPr>
            <p:ph type="sldNum" sz="quarter" idx="5"/>
          </p:nvPr>
        </p:nvSpPr>
        <p:spPr/>
        <p:txBody>
          <a:bodyPr/>
          <a:lstStyle/>
          <a:p>
            <a:fld id="{85161CC0-7EAE-DB42-A219-0522BBF537D3}" type="slidenum">
              <a:rPr lang="en-US" smtClean="0"/>
              <a:t>4</a:t>
            </a:fld>
            <a:endParaRPr lang="en-US"/>
          </a:p>
        </p:txBody>
      </p:sp>
    </p:spTree>
    <p:extLst>
      <p:ext uri="{BB962C8B-B14F-4D97-AF65-F5344CB8AC3E}">
        <p14:creationId xmlns:p14="http://schemas.microsoft.com/office/powerpoint/2010/main" val="165474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a:solidFill>
                  <a:srgbClr val="000000"/>
                </a:solidFill>
                <a:effectLst/>
                <a:latin typeface="Calibri" panose="020F0502020204030204" pitchFamily="34" charset="0"/>
                <a:sym typeface=""/>
              </a:rPr>
              <a:t>Like flight simulators, medical simulators allow an entirely new way of teaching, where a student can practice diagnostic and therapeutic tasks in virtual reality without danger to the patient.</a:t>
            </a:r>
          </a:p>
          <a:p>
            <a:pPr marL="0" marR="0"/>
            <a:r>
              <a:rPr lang="en-US">
                <a:solidFill>
                  <a:srgbClr val="000000"/>
                </a:solidFill>
                <a:effectLst/>
                <a:latin typeface="Calibri" panose="020F0502020204030204" pitchFamily="34" charset="0"/>
                <a:sym typeface=""/>
              </a:rPr>
              <a:t> </a:t>
            </a:r>
          </a:p>
          <a:p>
            <a:pPr marL="0" marR="0"/>
            <a:r>
              <a:rPr lang="en-US">
                <a:solidFill>
                  <a:srgbClr val="000000"/>
                </a:solidFill>
                <a:effectLst/>
                <a:latin typeface="Calibri" panose="020F0502020204030204" pitchFamily="34" charset="0"/>
                <a:sym typeface=""/>
              </a:rPr>
              <a:t>Simulators automatically respond to the administration of drugs and various infusions and respond to the settings of connected medical devices - such as anesthesia equipment, artificial ventilation, artificial kidney, etc.</a:t>
            </a:r>
          </a:p>
          <a:p>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85161CC0-7EAE-DB42-A219-0522BBF537D3}" type="slidenum">
              <a:rPr lang="en-US" smtClean="0"/>
              <a:t>5</a:t>
            </a:fld>
            <a:endParaRPr lang="en-US"/>
          </a:p>
        </p:txBody>
      </p:sp>
    </p:spTree>
    <p:extLst>
      <p:ext uri="{BB962C8B-B14F-4D97-AF65-F5344CB8AC3E}">
        <p14:creationId xmlns:p14="http://schemas.microsoft.com/office/powerpoint/2010/main" val="73319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buClrTx/>
              <a:buSzTx/>
              <a:buFontTx/>
              <a:buNone/>
              <a:tabLst/>
              <a:defRPr/>
            </a:pPr>
            <a:r>
              <a:rPr lang="en-US" dirty="0">
                <a:solidFill>
                  <a:srgbClr val="000000"/>
                </a:solidFill>
                <a:effectLst/>
                <a:latin typeface="Calibri" panose="020F0502020204030204" pitchFamily="34" charset="0"/>
                <a:sym typeface=""/>
              </a:rPr>
              <a:t>Despite the development of electronic readers, classical textbooks have not lost their meaning. Many modern textbooks have accompanying electronic material, including an electronic version of printed book, animated images, multimedia, and other resources.</a:t>
            </a:r>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85161CC0-7EAE-DB42-A219-0522BBF537D3}" type="slidenum">
              <a:rPr lang="en-US" smtClean="0"/>
              <a:t>6</a:t>
            </a:fld>
            <a:endParaRPr lang="en-US"/>
          </a:p>
        </p:txBody>
      </p:sp>
    </p:spTree>
    <p:extLst>
      <p:ext uri="{BB962C8B-B14F-4D97-AF65-F5344CB8AC3E}">
        <p14:creationId xmlns:p14="http://schemas.microsoft.com/office/powerpoint/2010/main" val="764472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latin typeface="Calibri" panose="020F0502020204030204" pitchFamily="34" charset="0"/>
                <a:sym typeface=""/>
              </a:rPr>
              <a:t>However, the development of the Internet fundamentally changes the possibilities of contemporary electronic learning. </a:t>
            </a:r>
          </a:p>
          <a:p>
            <a:r>
              <a:rPr lang="en-US">
                <a:solidFill>
                  <a:srgbClr val="000000"/>
                </a:solidFill>
                <a:latin typeface="Calibri" panose="020F0502020204030204" pitchFamily="34" charset="0"/>
                <a:sym typeface=""/>
              </a:rPr>
              <a:t>In addition to hypertext and multimedia, teaching materials may include simulation models. Simulation games offer new opportunities for explaining the complex interconnected systems of the organism, their behavior in norms, and in various pathologies. The simulation model on the background of the interactive picture allows for a more straightforward explanation of the causal relationships and contributes to a better understanding of the mutual context of the explained processes.</a:t>
            </a:r>
          </a:p>
          <a:p>
            <a:r>
              <a:rPr lang="en-US">
                <a:solidFill>
                  <a:srgbClr val="000000"/>
                </a:solidFill>
                <a:latin typeface="Calibri" panose="020F0502020204030204" pitchFamily="34" charset="0"/>
                <a:sym typeface=""/>
              </a:rPr>
              <a:t>A tablet with an Internet browser no longer has to be just a passive display of printed text in a textbook. Any device with an internet browser is enough to work with an interactive simulation textbook.</a:t>
            </a:r>
          </a:p>
          <a:p>
            <a:r>
              <a:rPr lang="en-US">
                <a:solidFill>
                  <a:srgbClr val="000000"/>
                </a:solidFill>
                <a:latin typeface="Calibri" panose="020F0502020204030204" pitchFamily="34" charset="0"/>
                <a:sym typeface=""/>
              </a:rPr>
              <a:t>Nothing needs to be installed. Today's Internet browsers have the computing capacity of desktop computers in the 1990s. In-browser simulators can use this capacity, with interactive illustrations linked to a background simulation model. </a:t>
            </a:r>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85161CC0-7EAE-DB42-A219-0522BBF537D3}" type="slidenum">
              <a:rPr lang="en-US" smtClean="0"/>
              <a:t>7</a:t>
            </a:fld>
            <a:endParaRPr lang="en-US"/>
          </a:p>
        </p:txBody>
      </p:sp>
    </p:spTree>
    <p:extLst>
      <p:ext uri="{BB962C8B-B14F-4D97-AF65-F5344CB8AC3E}">
        <p14:creationId xmlns:p14="http://schemas.microsoft.com/office/powerpoint/2010/main" val="2116408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way, we create a new type of electronic digital textbook executable in a web browser, which we could call interactive simulation textbooks. </a:t>
            </a:r>
            <a:endParaRPr lang="en-US" dirty="0"/>
          </a:p>
        </p:txBody>
      </p:sp>
      <p:sp>
        <p:nvSpPr>
          <p:cNvPr id="4" name="Slide Number Placeholder 3"/>
          <p:cNvSpPr>
            <a:spLocks noGrp="1"/>
          </p:cNvSpPr>
          <p:nvPr>
            <p:ph type="sldNum" sz="quarter" idx="5"/>
          </p:nvPr>
        </p:nvSpPr>
        <p:spPr/>
        <p:txBody>
          <a:bodyPr/>
          <a:lstStyle/>
          <a:p>
            <a:fld id="{85161CC0-7EAE-DB42-A219-0522BBF537D3}" type="slidenum">
              <a:rPr lang="en-US" smtClean="0"/>
              <a:t>8</a:t>
            </a:fld>
            <a:endParaRPr lang="en-US"/>
          </a:p>
        </p:txBody>
      </p:sp>
    </p:spTree>
    <p:extLst>
      <p:ext uri="{BB962C8B-B14F-4D97-AF65-F5344CB8AC3E}">
        <p14:creationId xmlns:p14="http://schemas.microsoft.com/office/powerpoint/2010/main" val="289243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buClrTx/>
              <a:buSzTx/>
              <a:buFontTx/>
              <a:buNone/>
              <a:tabLst/>
              <a:defRPr/>
            </a:pPr>
            <a:r>
              <a:rPr lang="en-US">
                <a:solidFill>
                  <a:srgbClr val="000000"/>
                </a:solidFill>
                <a:effectLst/>
                <a:latin typeface="Calibri" panose="020F0502020204030204" pitchFamily="34" charset="0"/>
                <a:sym typeface=""/>
              </a:rPr>
              <a:t>Interactive simulation textbooks expand the possibilities of classic digital textbooks. In addition to hypertext, multimedia, and interactive graphics, they contain a hidden simulator in the background. The outputs of the simulation model can be displayed as a graph, and the simulation model can also control interactive graphics. The images can thus appear as a kind of puppet, controlled by a model in the background.</a:t>
            </a:r>
          </a:p>
          <a:p>
            <a:endParaRPr lang="en-US" dirty="0">
              <a:solidFill>
                <a:srgbClr val="000000"/>
              </a:solidFill>
              <a:latin typeface="Calibri" panose="020F0502020204030204" pitchFamily="34" charset="0"/>
              <a:sym typeface=""/>
            </a:endParaRPr>
          </a:p>
        </p:txBody>
      </p:sp>
      <p:sp>
        <p:nvSpPr>
          <p:cNvPr id="4" name="Slide Number Placeholder 3"/>
          <p:cNvSpPr>
            <a:spLocks noGrp="1"/>
          </p:cNvSpPr>
          <p:nvPr>
            <p:ph type="sldNum" sz="quarter" idx="5"/>
          </p:nvPr>
        </p:nvSpPr>
        <p:spPr/>
        <p:txBody>
          <a:bodyPr/>
          <a:lstStyle/>
          <a:p>
            <a:fld id="{85161CC0-7EAE-DB42-A219-0522BBF537D3}" type="slidenum">
              <a:rPr lang="en-US" smtClean="0"/>
              <a:t>9</a:t>
            </a:fld>
            <a:endParaRPr lang="en-US"/>
          </a:p>
        </p:txBody>
      </p:sp>
    </p:spTree>
    <p:extLst>
      <p:ext uri="{BB962C8B-B14F-4D97-AF65-F5344CB8AC3E}">
        <p14:creationId xmlns:p14="http://schemas.microsoft.com/office/powerpoint/2010/main" val="1522052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B906-FAB9-7B44-B565-C8D2B555F9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cs-CZ"/>
          </a:p>
        </p:txBody>
      </p:sp>
      <p:sp>
        <p:nvSpPr>
          <p:cNvPr id="3" name="Subtitle 2">
            <a:extLst>
              <a:ext uri="{FF2B5EF4-FFF2-40B4-BE49-F238E27FC236}">
                <a16:creationId xmlns:a16="http://schemas.microsoft.com/office/drawing/2014/main" id="{223DEFD1-75E5-724C-9F9C-E982CADBB6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cs-CZ"/>
          </a:p>
        </p:txBody>
      </p:sp>
      <p:sp>
        <p:nvSpPr>
          <p:cNvPr id="4" name="Date Placeholder 3">
            <a:extLst>
              <a:ext uri="{FF2B5EF4-FFF2-40B4-BE49-F238E27FC236}">
                <a16:creationId xmlns:a16="http://schemas.microsoft.com/office/drawing/2014/main" id="{3586D7C2-8A65-744F-865D-038E9452E9AD}"/>
              </a:ext>
            </a:extLst>
          </p:cNvPr>
          <p:cNvSpPr>
            <a:spLocks noGrp="1"/>
          </p:cNvSpPr>
          <p:nvPr>
            <p:ph type="dt" sz="half" idx="10"/>
          </p:nvPr>
        </p:nvSpPr>
        <p:spPr/>
        <p:txBody>
          <a:bodyPr/>
          <a:lstStyle/>
          <a:p>
            <a:fld id="{AA7CE2F2-1DA0-2547-A70E-93A1E001CAD2}" type="datetimeFigureOut">
              <a:rPr lang="cs-CZ" smtClean="0"/>
              <a:t>26.05.2023</a:t>
            </a:fld>
            <a:endParaRPr lang="cs-CZ"/>
          </a:p>
        </p:txBody>
      </p:sp>
      <p:sp>
        <p:nvSpPr>
          <p:cNvPr id="5" name="Footer Placeholder 4">
            <a:extLst>
              <a:ext uri="{FF2B5EF4-FFF2-40B4-BE49-F238E27FC236}">
                <a16:creationId xmlns:a16="http://schemas.microsoft.com/office/drawing/2014/main" id="{C451997A-BF4E-454D-9E4F-5C4593D59AE3}"/>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8327EB67-500B-FC43-90A3-A4D8D33D22B0}"/>
              </a:ext>
            </a:extLst>
          </p:cNvPr>
          <p:cNvSpPr>
            <a:spLocks noGrp="1"/>
          </p:cNvSpPr>
          <p:nvPr>
            <p:ph type="sldNum" sz="quarter" idx="12"/>
          </p:nvPr>
        </p:nvSpPr>
        <p:spPr/>
        <p:txBody>
          <a:bodyPr/>
          <a:lstStyle/>
          <a:p>
            <a:fld id="{106E38B7-16AA-854F-A952-9B53094AD0F7}" type="slidenum">
              <a:rPr lang="cs-CZ" smtClean="0"/>
              <a:t>‹#›</a:t>
            </a:fld>
            <a:endParaRPr lang="cs-CZ"/>
          </a:p>
        </p:txBody>
      </p:sp>
    </p:spTree>
    <p:extLst>
      <p:ext uri="{BB962C8B-B14F-4D97-AF65-F5344CB8AC3E}">
        <p14:creationId xmlns:p14="http://schemas.microsoft.com/office/powerpoint/2010/main" val="3114726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85037-88A4-EE48-83AC-D884800218AC}"/>
              </a:ext>
            </a:extLst>
          </p:cNvPr>
          <p:cNvSpPr>
            <a:spLocks noGrp="1"/>
          </p:cNvSpPr>
          <p:nvPr>
            <p:ph type="title"/>
          </p:nvPr>
        </p:nvSpPr>
        <p:spPr/>
        <p:txBody>
          <a:bodyPr/>
          <a:lstStyle/>
          <a:p>
            <a:r>
              <a:rPr lang="en-GB"/>
              <a:t>Click to edit Master title style</a:t>
            </a:r>
            <a:endParaRPr lang="cs-CZ"/>
          </a:p>
        </p:txBody>
      </p:sp>
      <p:sp>
        <p:nvSpPr>
          <p:cNvPr id="3" name="Vertical Text Placeholder 2">
            <a:extLst>
              <a:ext uri="{FF2B5EF4-FFF2-40B4-BE49-F238E27FC236}">
                <a16:creationId xmlns:a16="http://schemas.microsoft.com/office/drawing/2014/main" id="{65EF5FF1-CF58-664D-AFD1-6C24B01ED74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4" name="Date Placeholder 3">
            <a:extLst>
              <a:ext uri="{FF2B5EF4-FFF2-40B4-BE49-F238E27FC236}">
                <a16:creationId xmlns:a16="http://schemas.microsoft.com/office/drawing/2014/main" id="{CA0A54B2-F454-9F4D-A945-9800857CAC8B}"/>
              </a:ext>
            </a:extLst>
          </p:cNvPr>
          <p:cNvSpPr>
            <a:spLocks noGrp="1"/>
          </p:cNvSpPr>
          <p:nvPr>
            <p:ph type="dt" sz="half" idx="10"/>
          </p:nvPr>
        </p:nvSpPr>
        <p:spPr/>
        <p:txBody>
          <a:bodyPr/>
          <a:lstStyle/>
          <a:p>
            <a:fld id="{AA7CE2F2-1DA0-2547-A70E-93A1E001CAD2}" type="datetimeFigureOut">
              <a:rPr lang="cs-CZ" smtClean="0"/>
              <a:t>26.05.2023</a:t>
            </a:fld>
            <a:endParaRPr lang="cs-CZ"/>
          </a:p>
        </p:txBody>
      </p:sp>
      <p:sp>
        <p:nvSpPr>
          <p:cNvPr id="5" name="Footer Placeholder 4">
            <a:extLst>
              <a:ext uri="{FF2B5EF4-FFF2-40B4-BE49-F238E27FC236}">
                <a16:creationId xmlns:a16="http://schemas.microsoft.com/office/drawing/2014/main" id="{CDEA7FD4-8F30-0845-B760-DC5C45E1D263}"/>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F347DB95-06E6-8148-A94E-3647CDBEA60C}"/>
              </a:ext>
            </a:extLst>
          </p:cNvPr>
          <p:cNvSpPr>
            <a:spLocks noGrp="1"/>
          </p:cNvSpPr>
          <p:nvPr>
            <p:ph type="sldNum" sz="quarter" idx="12"/>
          </p:nvPr>
        </p:nvSpPr>
        <p:spPr/>
        <p:txBody>
          <a:bodyPr/>
          <a:lstStyle/>
          <a:p>
            <a:fld id="{106E38B7-16AA-854F-A952-9B53094AD0F7}" type="slidenum">
              <a:rPr lang="cs-CZ" smtClean="0"/>
              <a:t>‹#›</a:t>
            </a:fld>
            <a:endParaRPr lang="cs-CZ"/>
          </a:p>
        </p:txBody>
      </p:sp>
    </p:spTree>
    <p:extLst>
      <p:ext uri="{BB962C8B-B14F-4D97-AF65-F5344CB8AC3E}">
        <p14:creationId xmlns:p14="http://schemas.microsoft.com/office/powerpoint/2010/main" val="3818517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0E9E44-FCCE-6E4F-AC33-434C1CBDDF6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cs-CZ"/>
          </a:p>
        </p:txBody>
      </p:sp>
      <p:sp>
        <p:nvSpPr>
          <p:cNvPr id="3" name="Vertical Text Placeholder 2">
            <a:extLst>
              <a:ext uri="{FF2B5EF4-FFF2-40B4-BE49-F238E27FC236}">
                <a16:creationId xmlns:a16="http://schemas.microsoft.com/office/drawing/2014/main" id="{5782649C-9F6E-9142-8865-90A436162CF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4" name="Date Placeholder 3">
            <a:extLst>
              <a:ext uri="{FF2B5EF4-FFF2-40B4-BE49-F238E27FC236}">
                <a16:creationId xmlns:a16="http://schemas.microsoft.com/office/drawing/2014/main" id="{AC2D4701-9456-6D48-839F-BFFB7EFCB1E9}"/>
              </a:ext>
            </a:extLst>
          </p:cNvPr>
          <p:cNvSpPr>
            <a:spLocks noGrp="1"/>
          </p:cNvSpPr>
          <p:nvPr>
            <p:ph type="dt" sz="half" idx="10"/>
          </p:nvPr>
        </p:nvSpPr>
        <p:spPr/>
        <p:txBody>
          <a:bodyPr/>
          <a:lstStyle/>
          <a:p>
            <a:fld id="{AA7CE2F2-1DA0-2547-A70E-93A1E001CAD2}" type="datetimeFigureOut">
              <a:rPr lang="cs-CZ" smtClean="0"/>
              <a:t>26.05.2023</a:t>
            </a:fld>
            <a:endParaRPr lang="cs-CZ"/>
          </a:p>
        </p:txBody>
      </p:sp>
      <p:sp>
        <p:nvSpPr>
          <p:cNvPr id="5" name="Footer Placeholder 4">
            <a:extLst>
              <a:ext uri="{FF2B5EF4-FFF2-40B4-BE49-F238E27FC236}">
                <a16:creationId xmlns:a16="http://schemas.microsoft.com/office/drawing/2014/main" id="{5D605DB7-3439-C047-B618-82045369FE83}"/>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3977C782-6797-CB41-9740-DCBA1333319B}"/>
              </a:ext>
            </a:extLst>
          </p:cNvPr>
          <p:cNvSpPr>
            <a:spLocks noGrp="1"/>
          </p:cNvSpPr>
          <p:nvPr>
            <p:ph type="sldNum" sz="quarter" idx="12"/>
          </p:nvPr>
        </p:nvSpPr>
        <p:spPr/>
        <p:txBody>
          <a:bodyPr/>
          <a:lstStyle/>
          <a:p>
            <a:fld id="{106E38B7-16AA-854F-A952-9B53094AD0F7}" type="slidenum">
              <a:rPr lang="cs-CZ" smtClean="0"/>
              <a:t>‹#›</a:t>
            </a:fld>
            <a:endParaRPr lang="cs-CZ"/>
          </a:p>
        </p:txBody>
      </p:sp>
    </p:spTree>
    <p:extLst>
      <p:ext uri="{BB962C8B-B14F-4D97-AF65-F5344CB8AC3E}">
        <p14:creationId xmlns:p14="http://schemas.microsoft.com/office/powerpoint/2010/main" val="2368991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BF1E5-ED7A-924D-8FB8-43EBB0500621}"/>
              </a:ext>
            </a:extLst>
          </p:cNvPr>
          <p:cNvSpPr>
            <a:spLocks noGrp="1"/>
          </p:cNvSpPr>
          <p:nvPr>
            <p:ph type="title"/>
          </p:nvPr>
        </p:nvSpPr>
        <p:spPr/>
        <p:txBody>
          <a:bodyPr/>
          <a:lstStyle/>
          <a:p>
            <a:r>
              <a:rPr lang="en-GB"/>
              <a:t>Click to edit Master title style</a:t>
            </a:r>
            <a:endParaRPr lang="cs-CZ"/>
          </a:p>
        </p:txBody>
      </p:sp>
      <p:sp>
        <p:nvSpPr>
          <p:cNvPr id="3" name="Content Placeholder 2">
            <a:extLst>
              <a:ext uri="{FF2B5EF4-FFF2-40B4-BE49-F238E27FC236}">
                <a16:creationId xmlns:a16="http://schemas.microsoft.com/office/drawing/2014/main" id="{1DBCF31A-E79C-034B-B2CC-B65FEB93B4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4" name="Date Placeholder 3">
            <a:extLst>
              <a:ext uri="{FF2B5EF4-FFF2-40B4-BE49-F238E27FC236}">
                <a16:creationId xmlns:a16="http://schemas.microsoft.com/office/drawing/2014/main" id="{7A97E2DA-FEC5-7D4A-90E2-C6EB3292671B}"/>
              </a:ext>
            </a:extLst>
          </p:cNvPr>
          <p:cNvSpPr>
            <a:spLocks noGrp="1"/>
          </p:cNvSpPr>
          <p:nvPr>
            <p:ph type="dt" sz="half" idx="10"/>
          </p:nvPr>
        </p:nvSpPr>
        <p:spPr/>
        <p:txBody>
          <a:bodyPr/>
          <a:lstStyle/>
          <a:p>
            <a:fld id="{AA7CE2F2-1DA0-2547-A70E-93A1E001CAD2}" type="datetimeFigureOut">
              <a:rPr lang="cs-CZ" smtClean="0"/>
              <a:t>26.05.2023</a:t>
            </a:fld>
            <a:endParaRPr lang="cs-CZ"/>
          </a:p>
        </p:txBody>
      </p:sp>
      <p:sp>
        <p:nvSpPr>
          <p:cNvPr id="5" name="Footer Placeholder 4">
            <a:extLst>
              <a:ext uri="{FF2B5EF4-FFF2-40B4-BE49-F238E27FC236}">
                <a16:creationId xmlns:a16="http://schemas.microsoft.com/office/drawing/2014/main" id="{62B403A9-9771-4C42-80DD-094092F743DA}"/>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AC00DE53-5EC2-A447-90CB-C8EC09556CBE}"/>
              </a:ext>
            </a:extLst>
          </p:cNvPr>
          <p:cNvSpPr>
            <a:spLocks noGrp="1"/>
          </p:cNvSpPr>
          <p:nvPr>
            <p:ph type="sldNum" sz="quarter" idx="12"/>
          </p:nvPr>
        </p:nvSpPr>
        <p:spPr/>
        <p:txBody>
          <a:bodyPr/>
          <a:lstStyle/>
          <a:p>
            <a:fld id="{106E38B7-16AA-854F-A952-9B53094AD0F7}" type="slidenum">
              <a:rPr lang="cs-CZ" smtClean="0"/>
              <a:t>‹#›</a:t>
            </a:fld>
            <a:endParaRPr lang="cs-CZ"/>
          </a:p>
        </p:txBody>
      </p:sp>
    </p:spTree>
    <p:extLst>
      <p:ext uri="{BB962C8B-B14F-4D97-AF65-F5344CB8AC3E}">
        <p14:creationId xmlns:p14="http://schemas.microsoft.com/office/powerpoint/2010/main" val="1528609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ED691-FEE2-054C-94B1-A46955DAD3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cs-CZ"/>
          </a:p>
        </p:txBody>
      </p:sp>
      <p:sp>
        <p:nvSpPr>
          <p:cNvPr id="3" name="Text Placeholder 2">
            <a:extLst>
              <a:ext uri="{FF2B5EF4-FFF2-40B4-BE49-F238E27FC236}">
                <a16:creationId xmlns:a16="http://schemas.microsoft.com/office/drawing/2014/main" id="{EEA0D185-8D00-434B-BF74-AB4D912C62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3C07127-3A45-1240-84C9-67AAE34BB910}"/>
              </a:ext>
            </a:extLst>
          </p:cNvPr>
          <p:cNvSpPr>
            <a:spLocks noGrp="1"/>
          </p:cNvSpPr>
          <p:nvPr>
            <p:ph type="dt" sz="half" idx="10"/>
          </p:nvPr>
        </p:nvSpPr>
        <p:spPr/>
        <p:txBody>
          <a:bodyPr/>
          <a:lstStyle/>
          <a:p>
            <a:fld id="{AA7CE2F2-1DA0-2547-A70E-93A1E001CAD2}" type="datetimeFigureOut">
              <a:rPr lang="cs-CZ" smtClean="0"/>
              <a:t>26.05.2023</a:t>
            </a:fld>
            <a:endParaRPr lang="cs-CZ"/>
          </a:p>
        </p:txBody>
      </p:sp>
      <p:sp>
        <p:nvSpPr>
          <p:cNvPr id="5" name="Footer Placeholder 4">
            <a:extLst>
              <a:ext uri="{FF2B5EF4-FFF2-40B4-BE49-F238E27FC236}">
                <a16:creationId xmlns:a16="http://schemas.microsoft.com/office/drawing/2014/main" id="{CD4B5291-9291-E74B-B0E6-D499A178BD4B}"/>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F55E762A-3019-1343-A552-15F0478FC803}"/>
              </a:ext>
            </a:extLst>
          </p:cNvPr>
          <p:cNvSpPr>
            <a:spLocks noGrp="1"/>
          </p:cNvSpPr>
          <p:nvPr>
            <p:ph type="sldNum" sz="quarter" idx="12"/>
          </p:nvPr>
        </p:nvSpPr>
        <p:spPr/>
        <p:txBody>
          <a:bodyPr/>
          <a:lstStyle/>
          <a:p>
            <a:fld id="{106E38B7-16AA-854F-A952-9B53094AD0F7}" type="slidenum">
              <a:rPr lang="cs-CZ" smtClean="0"/>
              <a:t>‹#›</a:t>
            </a:fld>
            <a:endParaRPr lang="cs-CZ"/>
          </a:p>
        </p:txBody>
      </p:sp>
    </p:spTree>
    <p:extLst>
      <p:ext uri="{BB962C8B-B14F-4D97-AF65-F5344CB8AC3E}">
        <p14:creationId xmlns:p14="http://schemas.microsoft.com/office/powerpoint/2010/main" val="2191618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F17A0-0DA5-6D47-BF4A-3334AA18A31B}"/>
              </a:ext>
            </a:extLst>
          </p:cNvPr>
          <p:cNvSpPr>
            <a:spLocks noGrp="1"/>
          </p:cNvSpPr>
          <p:nvPr>
            <p:ph type="title"/>
          </p:nvPr>
        </p:nvSpPr>
        <p:spPr/>
        <p:txBody>
          <a:bodyPr/>
          <a:lstStyle/>
          <a:p>
            <a:r>
              <a:rPr lang="en-GB"/>
              <a:t>Click to edit Master title style</a:t>
            </a:r>
            <a:endParaRPr lang="cs-CZ"/>
          </a:p>
        </p:txBody>
      </p:sp>
      <p:sp>
        <p:nvSpPr>
          <p:cNvPr id="3" name="Content Placeholder 2">
            <a:extLst>
              <a:ext uri="{FF2B5EF4-FFF2-40B4-BE49-F238E27FC236}">
                <a16:creationId xmlns:a16="http://schemas.microsoft.com/office/drawing/2014/main" id="{FA3DB963-5564-4644-A5BF-9571BF36875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4" name="Content Placeholder 3">
            <a:extLst>
              <a:ext uri="{FF2B5EF4-FFF2-40B4-BE49-F238E27FC236}">
                <a16:creationId xmlns:a16="http://schemas.microsoft.com/office/drawing/2014/main" id="{67497E78-DD81-8E40-9D90-1C2DD24BC64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5" name="Date Placeholder 4">
            <a:extLst>
              <a:ext uri="{FF2B5EF4-FFF2-40B4-BE49-F238E27FC236}">
                <a16:creationId xmlns:a16="http://schemas.microsoft.com/office/drawing/2014/main" id="{226032C6-D417-B747-BFC4-3F6615D1E3E6}"/>
              </a:ext>
            </a:extLst>
          </p:cNvPr>
          <p:cNvSpPr>
            <a:spLocks noGrp="1"/>
          </p:cNvSpPr>
          <p:nvPr>
            <p:ph type="dt" sz="half" idx="10"/>
          </p:nvPr>
        </p:nvSpPr>
        <p:spPr/>
        <p:txBody>
          <a:bodyPr/>
          <a:lstStyle/>
          <a:p>
            <a:fld id="{AA7CE2F2-1DA0-2547-A70E-93A1E001CAD2}" type="datetimeFigureOut">
              <a:rPr lang="cs-CZ" smtClean="0"/>
              <a:t>26.05.2023</a:t>
            </a:fld>
            <a:endParaRPr lang="cs-CZ"/>
          </a:p>
        </p:txBody>
      </p:sp>
      <p:sp>
        <p:nvSpPr>
          <p:cNvPr id="6" name="Footer Placeholder 5">
            <a:extLst>
              <a:ext uri="{FF2B5EF4-FFF2-40B4-BE49-F238E27FC236}">
                <a16:creationId xmlns:a16="http://schemas.microsoft.com/office/drawing/2014/main" id="{2C25497F-3555-5343-8BDF-29C8B5116156}"/>
              </a:ext>
            </a:extLst>
          </p:cNvPr>
          <p:cNvSpPr>
            <a:spLocks noGrp="1"/>
          </p:cNvSpPr>
          <p:nvPr>
            <p:ph type="ftr" sz="quarter" idx="11"/>
          </p:nvPr>
        </p:nvSpPr>
        <p:spPr/>
        <p:txBody>
          <a:bodyPr/>
          <a:lstStyle/>
          <a:p>
            <a:endParaRPr lang="cs-CZ"/>
          </a:p>
        </p:txBody>
      </p:sp>
      <p:sp>
        <p:nvSpPr>
          <p:cNvPr id="7" name="Slide Number Placeholder 6">
            <a:extLst>
              <a:ext uri="{FF2B5EF4-FFF2-40B4-BE49-F238E27FC236}">
                <a16:creationId xmlns:a16="http://schemas.microsoft.com/office/drawing/2014/main" id="{1D3F81F6-5E99-9646-BEE1-160318D83B5C}"/>
              </a:ext>
            </a:extLst>
          </p:cNvPr>
          <p:cNvSpPr>
            <a:spLocks noGrp="1"/>
          </p:cNvSpPr>
          <p:nvPr>
            <p:ph type="sldNum" sz="quarter" idx="12"/>
          </p:nvPr>
        </p:nvSpPr>
        <p:spPr/>
        <p:txBody>
          <a:bodyPr/>
          <a:lstStyle/>
          <a:p>
            <a:fld id="{106E38B7-16AA-854F-A952-9B53094AD0F7}" type="slidenum">
              <a:rPr lang="cs-CZ" smtClean="0"/>
              <a:t>‹#›</a:t>
            </a:fld>
            <a:endParaRPr lang="cs-CZ"/>
          </a:p>
        </p:txBody>
      </p:sp>
    </p:spTree>
    <p:extLst>
      <p:ext uri="{BB962C8B-B14F-4D97-AF65-F5344CB8AC3E}">
        <p14:creationId xmlns:p14="http://schemas.microsoft.com/office/powerpoint/2010/main" val="83029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F4453-8255-B748-9DAC-5CD9B8898DE9}"/>
              </a:ext>
            </a:extLst>
          </p:cNvPr>
          <p:cNvSpPr>
            <a:spLocks noGrp="1"/>
          </p:cNvSpPr>
          <p:nvPr>
            <p:ph type="title"/>
          </p:nvPr>
        </p:nvSpPr>
        <p:spPr>
          <a:xfrm>
            <a:off x="839788" y="365125"/>
            <a:ext cx="10515600" cy="1325563"/>
          </a:xfrm>
        </p:spPr>
        <p:txBody>
          <a:bodyPr/>
          <a:lstStyle/>
          <a:p>
            <a:r>
              <a:rPr lang="en-GB"/>
              <a:t>Click to edit Master title style</a:t>
            </a:r>
            <a:endParaRPr lang="cs-CZ"/>
          </a:p>
        </p:txBody>
      </p:sp>
      <p:sp>
        <p:nvSpPr>
          <p:cNvPr id="3" name="Text Placeholder 2">
            <a:extLst>
              <a:ext uri="{FF2B5EF4-FFF2-40B4-BE49-F238E27FC236}">
                <a16:creationId xmlns:a16="http://schemas.microsoft.com/office/drawing/2014/main" id="{D1C36F1E-0D11-9F44-AAD7-C66CD56A9F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7ED0668-E2C5-7448-8C67-42F10C6B4B4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5" name="Text Placeholder 4">
            <a:extLst>
              <a:ext uri="{FF2B5EF4-FFF2-40B4-BE49-F238E27FC236}">
                <a16:creationId xmlns:a16="http://schemas.microsoft.com/office/drawing/2014/main" id="{9769E2FE-C34C-5C49-8490-486314C927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7720D7F-2376-284C-8B7E-9F69EC7EEB7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7" name="Date Placeholder 6">
            <a:extLst>
              <a:ext uri="{FF2B5EF4-FFF2-40B4-BE49-F238E27FC236}">
                <a16:creationId xmlns:a16="http://schemas.microsoft.com/office/drawing/2014/main" id="{9182E376-A986-9D4E-AEB7-19265F3F20FE}"/>
              </a:ext>
            </a:extLst>
          </p:cNvPr>
          <p:cNvSpPr>
            <a:spLocks noGrp="1"/>
          </p:cNvSpPr>
          <p:nvPr>
            <p:ph type="dt" sz="half" idx="10"/>
          </p:nvPr>
        </p:nvSpPr>
        <p:spPr/>
        <p:txBody>
          <a:bodyPr/>
          <a:lstStyle/>
          <a:p>
            <a:fld id="{AA7CE2F2-1DA0-2547-A70E-93A1E001CAD2}" type="datetimeFigureOut">
              <a:rPr lang="cs-CZ" smtClean="0"/>
              <a:t>26.05.2023</a:t>
            </a:fld>
            <a:endParaRPr lang="cs-CZ"/>
          </a:p>
        </p:txBody>
      </p:sp>
      <p:sp>
        <p:nvSpPr>
          <p:cNvPr id="8" name="Footer Placeholder 7">
            <a:extLst>
              <a:ext uri="{FF2B5EF4-FFF2-40B4-BE49-F238E27FC236}">
                <a16:creationId xmlns:a16="http://schemas.microsoft.com/office/drawing/2014/main" id="{5AA1E10C-D312-5B4E-BA55-CD84D967206D}"/>
              </a:ext>
            </a:extLst>
          </p:cNvPr>
          <p:cNvSpPr>
            <a:spLocks noGrp="1"/>
          </p:cNvSpPr>
          <p:nvPr>
            <p:ph type="ftr" sz="quarter" idx="11"/>
          </p:nvPr>
        </p:nvSpPr>
        <p:spPr/>
        <p:txBody>
          <a:bodyPr/>
          <a:lstStyle/>
          <a:p>
            <a:endParaRPr lang="cs-CZ"/>
          </a:p>
        </p:txBody>
      </p:sp>
      <p:sp>
        <p:nvSpPr>
          <p:cNvPr id="9" name="Slide Number Placeholder 8">
            <a:extLst>
              <a:ext uri="{FF2B5EF4-FFF2-40B4-BE49-F238E27FC236}">
                <a16:creationId xmlns:a16="http://schemas.microsoft.com/office/drawing/2014/main" id="{52E916D0-FFA5-304E-8474-F6853F75AC20}"/>
              </a:ext>
            </a:extLst>
          </p:cNvPr>
          <p:cNvSpPr>
            <a:spLocks noGrp="1"/>
          </p:cNvSpPr>
          <p:nvPr>
            <p:ph type="sldNum" sz="quarter" idx="12"/>
          </p:nvPr>
        </p:nvSpPr>
        <p:spPr/>
        <p:txBody>
          <a:bodyPr/>
          <a:lstStyle/>
          <a:p>
            <a:fld id="{106E38B7-16AA-854F-A952-9B53094AD0F7}" type="slidenum">
              <a:rPr lang="cs-CZ" smtClean="0"/>
              <a:t>‹#›</a:t>
            </a:fld>
            <a:endParaRPr lang="cs-CZ"/>
          </a:p>
        </p:txBody>
      </p:sp>
    </p:spTree>
    <p:extLst>
      <p:ext uri="{BB962C8B-B14F-4D97-AF65-F5344CB8AC3E}">
        <p14:creationId xmlns:p14="http://schemas.microsoft.com/office/powerpoint/2010/main" val="1190275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99E5-B9CE-EE4B-996B-819BB18215B3}"/>
              </a:ext>
            </a:extLst>
          </p:cNvPr>
          <p:cNvSpPr>
            <a:spLocks noGrp="1"/>
          </p:cNvSpPr>
          <p:nvPr>
            <p:ph type="title"/>
          </p:nvPr>
        </p:nvSpPr>
        <p:spPr/>
        <p:txBody>
          <a:bodyPr/>
          <a:lstStyle/>
          <a:p>
            <a:r>
              <a:rPr lang="en-GB"/>
              <a:t>Click to edit Master title style</a:t>
            </a:r>
            <a:endParaRPr lang="cs-CZ"/>
          </a:p>
        </p:txBody>
      </p:sp>
      <p:sp>
        <p:nvSpPr>
          <p:cNvPr id="3" name="Date Placeholder 2">
            <a:extLst>
              <a:ext uri="{FF2B5EF4-FFF2-40B4-BE49-F238E27FC236}">
                <a16:creationId xmlns:a16="http://schemas.microsoft.com/office/drawing/2014/main" id="{37E4FA9F-D5C2-1446-B6FD-C28EDD556427}"/>
              </a:ext>
            </a:extLst>
          </p:cNvPr>
          <p:cNvSpPr>
            <a:spLocks noGrp="1"/>
          </p:cNvSpPr>
          <p:nvPr>
            <p:ph type="dt" sz="half" idx="10"/>
          </p:nvPr>
        </p:nvSpPr>
        <p:spPr/>
        <p:txBody>
          <a:bodyPr/>
          <a:lstStyle/>
          <a:p>
            <a:fld id="{AA7CE2F2-1DA0-2547-A70E-93A1E001CAD2}" type="datetimeFigureOut">
              <a:rPr lang="cs-CZ" smtClean="0"/>
              <a:t>26.05.2023</a:t>
            </a:fld>
            <a:endParaRPr lang="cs-CZ"/>
          </a:p>
        </p:txBody>
      </p:sp>
      <p:sp>
        <p:nvSpPr>
          <p:cNvPr id="4" name="Footer Placeholder 3">
            <a:extLst>
              <a:ext uri="{FF2B5EF4-FFF2-40B4-BE49-F238E27FC236}">
                <a16:creationId xmlns:a16="http://schemas.microsoft.com/office/drawing/2014/main" id="{4DF2337D-2349-3A48-ADEC-2B35EF4EF72C}"/>
              </a:ext>
            </a:extLst>
          </p:cNvPr>
          <p:cNvSpPr>
            <a:spLocks noGrp="1"/>
          </p:cNvSpPr>
          <p:nvPr>
            <p:ph type="ftr" sz="quarter" idx="11"/>
          </p:nvPr>
        </p:nvSpPr>
        <p:spPr/>
        <p:txBody>
          <a:bodyPr/>
          <a:lstStyle/>
          <a:p>
            <a:endParaRPr lang="cs-CZ"/>
          </a:p>
        </p:txBody>
      </p:sp>
      <p:sp>
        <p:nvSpPr>
          <p:cNvPr id="5" name="Slide Number Placeholder 4">
            <a:extLst>
              <a:ext uri="{FF2B5EF4-FFF2-40B4-BE49-F238E27FC236}">
                <a16:creationId xmlns:a16="http://schemas.microsoft.com/office/drawing/2014/main" id="{055EE4E8-4757-804C-AB8A-277FE560E072}"/>
              </a:ext>
            </a:extLst>
          </p:cNvPr>
          <p:cNvSpPr>
            <a:spLocks noGrp="1"/>
          </p:cNvSpPr>
          <p:nvPr>
            <p:ph type="sldNum" sz="quarter" idx="12"/>
          </p:nvPr>
        </p:nvSpPr>
        <p:spPr/>
        <p:txBody>
          <a:bodyPr/>
          <a:lstStyle/>
          <a:p>
            <a:fld id="{106E38B7-16AA-854F-A952-9B53094AD0F7}" type="slidenum">
              <a:rPr lang="cs-CZ" smtClean="0"/>
              <a:t>‹#›</a:t>
            </a:fld>
            <a:endParaRPr lang="cs-CZ"/>
          </a:p>
        </p:txBody>
      </p:sp>
    </p:spTree>
    <p:extLst>
      <p:ext uri="{BB962C8B-B14F-4D97-AF65-F5344CB8AC3E}">
        <p14:creationId xmlns:p14="http://schemas.microsoft.com/office/powerpoint/2010/main" val="2191500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2E64DF-060C-344D-AA81-DCC301BAD034}"/>
              </a:ext>
            </a:extLst>
          </p:cNvPr>
          <p:cNvSpPr>
            <a:spLocks noGrp="1"/>
          </p:cNvSpPr>
          <p:nvPr>
            <p:ph type="dt" sz="half" idx="10"/>
          </p:nvPr>
        </p:nvSpPr>
        <p:spPr/>
        <p:txBody>
          <a:bodyPr/>
          <a:lstStyle/>
          <a:p>
            <a:fld id="{AA7CE2F2-1DA0-2547-A70E-93A1E001CAD2}" type="datetimeFigureOut">
              <a:rPr lang="cs-CZ" smtClean="0"/>
              <a:t>26.05.2023</a:t>
            </a:fld>
            <a:endParaRPr lang="cs-CZ"/>
          </a:p>
        </p:txBody>
      </p:sp>
      <p:sp>
        <p:nvSpPr>
          <p:cNvPr id="3" name="Footer Placeholder 2">
            <a:extLst>
              <a:ext uri="{FF2B5EF4-FFF2-40B4-BE49-F238E27FC236}">
                <a16:creationId xmlns:a16="http://schemas.microsoft.com/office/drawing/2014/main" id="{C4FA6C3D-724C-4440-BEE3-9EB2207189DF}"/>
              </a:ext>
            </a:extLst>
          </p:cNvPr>
          <p:cNvSpPr>
            <a:spLocks noGrp="1"/>
          </p:cNvSpPr>
          <p:nvPr>
            <p:ph type="ftr" sz="quarter" idx="11"/>
          </p:nvPr>
        </p:nvSpPr>
        <p:spPr/>
        <p:txBody>
          <a:bodyPr/>
          <a:lstStyle/>
          <a:p>
            <a:endParaRPr lang="cs-CZ"/>
          </a:p>
        </p:txBody>
      </p:sp>
      <p:sp>
        <p:nvSpPr>
          <p:cNvPr id="4" name="Slide Number Placeholder 3">
            <a:extLst>
              <a:ext uri="{FF2B5EF4-FFF2-40B4-BE49-F238E27FC236}">
                <a16:creationId xmlns:a16="http://schemas.microsoft.com/office/drawing/2014/main" id="{9E68A77D-4441-D44C-AF72-3ACCCECC0AB1}"/>
              </a:ext>
            </a:extLst>
          </p:cNvPr>
          <p:cNvSpPr>
            <a:spLocks noGrp="1"/>
          </p:cNvSpPr>
          <p:nvPr>
            <p:ph type="sldNum" sz="quarter" idx="12"/>
          </p:nvPr>
        </p:nvSpPr>
        <p:spPr/>
        <p:txBody>
          <a:bodyPr/>
          <a:lstStyle/>
          <a:p>
            <a:fld id="{106E38B7-16AA-854F-A952-9B53094AD0F7}" type="slidenum">
              <a:rPr lang="cs-CZ" smtClean="0"/>
              <a:t>‹#›</a:t>
            </a:fld>
            <a:endParaRPr lang="cs-CZ"/>
          </a:p>
        </p:txBody>
      </p:sp>
    </p:spTree>
    <p:extLst>
      <p:ext uri="{BB962C8B-B14F-4D97-AF65-F5344CB8AC3E}">
        <p14:creationId xmlns:p14="http://schemas.microsoft.com/office/powerpoint/2010/main" val="884138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16E2-2B0C-1441-B0EC-754D7AD6D22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cs-CZ"/>
          </a:p>
        </p:txBody>
      </p:sp>
      <p:sp>
        <p:nvSpPr>
          <p:cNvPr id="3" name="Content Placeholder 2">
            <a:extLst>
              <a:ext uri="{FF2B5EF4-FFF2-40B4-BE49-F238E27FC236}">
                <a16:creationId xmlns:a16="http://schemas.microsoft.com/office/drawing/2014/main" id="{6710474E-1726-6B46-8942-0CAF2542C1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4" name="Text Placeholder 3">
            <a:extLst>
              <a:ext uri="{FF2B5EF4-FFF2-40B4-BE49-F238E27FC236}">
                <a16:creationId xmlns:a16="http://schemas.microsoft.com/office/drawing/2014/main" id="{54582040-4B46-B649-BABF-988FC397CE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B791BE8-E7CD-6A4E-9577-1B93FDBF5EE9}"/>
              </a:ext>
            </a:extLst>
          </p:cNvPr>
          <p:cNvSpPr>
            <a:spLocks noGrp="1"/>
          </p:cNvSpPr>
          <p:nvPr>
            <p:ph type="dt" sz="half" idx="10"/>
          </p:nvPr>
        </p:nvSpPr>
        <p:spPr/>
        <p:txBody>
          <a:bodyPr/>
          <a:lstStyle/>
          <a:p>
            <a:fld id="{AA7CE2F2-1DA0-2547-A70E-93A1E001CAD2}" type="datetimeFigureOut">
              <a:rPr lang="cs-CZ" smtClean="0"/>
              <a:t>26.05.2023</a:t>
            </a:fld>
            <a:endParaRPr lang="cs-CZ"/>
          </a:p>
        </p:txBody>
      </p:sp>
      <p:sp>
        <p:nvSpPr>
          <p:cNvPr id="6" name="Footer Placeholder 5">
            <a:extLst>
              <a:ext uri="{FF2B5EF4-FFF2-40B4-BE49-F238E27FC236}">
                <a16:creationId xmlns:a16="http://schemas.microsoft.com/office/drawing/2014/main" id="{7CB39505-F9C3-6340-9857-C5EF534E7AAB}"/>
              </a:ext>
            </a:extLst>
          </p:cNvPr>
          <p:cNvSpPr>
            <a:spLocks noGrp="1"/>
          </p:cNvSpPr>
          <p:nvPr>
            <p:ph type="ftr" sz="quarter" idx="11"/>
          </p:nvPr>
        </p:nvSpPr>
        <p:spPr/>
        <p:txBody>
          <a:bodyPr/>
          <a:lstStyle/>
          <a:p>
            <a:endParaRPr lang="cs-CZ"/>
          </a:p>
        </p:txBody>
      </p:sp>
      <p:sp>
        <p:nvSpPr>
          <p:cNvPr id="7" name="Slide Number Placeholder 6">
            <a:extLst>
              <a:ext uri="{FF2B5EF4-FFF2-40B4-BE49-F238E27FC236}">
                <a16:creationId xmlns:a16="http://schemas.microsoft.com/office/drawing/2014/main" id="{3077DC02-F3B7-6F4B-AE86-B90AEA73AC8E}"/>
              </a:ext>
            </a:extLst>
          </p:cNvPr>
          <p:cNvSpPr>
            <a:spLocks noGrp="1"/>
          </p:cNvSpPr>
          <p:nvPr>
            <p:ph type="sldNum" sz="quarter" idx="12"/>
          </p:nvPr>
        </p:nvSpPr>
        <p:spPr/>
        <p:txBody>
          <a:bodyPr/>
          <a:lstStyle/>
          <a:p>
            <a:fld id="{106E38B7-16AA-854F-A952-9B53094AD0F7}" type="slidenum">
              <a:rPr lang="cs-CZ" smtClean="0"/>
              <a:t>‹#›</a:t>
            </a:fld>
            <a:endParaRPr lang="cs-CZ"/>
          </a:p>
        </p:txBody>
      </p:sp>
    </p:spTree>
    <p:extLst>
      <p:ext uri="{BB962C8B-B14F-4D97-AF65-F5344CB8AC3E}">
        <p14:creationId xmlns:p14="http://schemas.microsoft.com/office/powerpoint/2010/main" val="119080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CD936-6BCB-8C41-BBD1-B030C64A40F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cs-CZ"/>
          </a:p>
        </p:txBody>
      </p:sp>
      <p:sp>
        <p:nvSpPr>
          <p:cNvPr id="3" name="Picture Placeholder 2">
            <a:extLst>
              <a:ext uri="{FF2B5EF4-FFF2-40B4-BE49-F238E27FC236}">
                <a16:creationId xmlns:a16="http://schemas.microsoft.com/office/drawing/2014/main" id="{5F8D5976-FFD1-9442-B65F-7824F93927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a:extLst>
              <a:ext uri="{FF2B5EF4-FFF2-40B4-BE49-F238E27FC236}">
                <a16:creationId xmlns:a16="http://schemas.microsoft.com/office/drawing/2014/main" id="{F493E821-A642-1246-9B39-6EAAEAFF4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220BD33-6820-3A4A-9400-50E3DB9E7989}"/>
              </a:ext>
            </a:extLst>
          </p:cNvPr>
          <p:cNvSpPr>
            <a:spLocks noGrp="1"/>
          </p:cNvSpPr>
          <p:nvPr>
            <p:ph type="dt" sz="half" idx="10"/>
          </p:nvPr>
        </p:nvSpPr>
        <p:spPr/>
        <p:txBody>
          <a:bodyPr/>
          <a:lstStyle/>
          <a:p>
            <a:fld id="{AA7CE2F2-1DA0-2547-A70E-93A1E001CAD2}" type="datetimeFigureOut">
              <a:rPr lang="cs-CZ" smtClean="0"/>
              <a:t>26.05.2023</a:t>
            </a:fld>
            <a:endParaRPr lang="cs-CZ"/>
          </a:p>
        </p:txBody>
      </p:sp>
      <p:sp>
        <p:nvSpPr>
          <p:cNvPr id="6" name="Footer Placeholder 5">
            <a:extLst>
              <a:ext uri="{FF2B5EF4-FFF2-40B4-BE49-F238E27FC236}">
                <a16:creationId xmlns:a16="http://schemas.microsoft.com/office/drawing/2014/main" id="{87B7F924-BD26-3F4D-B618-F3B25B7496E6}"/>
              </a:ext>
            </a:extLst>
          </p:cNvPr>
          <p:cNvSpPr>
            <a:spLocks noGrp="1"/>
          </p:cNvSpPr>
          <p:nvPr>
            <p:ph type="ftr" sz="quarter" idx="11"/>
          </p:nvPr>
        </p:nvSpPr>
        <p:spPr/>
        <p:txBody>
          <a:bodyPr/>
          <a:lstStyle/>
          <a:p>
            <a:endParaRPr lang="cs-CZ"/>
          </a:p>
        </p:txBody>
      </p:sp>
      <p:sp>
        <p:nvSpPr>
          <p:cNvPr id="7" name="Slide Number Placeholder 6">
            <a:extLst>
              <a:ext uri="{FF2B5EF4-FFF2-40B4-BE49-F238E27FC236}">
                <a16:creationId xmlns:a16="http://schemas.microsoft.com/office/drawing/2014/main" id="{EFC1E9C9-15B4-E741-A144-0EB8E075E2BE}"/>
              </a:ext>
            </a:extLst>
          </p:cNvPr>
          <p:cNvSpPr>
            <a:spLocks noGrp="1"/>
          </p:cNvSpPr>
          <p:nvPr>
            <p:ph type="sldNum" sz="quarter" idx="12"/>
          </p:nvPr>
        </p:nvSpPr>
        <p:spPr/>
        <p:txBody>
          <a:bodyPr/>
          <a:lstStyle/>
          <a:p>
            <a:fld id="{106E38B7-16AA-854F-A952-9B53094AD0F7}" type="slidenum">
              <a:rPr lang="cs-CZ" smtClean="0"/>
              <a:t>‹#›</a:t>
            </a:fld>
            <a:endParaRPr lang="cs-CZ"/>
          </a:p>
        </p:txBody>
      </p:sp>
    </p:spTree>
    <p:extLst>
      <p:ext uri="{BB962C8B-B14F-4D97-AF65-F5344CB8AC3E}">
        <p14:creationId xmlns:p14="http://schemas.microsoft.com/office/powerpoint/2010/main" val="747785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92AB4-D159-634D-93A9-417F81DD5F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cs-CZ"/>
          </a:p>
        </p:txBody>
      </p:sp>
      <p:sp>
        <p:nvSpPr>
          <p:cNvPr id="3" name="Text Placeholder 2">
            <a:extLst>
              <a:ext uri="{FF2B5EF4-FFF2-40B4-BE49-F238E27FC236}">
                <a16:creationId xmlns:a16="http://schemas.microsoft.com/office/drawing/2014/main" id="{9B29357C-7D30-D643-B00B-63CA960DBA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4" name="Date Placeholder 3">
            <a:extLst>
              <a:ext uri="{FF2B5EF4-FFF2-40B4-BE49-F238E27FC236}">
                <a16:creationId xmlns:a16="http://schemas.microsoft.com/office/drawing/2014/main" id="{7A0F4773-7FFB-9449-BB58-8C1CD8E39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CE2F2-1DA0-2547-A70E-93A1E001CAD2}" type="datetimeFigureOut">
              <a:rPr lang="cs-CZ" smtClean="0"/>
              <a:t>26.05.2023</a:t>
            </a:fld>
            <a:endParaRPr lang="cs-CZ"/>
          </a:p>
        </p:txBody>
      </p:sp>
      <p:sp>
        <p:nvSpPr>
          <p:cNvPr id="5" name="Footer Placeholder 4">
            <a:extLst>
              <a:ext uri="{FF2B5EF4-FFF2-40B4-BE49-F238E27FC236}">
                <a16:creationId xmlns:a16="http://schemas.microsoft.com/office/drawing/2014/main" id="{B58651EF-8528-5E4B-B01E-AFC7FE8D9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a:extLst>
              <a:ext uri="{FF2B5EF4-FFF2-40B4-BE49-F238E27FC236}">
                <a16:creationId xmlns:a16="http://schemas.microsoft.com/office/drawing/2014/main" id="{EEBBE0A0-9714-2243-A1A1-47CCC9B01E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E38B7-16AA-854F-A952-9B53094AD0F7}" type="slidenum">
              <a:rPr lang="cs-CZ" smtClean="0"/>
              <a:t>‹#›</a:t>
            </a:fld>
            <a:endParaRPr lang="cs-CZ"/>
          </a:p>
        </p:txBody>
      </p:sp>
    </p:spTree>
    <p:extLst>
      <p:ext uri="{BB962C8B-B14F-4D97-AF65-F5344CB8AC3E}">
        <p14:creationId xmlns:p14="http://schemas.microsoft.com/office/powerpoint/2010/main" val="657015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0.xml"/><Relationship Id="rId7" Type="http://schemas.openxmlformats.org/officeDocument/2006/relationships/image" Target="../media/image32.gif"/><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1.png"/><Relationship Id="rId5" Type="http://schemas.openxmlformats.org/officeDocument/2006/relationships/image" Target="../media/image28.JPG"/><Relationship Id="rId4" Type="http://schemas.openxmlformats.org/officeDocument/2006/relationships/image" Target="../media/image30.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hyperlink" Target="https://bodylight.physiome.cz/" TargetMode="Externa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image" Target="../media/image34.gif"/></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2.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image" Target="../media/image35.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notesSlide" Target="../notesSlides/notesSlide13.xml"/><Relationship Id="rId7" Type="http://schemas.openxmlformats.org/officeDocument/2006/relationships/image" Target="../media/image28.JP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gif"/></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8.jpeg"/><Relationship Id="rId3" Type="http://schemas.openxmlformats.org/officeDocument/2006/relationships/notesSlide" Target="../notesSlides/notesSlide14.xml"/><Relationship Id="rId7" Type="http://schemas.openxmlformats.org/officeDocument/2006/relationships/image" Target="../media/image30.png"/><Relationship Id="rId12"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2.gif"/><Relationship Id="rId11" Type="http://schemas.openxmlformats.org/officeDocument/2006/relationships/image" Target="../media/image46.png"/><Relationship Id="rId5" Type="http://schemas.openxmlformats.org/officeDocument/2006/relationships/image" Target="../media/image45.png"/><Relationship Id="rId15" Type="http://schemas.openxmlformats.org/officeDocument/2006/relationships/image" Target="../media/image33.png"/><Relationship Id="rId10" Type="http://schemas.openxmlformats.org/officeDocument/2006/relationships/image" Target="../media/image40.PNG"/><Relationship Id="rId4" Type="http://schemas.openxmlformats.org/officeDocument/2006/relationships/image" Target="../media/image44.png"/><Relationship Id="rId9" Type="http://schemas.openxmlformats.org/officeDocument/2006/relationships/image" Target="../media/image41.PNG"/><Relationship Id="rId1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5.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2.gif"/><Relationship Id="rId11" Type="http://schemas.openxmlformats.org/officeDocument/2006/relationships/image" Target="../media/image30.png"/><Relationship Id="rId5" Type="http://schemas.openxmlformats.org/officeDocument/2006/relationships/image" Target="../media/image50.PNG"/><Relationship Id="rId10" Type="http://schemas.openxmlformats.org/officeDocument/2006/relationships/image" Target="../media/image33.png"/><Relationship Id="rId4" Type="http://schemas.openxmlformats.org/officeDocument/2006/relationships/image" Target="../media/image46.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0.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hyperlink" Target="http://physiome.cz/apps/IronMetabolism/?" TargetMode="External"/><Relationship Id="rId2" Type="http://schemas.microsoft.com/office/2007/relationships/media" Target="../media/media2.mp4"/><Relationship Id="rId1" Type="http://schemas.openxmlformats.org/officeDocument/2006/relationships/tags" Target="../tags/tag18.xml"/><Relationship Id="rId6" Type="http://schemas.openxmlformats.org/officeDocument/2006/relationships/image" Target="../media/image54.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hyperlink" Target="http://www.physiome.cz/apps/Nephron/" TargetMode="External"/><Relationship Id="rId2" Type="http://schemas.microsoft.com/office/2007/relationships/media" Target="../media/media3.mp4"/><Relationship Id="rId1" Type="http://schemas.openxmlformats.org/officeDocument/2006/relationships/tags" Target="../tags/tag19.xml"/><Relationship Id="rId6" Type="http://schemas.openxmlformats.org/officeDocument/2006/relationships/image" Target="../media/image55.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hyperlink" Target="http://www.physiome.cz/apps/pvloops/" TargetMode="External"/><Relationship Id="rId2" Type="http://schemas.microsoft.com/office/2007/relationships/media" Target="../media/media4.mp4"/><Relationship Id="rId1" Type="http://schemas.openxmlformats.org/officeDocument/2006/relationships/tags" Target="../tags/tag20.xml"/><Relationship Id="rId6" Type="http://schemas.openxmlformats.org/officeDocument/2006/relationships/image" Target="../media/image56.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20.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9.GIF"/><Relationship Id="rId5" Type="http://schemas.openxmlformats.org/officeDocument/2006/relationships/image" Target="../media/image58.GIF"/><Relationship Id="rId4" Type="http://schemas.openxmlformats.org/officeDocument/2006/relationships/image" Target="../media/image57.GIF"/><Relationship Id="rId9" Type="http://schemas.openxmlformats.org/officeDocument/2006/relationships/image" Target="../media/image60.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hyperlink" Target="https://bodylight.physiome.cz/"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hyperlink" Target="https://www.physiomodel.org/"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egolem.online/"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65.png"/><Relationship Id="rId5" Type="http://schemas.openxmlformats.org/officeDocument/2006/relationships/image" Target="../media/image4.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4.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notesSlide" Target="../notesSlides/notesSlide5.xml"/><Relationship Id="rId7"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jpg"/><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notesSlide" Target="../notesSlides/notesSlide6.xml"/><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image" Target="../media/image12.png"/><Relationship Id="rId9" Type="http://schemas.openxmlformats.org/officeDocument/2006/relationships/image" Target="../media/image20.png"/><Relationship Id="rId1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video" Target="../media/media1.mp4"/><Relationship Id="rId7" Type="http://schemas.openxmlformats.org/officeDocument/2006/relationships/image" Target="../media/image12.png"/><Relationship Id="rId12" Type="http://schemas.openxmlformats.org/officeDocument/2006/relationships/image" Target="../media/image26.png"/><Relationship Id="rId2" Type="http://schemas.microsoft.com/office/2007/relationships/media" Target="../media/media1.mp4"/><Relationship Id="rId1" Type="http://schemas.openxmlformats.org/officeDocument/2006/relationships/tags" Target="../tags/tag8.xml"/><Relationship Id="rId6" Type="http://schemas.openxmlformats.org/officeDocument/2006/relationships/image" Target="../media/image27.png"/><Relationship Id="rId11" Type="http://schemas.openxmlformats.org/officeDocument/2006/relationships/image" Target="../media/image25.jpeg"/><Relationship Id="rId5" Type="http://schemas.openxmlformats.org/officeDocument/2006/relationships/notesSlide" Target="../notesSlides/notesSlide7.xml"/><Relationship Id="rId10" Type="http://schemas.openxmlformats.org/officeDocument/2006/relationships/image" Target="../media/image24.jpeg"/><Relationship Id="rId4" Type="http://schemas.openxmlformats.org/officeDocument/2006/relationships/slideLayout" Target="../slideLayouts/slideLayout2.xml"/><Relationship Id="rId9" Type="http://schemas.openxmlformats.org/officeDocument/2006/relationships/image" Target="../media/image29.gif"/></Relationships>
</file>

<file path=ppt/slides/_rels/slide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video" Target="../media/media1.mp4"/><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video" Target="../media/media1.mp4"/><Relationship Id="rId7" Type="http://schemas.openxmlformats.org/officeDocument/2006/relationships/image" Target="../media/image12.png"/><Relationship Id="rId2" Type="http://schemas.microsoft.com/office/2007/relationships/media" Target="../media/media1.mp4"/><Relationship Id="rId1" Type="http://schemas.openxmlformats.org/officeDocument/2006/relationships/tags" Target="../tags/tag10.xml"/><Relationship Id="rId6" Type="http://schemas.openxmlformats.org/officeDocument/2006/relationships/image" Target="../media/image27.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D3B3-8E10-384E-AEA4-9B90D84ACA6D}"/>
              </a:ext>
            </a:extLst>
          </p:cNvPr>
          <p:cNvSpPr>
            <a:spLocks noGrp="1"/>
          </p:cNvSpPr>
          <p:nvPr>
            <p:ph type="ctrTitle"/>
          </p:nvPr>
        </p:nvSpPr>
        <p:spPr>
          <a:xfrm>
            <a:off x="25122" y="1310021"/>
            <a:ext cx="12166877" cy="2387600"/>
          </a:xfrm>
          <a:ln>
            <a:noFill/>
          </a:ln>
        </p:spPr>
        <p:txBody>
          <a:bodyPr>
            <a:normAutofit fontScale="90000"/>
          </a:bodyPr>
          <a:lstStyle/>
          <a:p>
            <a:pPr>
              <a:lnSpc>
                <a:spcPct val="100000"/>
              </a:lnSpc>
            </a:pPr>
            <a:r>
              <a:rPr lang="cs-CZ" sz="6700" b="1" dirty="0">
                <a:solidFill>
                  <a:srgbClr val="F7A714"/>
                </a:solidFill>
              </a:rPr>
              <a:t>E-Golem and </a:t>
            </a:r>
            <a:r>
              <a:rPr lang="cs-CZ" sz="6700" b="1" dirty="0" err="1">
                <a:solidFill>
                  <a:srgbClr val="F7A714"/>
                </a:solidFill>
              </a:rPr>
              <a:t>Bodylight</a:t>
            </a:r>
            <a:r>
              <a:rPr lang="cs-CZ" sz="6700" b="1" dirty="0">
                <a:solidFill>
                  <a:srgbClr val="F7A714"/>
                </a:solidFill>
              </a:rPr>
              <a:t> </a:t>
            </a:r>
            <a:r>
              <a:rPr lang="cs-CZ" sz="6700" b="1" dirty="0" err="1">
                <a:solidFill>
                  <a:srgbClr val="F7A714"/>
                </a:solidFill>
              </a:rPr>
              <a:t>project</a:t>
            </a:r>
            <a:r>
              <a:rPr lang="cs-CZ" sz="6700" b="1" dirty="0">
                <a:solidFill>
                  <a:srgbClr val="F7A714"/>
                </a:solidFill>
              </a:rPr>
              <a:t>  </a:t>
            </a:r>
            <a:br>
              <a:rPr lang="cs-CZ" sz="6700" b="1" dirty="0">
                <a:solidFill>
                  <a:srgbClr val="F7A714"/>
                </a:solidFill>
              </a:rPr>
            </a:br>
            <a:r>
              <a:rPr lang="cs-CZ" sz="6700" dirty="0"/>
              <a:t>Web </a:t>
            </a:r>
            <a:r>
              <a:rPr lang="cs-CZ" sz="6700" dirty="0" err="1"/>
              <a:t>Simulators</a:t>
            </a:r>
            <a:r>
              <a:rPr lang="cs-CZ" sz="6700" dirty="0"/>
              <a:t> – </a:t>
            </a:r>
            <a:r>
              <a:rPr lang="cs-CZ" sz="6700" dirty="0" err="1"/>
              <a:t>new</a:t>
            </a:r>
            <a:r>
              <a:rPr lang="cs-CZ" sz="6700" dirty="0"/>
              <a:t> </a:t>
            </a:r>
            <a:r>
              <a:rPr lang="cs-CZ" sz="6700" dirty="0" err="1"/>
              <a:t>kind</a:t>
            </a:r>
            <a:r>
              <a:rPr lang="cs-CZ" sz="6700" dirty="0"/>
              <a:t> </a:t>
            </a:r>
            <a:r>
              <a:rPr lang="cs-CZ" sz="6700" dirty="0" err="1"/>
              <a:t>of</a:t>
            </a:r>
            <a:r>
              <a:rPr lang="cs-CZ" sz="6700" dirty="0"/>
              <a:t> </a:t>
            </a:r>
            <a:r>
              <a:rPr lang="cs-CZ" sz="6700" dirty="0" err="1"/>
              <a:t>digital</a:t>
            </a:r>
            <a:r>
              <a:rPr lang="cs-CZ" sz="6700" dirty="0"/>
              <a:t> </a:t>
            </a:r>
            <a:r>
              <a:rPr lang="cs-CZ" sz="6700" dirty="0" err="1"/>
              <a:t>textbooks</a:t>
            </a:r>
            <a:endParaRPr lang="en-US" dirty="0"/>
          </a:p>
        </p:txBody>
      </p:sp>
      <p:sp>
        <p:nvSpPr>
          <p:cNvPr id="9" name="Subtitle 2">
            <a:extLst>
              <a:ext uri="{FF2B5EF4-FFF2-40B4-BE49-F238E27FC236}">
                <a16:creationId xmlns:a16="http://schemas.microsoft.com/office/drawing/2014/main" id="{7563F827-979E-D208-4825-8975DB841925}"/>
              </a:ext>
            </a:extLst>
          </p:cNvPr>
          <p:cNvSpPr>
            <a:spLocks noGrp="1"/>
          </p:cNvSpPr>
          <p:nvPr>
            <p:ph type="subTitle" idx="1"/>
          </p:nvPr>
        </p:nvSpPr>
        <p:spPr>
          <a:xfrm>
            <a:off x="1185082" y="3516880"/>
            <a:ext cx="9554988" cy="3999166"/>
          </a:xfrm>
          <a:noFill/>
        </p:spPr>
        <p:txBody>
          <a:bodyPr>
            <a:normAutofit/>
          </a:bodyPr>
          <a:lstStyle/>
          <a:p>
            <a:endParaRPr lang="en-US" sz="1800" dirty="0"/>
          </a:p>
          <a:p>
            <a:r>
              <a:rPr lang="en-US" sz="3600" dirty="0">
                <a:solidFill>
                  <a:srgbClr val="4A4A4A"/>
                </a:solidFill>
              </a:rPr>
              <a:t>Jiří Kofránek</a:t>
            </a:r>
            <a:r>
              <a:rPr lang="cs-CZ" sz="3600" dirty="0">
                <a:solidFill>
                  <a:srgbClr val="4A4A4A"/>
                </a:solidFill>
              </a:rPr>
              <a:t>, Tomáš Kulhánek</a:t>
            </a:r>
            <a:endParaRPr lang="cs-CZ" sz="3200" dirty="0">
              <a:solidFill>
                <a:srgbClr val="4A4A4A"/>
              </a:solidFill>
            </a:endParaRPr>
          </a:p>
          <a:p>
            <a:endParaRPr lang="cs-CZ" sz="2000" dirty="0">
              <a:solidFill>
                <a:srgbClr val="4A4A4A"/>
              </a:solidFill>
            </a:endParaRPr>
          </a:p>
          <a:p>
            <a:r>
              <a:rPr lang="cs-CZ" sz="2000" dirty="0">
                <a:solidFill>
                  <a:srgbClr val="4A4A4A"/>
                </a:solidFill>
              </a:rPr>
              <a:t>1st </a:t>
            </a:r>
            <a:r>
              <a:rPr lang="cs-CZ" sz="2000" dirty="0" err="1">
                <a:solidFill>
                  <a:srgbClr val="4A4A4A"/>
                </a:solidFill>
              </a:rPr>
              <a:t>Faculty</a:t>
            </a:r>
            <a:r>
              <a:rPr lang="cs-CZ" sz="2000" dirty="0">
                <a:solidFill>
                  <a:srgbClr val="4A4A4A"/>
                </a:solidFill>
              </a:rPr>
              <a:t> </a:t>
            </a:r>
            <a:r>
              <a:rPr lang="cs-CZ" sz="2000" dirty="0" err="1">
                <a:solidFill>
                  <a:srgbClr val="4A4A4A"/>
                </a:solidFill>
              </a:rPr>
              <a:t>of</a:t>
            </a:r>
            <a:r>
              <a:rPr lang="cs-CZ" sz="2000" dirty="0">
                <a:solidFill>
                  <a:srgbClr val="4A4A4A"/>
                </a:solidFill>
              </a:rPr>
              <a:t> </a:t>
            </a:r>
            <a:r>
              <a:rPr lang="cs-CZ" sz="2000" dirty="0" err="1">
                <a:solidFill>
                  <a:srgbClr val="4A4A4A"/>
                </a:solidFill>
              </a:rPr>
              <a:t>Medicine</a:t>
            </a:r>
            <a:r>
              <a:rPr lang="cs-CZ" sz="2000" dirty="0">
                <a:solidFill>
                  <a:srgbClr val="4A4A4A"/>
                </a:solidFill>
              </a:rPr>
              <a:t>, </a:t>
            </a:r>
            <a:r>
              <a:rPr lang="en-US" sz="2000" dirty="0">
                <a:solidFill>
                  <a:srgbClr val="4A4A4A"/>
                </a:solidFill>
              </a:rPr>
              <a:t>Charles University</a:t>
            </a:r>
            <a:endParaRPr lang="cs-CZ" sz="2000" dirty="0">
              <a:solidFill>
                <a:srgbClr val="4A4A4A"/>
              </a:solidFill>
            </a:endParaRPr>
          </a:p>
          <a:p>
            <a:r>
              <a:rPr lang="cs-CZ" sz="2000" dirty="0">
                <a:solidFill>
                  <a:srgbClr val="4A4A4A"/>
                </a:solidFill>
              </a:rPr>
              <a:t>&amp;</a:t>
            </a:r>
          </a:p>
          <a:p>
            <a:r>
              <a:rPr lang="cs-CZ" sz="2000" dirty="0">
                <a:solidFill>
                  <a:srgbClr val="4A4A4A"/>
                </a:solidFill>
              </a:rPr>
              <a:t>Creative Connections s.r.o.</a:t>
            </a:r>
          </a:p>
          <a:p>
            <a:endParaRPr lang="en-US" sz="2000" dirty="0">
              <a:solidFill>
                <a:srgbClr val="4A4A4A"/>
              </a:solidFill>
            </a:endParaRPr>
          </a:p>
        </p:txBody>
      </p:sp>
      <p:pic>
        <p:nvPicPr>
          <p:cNvPr id="5" name="Picture 4">
            <a:extLst>
              <a:ext uri="{FF2B5EF4-FFF2-40B4-BE49-F238E27FC236}">
                <a16:creationId xmlns:a16="http://schemas.microsoft.com/office/drawing/2014/main" id="{086B597B-DAF1-9EFA-87A7-57C2D1C1A6B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081332" y="5178736"/>
            <a:ext cx="1282762" cy="1249587"/>
          </a:xfrm>
          <a:prstGeom prst="rect">
            <a:avLst/>
          </a:prstGeom>
        </p:spPr>
      </p:pic>
      <p:pic>
        <p:nvPicPr>
          <p:cNvPr id="6" name="Picture 5" descr="Icon&#10;&#10;Description automatically generated">
            <a:extLst>
              <a:ext uri="{FF2B5EF4-FFF2-40B4-BE49-F238E27FC236}">
                <a16:creationId xmlns:a16="http://schemas.microsoft.com/office/drawing/2014/main" id="{DC10ACC3-FEF9-14B6-C123-A6D7E0A7931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635201" y="5180134"/>
            <a:ext cx="1466285" cy="1322060"/>
          </a:xfrm>
          <a:prstGeom prst="rect">
            <a:avLst/>
          </a:prstGeom>
        </p:spPr>
      </p:pic>
    </p:spTree>
    <p:custDataLst>
      <p:tags r:id="rId1"/>
    </p:custDataLst>
    <p:extLst>
      <p:ext uri="{BB962C8B-B14F-4D97-AF65-F5344CB8AC3E}">
        <p14:creationId xmlns:p14="http://schemas.microsoft.com/office/powerpoint/2010/main" val="62184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70" name="Obrázek 69">
            <a:extLst>
              <a:ext uri="{FF2B5EF4-FFF2-40B4-BE49-F238E27FC236}">
                <a16:creationId xmlns:a16="http://schemas.microsoft.com/office/drawing/2014/main" id="{C47085E6-A0B1-4DDB-ABBF-AA02B07AFA3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60988" y="979128"/>
            <a:ext cx="2604407" cy="2121944"/>
          </a:xfrm>
          <a:prstGeom prst="rect">
            <a:avLst/>
          </a:prstGeom>
        </p:spPr>
      </p:pic>
      <p:pic>
        <p:nvPicPr>
          <p:cNvPr id="4" name="Obrázek 3">
            <a:extLst>
              <a:ext uri="{FF2B5EF4-FFF2-40B4-BE49-F238E27FC236}">
                <a16:creationId xmlns:a16="http://schemas.microsoft.com/office/drawing/2014/main" id="{628CE5C1-7823-4C29-B1EB-E571770BA31C}"/>
              </a:ext>
            </a:extLst>
          </p:cNvPr>
          <p:cNvPicPr>
            <a:picLocks noChangeAspect="1"/>
          </p:cNvPicPr>
          <p:nvPr/>
        </p:nvPicPr>
        <p:blipFill rotWithShape="1">
          <a:blip r:embed="rId5"/>
          <a:srcRect l="6641" t="21443" r="31999"/>
          <a:stretch/>
        </p:blipFill>
        <p:spPr>
          <a:xfrm>
            <a:off x="6124567" y="1805353"/>
            <a:ext cx="6058487" cy="5817343"/>
          </a:xfrm>
          <a:prstGeom prst="rect">
            <a:avLst/>
          </a:prstGeom>
        </p:spPr>
      </p:pic>
      <p:pic>
        <p:nvPicPr>
          <p:cNvPr id="6" name="Obrázek 5">
            <a:extLst>
              <a:ext uri="{FF2B5EF4-FFF2-40B4-BE49-F238E27FC236}">
                <a16:creationId xmlns:a16="http://schemas.microsoft.com/office/drawing/2014/main" id="{AE76FD92-C69B-4F68-9720-EA546C015513}"/>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2906312" y="-83414"/>
            <a:ext cx="2088146" cy="3679652"/>
          </a:xfrm>
          <a:prstGeom prst="rect">
            <a:avLst/>
          </a:prstGeom>
        </p:spPr>
      </p:pic>
      <p:sp>
        <p:nvSpPr>
          <p:cNvPr id="11" name="TextovéPole 10">
            <a:extLst>
              <a:ext uri="{FF2B5EF4-FFF2-40B4-BE49-F238E27FC236}">
                <a16:creationId xmlns:a16="http://schemas.microsoft.com/office/drawing/2014/main" id="{E302556C-59B5-4E1B-B400-977ED8FEA90C}"/>
              </a:ext>
            </a:extLst>
          </p:cNvPr>
          <p:cNvSpPr txBox="1"/>
          <p:nvPr/>
        </p:nvSpPr>
        <p:spPr>
          <a:xfrm>
            <a:off x="3180229" y="3214582"/>
            <a:ext cx="1186992" cy="523220"/>
          </a:xfrm>
          <a:prstGeom prst="rect">
            <a:avLst/>
          </a:prstGeom>
          <a:noFill/>
        </p:spPr>
        <p:txBody>
          <a:bodyPr wrap="none" rtlCol="0">
            <a:spAutoFit/>
          </a:bodyPr>
          <a:lstStyle/>
          <a:p>
            <a:r>
              <a:rPr lang="cs-CZ" sz="2800" dirty="0"/>
              <a:t>ARTIST</a:t>
            </a:r>
            <a:endParaRPr lang="en-US" sz="2800" dirty="0"/>
          </a:p>
        </p:txBody>
      </p:sp>
      <p:grpSp>
        <p:nvGrpSpPr>
          <p:cNvPr id="59" name="Skupina 58">
            <a:extLst>
              <a:ext uri="{FF2B5EF4-FFF2-40B4-BE49-F238E27FC236}">
                <a16:creationId xmlns:a16="http://schemas.microsoft.com/office/drawing/2014/main" id="{0DF341DF-065F-4791-9DDB-26A19DF289CE}"/>
              </a:ext>
            </a:extLst>
          </p:cNvPr>
          <p:cNvGrpSpPr/>
          <p:nvPr/>
        </p:nvGrpSpPr>
        <p:grpSpPr>
          <a:xfrm>
            <a:off x="7201233" y="1711894"/>
            <a:ext cx="1559581" cy="3442244"/>
            <a:chOff x="6328604" y="1711894"/>
            <a:chExt cx="1559581" cy="3442244"/>
          </a:xfrm>
        </p:grpSpPr>
        <p:cxnSp>
          <p:nvCxnSpPr>
            <p:cNvPr id="15" name="Přímá spojnice 14">
              <a:extLst>
                <a:ext uri="{FF2B5EF4-FFF2-40B4-BE49-F238E27FC236}">
                  <a16:creationId xmlns:a16="http://schemas.microsoft.com/office/drawing/2014/main" id="{239E2C14-3605-4A05-97B1-89F9150E49B5}"/>
                </a:ext>
              </a:extLst>
            </p:cNvPr>
            <p:cNvCxnSpPr>
              <a:cxnSpLocks/>
            </p:cNvCxnSpPr>
            <p:nvPr/>
          </p:nvCxnSpPr>
          <p:spPr>
            <a:xfrm flipH="1" flipV="1">
              <a:off x="7477402" y="2040100"/>
              <a:ext cx="61974" cy="1739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Přímá spojnice 28">
              <a:extLst>
                <a:ext uri="{FF2B5EF4-FFF2-40B4-BE49-F238E27FC236}">
                  <a16:creationId xmlns:a16="http://schemas.microsoft.com/office/drawing/2014/main" id="{11B35A5D-6172-4E37-9D12-F595BF8A619A}"/>
                </a:ext>
              </a:extLst>
            </p:cNvPr>
            <p:cNvCxnSpPr>
              <a:cxnSpLocks/>
            </p:cNvCxnSpPr>
            <p:nvPr/>
          </p:nvCxnSpPr>
          <p:spPr>
            <a:xfrm flipH="1" flipV="1">
              <a:off x="7387930" y="2040100"/>
              <a:ext cx="61974" cy="2122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31">
              <a:extLst>
                <a:ext uri="{FF2B5EF4-FFF2-40B4-BE49-F238E27FC236}">
                  <a16:creationId xmlns:a16="http://schemas.microsoft.com/office/drawing/2014/main" id="{44C3AFD0-E762-43B2-984A-EAFAF836D56D}"/>
                </a:ext>
              </a:extLst>
            </p:cNvPr>
            <p:cNvCxnSpPr>
              <a:cxnSpLocks/>
            </p:cNvCxnSpPr>
            <p:nvPr/>
          </p:nvCxnSpPr>
          <p:spPr>
            <a:xfrm flipH="1" flipV="1">
              <a:off x="7292559" y="2051898"/>
              <a:ext cx="61974" cy="2122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Přímá spojnice 32">
              <a:extLst>
                <a:ext uri="{FF2B5EF4-FFF2-40B4-BE49-F238E27FC236}">
                  <a16:creationId xmlns:a16="http://schemas.microsoft.com/office/drawing/2014/main" id="{D69BE397-9D96-4053-BA21-195C9BDF144E}"/>
                </a:ext>
              </a:extLst>
            </p:cNvPr>
            <p:cNvCxnSpPr>
              <a:cxnSpLocks/>
            </p:cNvCxnSpPr>
            <p:nvPr/>
          </p:nvCxnSpPr>
          <p:spPr>
            <a:xfrm flipH="1" flipV="1">
              <a:off x="7219973" y="2051898"/>
              <a:ext cx="56887" cy="2181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Přímá spojnice 34">
              <a:extLst>
                <a:ext uri="{FF2B5EF4-FFF2-40B4-BE49-F238E27FC236}">
                  <a16:creationId xmlns:a16="http://schemas.microsoft.com/office/drawing/2014/main" id="{D0E08185-1F9D-40F1-8C2F-A6E3572D7E95}"/>
                </a:ext>
              </a:extLst>
            </p:cNvPr>
            <p:cNvCxnSpPr>
              <a:cxnSpLocks/>
            </p:cNvCxnSpPr>
            <p:nvPr/>
          </p:nvCxnSpPr>
          <p:spPr>
            <a:xfrm flipH="1" flipV="1">
              <a:off x="7117892" y="2051898"/>
              <a:ext cx="56888" cy="2275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Přímá spojnice 36">
              <a:extLst>
                <a:ext uri="{FF2B5EF4-FFF2-40B4-BE49-F238E27FC236}">
                  <a16:creationId xmlns:a16="http://schemas.microsoft.com/office/drawing/2014/main" id="{A7A5F5FB-207D-4396-AF00-37452A70B2D0}"/>
                </a:ext>
              </a:extLst>
            </p:cNvPr>
            <p:cNvCxnSpPr>
              <a:cxnSpLocks/>
            </p:cNvCxnSpPr>
            <p:nvPr/>
          </p:nvCxnSpPr>
          <p:spPr>
            <a:xfrm flipH="1" flipV="1">
              <a:off x="6992209" y="2057797"/>
              <a:ext cx="56888" cy="2275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Přímá spojnice 37">
              <a:extLst>
                <a:ext uri="{FF2B5EF4-FFF2-40B4-BE49-F238E27FC236}">
                  <a16:creationId xmlns:a16="http://schemas.microsoft.com/office/drawing/2014/main" id="{1F088E31-65C3-4459-BC37-48A59ED73CEE}"/>
                </a:ext>
              </a:extLst>
            </p:cNvPr>
            <p:cNvCxnSpPr>
              <a:cxnSpLocks/>
            </p:cNvCxnSpPr>
            <p:nvPr/>
          </p:nvCxnSpPr>
          <p:spPr>
            <a:xfrm flipH="1" flipV="1">
              <a:off x="6783934" y="2081393"/>
              <a:ext cx="56888" cy="2275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Přímá spojnice 38">
              <a:extLst>
                <a:ext uri="{FF2B5EF4-FFF2-40B4-BE49-F238E27FC236}">
                  <a16:creationId xmlns:a16="http://schemas.microsoft.com/office/drawing/2014/main" id="{7092BC16-BB67-40E0-BF21-6869EE43BE61}"/>
                </a:ext>
              </a:extLst>
            </p:cNvPr>
            <p:cNvCxnSpPr>
              <a:cxnSpLocks/>
            </p:cNvCxnSpPr>
            <p:nvPr/>
          </p:nvCxnSpPr>
          <p:spPr>
            <a:xfrm flipH="1" flipV="1">
              <a:off x="6722939" y="1988082"/>
              <a:ext cx="68889" cy="2522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Přímá spojnice 40">
              <a:extLst>
                <a:ext uri="{FF2B5EF4-FFF2-40B4-BE49-F238E27FC236}">
                  <a16:creationId xmlns:a16="http://schemas.microsoft.com/office/drawing/2014/main" id="{941E62DD-642C-466B-A97A-D2D76A415CB7}"/>
                </a:ext>
              </a:extLst>
            </p:cNvPr>
            <p:cNvCxnSpPr>
              <a:cxnSpLocks/>
            </p:cNvCxnSpPr>
            <p:nvPr/>
          </p:nvCxnSpPr>
          <p:spPr>
            <a:xfrm flipH="1" flipV="1">
              <a:off x="6585253" y="2030452"/>
              <a:ext cx="68889" cy="2522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Přímá spojnice 41">
              <a:extLst>
                <a:ext uri="{FF2B5EF4-FFF2-40B4-BE49-F238E27FC236}">
                  <a16:creationId xmlns:a16="http://schemas.microsoft.com/office/drawing/2014/main" id="{2F613268-25AD-4439-932F-922F7BDB936D}"/>
                </a:ext>
              </a:extLst>
            </p:cNvPr>
            <p:cNvCxnSpPr>
              <a:cxnSpLocks/>
            </p:cNvCxnSpPr>
            <p:nvPr/>
          </p:nvCxnSpPr>
          <p:spPr>
            <a:xfrm flipH="1" flipV="1">
              <a:off x="6447568" y="2072823"/>
              <a:ext cx="86542" cy="2089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Přímá spojnice 43">
              <a:extLst>
                <a:ext uri="{FF2B5EF4-FFF2-40B4-BE49-F238E27FC236}">
                  <a16:creationId xmlns:a16="http://schemas.microsoft.com/office/drawing/2014/main" id="{CADE06C9-BC7E-470F-A464-38B9A82D6FE1}"/>
                </a:ext>
              </a:extLst>
            </p:cNvPr>
            <p:cNvCxnSpPr>
              <a:cxnSpLocks/>
            </p:cNvCxnSpPr>
            <p:nvPr/>
          </p:nvCxnSpPr>
          <p:spPr>
            <a:xfrm flipH="1" flipV="1">
              <a:off x="6328604" y="2072823"/>
              <a:ext cx="126811" cy="23356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Přímá spojnice 45">
              <a:extLst>
                <a:ext uri="{FF2B5EF4-FFF2-40B4-BE49-F238E27FC236}">
                  <a16:creationId xmlns:a16="http://schemas.microsoft.com/office/drawing/2014/main" id="{4D2D61FD-3B97-490D-B796-E4370A013190}"/>
                </a:ext>
              </a:extLst>
            </p:cNvPr>
            <p:cNvCxnSpPr>
              <a:cxnSpLocks/>
            </p:cNvCxnSpPr>
            <p:nvPr/>
          </p:nvCxnSpPr>
          <p:spPr>
            <a:xfrm flipH="1" flipV="1">
              <a:off x="6845490" y="1834701"/>
              <a:ext cx="83359" cy="3170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Přímá spojnice 48">
              <a:extLst>
                <a:ext uri="{FF2B5EF4-FFF2-40B4-BE49-F238E27FC236}">
                  <a16:creationId xmlns:a16="http://schemas.microsoft.com/office/drawing/2014/main" id="{D8C6DB56-2EC6-4DAF-92A9-EE5925EF64F9}"/>
                </a:ext>
              </a:extLst>
            </p:cNvPr>
            <p:cNvCxnSpPr>
              <a:cxnSpLocks/>
            </p:cNvCxnSpPr>
            <p:nvPr/>
          </p:nvCxnSpPr>
          <p:spPr>
            <a:xfrm flipH="1" flipV="1">
              <a:off x="7804826" y="1711894"/>
              <a:ext cx="83359" cy="3170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Přímá spojnice 49">
              <a:extLst>
                <a:ext uri="{FF2B5EF4-FFF2-40B4-BE49-F238E27FC236}">
                  <a16:creationId xmlns:a16="http://schemas.microsoft.com/office/drawing/2014/main" id="{04953B24-7475-4F04-9201-0CBC539835F5}"/>
                </a:ext>
              </a:extLst>
            </p:cNvPr>
            <p:cNvCxnSpPr>
              <a:cxnSpLocks/>
            </p:cNvCxnSpPr>
            <p:nvPr/>
          </p:nvCxnSpPr>
          <p:spPr>
            <a:xfrm flipH="1" flipV="1">
              <a:off x="7716799" y="1805353"/>
              <a:ext cx="57043" cy="2488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Přímá spojnice 51">
              <a:extLst>
                <a:ext uri="{FF2B5EF4-FFF2-40B4-BE49-F238E27FC236}">
                  <a16:creationId xmlns:a16="http://schemas.microsoft.com/office/drawing/2014/main" id="{8CAC311D-E5C7-4C0D-A0D8-4CA379849282}"/>
                </a:ext>
              </a:extLst>
            </p:cNvPr>
            <p:cNvCxnSpPr>
              <a:cxnSpLocks/>
            </p:cNvCxnSpPr>
            <p:nvPr/>
          </p:nvCxnSpPr>
          <p:spPr>
            <a:xfrm flipH="1" flipV="1">
              <a:off x="7043172" y="1973994"/>
              <a:ext cx="94004" cy="3180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Šipka: dolů 53">
            <a:extLst>
              <a:ext uri="{FF2B5EF4-FFF2-40B4-BE49-F238E27FC236}">
                <a16:creationId xmlns:a16="http://schemas.microsoft.com/office/drawing/2014/main" id="{05C93230-5579-46E6-BB5A-F0C61F096C0B}"/>
              </a:ext>
            </a:extLst>
          </p:cNvPr>
          <p:cNvSpPr/>
          <p:nvPr/>
        </p:nvSpPr>
        <p:spPr>
          <a:xfrm rot="18994395">
            <a:off x="9498847" y="1600888"/>
            <a:ext cx="405756" cy="2389407"/>
          </a:xfrm>
          <a:prstGeom prst="down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bdélník: se zakulacenými rohy 16">
            <a:extLst>
              <a:ext uri="{FF2B5EF4-FFF2-40B4-BE49-F238E27FC236}">
                <a16:creationId xmlns:a16="http://schemas.microsoft.com/office/drawing/2014/main" id="{2A5D4B21-C502-4F6F-88F1-EDBD64F53F00}"/>
              </a:ext>
            </a:extLst>
          </p:cNvPr>
          <p:cNvSpPr/>
          <p:nvPr/>
        </p:nvSpPr>
        <p:spPr>
          <a:xfrm>
            <a:off x="7041569" y="1659599"/>
            <a:ext cx="2011680" cy="460150"/>
          </a:xfrm>
          <a:prstGeom prst="roundRect">
            <a:avLst>
              <a:gd name="adj" fmla="val 29488"/>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Simulation</a:t>
            </a:r>
            <a:r>
              <a:rPr lang="cs-CZ" dirty="0"/>
              <a:t> model</a:t>
            </a:r>
            <a:endParaRPr lang="en-US" dirty="0"/>
          </a:p>
        </p:txBody>
      </p:sp>
      <p:sp>
        <p:nvSpPr>
          <p:cNvPr id="55" name="Obdélník: se zakulacenými rohy 54">
            <a:extLst>
              <a:ext uri="{FF2B5EF4-FFF2-40B4-BE49-F238E27FC236}">
                <a16:creationId xmlns:a16="http://schemas.microsoft.com/office/drawing/2014/main" id="{AE1939E1-4E17-4106-8EC2-303D8DD708B4}"/>
              </a:ext>
            </a:extLst>
          </p:cNvPr>
          <p:cNvSpPr/>
          <p:nvPr/>
        </p:nvSpPr>
        <p:spPr>
          <a:xfrm>
            <a:off x="7583588" y="5438264"/>
            <a:ext cx="2011680" cy="460150"/>
          </a:xfrm>
          <a:prstGeom prst="roundRect">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Graphics</a:t>
            </a:r>
            <a:endParaRPr lang="en-US" dirty="0"/>
          </a:p>
        </p:txBody>
      </p:sp>
      <p:sp>
        <p:nvSpPr>
          <p:cNvPr id="57" name="TextovéPole 56">
            <a:extLst>
              <a:ext uri="{FF2B5EF4-FFF2-40B4-BE49-F238E27FC236}">
                <a16:creationId xmlns:a16="http://schemas.microsoft.com/office/drawing/2014/main" id="{DE65E3B5-A132-4524-8139-E960238F84D7}"/>
              </a:ext>
            </a:extLst>
          </p:cNvPr>
          <p:cNvSpPr txBox="1"/>
          <p:nvPr/>
        </p:nvSpPr>
        <p:spPr>
          <a:xfrm>
            <a:off x="589523" y="3420631"/>
            <a:ext cx="1779846" cy="523220"/>
          </a:xfrm>
          <a:prstGeom prst="rect">
            <a:avLst/>
          </a:prstGeom>
          <a:noFill/>
        </p:spPr>
        <p:txBody>
          <a:bodyPr wrap="none" rtlCol="0">
            <a:spAutoFit/>
          </a:bodyPr>
          <a:lstStyle/>
          <a:p>
            <a:r>
              <a:rPr lang="cs-CZ" sz="2800" dirty="0"/>
              <a:t>EDUCATOR</a:t>
            </a:r>
            <a:endParaRPr lang="en-US" sz="2800" dirty="0"/>
          </a:p>
        </p:txBody>
      </p:sp>
      <p:sp>
        <p:nvSpPr>
          <p:cNvPr id="56" name="Obdélník: se zakulacenými rohy 55">
            <a:extLst>
              <a:ext uri="{FF2B5EF4-FFF2-40B4-BE49-F238E27FC236}">
                <a16:creationId xmlns:a16="http://schemas.microsoft.com/office/drawing/2014/main" id="{E029D343-0162-4ABE-8DFB-BD3B1D5E9798}"/>
              </a:ext>
            </a:extLst>
          </p:cNvPr>
          <p:cNvSpPr/>
          <p:nvPr/>
        </p:nvSpPr>
        <p:spPr>
          <a:xfrm>
            <a:off x="658118" y="3096481"/>
            <a:ext cx="1589979" cy="384892"/>
          </a:xfrm>
          <a:prstGeom prst="roundRect">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Study text</a:t>
            </a:r>
            <a:endParaRPr lang="en-US" dirty="0"/>
          </a:p>
        </p:txBody>
      </p:sp>
      <p:sp>
        <p:nvSpPr>
          <p:cNvPr id="66" name="Nadpis 6">
            <a:extLst>
              <a:ext uri="{FF2B5EF4-FFF2-40B4-BE49-F238E27FC236}">
                <a16:creationId xmlns:a16="http://schemas.microsoft.com/office/drawing/2014/main" id="{4A1F237E-3B86-4E20-9BB7-AD1C56372F87}"/>
              </a:ext>
            </a:extLst>
          </p:cNvPr>
          <p:cNvSpPr>
            <a:spLocks noGrp="1"/>
          </p:cNvSpPr>
          <p:nvPr>
            <p:ph type="title"/>
          </p:nvPr>
        </p:nvSpPr>
        <p:spPr>
          <a:xfrm>
            <a:off x="5756970" y="-40070"/>
            <a:ext cx="6962490" cy="1325563"/>
          </a:xfrm>
        </p:spPr>
        <p:txBody>
          <a:bodyPr/>
          <a:lstStyle/>
          <a:p>
            <a:pPr algn="ctr"/>
            <a:r>
              <a:rPr lang="cs-CZ" b="1" dirty="0" err="1">
                <a:solidFill>
                  <a:srgbClr val="FF0000"/>
                </a:solidFill>
              </a:rPr>
              <a:t>How</a:t>
            </a:r>
            <a:r>
              <a:rPr lang="cs-CZ" b="1" dirty="0">
                <a:solidFill>
                  <a:srgbClr val="FF0000"/>
                </a:solidFill>
              </a:rPr>
              <a:t> to </a:t>
            </a:r>
            <a:r>
              <a:rPr lang="cs-CZ" b="1" dirty="0" err="1">
                <a:solidFill>
                  <a:srgbClr val="FF0000"/>
                </a:solidFill>
              </a:rPr>
              <a:t>create</a:t>
            </a:r>
            <a:r>
              <a:rPr lang="cs-CZ" b="1" dirty="0">
                <a:solidFill>
                  <a:srgbClr val="FF0000"/>
                </a:solidFill>
              </a:rPr>
              <a:t> </a:t>
            </a:r>
            <a:r>
              <a:rPr lang="cs-CZ" b="1" dirty="0" err="1">
                <a:solidFill>
                  <a:srgbClr val="FF0000"/>
                </a:solidFill>
              </a:rPr>
              <a:t>Interactive</a:t>
            </a:r>
            <a:r>
              <a:rPr lang="cs-CZ" b="1" dirty="0">
                <a:solidFill>
                  <a:srgbClr val="FF0000"/>
                </a:solidFill>
              </a:rPr>
              <a:t> </a:t>
            </a:r>
            <a:r>
              <a:rPr lang="cs-CZ" b="1" dirty="0" err="1">
                <a:solidFill>
                  <a:srgbClr val="FF0000"/>
                </a:solidFill>
              </a:rPr>
              <a:t>Simulation</a:t>
            </a:r>
            <a:r>
              <a:rPr lang="cs-CZ" b="1" dirty="0">
                <a:solidFill>
                  <a:srgbClr val="FF0000"/>
                </a:solidFill>
              </a:rPr>
              <a:t> </a:t>
            </a:r>
            <a:r>
              <a:rPr lang="cs-CZ" b="1" dirty="0" err="1">
                <a:solidFill>
                  <a:srgbClr val="FF0000"/>
                </a:solidFill>
              </a:rPr>
              <a:t>Texbooks</a:t>
            </a:r>
            <a:r>
              <a:rPr lang="cs-CZ" b="1" dirty="0">
                <a:solidFill>
                  <a:srgbClr val="FF0000"/>
                </a:solidFill>
              </a:rPr>
              <a:t>?</a:t>
            </a:r>
            <a:endParaRPr lang="en-US" b="1" dirty="0">
              <a:solidFill>
                <a:srgbClr val="FF0000"/>
              </a:solidFill>
            </a:endParaRPr>
          </a:p>
        </p:txBody>
      </p:sp>
      <p:sp>
        <p:nvSpPr>
          <p:cNvPr id="68" name="TextovéPole 67">
            <a:extLst>
              <a:ext uri="{FF2B5EF4-FFF2-40B4-BE49-F238E27FC236}">
                <a16:creationId xmlns:a16="http://schemas.microsoft.com/office/drawing/2014/main" id="{134AF1DE-FCCA-40F1-8E20-0935509944F9}"/>
              </a:ext>
            </a:extLst>
          </p:cNvPr>
          <p:cNvSpPr txBox="1"/>
          <p:nvPr/>
        </p:nvSpPr>
        <p:spPr>
          <a:xfrm>
            <a:off x="-117511" y="146485"/>
            <a:ext cx="3297740" cy="954107"/>
          </a:xfrm>
          <a:prstGeom prst="rect">
            <a:avLst/>
          </a:prstGeom>
          <a:noFill/>
        </p:spPr>
        <p:txBody>
          <a:bodyPr wrap="square" rtlCol="0">
            <a:spAutoFit/>
          </a:bodyPr>
          <a:lstStyle/>
          <a:p>
            <a:pPr algn="ctr"/>
            <a:r>
              <a:rPr lang="cs-CZ" sz="2800" b="1" dirty="0">
                <a:solidFill>
                  <a:srgbClr val="FF0000"/>
                </a:solidFill>
              </a:rPr>
              <a:t>MULTIDISCIPLINARY COOPERATION</a:t>
            </a:r>
            <a:endParaRPr lang="en-US" sz="2800" b="1" dirty="0">
              <a:solidFill>
                <a:srgbClr val="FF0000"/>
              </a:solidFill>
            </a:endParaRPr>
          </a:p>
        </p:txBody>
      </p:sp>
      <p:grpSp>
        <p:nvGrpSpPr>
          <p:cNvPr id="2" name="Group 1">
            <a:extLst>
              <a:ext uri="{FF2B5EF4-FFF2-40B4-BE49-F238E27FC236}">
                <a16:creationId xmlns:a16="http://schemas.microsoft.com/office/drawing/2014/main" id="{F0DFC104-F055-46C9-0D8A-EB80B9FB73CA}"/>
              </a:ext>
            </a:extLst>
          </p:cNvPr>
          <p:cNvGrpSpPr/>
          <p:nvPr/>
        </p:nvGrpSpPr>
        <p:grpSpPr>
          <a:xfrm>
            <a:off x="251208" y="3988310"/>
            <a:ext cx="2526399" cy="2925860"/>
            <a:chOff x="205097" y="5078299"/>
            <a:chExt cx="2426676" cy="2593070"/>
          </a:xfrm>
        </p:grpSpPr>
        <p:pic>
          <p:nvPicPr>
            <p:cNvPr id="36" name="Obrázek 7" descr="Obsah obrázku text, počítač, stůl&#10;&#10;Popis byl vytvořen automaticky">
              <a:extLst>
                <a:ext uri="{FF2B5EF4-FFF2-40B4-BE49-F238E27FC236}">
                  <a16:creationId xmlns:a16="http://schemas.microsoft.com/office/drawing/2014/main" id="{E3088B2A-781F-5591-B5F3-8263A86F4B21}"/>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4259" t="22379" b="24931"/>
            <a:stretch/>
          </p:blipFill>
          <p:spPr>
            <a:xfrm>
              <a:off x="276513" y="5078299"/>
              <a:ext cx="2283845" cy="2144849"/>
            </a:xfrm>
            <a:prstGeom prst="rect">
              <a:avLst/>
            </a:prstGeom>
          </p:spPr>
        </p:pic>
        <p:sp>
          <p:nvSpPr>
            <p:cNvPr id="40" name="TextBox 39">
              <a:extLst>
                <a:ext uri="{FF2B5EF4-FFF2-40B4-BE49-F238E27FC236}">
                  <a16:creationId xmlns:a16="http://schemas.microsoft.com/office/drawing/2014/main" id="{AC33A3D9-E149-5D7E-AE93-31A68E1CD25C}"/>
                </a:ext>
              </a:extLst>
            </p:cNvPr>
            <p:cNvSpPr txBox="1"/>
            <p:nvPr/>
          </p:nvSpPr>
          <p:spPr>
            <a:xfrm>
              <a:off x="205097" y="7209704"/>
              <a:ext cx="2426676" cy="461665"/>
            </a:xfrm>
            <a:prstGeom prst="rect">
              <a:avLst/>
            </a:prstGeom>
            <a:noFill/>
          </p:spPr>
          <p:txBody>
            <a:bodyPr wrap="square" rtlCol="0">
              <a:spAutoFit/>
            </a:bodyPr>
            <a:lstStyle/>
            <a:p>
              <a:pPr algn="ctr"/>
              <a:r>
                <a:rPr lang="cs-CZ" sz="2800" dirty="0"/>
                <a:t>PROGRAMMER</a:t>
              </a:r>
            </a:p>
          </p:txBody>
        </p:sp>
      </p:grpSp>
      <p:grpSp>
        <p:nvGrpSpPr>
          <p:cNvPr id="3" name="Group 2">
            <a:extLst>
              <a:ext uri="{FF2B5EF4-FFF2-40B4-BE49-F238E27FC236}">
                <a16:creationId xmlns:a16="http://schemas.microsoft.com/office/drawing/2014/main" id="{A3BBA8E2-0F68-8045-1307-FC00F8559FFA}"/>
              </a:ext>
            </a:extLst>
          </p:cNvPr>
          <p:cNvGrpSpPr/>
          <p:nvPr/>
        </p:nvGrpSpPr>
        <p:grpSpPr>
          <a:xfrm>
            <a:off x="2441352" y="3564066"/>
            <a:ext cx="3073463" cy="3352410"/>
            <a:chOff x="2441352" y="3564066"/>
            <a:chExt cx="3073463" cy="3352410"/>
          </a:xfrm>
        </p:grpSpPr>
        <p:pic>
          <p:nvPicPr>
            <p:cNvPr id="43" name="Obrázek 3">
              <a:extLst>
                <a:ext uri="{FF2B5EF4-FFF2-40B4-BE49-F238E27FC236}">
                  <a16:creationId xmlns:a16="http://schemas.microsoft.com/office/drawing/2014/main" id="{0E747D4B-B73D-2669-2058-102A7B65E319}"/>
                </a:ext>
              </a:extLst>
            </p:cNvPr>
            <p:cNvPicPr>
              <a:picLocks noChangeAspect="1"/>
            </p:cNvPicPr>
            <p:nvPr/>
          </p:nvPicPr>
          <p:blipFill>
            <a:blip r:embed="rId8">
              <a:clrChange>
                <a:clrFrom>
                  <a:srgbClr val="DEE7E9"/>
                </a:clrFrom>
                <a:clrTo>
                  <a:srgbClr val="DEE7E9">
                    <a:alpha val="0"/>
                  </a:srgbClr>
                </a:clrTo>
              </a:clrChange>
            </a:blip>
            <a:stretch>
              <a:fillRect/>
            </a:stretch>
          </p:blipFill>
          <p:spPr>
            <a:xfrm>
              <a:off x="2441352" y="3564066"/>
              <a:ext cx="3073463" cy="3148427"/>
            </a:xfrm>
            <a:prstGeom prst="rect">
              <a:avLst/>
            </a:prstGeom>
          </p:spPr>
        </p:pic>
        <p:sp>
          <p:nvSpPr>
            <p:cNvPr id="10" name="TextovéPole 9">
              <a:extLst>
                <a:ext uri="{FF2B5EF4-FFF2-40B4-BE49-F238E27FC236}">
                  <a16:creationId xmlns:a16="http://schemas.microsoft.com/office/drawing/2014/main" id="{960E8646-3EB4-44B5-A67A-ECF4701D79BE}"/>
                </a:ext>
              </a:extLst>
            </p:cNvPr>
            <p:cNvSpPr txBox="1"/>
            <p:nvPr/>
          </p:nvSpPr>
          <p:spPr>
            <a:xfrm>
              <a:off x="3051741" y="6393256"/>
              <a:ext cx="1797287" cy="523220"/>
            </a:xfrm>
            <a:prstGeom prst="rect">
              <a:avLst/>
            </a:prstGeom>
            <a:noFill/>
          </p:spPr>
          <p:txBody>
            <a:bodyPr wrap="none" rtlCol="0">
              <a:spAutoFit/>
            </a:bodyPr>
            <a:lstStyle/>
            <a:p>
              <a:r>
                <a:rPr lang="cs-CZ" sz="2800" dirty="0"/>
                <a:t>MODELLER</a:t>
              </a:r>
              <a:endParaRPr lang="en-US" sz="2800" dirty="0"/>
            </a:p>
          </p:txBody>
        </p:sp>
      </p:grpSp>
      <p:sp>
        <p:nvSpPr>
          <p:cNvPr id="45" name="Obdélník: se zakulacenými rohy 55">
            <a:extLst>
              <a:ext uri="{FF2B5EF4-FFF2-40B4-BE49-F238E27FC236}">
                <a16:creationId xmlns:a16="http://schemas.microsoft.com/office/drawing/2014/main" id="{4511A740-3E19-201C-B92B-C745F19209DD}"/>
              </a:ext>
            </a:extLst>
          </p:cNvPr>
          <p:cNvSpPr/>
          <p:nvPr/>
        </p:nvSpPr>
        <p:spPr>
          <a:xfrm>
            <a:off x="4190894" y="4364819"/>
            <a:ext cx="1627509" cy="523219"/>
          </a:xfrm>
          <a:prstGeom prst="roundRect">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Mathematical</a:t>
            </a:r>
            <a:r>
              <a:rPr lang="cs-CZ" dirty="0"/>
              <a:t> model</a:t>
            </a:r>
            <a:endParaRPr lang="en-US" dirty="0"/>
          </a:p>
        </p:txBody>
      </p:sp>
      <p:sp>
        <p:nvSpPr>
          <p:cNvPr id="47" name="Obdélník: se zakulacenými rohy 54">
            <a:extLst>
              <a:ext uri="{FF2B5EF4-FFF2-40B4-BE49-F238E27FC236}">
                <a16:creationId xmlns:a16="http://schemas.microsoft.com/office/drawing/2014/main" id="{58B29120-6854-9C9F-3490-2293F8B2CE98}"/>
              </a:ext>
            </a:extLst>
          </p:cNvPr>
          <p:cNvSpPr/>
          <p:nvPr/>
        </p:nvSpPr>
        <p:spPr>
          <a:xfrm>
            <a:off x="3552549" y="25368"/>
            <a:ext cx="2011680" cy="460150"/>
          </a:xfrm>
          <a:prstGeom prst="roundRect">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Graphics</a:t>
            </a:r>
            <a:endParaRPr lang="en-US" dirty="0"/>
          </a:p>
        </p:txBody>
      </p:sp>
      <p:sp>
        <p:nvSpPr>
          <p:cNvPr id="48" name="Obdélník: se zakulacenými rohy 16">
            <a:extLst>
              <a:ext uri="{FF2B5EF4-FFF2-40B4-BE49-F238E27FC236}">
                <a16:creationId xmlns:a16="http://schemas.microsoft.com/office/drawing/2014/main" id="{7C03E703-4BF6-0044-3859-3260C93F2B9B}"/>
              </a:ext>
            </a:extLst>
          </p:cNvPr>
          <p:cNvSpPr/>
          <p:nvPr/>
        </p:nvSpPr>
        <p:spPr>
          <a:xfrm>
            <a:off x="472761" y="5955518"/>
            <a:ext cx="2117195" cy="553746"/>
          </a:xfrm>
          <a:prstGeom prst="roundRect">
            <a:avLst>
              <a:gd name="adj" fmla="val 29488"/>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Software </a:t>
            </a:r>
            <a:r>
              <a:rPr lang="cs-CZ" dirty="0" err="1"/>
              <a:t>for</a:t>
            </a:r>
            <a:r>
              <a:rPr lang="cs-CZ" dirty="0"/>
              <a:t> </a:t>
            </a:r>
            <a:r>
              <a:rPr lang="cs-CZ" dirty="0" err="1"/>
              <a:t>simulation</a:t>
            </a:r>
            <a:r>
              <a:rPr lang="cs-CZ" dirty="0"/>
              <a:t> model</a:t>
            </a:r>
            <a:endParaRPr lang="en-US" dirty="0"/>
          </a:p>
        </p:txBody>
      </p:sp>
      <p:pic>
        <p:nvPicPr>
          <p:cNvPr id="34" name="Obrázek 2">
            <a:extLst>
              <a:ext uri="{FF2B5EF4-FFF2-40B4-BE49-F238E27FC236}">
                <a16:creationId xmlns:a16="http://schemas.microsoft.com/office/drawing/2014/main" id="{E2862110-2BE4-B43F-5D23-4A97230418E6}"/>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478585" y="990968"/>
            <a:ext cx="1962767" cy="5843729"/>
          </a:xfrm>
          <a:prstGeom prst="rect">
            <a:avLst/>
          </a:prstGeom>
        </p:spPr>
      </p:pic>
    </p:spTree>
    <p:custDataLst>
      <p:tags r:id="rId1"/>
    </p:custDataLst>
    <p:extLst>
      <p:ext uri="{BB962C8B-B14F-4D97-AF65-F5344CB8AC3E}">
        <p14:creationId xmlns:p14="http://schemas.microsoft.com/office/powerpoint/2010/main" val="112152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4"/>
                                        </p:tgtEl>
                                      </p:cBhvr>
                                    </p:animEffect>
                                    <p:set>
                                      <p:cBhvr>
                                        <p:cTn id="31" dur="1" fill="hold">
                                          <p:stCondLst>
                                            <p:cond delay="499"/>
                                          </p:stCondLst>
                                        </p:cTn>
                                        <p:tgtEl>
                                          <p:spTgt spid="34"/>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0" presetClass="entr" presetSubtype="0"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fade">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7" grpId="0"/>
      <p:bldP spid="56" grpId="0" animBg="1"/>
      <p:bldP spid="68" grpId="0"/>
      <p:bldP spid="45" grpId="0" animBg="1"/>
      <p:bldP spid="47"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3F0E7993-9A6F-4D91-8456-03B7664B34C3}"/>
              </a:ext>
            </a:extLst>
          </p:cNvPr>
          <p:cNvPicPr>
            <a:picLocks noChangeAspect="1"/>
          </p:cNvPicPr>
          <p:nvPr/>
        </p:nvPicPr>
        <p:blipFill>
          <a:blip r:embed="rId4"/>
          <a:stretch>
            <a:fillRect/>
          </a:stretch>
        </p:blipFill>
        <p:spPr>
          <a:xfrm>
            <a:off x="31402" y="0"/>
            <a:ext cx="12192000" cy="6854653"/>
          </a:xfrm>
          <a:prstGeom prst="rect">
            <a:avLst/>
          </a:prstGeom>
        </p:spPr>
      </p:pic>
      <p:sp>
        <p:nvSpPr>
          <p:cNvPr id="2" name="Rectangle 1">
            <a:extLst>
              <a:ext uri="{FF2B5EF4-FFF2-40B4-BE49-F238E27FC236}">
                <a16:creationId xmlns:a16="http://schemas.microsoft.com/office/drawing/2014/main" id="{CBFA91C8-A765-60E0-B83F-4C6C1DD58E82}"/>
              </a:ext>
            </a:extLst>
          </p:cNvPr>
          <p:cNvSpPr/>
          <p:nvPr/>
        </p:nvSpPr>
        <p:spPr>
          <a:xfrm>
            <a:off x="3874168" y="3782728"/>
            <a:ext cx="4042611" cy="30719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7" descr="Obsah obrázku text, počítač, stůl&#10;&#10;Popis byl vytvořen automaticky">
            <a:extLst>
              <a:ext uri="{FF2B5EF4-FFF2-40B4-BE49-F238E27FC236}">
                <a16:creationId xmlns:a16="http://schemas.microsoft.com/office/drawing/2014/main" id="{587712EA-DFB1-5370-07ED-26280AA6C332}"/>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4259" t="22379" b="24931"/>
          <a:stretch/>
        </p:blipFill>
        <p:spPr>
          <a:xfrm>
            <a:off x="6134028" y="3864554"/>
            <a:ext cx="2283845" cy="2144849"/>
          </a:xfrm>
          <a:prstGeom prst="rect">
            <a:avLst/>
          </a:prstGeom>
        </p:spPr>
      </p:pic>
      <p:sp>
        <p:nvSpPr>
          <p:cNvPr id="4" name="TextBox 3">
            <a:extLst>
              <a:ext uri="{FF2B5EF4-FFF2-40B4-BE49-F238E27FC236}">
                <a16:creationId xmlns:a16="http://schemas.microsoft.com/office/drawing/2014/main" id="{6EF7BB83-3F99-67F8-B6C3-0AF17CA65687}"/>
              </a:ext>
            </a:extLst>
          </p:cNvPr>
          <p:cNvSpPr txBox="1"/>
          <p:nvPr/>
        </p:nvSpPr>
        <p:spPr>
          <a:xfrm>
            <a:off x="6062612" y="6009403"/>
            <a:ext cx="2426676" cy="769441"/>
          </a:xfrm>
          <a:prstGeom prst="rect">
            <a:avLst/>
          </a:prstGeom>
          <a:noFill/>
        </p:spPr>
        <p:txBody>
          <a:bodyPr wrap="square" rtlCol="0">
            <a:spAutoFit/>
          </a:bodyPr>
          <a:lstStyle/>
          <a:p>
            <a:pPr algn="ctr"/>
            <a:r>
              <a:rPr lang="cs-CZ" sz="2400" dirty="0"/>
              <a:t>PROGRAMMER</a:t>
            </a:r>
          </a:p>
          <a:p>
            <a:pPr algn="ctr"/>
            <a:r>
              <a:rPr lang="cs-CZ" sz="2000" dirty="0"/>
              <a:t>software</a:t>
            </a:r>
            <a:endParaRPr lang="en-US" sz="2000" dirty="0"/>
          </a:p>
        </p:txBody>
      </p:sp>
      <p:sp>
        <p:nvSpPr>
          <p:cNvPr id="6" name="TextBox 5">
            <a:extLst>
              <a:ext uri="{FF2B5EF4-FFF2-40B4-BE49-F238E27FC236}">
                <a16:creationId xmlns:a16="http://schemas.microsoft.com/office/drawing/2014/main" id="{2F0AC465-B5B2-9B8B-FCA2-F5E957376FA0}"/>
              </a:ext>
            </a:extLst>
          </p:cNvPr>
          <p:cNvSpPr txBox="1"/>
          <p:nvPr/>
        </p:nvSpPr>
        <p:spPr>
          <a:xfrm>
            <a:off x="3755052" y="6022624"/>
            <a:ext cx="2426676" cy="769441"/>
          </a:xfrm>
          <a:prstGeom prst="rect">
            <a:avLst/>
          </a:prstGeom>
          <a:noFill/>
        </p:spPr>
        <p:txBody>
          <a:bodyPr wrap="square" rtlCol="0">
            <a:spAutoFit/>
          </a:bodyPr>
          <a:lstStyle/>
          <a:p>
            <a:pPr algn="ctr"/>
            <a:r>
              <a:rPr lang="cs-CZ" sz="2400" dirty="0"/>
              <a:t>MODELLER</a:t>
            </a:r>
          </a:p>
          <a:p>
            <a:pPr algn="ctr"/>
            <a:r>
              <a:rPr lang="cs-CZ" sz="2000" dirty="0" err="1"/>
              <a:t>mathematical</a:t>
            </a:r>
            <a:r>
              <a:rPr lang="cs-CZ" sz="2000" dirty="0"/>
              <a:t> model</a:t>
            </a:r>
            <a:endParaRPr lang="en-US" sz="2000" dirty="0"/>
          </a:p>
        </p:txBody>
      </p:sp>
      <p:pic>
        <p:nvPicPr>
          <p:cNvPr id="8" name="Obrázek 3">
            <a:extLst>
              <a:ext uri="{FF2B5EF4-FFF2-40B4-BE49-F238E27FC236}">
                <a16:creationId xmlns:a16="http://schemas.microsoft.com/office/drawing/2014/main" id="{C0F6BF63-6889-E88F-A2C1-5FB0DF986A6A}"/>
              </a:ext>
            </a:extLst>
          </p:cNvPr>
          <p:cNvPicPr>
            <a:picLocks noChangeAspect="1"/>
          </p:cNvPicPr>
          <p:nvPr/>
        </p:nvPicPr>
        <p:blipFill>
          <a:blip r:embed="rId6">
            <a:clrChange>
              <a:clrFrom>
                <a:srgbClr val="DEE7E9"/>
              </a:clrFrom>
              <a:clrTo>
                <a:srgbClr val="DEE7E9">
                  <a:alpha val="0"/>
                </a:srgbClr>
              </a:clrTo>
            </a:clrChange>
          </a:blip>
          <a:stretch>
            <a:fillRect/>
          </a:stretch>
        </p:blipFill>
        <p:spPr>
          <a:xfrm>
            <a:off x="3824412" y="3821881"/>
            <a:ext cx="2430789" cy="2490078"/>
          </a:xfrm>
          <a:prstGeom prst="rect">
            <a:avLst/>
          </a:prstGeom>
        </p:spPr>
      </p:pic>
      <p:sp>
        <p:nvSpPr>
          <p:cNvPr id="5" name="TextBox 4">
            <a:hlinkClick r:id="rId7"/>
            <a:extLst>
              <a:ext uri="{FF2B5EF4-FFF2-40B4-BE49-F238E27FC236}">
                <a16:creationId xmlns:a16="http://schemas.microsoft.com/office/drawing/2014/main" id="{D4575806-B402-4D74-DF37-BD83C26A6B95}"/>
              </a:ext>
            </a:extLst>
          </p:cNvPr>
          <p:cNvSpPr txBox="1"/>
          <p:nvPr/>
        </p:nvSpPr>
        <p:spPr>
          <a:xfrm>
            <a:off x="3712962" y="248196"/>
            <a:ext cx="4699300" cy="523220"/>
          </a:xfrm>
          <a:prstGeom prst="rect">
            <a:avLst/>
          </a:prstGeom>
          <a:noFill/>
        </p:spPr>
        <p:txBody>
          <a:bodyPr wrap="none" rtlCol="0">
            <a:spAutoFit/>
          </a:bodyPr>
          <a:lstStyle/>
          <a:p>
            <a:r>
              <a:rPr lang="en-US" sz="2800" dirty="0">
                <a:solidFill>
                  <a:schemeClr val="accent1"/>
                </a:solidFill>
              </a:rPr>
              <a:t>https://bodylight.physiome.cz/</a:t>
            </a:r>
          </a:p>
        </p:txBody>
      </p:sp>
    </p:spTree>
    <p:custDataLst>
      <p:tags r:id="rId1"/>
    </p:custDataLst>
    <p:extLst>
      <p:ext uri="{BB962C8B-B14F-4D97-AF65-F5344CB8AC3E}">
        <p14:creationId xmlns:p14="http://schemas.microsoft.com/office/powerpoint/2010/main" val="389840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AF8F41CD-B0B2-4015-B8CF-36F5E93CD86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98866" y="1717961"/>
            <a:ext cx="1726499" cy="1598888"/>
          </a:xfrm>
          <a:prstGeom prst="rect">
            <a:avLst/>
          </a:prstGeom>
        </p:spPr>
      </p:pic>
      <p:pic>
        <p:nvPicPr>
          <p:cNvPr id="6" name="Obrázek 5">
            <a:extLst>
              <a:ext uri="{FF2B5EF4-FFF2-40B4-BE49-F238E27FC236}">
                <a16:creationId xmlns:a16="http://schemas.microsoft.com/office/drawing/2014/main" id="{AE76FD92-C69B-4F68-9720-EA546C0155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240233" y="-91990"/>
            <a:ext cx="2088146" cy="3679652"/>
          </a:xfrm>
          <a:prstGeom prst="rect">
            <a:avLst/>
          </a:prstGeom>
        </p:spPr>
      </p:pic>
      <p:sp>
        <p:nvSpPr>
          <p:cNvPr id="10" name="TextovéPole 9">
            <a:extLst>
              <a:ext uri="{FF2B5EF4-FFF2-40B4-BE49-F238E27FC236}">
                <a16:creationId xmlns:a16="http://schemas.microsoft.com/office/drawing/2014/main" id="{960E8646-3EB4-44B5-A67A-ECF4701D79BE}"/>
              </a:ext>
            </a:extLst>
          </p:cNvPr>
          <p:cNvSpPr txBox="1"/>
          <p:nvPr/>
        </p:nvSpPr>
        <p:spPr>
          <a:xfrm>
            <a:off x="1385662" y="6393920"/>
            <a:ext cx="1797287" cy="523220"/>
          </a:xfrm>
          <a:prstGeom prst="rect">
            <a:avLst/>
          </a:prstGeom>
          <a:noFill/>
        </p:spPr>
        <p:txBody>
          <a:bodyPr wrap="none" rtlCol="0">
            <a:spAutoFit/>
          </a:bodyPr>
          <a:lstStyle/>
          <a:p>
            <a:r>
              <a:rPr lang="cs-CZ" sz="2800" dirty="0"/>
              <a:t>MODELLER</a:t>
            </a:r>
            <a:endParaRPr lang="en-US" sz="2800" dirty="0"/>
          </a:p>
        </p:txBody>
      </p:sp>
      <p:sp>
        <p:nvSpPr>
          <p:cNvPr id="11" name="TextovéPole 10">
            <a:extLst>
              <a:ext uri="{FF2B5EF4-FFF2-40B4-BE49-F238E27FC236}">
                <a16:creationId xmlns:a16="http://schemas.microsoft.com/office/drawing/2014/main" id="{E302556C-59B5-4E1B-B400-977ED8FEA90C}"/>
              </a:ext>
            </a:extLst>
          </p:cNvPr>
          <p:cNvSpPr txBox="1"/>
          <p:nvPr/>
        </p:nvSpPr>
        <p:spPr>
          <a:xfrm>
            <a:off x="1513946" y="3326052"/>
            <a:ext cx="1186992" cy="523220"/>
          </a:xfrm>
          <a:prstGeom prst="rect">
            <a:avLst/>
          </a:prstGeom>
          <a:noFill/>
        </p:spPr>
        <p:txBody>
          <a:bodyPr wrap="none" rtlCol="0">
            <a:spAutoFit/>
          </a:bodyPr>
          <a:lstStyle/>
          <a:p>
            <a:r>
              <a:rPr lang="cs-CZ" sz="2800" dirty="0"/>
              <a:t>ARTIST</a:t>
            </a:r>
            <a:endParaRPr lang="en-US" sz="2800" dirty="0"/>
          </a:p>
        </p:txBody>
      </p:sp>
      <p:sp>
        <p:nvSpPr>
          <p:cNvPr id="40" name="TextovéPole 39">
            <a:extLst>
              <a:ext uri="{FF2B5EF4-FFF2-40B4-BE49-F238E27FC236}">
                <a16:creationId xmlns:a16="http://schemas.microsoft.com/office/drawing/2014/main" id="{D3FF2EBD-5A72-4F5D-BEFD-236611698C21}"/>
              </a:ext>
            </a:extLst>
          </p:cNvPr>
          <p:cNvSpPr txBox="1"/>
          <p:nvPr/>
        </p:nvSpPr>
        <p:spPr>
          <a:xfrm>
            <a:off x="8328864" y="2158058"/>
            <a:ext cx="2925801" cy="523220"/>
          </a:xfrm>
          <a:prstGeom prst="rect">
            <a:avLst/>
          </a:prstGeom>
          <a:noFill/>
        </p:spPr>
        <p:txBody>
          <a:bodyPr wrap="none" rtlCol="0">
            <a:spAutoFit/>
          </a:bodyPr>
          <a:lstStyle/>
          <a:p>
            <a:r>
              <a:rPr lang="cs-CZ" sz="2800" dirty="0" err="1"/>
              <a:t>JavaScript+HTML</a:t>
            </a:r>
            <a:r>
              <a:rPr lang="cs-CZ" sz="2800" dirty="0"/>
              <a:t> 5</a:t>
            </a:r>
            <a:endParaRPr lang="en-US" sz="2800" dirty="0"/>
          </a:p>
        </p:txBody>
      </p:sp>
      <p:sp>
        <p:nvSpPr>
          <p:cNvPr id="45" name="TextovéPole 44">
            <a:extLst>
              <a:ext uri="{FF2B5EF4-FFF2-40B4-BE49-F238E27FC236}">
                <a16:creationId xmlns:a16="http://schemas.microsoft.com/office/drawing/2014/main" id="{D3EBC975-0F6B-4208-8BA7-712CAEA139BF}"/>
              </a:ext>
            </a:extLst>
          </p:cNvPr>
          <p:cNvSpPr txBox="1"/>
          <p:nvPr/>
        </p:nvSpPr>
        <p:spPr>
          <a:xfrm>
            <a:off x="3412667" y="3577912"/>
            <a:ext cx="8504444" cy="523220"/>
          </a:xfrm>
          <a:prstGeom prst="rect">
            <a:avLst/>
          </a:prstGeom>
          <a:noFill/>
        </p:spPr>
        <p:txBody>
          <a:bodyPr wrap="none" rtlCol="0">
            <a:spAutoFit/>
          </a:bodyPr>
          <a:lstStyle/>
          <a:p>
            <a:r>
              <a:rPr lang="cs-CZ" sz="2800" b="1" dirty="0"/>
              <a:t>NEW TECHNOLOGY FOR SIMULATION MODEL CREATION</a:t>
            </a:r>
            <a:endParaRPr lang="en-US" sz="2800" b="1" dirty="0"/>
          </a:p>
        </p:txBody>
      </p:sp>
      <p:sp>
        <p:nvSpPr>
          <p:cNvPr id="16" name="Šipka: doprava 15">
            <a:extLst>
              <a:ext uri="{FF2B5EF4-FFF2-40B4-BE49-F238E27FC236}">
                <a16:creationId xmlns:a16="http://schemas.microsoft.com/office/drawing/2014/main" id="{AFA147B6-C12D-40D3-B4C3-053A9E7C37C7}"/>
              </a:ext>
            </a:extLst>
          </p:cNvPr>
          <p:cNvSpPr/>
          <p:nvPr/>
        </p:nvSpPr>
        <p:spPr>
          <a:xfrm>
            <a:off x="4036789" y="2297243"/>
            <a:ext cx="824765" cy="403814"/>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Šipka: doprava 47">
            <a:extLst>
              <a:ext uri="{FF2B5EF4-FFF2-40B4-BE49-F238E27FC236}">
                <a16:creationId xmlns:a16="http://schemas.microsoft.com/office/drawing/2014/main" id="{3B16161A-4C14-4B12-B022-0199F288F308}"/>
              </a:ext>
            </a:extLst>
          </p:cNvPr>
          <p:cNvSpPr/>
          <p:nvPr/>
        </p:nvSpPr>
        <p:spPr>
          <a:xfrm>
            <a:off x="3975458" y="5006844"/>
            <a:ext cx="824765" cy="403814"/>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Šipka: doprava 52">
            <a:extLst>
              <a:ext uri="{FF2B5EF4-FFF2-40B4-BE49-F238E27FC236}">
                <a16:creationId xmlns:a16="http://schemas.microsoft.com/office/drawing/2014/main" id="{6BCEE634-1B63-4205-AF26-1EAE7DC99062}"/>
              </a:ext>
            </a:extLst>
          </p:cNvPr>
          <p:cNvSpPr/>
          <p:nvPr/>
        </p:nvSpPr>
        <p:spPr>
          <a:xfrm>
            <a:off x="7000684" y="2237540"/>
            <a:ext cx="824765" cy="403814"/>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Obrázek 69">
            <a:extLst>
              <a:ext uri="{FF2B5EF4-FFF2-40B4-BE49-F238E27FC236}">
                <a16:creationId xmlns:a16="http://schemas.microsoft.com/office/drawing/2014/main" id="{A6A80111-F0AF-428D-A53C-CA820F379D53}"/>
              </a:ext>
            </a:extLst>
          </p:cNvPr>
          <p:cNvPicPr>
            <a:picLocks noChangeAspect="1"/>
          </p:cNvPicPr>
          <p:nvPr/>
        </p:nvPicPr>
        <p:blipFill>
          <a:blip r:embed="rId6"/>
          <a:stretch>
            <a:fillRect/>
          </a:stretch>
        </p:blipFill>
        <p:spPr>
          <a:xfrm>
            <a:off x="4779068" y="4579622"/>
            <a:ext cx="1577150" cy="1417594"/>
          </a:xfrm>
          <a:prstGeom prst="rect">
            <a:avLst/>
          </a:prstGeom>
        </p:spPr>
      </p:pic>
      <p:sp>
        <p:nvSpPr>
          <p:cNvPr id="71" name="TextovéPole 70">
            <a:extLst>
              <a:ext uri="{FF2B5EF4-FFF2-40B4-BE49-F238E27FC236}">
                <a16:creationId xmlns:a16="http://schemas.microsoft.com/office/drawing/2014/main" id="{57CD74CD-8833-46B1-85F8-747BB05616FE}"/>
              </a:ext>
            </a:extLst>
          </p:cNvPr>
          <p:cNvSpPr txBox="1"/>
          <p:nvPr/>
        </p:nvSpPr>
        <p:spPr>
          <a:xfrm>
            <a:off x="8244888" y="4791175"/>
            <a:ext cx="3634557" cy="954107"/>
          </a:xfrm>
          <a:prstGeom prst="rect">
            <a:avLst/>
          </a:prstGeom>
          <a:noFill/>
        </p:spPr>
        <p:txBody>
          <a:bodyPr wrap="square" rtlCol="0">
            <a:spAutoFit/>
          </a:bodyPr>
          <a:lstStyle/>
          <a:p>
            <a:r>
              <a:rPr lang="cs-CZ" sz="2800" dirty="0"/>
              <a:t>Source </a:t>
            </a:r>
            <a:r>
              <a:rPr lang="cs-CZ" sz="2800" dirty="0" err="1"/>
              <a:t>code</a:t>
            </a:r>
            <a:r>
              <a:rPr lang="cs-CZ" sz="2800" dirty="0"/>
              <a:t> </a:t>
            </a:r>
            <a:r>
              <a:rPr lang="cs-CZ" sz="2800" dirty="0" err="1"/>
              <a:t>of</a:t>
            </a:r>
            <a:r>
              <a:rPr lang="cs-CZ" sz="2800" dirty="0"/>
              <a:t> </a:t>
            </a:r>
            <a:r>
              <a:rPr lang="cs-CZ" sz="2800" dirty="0" err="1"/>
              <a:t>simulation</a:t>
            </a:r>
            <a:r>
              <a:rPr lang="cs-CZ" sz="2800" dirty="0"/>
              <a:t> model in C</a:t>
            </a:r>
            <a:endParaRPr lang="en-US" sz="2800" dirty="0"/>
          </a:p>
        </p:txBody>
      </p:sp>
      <p:sp>
        <p:nvSpPr>
          <p:cNvPr id="72" name="Šipka: doprava 71">
            <a:extLst>
              <a:ext uri="{FF2B5EF4-FFF2-40B4-BE49-F238E27FC236}">
                <a16:creationId xmlns:a16="http://schemas.microsoft.com/office/drawing/2014/main" id="{1852EF66-FFC8-4990-B14F-DF2EACE8FD62}"/>
              </a:ext>
            </a:extLst>
          </p:cNvPr>
          <p:cNvSpPr/>
          <p:nvPr/>
        </p:nvSpPr>
        <p:spPr>
          <a:xfrm>
            <a:off x="7105657" y="5086512"/>
            <a:ext cx="824765" cy="403814"/>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ázek 7">
            <a:extLst>
              <a:ext uri="{FF2B5EF4-FFF2-40B4-BE49-F238E27FC236}">
                <a16:creationId xmlns:a16="http://schemas.microsoft.com/office/drawing/2014/main" id="{10D7C687-DE07-49E4-B663-B83D97B7A833}"/>
              </a:ext>
            </a:extLst>
          </p:cNvPr>
          <p:cNvPicPr>
            <a:picLocks noChangeAspect="1"/>
          </p:cNvPicPr>
          <p:nvPr/>
        </p:nvPicPr>
        <p:blipFill>
          <a:blip r:embed="rId7"/>
          <a:stretch>
            <a:fillRect/>
          </a:stretch>
        </p:blipFill>
        <p:spPr>
          <a:xfrm>
            <a:off x="4998866" y="1766160"/>
            <a:ext cx="1672941" cy="1502490"/>
          </a:xfrm>
          <a:prstGeom prst="rect">
            <a:avLst/>
          </a:prstGeom>
        </p:spPr>
      </p:pic>
      <p:pic>
        <p:nvPicPr>
          <p:cNvPr id="19" name="Obrázek 3">
            <a:extLst>
              <a:ext uri="{FF2B5EF4-FFF2-40B4-BE49-F238E27FC236}">
                <a16:creationId xmlns:a16="http://schemas.microsoft.com/office/drawing/2014/main" id="{711CC960-B0BC-C5BE-5FE4-4B6A3DDB28D7}"/>
              </a:ext>
            </a:extLst>
          </p:cNvPr>
          <p:cNvPicPr>
            <a:picLocks noChangeAspect="1"/>
          </p:cNvPicPr>
          <p:nvPr/>
        </p:nvPicPr>
        <p:blipFill>
          <a:blip r:embed="rId8">
            <a:clrChange>
              <a:clrFrom>
                <a:srgbClr val="DEE7E9"/>
              </a:clrFrom>
              <a:clrTo>
                <a:srgbClr val="DEE7E9">
                  <a:alpha val="0"/>
                </a:srgbClr>
              </a:clrTo>
            </a:clrChange>
          </a:blip>
          <a:stretch>
            <a:fillRect/>
          </a:stretch>
        </p:blipFill>
        <p:spPr>
          <a:xfrm>
            <a:off x="932921" y="3756485"/>
            <a:ext cx="2915564" cy="2986677"/>
          </a:xfrm>
          <a:prstGeom prst="rect">
            <a:avLst/>
          </a:prstGeom>
        </p:spPr>
      </p:pic>
      <p:sp>
        <p:nvSpPr>
          <p:cNvPr id="2" name="TextBox 1">
            <a:extLst>
              <a:ext uri="{FF2B5EF4-FFF2-40B4-BE49-F238E27FC236}">
                <a16:creationId xmlns:a16="http://schemas.microsoft.com/office/drawing/2014/main" id="{307CC296-8FD2-C068-6472-361358904E2C}"/>
              </a:ext>
            </a:extLst>
          </p:cNvPr>
          <p:cNvSpPr txBox="1"/>
          <p:nvPr/>
        </p:nvSpPr>
        <p:spPr>
          <a:xfrm>
            <a:off x="418592" y="4028539"/>
            <a:ext cx="1797286" cy="646331"/>
          </a:xfrm>
          <a:prstGeom prst="rect">
            <a:avLst/>
          </a:prstGeom>
          <a:noFill/>
        </p:spPr>
        <p:txBody>
          <a:bodyPr wrap="square" rtlCol="0">
            <a:spAutoFit/>
          </a:bodyPr>
          <a:lstStyle/>
          <a:p>
            <a:r>
              <a:rPr lang="cs-CZ" dirty="0" err="1"/>
              <a:t>Mathematical</a:t>
            </a:r>
            <a:r>
              <a:rPr lang="cs-CZ" dirty="0"/>
              <a:t> model</a:t>
            </a:r>
            <a:endParaRPr lang="en-US" dirty="0"/>
          </a:p>
        </p:txBody>
      </p:sp>
      <p:sp>
        <p:nvSpPr>
          <p:cNvPr id="21" name="TextBox 20">
            <a:extLst>
              <a:ext uri="{FF2B5EF4-FFF2-40B4-BE49-F238E27FC236}">
                <a16:creationId xmlns:a16="http://schemas.microsoft.com/office/drawing/2014/main" id="{3ED18883-3AF3-3552-C787-605E24852FF4}"/>
              </a:ext>
            </a:extLst>
          </p:cNvPr>
          <p:cNvSpPr txBox="1"/>
          <p:nvPr/>
        </p:nvSpPr>
        <p:spPr>
          <a:xfrm>
            <a:off x="593417" y="114838"/>
            <a:ext cx="1797286" cy="369332"/>
          </a:xfrm>
          <a:prstGeom prst="rect">
            <a:avLst/>
          </a:prstGeom>
          <a:noFill/>
        </p:spPr>
        <p:txBody>
          <a:bodyPr wrap="square" rtlCol="0">
            <a:spAutoFit/>
          </a:bodyPr>
          <a:lstStyle/>
          <a:p>
            <a:r>
              <a:rPr lang="cs-CZ" dirty="0" err="1"/>
              <a:t>Graphics</a:t>
            </a:r>
            <a:r>
              <a:rPr lang="cs-CZ" dirty="0"/>
              <a:t> design</a:t>
            </a:r>
            <a:endParaRPr lang="en-US" dirty="0"/>
          </a:p>
        </p:txBody>
      </p:sp>
      <p:sp>
        <p:nvSpPr>
          <p:cNvPr id="23" name="TextBox 22">
            <a:extLst>
              <a:ext uri="{FF2B5EF4-FFF2-40B4-BE49-F238E27FC236}">
                <a16:creationId xmlns:a16="http://schemas.microsoft.com/office/drawing/2014/main" id="{2926739A-B9E0-11D9-575A-29D962CE84FA}"/>
              </a:ext>
            </a:extLst>
          </p:cNvPr>
          <p:cNvSpPr txBox="1"/>
          <p:nvPr/>
        </p:nvSpPr>
        <p:spPr>
          <a:xfrm>
            <a:off x="3568786" y="4028539"/>
            <a:ext cx="1939657" cy="923330"/>
          </a:xfrm>
          <a:prstGeom prst="rect">
            <a:avLst/>
          </a:prstGeom>
          <a:noFill/>
        </p:spPr>
        <p:txBody>
          <a:bodyPr wrap="square">
            <a:spAutoFit/>
          </a:bodyPr>
          <a:lstStyle/>
          <a:p>
            <a:r>
              <a:rPr lang="cs-CZ" sz="1800" dirty="0"/>
              <a:t>EQUATION BASED</a:t>
            </a:r>
          </a:p>
          <a:p>
            <a:r>
              <a:rPr lang="cs-CZ" sz="1800" dirty="0"/>
              <a:t>MODELLING</a:t>
            </a:r>
          </a:p>
          <a:p>
            <a:r>
              <a:rPr lang="cs-CZ" sz="1800" dirty="0"/>
              <a:t>LANGUAGE</a:t>
            </a:r>
            <a:endParaRPr lang="en-US" sz="1800" dirty="0"/>
          </a:p>
        </p:txBody>
      </p:sp>
      <p:sp>
        <p:nvSpPr>
          <p:cNvPr id="3" name="TextovéPole 44">
            <a:extLst>
              <a:ext uri="{FF2B5EF4-FFF2-40B4-BE49-F238E27FC236}">
                <a16:creationId xmlns:a16="http://schemas.microsoft.com/office/drawing/2014/main" id="{4663D8FC-8B59-DD4B-E944-3D96D90CC5B8}"/>
              </a:ext>
            </a:extLst>
          </p:cNvPr>
          <p:cNvSpPr txBox="1"/>
          <p:nvPr/>
        </p:nvSpPr>
        <p:spPr>
          <a:xfrm>
            <a:off x="3412667" y="339773"/>
            <a:ext cx="8586197" cy="523220"/>
          </a:xfrm>
          <a:prstGeom prst="rect">
            <a:avLst/>
          </a:prstGeom>
          <a:noFill/>
        </p:spPr>
        <p:txBody>
          <a:bodyPr wrap="none" rtlCol="0">
            <a:spAutoFit/>
          </a:bodyPr>
          <a:lstStyle/>
          <a:p>
            <a:r>
              <a:rPr lang="cs-CZ" sz="2800" b="1" dirty="0"/>
              <a:t>NEW TECHNOLOGY FOR INTERACTIVE GRAPHIC DESIGN</a:t>
            </a:r>
            <a:endParaRPr lang="en-US" sz="2800" b="1" dirty="0"/>
          </a:p>
        </p:txBody>
      </p:sp>
      <p:pic>
        <p:nvPicPr>
          <p:cNvPr id="4" name="Picture 3">
            <a:extLst>
              <a:ext uri="{FF2B5EF4-FFF2-40B4-BE49-F238E27FC236}">
                <a16:creationId xmlns:a16="http://schemas.microsoft.com/office/drawing/2014/main" id="{E63CFB6E-67B2-B13A-3C2B-720A7A9FC7F5}"/>
              </a:ext>
            </a:extLst>
          </p:cNvPr>
          <p:cNvPicPr>
            <a:picLocks noChangeAspect="1"/>
          </p:cNvPicPr>
          <p:nvPr/>
        </p:nvPicPr>
        <p:blipFill rotWithShape="1">
          <a:blip r:embed="rId9"/>
          <a:srcRect l="626"/>
          <a:stretch/>
        </p:blipFill>
        <p:spPr>
          <a:xfrm>
            <a:off x="4810333" y="4617580"/>
            <a:ext cx="3359986" cy="1341678"/>
          </a:xfrm>
          <a:prstGeom prst="rect">
            <a:avLst/>
          </a:prstGeom>
        </p:spPr>
      </p:pic>
    </p:spTree>
    <p:custDataLst>
      <p:tags r:id="rId1"/>
    </p:custDataLst>
    <p:extLst>
      <p:ext uri="{BB962C8B-B14F-4D97-AF65-F5344CB8AC3E}">
        <p14:creationId xmlns:p14="http://schemas.microsoft.com/office/powerpoint/2010/main" val="269563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4"/>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5" grpId="0"/>
      <p:bldP spid="16" grpId="0" animBg="1"/>
      <p:bldP spid="48" grpId="0" animBg="1"/>
      <p:bldP spid="53" grpId="0" animBg="1"/>
      <p:bldP spid="71" grpId="0"/>
      <p:bldP spid="72"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DA1E957-8505-4A4C-89A1-DA17F70FAF47}"/>
              </a:ext>
            </a:extLst>
          </p:cNvPr>
          <p:cNvSpPr txBox="1"/>
          <p:nvPr/>
        </p:nvSpPr>
        <p:spPr>
          <a:xfrm>
            <a:off x="5380561" y="192485"/>
            <a:ext cx="3131957" cy="523220"/>
          </a:xfrm>
          <a:prstGeom prst="rect">
            <a:avLst/>
          </a:prstGeom>
          <a:noFill/>
        </p:spPr>
        <p:txBody>
          <a:bodyPr wrap="square" rtlCol="0">
            <a:spAutoFit/>
          </a:bodyPr>
          <a:lstStyle/>
          <a:p>
            <a:r>
              <a:rPr lang="cs-CZ" sz="2800" dirty="0">
                <a:solidFill>
                  <a:srgbClr val="FFA100"/>
                </a:solidFill>
              </a:rPr>
              <a:t>STANDARDS:</a:t>
            </a:r>
            <a:endParaRPr lang="en-US" sz="2800" dirty="0">
              <a:solidFill>
                <a:srgbClr val="FFA100"/>
              </a:solidFill>
            </a:endParaRPr>
          </a:p>
        </p:txBody>
      </p:sp>
      <p:sp>
        <p:nvSpPr>
          <p:cNvPr id="4" name="TextovéPole 3">
            <a:extLst>
              <a:ext uri="{FF2B5EF4-FFF2-40B4-BE49-F238E27FC236}">
                <a16:creationId xmlns:a16="http://schemas.microsoft.com/office/drawing/2014/main" id="{31DF7998-36AA-43C2-9421-EC8366A04318}"/>
              </a:ext>
            </a:extLst>
          </p:cNvPr>
          <p:cNvSpPr txBox="1"/>
          <p:nvPr/>
        </p:nvSpPr>
        <p:spPr>
          <a:xfrm>
            <a:off x="5253775" y="2264421"/>
            <a:ext cx="3131957" cy="523220"/>
          </a:xfrm>
          <a:prstGeom prst="rect">
            <a:avLst/>
          </a:prstGeom>
          <a:noFill/>
        </p:spPr>
        <p:txBody>
          <a:bodyPr wrap="square" rtlCol="0">
            <a:spAutoFit/>
          </a:bodyPr>
          <a:lstStyle/>
          <a:p>
            <a:r>
              <a:rPr lang="cs-CZ" sz="2800" dirty="0">
                <a:solidFill>
                  <a:srgbClr val="FFA100"/>
                </a:solidFill>
              </a:rPr>
              <a:t>STANDARDS:</a:t>
            </a:r>
            <a:endParaRPr lang="en-US" sz="2800" dirty="0">
              <a:solidFill>
                <a:srgbClr val="FFA100"/>
              </a:solidFill>
            </a:endParaRPr>
          </a:p>
        </p:txBody>
      </p:sp>
      <p:sp>
        <p:nvSpPr>
          <p:cNvPr id="5" name="TextovéPole 4">
            <a:extLst>
              <a:ext uri="{FF2B5EF4-FFF2-40B4-BE49-F238E27FC236}">
                <a16:creationId xmlns:a16="http://schemas.microsoft.com/office/drawing/2014/main" id="{85E06B21-C4E7-41C3-96E9-A3BF024595B9}"/>
              </a:ext>
            </a:extLst>
          </p:cNvPr>
          <p:cNvSpPr txBox="1"/>
          <p:nvPr/>
        </p:nvSpPr>
        <p:spPr>
          <a:xfrm>
            <a:off x="5392375" y="4745750"/>
            <a:ext cx="3131957" cy="523220"/>
          </a:xfrm>
          <a:prstGeom prst="rect">
            <a:avLst/>
          </a:prstGeom>
          <a:noFill/>
        </p:spPr>
        <p:txBody>
          <a:bodyPr wrap="square" rtlCol="0">
            <a:spAutoFit/>
          </a:bodyPr>
          <a:lstStyle/>
          <a:p>
            <a:r>
              <a:rPr lang="cs-CZ" sz="2800" dirty="0">
                <a:solidFill>
                  <a:srgbClr val="FFA100"/>
                </a:solidFill>
              </a:rPr>
              <a:t>STANDARDS:</a:t>
            </a:r>
            <a:endParaRPr lang="en-US" sz="2800" dirty="0">
              <a:solidFill>
                <a:srgbClr val="FFA100"/>
              </a:solidFill>
            </a:endParaRPr>
          </a:p>
        </p:txBody>
      </p:sp>
      <p:sp>
        <p:nvSpPr>
          <p:cNvPr id="6" name="TextovéPole 5">
            <a:extLst>
              <a:ext uri="{FF2B5EF4-FFF2-40B4-BE49-F238E27FC236}">
                <a16:creationId xmlns:a16="http://schemas.microsoft.com/office/drawing/2014/main" id="{514DA43B-733F-4B09-8CF9-D7C7A43AC346}"/>
              </a:ext>
            </a:extLst>
          </p:cNvPr>
          <p:cNvSpPr txBox="1"/>
          <p:nvPr/>
        </p:nvSpPr>
        <p:spPr>
          <a:xfrm>
            <a:off x="36430" y="2270853"/>
            <a:ext cx="3131957" cy="523220"/>
          </a:xfrm>
          <a:prstGeom prst="rect">
            <a:avLst/>
          </a:prstGeom>
          <a:noFill/>
        </p:spPr>
        <p:txBody>
          <a:bodyPr wrap="square" rtlCol="0">
            <a:spAutoFit/>
          </a:bodyPr>
          <a:lstStyle/>
          <a:p>
            <a:r>
              <a:rPr lang="cs-CZ" sz="2800" dirty="0">
                <a:solidFill>
                  <a:srgbClr val="FFA100"/>
                </a:solidFill>
              </a:rPr>
              <a:t>STANDARD:</a:t>
            </a:r>
            <a:endParaRPr lang="en-US" sz="2800" dirty="0">
              <a:solidFill>
                <a:srgbClr val="FFA100"/>
              </a:solidFill>
            </a:endParaRPr>
          </a:p>
        </p:txBody>
      </p:sp>
      <p:sp>
        <p:nvSpPr>
          <p:cNvPr id="7" name="TextovéPole 6">
            <a:extLst>
              <a:ext uri="{FF2B5EF4-FFF2-40B4-BE49-F238E27FC236}">
                <a16:creationId xmlns:a16="http://schemas.microsoft.com/office/drawing/2014/main" id="{1CBB5B2B-23DE-402E-A8D7-F469F807822E}"/>
              </a:ext>
            </a:extLst>
          </p:cNvPr>
          <p:cNvSpPr txBox="1"/>
          <p:nvPr/>
        </p:nvSpPr>
        <p:spPr>
          <a:xfrm>
            <a:off x="0" y="4771451"/>
            <a:ext cx="3131957" cy="523220"/>
          </a:xfrm>
          <a:prstGeom prst="rect">
            <a:avLst/>
          </a:prstGeom>
          <a:noFill/>
        </p:spPr>
        <p:txBody>
          <a:bodyPr wrap="square" rtlCol="0">
            <a:spAutoFit/>
          </a:bodyPr>
          <a:lstStyle/>
          <a:p>
            <a:r>
              <a:rPr lang="cs-CZ" sz="2800" dirty="0">
                <a:solidFill>
                  <a:srgbClr val="FFA100"/>
                </a:solidFill>
              </a:rPr>
              <a:t>NEW DESIGN TOOLS</a:t>
            </a:r>
            <a:endParaRPr lang="en-US" sz="2800" dirty="0">
              <a:solidFill>
                <a:srgbClr val="FFA100"/>
              </a:solidFill>
            </a:endParaRPr>
          </a:p>
        </p:txBody>
      </p:sp>
      <p:sp>
        <p:nvSpPr>
          <p:cNvPr id="8" name="TextovéPole 7">
            <a:extLst>
              <a:ext uri="{FF2B5EF4-FFF2-40B4-BE49-F238E27FC236}">
                <a16:creationId xmlns:a16="http://schemas.microsoft.com/office/drawing/2014/main" id="{711895A4-FB9E-46E9-813E-B6A90D2A2F51}"/>
              </a:ext>
            </a:extLst>
          </p:cNvPr>
          <p:cNvSpPr txBox="1"/>
          <p:nvPr/>
        </p:nvSpPr>
        <p:spPr>
          <a:xfrm>
            <a:off x="1902260" y="775105"/>
            <a:ext cx="3131957" cy="830997"/>
          </a:xfrm>
          <a:prstGeom prst="rect">
            <a:avLst/>
          </a:prstGeom>
          <a:noFill/>
        </p:spPr>
        <p:txBody>
          <a:bodyPr wrap="square" rtlCol="0">
            <a:spAutoFit/>
          </a:bodyPr>
          <a:lstStyle/>
          <a:p>
            <a:r>
              <a:rPr lang="cs-CZ" sz="2400" dirty="0"/>
              <a:t>INTERNET</a:t>
            </a:r>
          </a:p>
          <a:p>
            <a:r>
              <a:rPr lang="cs-CZ" sz="2400" dirty="0"/>
              <a:t>BROWSERS</a:t>
            </a:r>
            <a:endParaRPr lang="en-US" sz="2400" dirty="0"/>
          </a:p>
        </p:txBody>
      </p:sp>
      <p:sp>
        <p:nvSpPr>
          <p:cNvPr id="9" name="TextovéPole 8">
            <a:extLst>
              <a:ext uri="{FF2B5EF4-FFF2-40B4-BE49-F238E27FC236}">
                <a16:creationId xmlns:a16="http://schemas.microsoft.com/office/drawing/2014/main" id="{3543638C-7104-4DA9-954A-524CACC8B440}"/>
              </a:ext>
            </a:extLst>
          </p:cNvPr>
          <p:cNvSpPr txBox="1"/>
          <p:nvPr/>
        </p:nvSpPr>
        <p:spPr>
          <a:xfrm>
            <a:off x="1706568" y="2846322"/>
            <a:ext cx="3131957" cy="1200329"/>
          </a:xfrm>
          <a:prstGeom prst="rect">
            <a:avLst/>
          </a:prstGeom>
          <a:noFill/>
        </p:spPr>
        <p:txBody>
          <a:bodyPr wrap="square" rtlCol="0">
            <a:spAutoFit/>
          </a:bodyPr>
          <a:lstStyle/>
          <a:p>
            <a:r>
              <a:rPr lang="cs-CZ" sz="2400" dirty="0"/>
              <a:t>STANDARDIZED</a:t>
            </a:r>
          </a:p>
          <a:p>
            <a:r>
              <a:rPr lang="cs-CZ" sz="2400" dirty="0"/>
              <a:t>MODELLING</a:t>
            </a:r>
          </a:p>
          <a:p>
            <a:r>
              <a:rPr lang="cs-CZ" sz="2400" dirty="0"/>
              <a:t>LANGUAGE</a:t>
            </a:r>
            <a:endParaRPr lang="en-US" sz="2400" dirty="0"/>
          </a:p>
        </p:txBody>
      </p:sp>
      <p:sp>
        <p:nvSpPr>
          <p:cNvPr id="10" name="TextovéPole 9">
            <a:extLst>
              <a:ext uri="{FF2B5EF4-FFF2-40B4-BE49-F238E27FC236}">
                <a16:creationId xmlns:a16="http://schemas.microsoft.com/office/drawing/2014/main" id="{6BD37EC2-E187-4966-BCD3-F6FBE341E7D0}"/>
              </a:ext>
            </a:extLst>
          </p:cNvPr>
          <p:cNvSpPr txBox="1"/>
          <p:nvPr/>
        </p:nvSpPr>
        <p:spPr>
          <a:xfrm>
            <a:off x="1783070" y="5470494"/>
            <a:ext cx="3131957" cy="830997"/>
          </a:xfrm>
          <a:prstGeom prst="rect">
            <a:avLst/>
          </a:prstGeom>
          <a:noFill/>
        </p:spPr>
        <p:txBody>
          <a:bodyPr wrap="square" rtlCol="0">
            <a:spAutoFit/>
          </a:bodyPr>
          <a:lstStyle/>
          <a:p>
            <a:r>
              <a:rPr lang="cs-CZ" sz="2400" dirty="0"/>
              <a:t>INTERACTIVE</a:t>
            </a:r>
          </a:p>
          <a:p>
            <a:r>
              <a:rPr lang="cs-CZ" sz="2400" dirty="0"/>
              <a:t>ANIMATIONS</a:t>
            </a:r>
            <a:endParaRPr lang="en-US" sz="2400" dirty="0"/>
          </a:p>
        </p:txBody>
      </p:sp>
      <p:sp>
        <p:nvSpPr>
          <p:cNvPr id="12" name="TextovéPole 11">
            <a:extLst>
              <a:ext uri="{FF2B5EF4-FFF2-40B4-BE49-F238E27FC236}">
                <a16:creationId xmlns:a16="http://schemas.microsoft.com/office/drawing/2014/main" id="{2A2EB62C-AF5B-4C85-A031-87B65307E9EA}"/>
              </a:ext>
            </a:extLst>
          </p:cNvPr>
          <p:cNvSpPr txBox="1"/>
          <p:nvPr/>
        </p:nvSpPr>
        <p:spPr>
          <a:xfrm>
            <a:off x="5431758" y="5413156"/>
            <a:ext cx="4977172" cy="1200329"/>
          </a:xfrm>
          <a:prstGeom prst="rect">
            <a:avLst/>
          </a:prstGeom>
          <a:noFill/>
        </p:spPr>
        <p:txBody>
          <a:bodyPr wrap="square" rtlCol="0">
            <a:spAutoFit/>
          </a:bodyPr>
          <a:lstStyle/>
          <a:p>
            <a:r>
              <a:rPr lang="cs-CZ" sz="2400" dirty="0"/>
              <a:t>HTML 5 (</a:t>
            </a:r>
            <a:r>
              <a:rPr lang="cs-CZ" sz="2400" dirty="0" err="1"/>
              <a:t>animation</a:t>
            </a:r>
            <a:r>
              <a:rPr lang="cs-CZ" sz="2400" dirty="0"/>
              <a:t> </a:t>
            </a:r>
            <a:r>
              <a:rPr lang="cs-CZ" sz="2400" dirty="0" err="1"/>
              <a:t>canvas</a:t>
            </a:r>
            <a:r>
              <a:rPr lang="cs-CZ" sz="2400" dirty="0"/>
              <a:t>)</a:t>
            </a:r>
          </a:p>
          <a:p>
            <a:r>
              <a:rPr lang="cs-CZ" sz="2400" dirty="0"/>
              <a:t>JavaScript (standard ECMA Script 6)</a:t>
            </a:r>
          </a:p>
          <a:p>
            <a:r>
              <a:rPr lang="cs-CZ" sz="2400" dirty="0"/>
              <a:t>Web </a:t>
            </a:r>
            <a:r>
              <a:rPr lang="cs-CZ" sz="2400" dirty="0" err="1"/>
              <a:t>Components</a:t>
            </a:r>
            <a:r>
              <a:rPr lang="cs-CZ" sz="2400" dirty="0"/>
              <a:t> (</a:t>
            </a:r>
            <a:r>
              <a:rPr lang="cs-CZ" sz="2400" dirty="0" err="1"/>
              <a:t>reusability</a:t>
            </a:r>
            <a:r>
              <a:rPr lang="cs-CZ" sz="2400" dirty="0"/>
              <a:t>)</a:t>
            </a:r>
            <a:endParaRPr lang="en-US" sz="2400" dirty="0"/>
          </a:p>
        </p:txBody>
      </p:sp>
      <p:sp>
        <p:nvSpPr>
          <p:cNvPr id="14" name="TextovéPole 13">
            <a:extLst>
              <a:ext uri="{FF2B5EF4-FFF2-40B4-BE49-F238E27FC236}">
                <a16:creationId xmlns:a16="http://schemas.microsoft.com/office/drawing/2014/main" id="{6D79A7B3-2635-4F02-936E-6F37C1830834}"/>
              </a:ext>
            </a:extLst>
          </p:cNvPr>
          <p:cNvSpPr txBox="1"/>
          <p:nvPr/>
        </p:nvSpPr>
        <p:spPr>
          <a:xfrm>
            <a:off x="5376627" y="679046"/>
            <a:ext cx="4861077" cy="1569660"/>
          </a:xfrm>
          <a:prstGeom prst="rect">
            <a:avLst/>
          </a:prstGeom>
          <a:noFill/>
        </p:spPr>
        <p:txBody>
          <a:bodyPr wrap="square" rtlCol="0">
            <a:spAutoFit/>
          </a:bodyPr>
          <a:lstStyle/>
          <a:p>
            <a:r>
              <a:rPr lang="cs-CZ" sz="2400" dirty="0"/>
              <a:t>HTML5 (</a:t>
            </a:r>
            <a:r>
              <a:rPr lang="cs-CZ" sz="2400" dirty="0" err="1"/>
              <a:t>animation</a:t>
            </a:r>
            <a:r>
              <a:rPr lang="cs-CZ" sz="2400" dirty="0"/>
              <a:t> </a:t>
            </a:r>
            <a:r>
              <a:rPr lang="cs-CZ" sz="2400" dirty="0" err="1"/>
              <a:t>canvas</a:t>
            </a:r>
            <a:r>
              <a:rPr lang="cs-CZ" sz="2400" dirty="0"/>
              <a:t>)</a:t>
            </a:r>
          </a:p>
          <a:p>
            <a:r>
              <a:rPr lang="cs-CZ" sz="2400" dirty="0"/>
              <a:t>JavaScript (standard </a:t>
            </a:r>
            <a:r>
              <a:rPr lang="cs-CZ" sz="2400" dirty="0" err="1"/>
              <a:t>ECMAScript</a:t>
            </a:r>
            <a:r>
              <a:rPr lang="cs-CZ" sz="2400" dirty="0"/>
              <a:t> 6)</a:t>
            </a:r>
          </a:p>
          <a:p>
            <a:r>
              <a:rPr lang="cs-CZ" sz="2400" dirty="0" err="1"/>
              <a:t>WebAssembly</a:t>
            </a:r>
            <a:r>
              <a:rPr lang="cs-CZ" sz="2400" dirty="0"/>
              <a:t> (speed up)</a:t>
            </a:r>
          </a:p>
          <a:p>
            <a:r>
              <a:rPr lang="cs-CZ" sz="2400" dirty="0"/>
              <a:t>Web </a:t>
            </a:r>
            <a:r>
              <a:rPr lang="cs-CZ" sz="2400" dirty="0" err="1"/>
              <a:t>Components</a:t>
            </a:r>
            <a:r>
              <a:rPr lang="cs-CZ" sz="2400" dirty="0"/>
              <a:t> (</a:t>
            </a:r>
            <a:r>
              <a:rPr lang="cs-CZ" sz="2400" dirty="0" err="1"/>
              <a:t>reusability</a:t>
            </a:r>
            <a:r>
              <a:rPr lang="cs-CZ" sz="2400" dirty="0"/>
              <a:t>)</a:t>
            </a:r>
            <a:endParaRPr lang="en-US" sz="2400" dirty="0"/>
          </a:p>
        </p:txBody>
      </p:sp>
      <p:pic>
        <p:nvPicPr>
          <p:cNvPr id="18" name="Obrázek 17">
            <a:extLst>
              <a:ext uri="{FF2B5EF4-FFF2-40B4-BE49-F238E27FC236}">
                <a16:creationId xmlns:a16="http://schemas.microsoft.com/office/drawing/2014/main" id="{9D113DC3-43F7-442B-8E10-961AF08C6F24}"/>
              </a:ext>
            </a:extLst>
          </p:cNvPr>
          <p:cNvPicPr>
            <a:picLocks noChangeAspect="1"/>
          </p:cNvPicPr>
          <p:nvPr/>
        </p:nvPicPr>
        <p:blipFill>
          <a:blip r:embed="rId4"/>
          <a:stretch>
            <a:fillRect/>
          </a:stretch>
        </p:blipFill>
        <p:spPr>
          <a:xfrm>
            <a:off x="-11365" y="231928"/>
            <a:ext cx="1831034" cy="1822968"/>
          </a:xfrm>
          <a:prstGeom prst="rect">
            <a:avLst/>
          </a:prstGeom>
        </p:spPr>
      </p:pic>
      <p:pic>
        <p:nvPicPr>
          <p:cNvPr id="19" name="Obrázek 18">
            <a:extLst>
              <a:ext uri="{FF2B5EF4-FFF2-40B4-BE49-F238E27FC236}">
                <a16:creationId xmlns:a16="http://schemas.microsoft.com/office/drawing/2014/main" id="{AF0086A1-E1BD-4146-92EB-3CBBE7C57BEB}"/>
              </a:ext>
            </a:extLst>
          </p:cNvPr>
          <p:cNvPicPr>
            <a:picLocks noChangeAspect="1"/>
          </p:cNvPicPr>
          <p:nvPr/>
        </p:nvPicPr>
        <p:blipFill>
          <a:blip r:embed="rId5"/>
          <a:stretch>
            <a:fillRect/>
          </a:stretch>
        </p:blipFill>
        <p:spPr>
          <a:xfrm>
            <a:off x="569" y="5249018"/>
            <a:ext cx="1617564" cy="1486511"/>
          </a:xfrm>
          <a:prstGeom prst="rect">
            <a:avLst/>
          </a:prstGeom>
        </p:spPr>
      </p:pic>
      <p:pic>
        <p:nvPicPr>
          <p:cNvPr id="20" name="Obrázek 19">
            <a:extLst>
              <a:ext uri="{FF2B5EF4-FFF2-40B4-BE49-F238E27FC236}">
                <a16:creationId xmlns:a16="http://schemas.microsoft.com/office/drawing/2014/main" id="{35B7E914-C81E-4E5A-A154-5E3059833DDB}"/>
              </a:ext>
            </a:extLst>
          </p:cNvPr>
          <p:cNvPicPr>
            <a:picLocks noChangeAspect="1"/>
          </p:cNvPicPr>
          <p:nvPr/>
        </p:nvPicPr>
        <p:blipFill>
          <a:blip r:embed="rId6"/>
          <a:stretch>
            <a:fillRect/>
          </a:stretch>
        </p:blipFill>
        <p:spPr>
          <a:xfrm>
            <a:off x="0" y="2754653"/>
            <a:ext cx="1617564" cy="1471906"/>
          </a:xfrm>
          <a:prstGeom prst="rect">
            <a:avLst/>
          </a:prstGeom>
        </p:spPr>
      </p:pic>
      <p:pic>
        <p:nvPicPr>
          <p:cNvPr id="21" name="Obrázek 20">
            <a:extLst>
              <a:ext uri="{FF2B5EF4-FFF2-40B4-BE49-F238E27FC236}">
                <a16:creationId xmlns:a16="http://schemas.microsoft.com/office/drawing/2014/main" id="{20CF31D3-4B74-49F6-98FA-0B9B9E3E98C7}"/>
              </a:ext>
            </a:extLst>
          </p:cNvPr>
          <p:cNvPicPr>
            <a:picLocks noChangeAspect="1"/>
          </p:cNvPicPr>
          <p:nvPr/>
        </p:nvPicPr>
        <p:blipFill rotWithShape="1">
          <a:blip r:embed="rId7"/>
          <a:srcRect l="6641" t="21443" r="31999" b="12960"/>
          <a:stretch/>
        </p:blipFill>
        <p:spPr>
          <a:xfrm>
            <a:off x="9817232" y="-24690"/>
            <a:ext cx="2374768" cy="1904065"/>
          </a:xfrm>
          <a:prstGeom prst="rect">
            <a:avLst/>
          </a:prstGeom>
        </p:spPr>
      </p:pic>
      <p:sp>
        <p:nvSpPr>
          <p:cNvPr id="22" name="Šipka: doprava 21">
            <a:extLst>
              <a:ext uri="{FF2B5EF4-FFF2-40B4-BE49-F238E27FC236}">
                <a16:creationId xmlns:a16="http://schemas.microsoft.com/office/drawing/2014/main" id="{9B105FB9-C431-4E7B-B44A-F77EC8314C81}"/>
              </a:ext>
            </a:extLst>
          </p:cNvPr>
          <p:cNvSpPr/>
          <p:nvPr/>
        </p:nvSpPr>
        <p:spPr>
          <a:xfrm>
            <a:off x="3622200" y="861275"/>
            <a:ext cx="1742377" cy="613564"/>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Šipka: doprava 24">
            <a:extLst>
              <a:ext uri="{FF2B5EF4-FFF2-40B4-BE49-F238E27FC236}">
                <a16:creationId xmlns:a16="http://schemas.microsoft.com/office/drawing/2014/main" id="{8BB49D78-E8A1-4B21-9548-059540A0E4C6}"/>
              </a:ext>
            </a:extLst>
          </p:cNvPr>
          <p:cNvSpPr/>
          <p:nvPr/>
        </p:nvSpPr>
        <p:spPr>
          <a:xfrm>
            <a:off x="3634407" y="5583094"/>
            <a:ext cx="1742377" cy="613564"/>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ovéPole 70">
            <a:extLst>
              <a:ext uri="{FF2B5EF4-FFF2-40B4-BE49-F238E27FC236}">
                <a16:creationId xmlns:a16="http://schemas.microsoft.com/office/drawing/2014/main" id="{E5B32947-ABC1-13EB-7B98-9606B62BE558}"/>
              </a:ext>
            </a:extLst>
          </p:cNvPr>
          <p:cNvSpPr txBox="1"/>
          <p:nvPr/>
        </p:nvSpPr>
        <p:spPr>
          <a:xfrm>
            <a:off x="5479868" y="3112200"/>
            <a:ext cx="3634557" cy="954107"/>
          </a:xfrm>
          <a:prstGeom prst="rect">
            <a:avLst/>
          </a:prstGeom>
          <a:noFill/>
        </p:spPr>
        <p:txBody>
          <a:bodyPr wrap="square" rtlCol="0">
            <a:spAutoFit/>
          </a:bodyPr>
          <a:lstStyle/>
          <a:p>
            <a:r>
              <a:rPr lang="cs-CZ" sz="2800" dirty="0"/>
              <a:t>Source </a:t>
            </a:r>
            <a:r>
              <a:rPr lang="cs-CZ" sz="2800" dirty="0" err="1"/>
              <a:t>code</a:t>
            </a:r>
            <a:r>
              <a:rPr lang="cs-CZ" sz="2800" dirty="0"/>
              <a:t> </a:t>
            </a:r>
            <a:r>
              <a:rPr lang="cs-CZ" sz="2800" dirty="0" err="1"/>
              <a:t>of</a:t>
            </a:r>
            <a:r>
              <a:rPr lang="cs-CZ" sz="2800" dirty="0"/>
              <a:t> </a:t>
            </a:r>
            <a:r>
              <a:rPr lang="cs-CZ" sz="2800" dirty="0" err="1"/>
              <a:t>simulation</a:t>
            </a:r>
            <a:r>
              <a:rPr lang="cs-CZ" sz="2800" dirty="0"/>
              <a:t> model in C</a:t>
            </a:r>
            <a:endParaRPr lang="en-US" sz="2800" dirty="0"/>
          </a:p>
        </p:txBody>
      </p:sp>
      <p:sp>
        <p:nvSpPr>
          <p:cNvPr id="11" name="TextovéPole 10">
            <a:extLst>
              <a:ext uri="{FF2B5EF4-FFF2-40B4-BE49-F238E27FC236}">
                <a16:creationId xmlns:a16="http://schemas.microsoft.com/office/drawing/2014/main" id="{B47EC3E2-C9C0-455C-93A0-E126A8AAE89C}"/>
              </a:ext>
            </a:extLst>
          </p:cNvPr>
          <p:cNvSpPr txBox="1"/>
          <p:nvPr/>
        </p:nvSpPr>
        <p:spPr>
          <a:xfrm>
            <a:off x="5299471" y="2832056"/>
            <a:ext cx="4389650" cy="1200329"/>
          </a:xfrm>
          <a:prstGeom prst="rect">
            <a:avLst/>
          </a:prstGeom>
          <a:solidFill>
            <a:srgbClr val="FFFFFF"/>
          </a:solidFill>
        </p:spPr>
        <p:txBody>
          <a:bodyPr wrap="square" rtlCol="0">
            <a:spAutoFit/>
          </a:bodyPr>
          <a:lstStyle/>
          <a:p>
            <a:r>
              <a:rPr lang="cs-CZ" sz="2400" dirty="0"/>
              <a:t>FMI - </a:t>
            </a:r>
            <a:r>
              <a:rPr lang="cs-CZ" sz="2400" dirty="0" err="1"/>
              <a:t>Function</a:t>
            </a:r>
            <a:r>
              <a:rPr lang="cs-CZ" sz="2400" dirty="0"/>
              <a:t> </a:t>
            </a:r>
            <a:r>
              <a:rPr lang="cs-CZ" sz="2400" dirty="0" err="1"/>
              <a:t>Mockup</a:t>
            </a:r>
            <a:r>
              <a:rPr lang="cs-CZ" sz="2400" dirty="0"/>
              <a:t> Interface  standard (interface </a:t>
            </a:r>
            <a:r>
              <a:rPr lang="cs-CZ" sz="2400" dirty="0" err="1"/>
              <a:t>between</a:t>
            </a:r>
            <a:r>
              <a:rPr lang="cs-CZ" sz="2400" dirty="0"/>
              <a:t> </a:t>
            </a:r>
            <a:r>
              <a:rPr lang="cs-CZ" sz="2400" dirty="0" err="1"/>
              <a:t>computer</a:t>
            </a:r>
            <a:r>
              <a:rPr lang="cs-CZ" sz="2400" dirty="0"/>
              <a:t> </a:t>
            </a:r>
            <a:r>
              <a:rPr lang="cs-CZ" sz="2400" dirty="0" err="1"/>
              <a:t>simulation</a:t>
            </a:r>
            <a:r>
              <a:rPr lang="cs-CZ" sz="2400" dirty="0"/>
              <a:t> </a:t>
            </a:r>
            <a:r>
              <a:rPr lang="cs-CZ" sz="2400" dirty="0" err="1"/>
              <a:t>models</a:t>
            </a:r>
            <a:r>
              <a:rPr lang="cs-CZ" sz="2400" dirty="0"/>
              <a:t>)</a:t>
            </a:r>
            <a:endParaRPr lang="en-US" sz="2400" dirty="0"/>
          </a:p>
        </p:txBody>
      </p:sp>
      <p:sp>
        <p:nvSpPr>
          <p:cNvPr id="23" name="Šipka: doprava 22">
            <a:extLst>
              <a:ext uri="{FF2B5EF4-FFF2-40B4-BE49-F238E27FC236}">
                <a16:creationId xmlns:a16="http://schemas.microsoft.com/office/drawing/2014/main" id="{3E866481-4976-449C-8D3A-914066BF120A}"/>
              </a:ext>
            </a:extLst>
          </p:cNvPr>
          <p:cNvSpPr/>
          <p:nvPr/>
        </p:nvSpPr>
        <p:spPr>
          <a:xfrm>
            <a:off x="3634250" y="3293850"/>
            <a:ext cx="1742377" cy="613564"/>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D737296-D897-5D4D-FDC4-736B07AD1260}"/>
              </a:ext>
            </a:extLst>
          </p:cNvPr>
          <p:cNvGrpSpPr/>
          <p:nvPr/>
        </p:nvGrpSpPr>
        <p:grpSpPr>
          <a:xfrm>
            <a:off x="5235045" y="3919776"/>
            <a:ext cx="7074719" cy="613564"/>
            <a:chOff x="5235045" y="3989046"/>
            <a:chExt cx="7074719" cy="613564"/>
          </a:xfrm>
        </p:grpSpPr>
        <p:sp>
          <p:nvSpPr>
            <p:cNvPr id="27" name="TextovéPole 10">
              <a:extLst>
                <a:ext uri="{FF2B5EF4-FFF2-40B4-BE49-F238E27FC236}">
                  <a16:creationId xmlns:a16="http://schemas.microsoft.com/office/drawing/2014/main" id="{9E1EAA02-5F75-A0C9-52D2-0F2C4DD178F0}"/>
                </a:ext>
              </a:extLst>
            </p:cNvPr>
            <p:cNvSpPr txBox="1"/>
            <p:nvPr/>
          </p:nvSpPr>
          <p:spPr>
            <a:xfrm>
              <a:off x="5235045" y="4028796"/>
              <a:ext cx="3070755" cy="461665"/>
            </a:xfrm>
            <a:prstGeom prst="rect">
              <a:avLst/>
            </a:prstGeom>
            <a:solidFill>
              <a:srgbClr val="FFFFFF"/>
            </a:solidFill>
          </p:spPr>
          <p:txBody>
            <a:bodyPr wrap="square" rtlCol="0">
              <a:spAutoFit/>
            </a:bodyPr>
            <a:lstStyle/>
            <a:p>
              <a:r>
                <a:rPr lang="cs-CZ" sz="2400" dirty="0" err="1"/>
                <a:t>Function</a:t>
              </a:r>
              <a:r>
                <a:rPr lang="cs-CZ" sz="2400" dirty="0"/>
                <a:t> </a:t>
              </a:r>
              <a:r>
                <a:rPr lang="cs-CZ" sz="2400" dirty="0" err="1"/>
                <a:t>Mockup</a:t>
              </a:r>
              <a:r>
                <a:rPr lang="cs-CZ" sz="2400" dirty="0"/>
                <a:t> </a:t>
              </a:r>
              <a:r>
                <a:rPr lang="cs-CZ" sz="2400" dirty="0" err="1"/>
                <a:t>Units</a:t>
              </a:r>
              <a:endParaRPr lang="en-US" sz="2400" dirty="0"/>
            </a:p>
          </p:txBody>
        </p:sp>
        <p:sp>
          <p:nvSpPr>
            <p:cNvPr id="28" name="TextovéPole 10">
              <a:extLst>
                <a:ext uri="{FF2B5EF4-FFF2-40B4-BE49-F238E27FC236}">
                  <a16:creationId xmlns:a16="http://schemas.microsoft.com/office/drawing/2014/main" id="{C21A619B-1C3E-BFA8-4190-28C64D04A4B5}"/>
                </a:ext>
              </a:extLst>
            </p:cNvPr>
            <p:cNvSpPr txBox="1"/>
            <p:nvPr/>
          </p:nvSpPr>
          <p:spPr>
            <a:xfrm>
              <a:off x="8785360" y="4055106"/>
              <a:ext cx="3524404" cy="461665"/>
            </a:xfrm>
            <a:prstGeom prst="rect">
              <a:avLst/>
            </a:prstGeom>
            <a:solidFill>
              <a:srgbClr val="FFFFFF"/>
            </a:solidFill>
          </p:spPr>
          <p:txBody>
            <a:bodyPr wrap="square" rtlCol="0">
              <a:spAutoFit/>
            </a:bodyPr>
            <a:lstStyle/>
            <a:p>
              <a:r>
                <a:rPr lang="cs-CZ" sz="2400" dirty="0" err="1"/>
                <a:t>WebAssembly</a:t>
              </a:r>
              <a:r>
                <a:rPr lang="cs-CZ" sz="2400" dirty="0"/>
                <a:t> + JavaScript</a:t>
              </a:r>
              <a:endParaRPr lang="en-US" sz="2400" dirty="0"/>
            </a:p>
          </p:txBody>
        </p:sp>
        <p:sp>
          <p:nvSpPr>
            <p:cNvPr id="29" name="Šipka: doprava 22">
              <a:extLst>
                <a:ext uri="{FF2B5EF4-FFF2-40B4-BE49-F238E27FC236}">
                  <a16:creationId xmlns:a16="http://schemas.microsoft.com/office/drawing/2014/main" id="{61A7643F-27F9-70F9-0AE9-B906D7625207}"/>
                </a:ext>
              </a:extLst>
            </p:cNvPr>
            <p:cNvSpPr/>
            <p:nvPr/>
          </p:nvSpPr>
          <p:spPr>
            <a:xfrm>
              <a:off x="8226908" y="3989046"/>
              <a:ext cx="609710" cy="613564"/>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Obrázek 16">
            <a:extLst>
              <a:ext uri="{FF2B5EF4-FFF2-40B4-BE49-F238E27FC236}">
                <a16:creationId xmlns:a16="http://schemas.microsoft.com/office/drawing/2014/main" id="{FFC4BB90-4551-44CC-A699-9B93D6246FD3}"/>
              </a:ext>
            </a:extLst>
          </p:cNvPr>
          <p:cNvPicPr>
            <a:picLocks noChangeAspect="1"/>
          </p:cNvPicPr>
          <p:nvPr/>
        </p:nvPicPr>
        <p:blipFill>
          <a:blip r:embed="rId8"/>
          <a:stretch>
            <a:fillRect/>
          </a:stretch>
        </p:blipFill>
        <p:spPr>
          <a:xfrm>
            <a:off x="10073563" y="4421191"/>
            <a:ext cx="2117868" cy="2470846"/>
          </a:xfrm>
          <a:prstGeom prst="rect">
            <a:avLst/>
          </a:prstGeom>
        </p:spPr>
      </p:pic>
      <p:pic>
        <p:nvPicPr>
          <p:cNvPr id="15" name="Obrázek 14">
            <a:extLst>
              <a:ext uri="{FF2B5EF4-FFF2-40B4-BE49-F238E27FC236}">
                <a16:creationId xmlns:a16="http://schemas.microsoft.com/office/drawing/2014/main" id="{609E8D5D-2409-4235-B65D-D1BC5BCA3E58}"/>
              </a:ext>
            </a:extLst>
          </p:cNvPr>
          <p:cNvPicPr>
            <a:picLocks noChangeAspect="1"/>
          </p:cNvPicPr>
          <p:nvPr/>
        </p:nvPicPr>
        <p:blipFill>
          <a:blip r:embed="rId9"/>
          <a:stretch>
            <a:fillRect/>
          </a:stretch>
        </p:blipFill>
        <p:spPr>
          <a:xfrm>
            <a:off x="9470080" y="2131082"/>
            <a:ext cx="2643361" cy="1982520"/>
          </a:xfrm>
          <a:prstGeom prst="rect">
            <a:avLst/>
          </a:prstGeom>
        </p:spPr>
      </p:pic>
    </p:spTree>
    <p:custDataLst>
      <p:tags r:id="rId1"/>
    </p:custDataLst>
    <p:extLst>
      <p:ext uri="{BB962C8B-B14F-4D97-AF65-F5344CB8AC3E}">
        <p14:creationId xmlns:p14="http://schemas.microsoft.com/office/powerpoint/2010/main" val="65970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ppt_x"/>
                                          </p:val>
                                        </p:tav>
                                        <p:tav tm="100000">
                                          <p:val>
                                            <p:strVal val="#ppt_x"/>
                                          </p:val>
                                        </p:tav>
                                      </p:tavLst>
                                    </p:anim>
                                    <p:anim calcmode="lin" valueType="num">
                                      <p:cBhvr additive="base">
                                        <p:cTn id="72" dur="500" fill="hold"/>
                                        <p:tgtEl>
                                          <p:spTgt spid="1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500" fill="hold"/>
                                        <p:tgtEl>
                                          <p:spTgt spid="5"/>
                                        </p:tgtEl>
                                        <p:attrNameLst>
                                          <p:attrName>ppt_x</p:attrName>
                                        </p:attrNameLst>
                                      </p:cBhvr>
                                      <p:tavLst>
                                        <p:tav tm="0">
                                          <p:val>
                                            <p:strVal val="#ppt_x"/>
                                          </p:val>
                                        </p:tav>
                                        <p:tav tm="100000">
                                          <p:val>
                                            <p:strVal val="#ppt_x"/>
                                          </p:val>
                                        </p:tav>
                                      </p:tavLst>
                                    </p:anim>
                                    <p:anim calcmode="lin" valueType="num">
                                      <p:cBhvr additive="base">
                                        <p:cTn id="76" dur="500" fill="hold"/>
                                        <p:tgtEl>
                                          <p:spTgt spid="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ppt_x"/>
                                          </p:val>
                                        </p:tav>
                                        <p:tav tm="100000">
                                          <p:val>
                                            <p:strVal val="#ppt_x"/>
                                          </p:val>
                                        </p:tav>
                                      </p:tavLst>
                                    </p:anim>
                                    <p:anim calcmode="lin" valueType="num">
                                      <p:cBhvr additive="base">
                                        <p:cTn id="80" dur="500" fill="hold"/>
                                        <p:tgtEl>
                                          <p:spTgt spid="2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additive="base">
                                        <p:cTn id="83" dur="500" fill="hold"/>
                                        <p:tgtEl>
                                          <p:spTgt spid="10"/>
                                        </p:tgtEl>
                                        <p:attrNameLst>
                                          <p:attrName>ppt_x</p:attrName>
                                        </p:attrNameLst>
                                      </p:cBhvr>
                                      <p:tavLst>
                                        <p:tav tm="0">
                                          <p:val>
                                            <p:strVal val="#ppt_x"/>
                                          </p:val>
                                        </p:tav>
                                        <p:tav tm="100000">
                                          <p:val>
                                            <p:strVal val="#ppt_x"/>
                                          </p:val>
                                        </p:tav>
                                      </p:tavLst>
                                    </p:anim>
                                    <p:anim calcmode="lin" valueType="num">
                                      <p:cBhvr additive="base">
                                        <p:cTn id="84" dur="500" fill="hold"/>
                                        <p:tgtEl>
                                          <p:spTgt spid="1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additive="base">
                                        <p:cTn id="87" dur="500" fill="hold"/>
                                        <p:tgtEl>
                                          <p:spTgt spid="7"/>
                                        </p:tgtEl>
                                        <p:attrNameLst>
                                          <p:attrName>ppt_x</p:attrName>
                                        </p:attrNameLst>
                                      </p:cBhvr>
                                      <p:tavLst>
                                        <p:tav tm="0">
                                          <p:val>
                                            <p:strVal val="#ppt_x"/>
                                          </p:val>
                                        </p:tav>
                                        <p:tav tm="100000">
                                          <p:val>
                                            <p:strVal val="#ppt_x"/>
                                          </p:val>
                                        </p:tav>
                                      </p:tavLst>
                                    </p:anim>
                                    <p:anim calcmode="lin" valueType="num">
                                      <p:cBhvr additive="base">
                                        <p:cTn id="88" dur="500" fill="hold"/>
                                        <p:tgtEl>
                                          <p:spTgt spid="7"/>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2" grpId="0"/>
      <p:bldP spid="14" grpId="0" build="p"/>
      <p:bldP spid="25" grpId="0" animBg="1"/>
      <p:bldP spid="26" grpId="0"/>
      <p:bldP spid="11"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Obrázek 49" descr="Obsah obrázku text, osoba, interiér, elektronika&#10;&#10;Popis byl vytvořen automaticky">
            <a:extLst>
              <a:ext uri="{FF2B5EF4-FFF2-40B4-BE49-F238E27FC236}">
                <a16:creationId xmlns:a16="http://schemas.microsoft.com/office/drawing/2014/main" id="{CCDB0657-36C4-4C9F-8352-D2062406E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0002" y="4279073"/>
            <a:ext cx="2486488" cy="2382237"/>
          </a:xfrm>
          <a:prstGeom prst="rect">
            <a:avLst/>
          </a:prstGeom>
          <a:ln w="19050">
            <a:solidFill>
              <a:schemeClr val="tx1"/>
            </a:solidFill>
          </a:ln>
        </p:spPr>
      </p:pic>
      <p:pic>
        <p:nvPicPr>
          <p:cNvPr id="15" name="Obrázek 14" descr="Obsah obrázku hračka, LEGO, interiér, zdobené&#10;&#10;Popis byl vytvořen automaticky">
            <a:extLst>
              <a:ext uri="{FF2B5EF4-FFF2-40B4-BE49-F238E27FC236}">
                <a16:creationId xmlns:a16="http://schemas.microsoft.com/office/drawing/2014/main" id="{19D2DC0F-075B-46E2-8142-20DDF29AA4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8300" y="1456426"/>
            <a:ext cx="4968597" cy="3331225"/>
          </a:xfrm>
          <a:prstGeom prst="rect">
            <a:avLst/>
          </a:prstGeom>
        </p:spPr>
      </p:pic>
      <p:pic>
        <p:nvPicPr>
          <p:cNvPr id="8" name="Obrázek 7" descr="Obsah obrázku text, počítač, stůl&#10;&#10;Popis byl vytvořen automaticky">
            <a:extLst>
              <a:ext uri="{FF2B5EF4-FFF2-40B4-BE49-F238E27FC236}">
                <a16:creationId xmlns:a16="http://schemas.microsoft.com/office/drawing/2014/main" id="{6CD51868-D2E0-4557-9D12-C34EAC7865B5}"/>
              </a:ext>
            </a:extLst>
          </p:cNvPr>
          <p:cNvPicPr>
            <a:picLocks noChangeAspect="1"/>
          </p:cNvPicPr>
          <p:nvPr/>
        </p:nvPicPr>
        <p:blipFill rotWithShape="1">
          <a:blip r:embed="rId6">
            <a:extLst>
              <a:ext uri="{28A0092B-C50C-407E-A947-70E740481C1C}">
                <a14:useLocalDpi xmlns:a14="http://schemas.microsoft.com/office/drawing/2010/main" val="0"/>
              </a:ext>
            </a:extLst>
          </a:blip>
          <a:srcRect l="24259" t="22379" b="24931"/>
          <a:stretch/>
        </p:blipFill>
        <p:spPr>
          <a:xfrm>
            <a:off x="63660" y="3243718"/>
            <a:ext cx="1659945" cy="1558920"/>
          </a:xfrm>
          <a:prstGeom prst="rect">
            <a:avLst/>
          </a:prstGeom>
        </p:spPr>
      </p:pic>
      <p:sp>
        <p:nvSpPr>
          <p:cNvPr id="3" name="TextovéPole 2">
            <a:extLst>
              <a:ext uri="{FF2B5EF4-FFF2-40B4-BE49-F238E27FC236}">
                <a16:creationId xmlns:a16="http://schemas.microsoft.com/office/drawing/2014/main" id="{4809B962-2368-45B6-B274-9208311458EC}"/>
              </a:ext>
            </a:extLst>
          </p:cNvPr>
          <p:cNvSpPr txBox="1"/>
          <p:nvPr/>
        </p:nvSpPr>
        <p:spPr>
          <a:xfrm>
            <a:off x="0" y="6441338"/>
            <a:ext cx="1327608" cy="461665"/>
          </a:xfrm>
          <a:prstGeom prst="rect">
            <a:avLst/>
          </a:prstGeom>
          <a:noFill/>
        </p:spPr>
        <p:txBody>
          <a:bodyPr wrap="none" rtlCol="0">
            <a:spAutoFit/>
          </a:bodyPr>
          <a:lstStyle/>
          <a:p>
            <a:r>
              <a:rPr lang="cs-CZ" sz="2400" dirty="0" err="1"/>
              <a:t>Modeller</a:t>
            </a:r>
            <a:endParaRPr lang="en-US" sz="2400" dirty="0"/>
          </a:p>
        </p:txBody>
      </p:sp>
      <p:pic>
        <p:nvPicPr>
          <p:cNvPr id="4" name="Obrázek 3">
            <a:extLst>
              <a:ext uri="{FF2B5EF4-FFF2-40B4-BE49-F238E27FC236}">
                <a16:creationId xmlns:a16="http://schemas.microsoft.com/office/drawing/2014/main" id="{CF735C19-813C-4B80-A0B6-2D2AA2E20C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2226" y="1806172"/>
            <a:ext cx="1527329" cy="1244393"/>
          </a:xfrm>
          <a:prstGeom prst="rect">
            <a:avLst/>
          </a:prstGeom>
        </p:spPr>
      </p:pic>
      <p:sp>
        <p:nvSpPr>
          <p:cNvPr id="5" name="TextovéPole 4">
            <a:extLst>
              <a:ext uri="{FF2B5EF4-FFF2-40B4-BE49-F238E27FC236}">
                <a16:creationId xmlns:a16="http://schemas.microsoft.com/office/drawing/2014/main" id="{AFA46497-F10F-44C9-AA4C-F5483192AAB1}"/>
              </a:ext>
            </a:extLst>
          </p:cNvPr>
          <p:cNvSpPr txBox="1"/>
          <p:nvPr/>
        </p:nvSpPr>
        <p:spPr>
          <a:xfrm>
            <a:off x="35155" y="2890573"/>
            <a:ext cx="1295419" cy="461665"/>
          </a:xfrm>
          <a:prstGeom prst="rect">
            <a:avLst/>
          </a:prstGeom>
          <a:noFill/>
        </p:spPr>
        <p:txBody>
          <a:bodyPr wrap="none" rtlCol="0">
            <a:spAutoFit/>
          </a:bodyPr>
          <a:lstStyle/>
          <a:p>
            <a:r>
              <a:rPr lang="cs-CZ" sz="2400" dirty="0" err="1"/>
              <a:t>Educator</a:t>
            </a:r>
            <a:endParaRPr lang="en-US" sz="2800" dirty="0"/>
          </a:p>
        </p:txBody>
      </p:sp>
      <p:pic>
        <p:nvPicPr>
          <p:cNvPr id="6" name="Obrázek 5">
            <a:extLst>
              <a:ext uri="{FF2B5EF4-FFF2-40B4-BE49-F238E27FC236}">
                <a16:creationId xmlns:a16="http://schemas.microsoft.com/office/drawing/2014/main" id="{5CC325A1-8CC1-432E-886D-DB64906E0756}"/>
              </a:ext>
            </a:extLst>
          </p:cNvPr>
          <p:cNvPicPr>
            <a:picLocks noChangeAspect="1"/>
          </p:cNvPicPr>
          <p:nvPr/>
        </p:nvPicPr>
        <p:blipFill>
          <a:blip r:embed="rId8">
            <a:clrChange>
              <a:clrFrom>
                <a:srgbClr val="FFFFFF"/>
              </a:clrFrom>
              <a:clrTo>
                <a:srgbClr val="FFFFFF">
                  <a:alpha val="0"/>
                </a:srgbClr>
              </a:clrTo>
            </a:clrChange>
          </a:blip>
          <a:stretch>
            <a:fillRect/>
          </a:stretch>
        </p:blipFill>
        <p:spPr>
          <a:xfrm flipH="1">
            <a:off x="136127" y="-46851"/>
            <a:ext cx="821972" cy="1575813"/>
          </a:xfrm>
          <a:prstGeom prst="rect">
            <a:avLst/>
          </a:prstGeom>
        </p:spPr>
      </p:pic>
      <p:sp>
        <p:nvSpPr>
          <p:cNvPr id="19" name="TextovéPole 18">
            <a:extLst>
              <a:ext uri="{FF2B5EF4-FFF2-40B4-BE49-F238E27FC236}">
                <a16:creationId xmlns:a16="http://schemas.microsoft.com/office/drawing/2014/main" id="{3C15A466-4220-4D00-9B28-288A09E8B0A7}"/>
              </a:ext>
            </a:extLst>
          </p:cNvPr>
          <p:cNvSpPr txBox="1"/>
          <p:nvPr/>
        </p:nvSpPr>
        <p:spPr>
          <a:xfrm>
            <a:off x="-46922" y="1405107"/>
            <a:ext cx="862480" cy="461665"/>
          </a:xfrm>
          <a:prstGeom prst="rect">
            <a:avLst/>
          </a:prstGeom>
          <a:noFill/>
        </p:spPr>
        <p:txBody>
          <a:bodyPr wrap="none" rtlCol="0">
            <a:spAutoFit/>
          </a:bodyPr>
          <a:lstStyle/>
          <a:p>
            <a:r>
              <a:rPr lang="cs-CZ" sz="2400" dirty="0" err="1"/>
              <a:t>Artist</a:t>
            </a:r>
            <a:endParaRPr lang="en-US" sz="2400" dirty="0"/>
          </a:p>
        </p:txBody>
      </p:sp>
      <p:pic>
        <p:nvPicPr>
          <p:cNvPr id="12" name="Obrázek 11">
            <a:extLst>
              <a:ext uri="{FF2B5EF4-FFF2-40B4-BE49-F238E27FC236}">
                <a16:creationId xmlns:a16="http://schemas.microsoft.com/office/drawing/2014/main" id="{837C842A-A032-42E8-9C63-3182E2F9B601}"/>
              </a:ext>
            </a:extLst>
          </p:cNvPr>
          <p:cNvPicPr>
            <a:picLocks noChangeAspect="1"/>
          </p:cNvPicPr>
          <p:nvPr/>
        </p:nvPicPr>
        <p:blipFill>
          <a:blip r:embed="rId9"/>
          <a:stretch>
            <a:fillRect/>
          </a:stretch>
        </p:blipFill>
        <p:spPr>
          <a:xfrm>
            <a:off x="1410263" y="5548821"/>
            <a:ext cx="869904" cy="845076"/>
          </a:xfrm>
          <a:prstGeom prst="rect">
            <a:avLst/>
          </a:prstGeom>
        </p:spPr>
      </p:pic>
      <p:sp>
        <p:nvSpPr>
          <p:cNvPr id="30" name="Šipka: doprava 29">
            <a:extLst>
              <a:ext uri="{FF2B5EF4-FFF2-40B4-BE49-F238E27FC236}">
                <a16:creationId xmlns:a16="http://schemas.microsoft.com/office/drawing/2014/main" id="{7907C3AC-F83F-44B3-B90D-FD41C99BFCBB}"/>
              </a:ext>
            </a:extLst>
          </p:cNvPr>
          <p:cNvSpPr/>
          <p:nvPr/>
        </p:nvSpPr>
        <p:spPr>
          <a:xfrm rot="5400000">
            <a:off x="10096572" y="3383707"/>
            <a:ext cx="1680599" cy="587655"/>
          </a:xfrm>
          <a:prstGeom prst="rightArrow">
            <a:avLst/>
          </a:prstGeom>
          <a:solidFill>
            <a:srgbClr val="FFA100"/>
          </a:solidFill>
          <a:ln>
            <a:solidFill>
              <a:srgbClr val="4A4A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dirty="0"/>
          </a:p>
        </p:txBody>
      </p:sp>
      <p:pic>
        <p:nvPicPr>
          <p:cNvPr id="11" name="Obrázek 10">
            <a:extLst>
              <a:ext uri="{FF2B5EF4-FFF2-40B4-BE49-F238E27FC236}">
                <a16:creationId xmlns:a16="http://schemas.microsoft.com/office/drawing/2014/main" id="{B377A2A7-1F2C-40C2-98E9-641E4661BCA1}"/>
              </a:ext>
            </a:extLst>
          </p:cNvPr>
          <p:cNvPicPr>
            <a:picLocks noChangeAspect="1"/>
          </p:cNvPicPr>
          <p:nvPr/>
        </p:nvPicPr>
        <p:blipFill>
          <a:blip r:embed="rId10"/>
          <a:stretch>
            <a:fillRect/>
          </a:stretch>
        </p:blipFill>
        <p:spPr>
          <a:xfrm>
            <a:off x="1125637" y="391291"/>
            <a:ext cx="980192" cy="900778"/>
          </a:xfrm>
          <a:prstGeom prst="rect">
            <a:avLst/>
          </a:prstGeom>
        </p:spPr>
      </p:pic>
      <p:sp>
        <p:nvSpPr>
          <p:cNvPr id="34" name="Vývojový diagram: dokument 33">
            <a:extLst>
              <a:ext uri="{FF2B5EF4-FFF2-40B4-BE49-F238E27FC236}">
                <a16:creationId xmlns:a16="http://schemas.microsoft.com/office/drawing/2014/main" id="{CD7BB6E5-7E4F-4F36-B0B6-0F58B5EED595}"/>
              </a:ext>
            </a:extLst>
          </p:cNvPr>
          <p:cNvSpPr/>
          <p:nvPr/>
        </p:nvSpPr>
        <p:spPr>
          <a:xfrm>
            <a:off x="10056445" y="1975109"/>
            <a:ext cx="2000149" cy="1724252"/>
          </a:xfrm>
          <a:prstGeom prst="flowChartDocument">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b="1" dirty="0">
                <a:solidFill>
                  <a:schemeClr val="tx1"/>
                </a:solidFill>
              </a:rPr>
              <a:t>Web </a:t>
            </a:r>
            <a:r>
              <a:rPr lang="cs-CZ" b="1" dirty="0" err="1">
                <a:solidFill>
                  <a:schemeClr val="tx1"/>
                </a:solidFill>
              </a:rPr>
              <a:t>simulation</a:t>
            </a:r>
            <a:r>
              <a:rPr lang="cs-CZ" b="1" dirty="0">
                <a:solidFill>
                  <a:schemeClr val="tx1"/>
                </a:solidFill>
              </a:rPr>
              <a:t> </a:t>
            </a:r>
            <a:r>
              <a:rPr lang="cs-CZ" b="1" dirty="0" err="1">
                <a:solidFill>
                  <a:schemeClr val="tx1"/>
                </a:solidFill>
              </a:rPr>
              <a:t>application</a:t>
            </a:r>
            <a:r>
              <a:rPr lang="cs-CZ" b="1" dirty="0">
                <a:solidFill>
                  <a:schemeClr val="tx1"/>
                </a:solidFill>
              </a:rPr>
              <a:t>:</a:t>
            </a:r>
          </a:p>
          <a:p>
            <a:r>
              <a:rPr lang="cs-CZ" dirty="0">
                <a:solidFill>
                  <a:schemeClr val="tx1"/>
                </a:solidFill>
              </a:rPr>
              <a:t>HTML 5</a:t>
            </a:r>
          </a:p>
          <a:p>
            <a:r>
              <a:rPr lang="cs-CZ" dirty="0">
                <a:solidFill>
                  <a:schemeClr val="tx1"/>
                </a:solidFill>
              </a:rPr>
              <a:t>JavaScript</a:t>
            </a:r>
          </a:p>
          <a:p>
            <a:r>
              <a:rPr lang="cs-CZ" dirty="0" err="1">
                <a:solidFill>
                  <a:schemeClr val="tx1"/>
                </a:solidFill>
              </a:rPr>
              <a:t>WebAssembly</a:t>
            </a:r>
            <a:endParaRPr lang="en-US" dirty="0">
              <a:solidFill>
                <a:schemeClr val="tx1"/>
              </a:solidFill>
            </a:endParaRPr>
          </a:p>
        </p:txBody>
      </p:sp>
      <p:sp>
        <p:nvSpPr>
          <p:cNvPr id="41" name="TextovéPole 40">
            <a:extLst>
              <a:ext uri="{FF2B5EF4-FFF2-40B4-BE49-F238E27FC236}">
                <a16:creationId xmlns:a16="http://schemas.microsoft.com/office/drawing/2014/main" id="{AE5DC90D-242B-4F8F-9239-9FFB6D47ED9F}"/>
              </a:ext>
            </a:extLst>
          </p:cNvPr>
          <p:cNvSpPr txBox="1"/>
          <p:nvPr/>
        </p:nvSpPr>
        <p:spPr>
          <a:xfrm>
            <a:off x="39231" y="4674177"/>
            <a:ext cx="1759328" cy="461665"/>
          </a:xfrm>
          <a:prstGeom prst="rect">
            <a:avLst/>
          </a:prstGeom>
          <a:noFill/>
        </p:spPr>
        <p:txBody>
          <a:bodyPr wrap="none" rtlCol="0">
            <a:spAutoFit/>
          </a:bodyPr>
          <a:lstStyle/>
          <a:p>
            <a:r>
              <a:rPr lang="cs-CZ" sz="2400" dirty="0" err="1"/>
              <a:t>Programmer</a:t>
            </a:r>
            <a:endParaRPr lang="en-US" sz="2400" dirty="0"/>
          </a:p>
        </p:txBody>
      </p:sp>
      <p:sp>
        <p:nvSpPr>
          <p:cNvPr id="42" name="Vývojový diagram: dokument 41">
            <a:extLst>
              <a:ext uri="{FF2B5EF4-FFF2-40B4-BE49-F238E27FC236}">
                <a16:creationId xmlns:a16="http://schemas.microsoft.com/office/drawing/2014/main" id="{BA2E31EF-2DB7-4FBA-977E-6847F93DF553}"/>
              </a:ext>
            </a:extLst>
          </p:cNvPr>
          <p:cNvSpPr/>
          <p:nvPr/>
        </p:nvSpPr>
        <p:spPr>
          <a:xfrm>
            <a:off x="3274990" y="5064518"/>
            <a:ext cx="1323876" cy="1596792"/>
          </a:xfrm>
          <a:prstGeom prst="flowChartDocument">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Model source code in C language</a:t>
            </a:r>
          </a:p>
        </p:txBody>
      </p:sp>
      <p:sp>
        <p:nvSpPr>
          <p:cNvPr id="44" name="Vývojový diagram: dokument 43">
            <a:extLst>
              <a:ext uri="{FF2B5EF4-FFF2-40B4-BE49-F238E27FC236}">
                <a16:creationId xmlns:a16="http://schemas.microsoft.com/office/drawing/2014/main" id="{E0ECA599-BBB4-49D6-BEF6-DEBF424983C8}"/>
              </a:ext>
            </a:extLst>
          </p:cNvPr>
          <p:cNvSpPr/>
          <p:nvPr/>
        </p:nvSpPr>
        <p:spPr>
          <a:xfrm>
            <a:off x="4574009" y="158307"/>
            <a:ext cx="1607689" cy="1257567"/>
          </a:xfrm>
          <a:prstGeom prst="flowChartDocument">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err="1">
                <a:solidFill>
                  <a:schemeClr val="tx1"/>
                </a:solidFill>
              </a:rPr>
              <a:t>Graphics</a:t>
            </a:r>
            <a:r>
              <a:rPr lang="cs-CZ" dirty="0">
                <a:solidFill>
                  <a:schemeClr val="tx1"/>
                </a:solidFill>
              </a:rPr>
              <a:t> source </a:t>
            </a:r>
            <a:r>
              <a:rPr lang="cs-CZ" dirty="0" err="1">
                <a:solidFill>
                  <a:schemeClr val="tx1"/>
                </a:solidFill>
              </a:rPr>
              <a:t>code</a:t>
            </a:r>
            <a:r>
              <a:rPr lang="cs-CZ" dirty="0">
                <a:solidFill>
                  <a:schemeClr val="tx1"/>
                </a:solidFill>
              </a:rPr>
              <a:t> in HTML and JavaScript</a:t>
            </a:r>
            <a:endParaRPr lang="en-US" dirty="0">
              <a:solidFill>
                <a:schemeClr val="tx1"/>
              </a:solidFill>
            </a:endParaRPr>
          </a:p>
        </p:txBody>
      </p:sp>
      <p:sp>
        <p:nvSpPr>
          <p:cNvPr id="45" name="Vývojový diagram: dokument 44">
            <a:extLst>
              <a:ext uri="{FF2B5EF4-FFF2-40B4-BE49-F238E27FC236}">
                <a16:creationId xmlns:a16="http://schemas.microsoft.com/office/drawing/2014/main" id="{A2005C09-72F1-44F8-829E-2DF962BF5225}"/>
              </a:ext>
            </a:extLst>
          </p:cNvPr>
          <p:cNvSpPr/>
          <p:nvPr/>
        </p:nvSpPr>
        <p:spPr>
          <a:xfrm>
            <a:off x="5813820" y="5316598"/>
            <a:ext cx="1644860" cy="1497054"/>
          </a:xfrm>
          <a:prstGeom prst="flowChartDocument">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Model source code in </a:t>
            </a:r>
            <a:r>
              <a:rPr lang="en-US" dirty="0" err="1">
                <a:solidFill>
                  <a:schemeClr val="tx1"/>
                </a:solidFill>
              </a:rPr>
              <a:t>WebAssembly</a:t>
            </a:r>
            <a:r>
              <a:rPr lang="en-US" dirty="0">
                <a:solidFill>
                  <a:schemeClr val="tx1"/>
                </a:solidFill>
              </a:rPr>
              <a:t> and JavaScript</a:t>
            </a:r>
          </a:p>
        </p:txBody>
      </p:sp>
      <p:grpSp>
        <p:nvGrpSpPr>
          <p:cNvPr id="31" name="Skupina 30">
            <a:extLst>
              <a:ext uri="{FF2B5EF4-FFF2-40B4-BE49-F238E27FC236}">
                <a16:creationId xmlns:a16="http://schemas.microsoft.com/office/drawing/2014/main" id="{7688D696-8017-4888-8488-656C8B21A467}"/>
              </a:ext>
            </a:extLst>
          </p:cNvPr>
          <p:cNvGrpSpPr/>
          <p:nvPr/>
        </p:nvGrpSpPr>
        <p:grpSpPr>
          <a:xfrm>
            <a:off x="4264494" y="5499536"/>
            <a:ext cx="1649236" cy="1131178"/>
            <a:chOff x="4960224" y="2178099"/>
            <a:chExt cx="1690965" cy="1131178"/>
          </a:xfrm>
        </p:grpSpPr>
        <p:sp>
          <p:nvSpPr>
            <p:cNvPr id="48" name="Šipka: doprava 47">
              <a:extLst>
                <a:ext uri="{FF2B5EF4-FFF2-40B4-BE49-F238E27FC236}">
                  <a16:creationId xmlns:a16="http://schemas.microsoft.com/office/drawing/2014/main" id="{882EE085-3D3D-459B-8296-F16E8CD20A61}"/>
                </a:ext>
              </a:extLst>
            </p:cNvPr>
            <p:cNvSpPr/>
            <p:nvPr/>
          </p:nvSpPr>
          <p:spPr>
            <a:xfrm>
              <a:off x="4960224" y="2178099"/>
              <a:ext cx="1690965" cy="1131178"/>
            </a:xfrm>
            <a:prstGeom prst="rightArrow">
              <a:avLst/>
            </a:prstGeom>
            <a:solidFill>
              <a:schemeClr val="bg1"/>
            </a:solidFill>
            <a:ln>
              <a:solidFill>
                <a:srgbClr val="4A4A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a:solidFill>
                    <a:schemeClr val="tx1"/>
                  </a:solidFill>
                </a:rPr>
                <a:t>BODYLIGHT </a:t>
              </a:r>
            </a:p>
            <a:p>
              <a:r>
                <a:rPr lang="cs-CZ" dirty="0">
                  <a:solidFill>
                    <a:schemeClr val="tx1"/>
                  </a:solidFill>
                </a:rPr>
                <a:t>TOOL</a:t>
              </a:r>
              <a:endParaRPr lang="en-US" dirty="0">
                <a:solidFill>
                  <a:schemeClr val="tx1"/>
                </a:solidFill>
              </a:endParaRPr>
            </a:p>
          </p:txBody>
        </p:sp>
        <p:pic>
          <p:nvPicPr>
            <p:cNvPr id="10" name="Obrázek 9">
              <a:extLst>
                <a:ext uri="{FF2B5EF4-FFF2-40B4-BE49-F238E27FC236}">
                  <a16:creationId xmlns:a16="http://schemas.microsoft.com/office/drawing/2014/main" id="{DF683A06-743D-47E6-BF44-CF44E0C6F704}"/>
                </a:ext>
              </a:extLst>
            </p:cNvPr>
            <p:cNvPicPr>
              <a:picLocks noChangeAspect="1"/>
            </p:cNvPicPr>
            <p:nvPr/>
          </p:nvPicPr>
          <p:blipFill>
            <a:blip r:embed="rId11"/>
            <a:stretch>
              <a:fillRect/>
            </a:stretch>
          </p:blipFill>
          <p:spPr>
            <a:xfrm>
              <a:off x="6159382" y="2645708"/>
              <a:ext cx="326831" cy="297334"/>
            </a:xfrm>
            <a:prstGeom prst="rect">
              <a:avLst/>
            </a:prstGeom>
          </p:spPr>
        </p:pic>
      </p:grpSp>
      <p:sp>
        <p:nvSpPr>
          <p:cNvPr id="46" name="Vývojový diagram: dokument 45">
            <a:extLst>
              <a:ext uri="{FF2B5EF4-FFF2-40B4-BE49-F238E27FC236}">
                <a16:creationId xmlns:a16="http://schemas.microsoft.com/office/drawing/2014/main" id="{D7BE891E-5073-4C33-91E3-F8C9148E118F}"/>
              </a:ext>
            </a:extLst>
          </p:cNvPr>
          <p:cNvSpPr/>
          <p:nvPr/>
        </p:nvSpPr>
        <p:spPr>
          <a:xfrm>
            <a:off x="7613699" y="1057737"/>
            <a:ext cx="1598906" cy="1423995"/>
          </a:xfrm>
          <a:prstGeom prst="flowChartDocument">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The web component of graphics</a:t>
            </a:r>
          </a:p>
        </p:txBody>
      </p:sp>
      <p:pic>
        <p:nvPicPr>
          <p:cNvPr id="1028" name="Picture 4" descr="Lego - Legen">
            <a:extLst>
              <a:ext uri="{FF2B5EF4-FFF2-40B4-BE49-F238E27FC236}">
                <a16:creationId xmlns:a16="http://schemas.microsoft.com/office/drawing/2014/main" id="{458A7F8F-8F55-4B00-B360-0F8FDACE8BCB}"/>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0708" y="1690757"/>
            <a:ext cx="1661488" cy="927509"/>
          </a:xfrm>
          <a:prstGeom prst="rect">
            <a:avLst/>
          </a:prstGeom>
          <a:noFill/>
          <a:extLst>
            <a:ext uri="{909E8E84-426E-40DD-AFC4-6F175D3DCCD1}">
              <a14:hiddenFill xmlns:a14="http://schemas.microsoft.com/office/drawing/2010/main">
                <a:solidFill>
                  <a:srgbClr val="FFFFFF"/>
                </a:solidFill>
              </a14:hiddenFill>
            </a:ext>
          </a:extLst>
        </p:spPr>
      </p:pic>
      <p:sp>
        <p:nvSpPr>
          <p:cNvPr id="47" name="Vývojový diagram: dokument 46">
            <a:extLst>
              <a:ext uri="{FF2B5EF4-FFF2-40B4-BE49-F238E27FC236}">
                <a16:creationId xmlns:a16="http://schemas.microsoft.com/office/drawing/2014/main" id="{BC9433A8-5BF8-4250-9616-2BA038A1068A}"/>
              </a:ext>
            </a:extLst>
          </p:cNvPr>
          <p:cNvSpPr/>
          <p:nvPr/>
        </p:nvSpPr>
        <p:spPr>
          <a:xfrm>
            <a:off x="7797914" y="3393756"/>
            <a:ext cx="1418983" cy="1486567"/>
          </a:xfrm>
          <a:prstGeom prst="flowChartDocument">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cs-CZ" dirty="0">
              <a:solidFill>
                <a:schemeClr val="tx1"/>
              </a:solidFill>
            </a:endParaRPr>
          </a:p>
          <a:p>
            <a:endParaRPr lang="cs-CZ" dirty="0">
              <a:solidFill>
                <a:schemeClr val="tx1"/>
              </a:solidFill>
            </a:endParaRPr>
          </a:p>
          <a:p>
            <a:endParaRPr lang="cs-CZ" dirty="0">
              <a:solidFill>
                <a:schemeClr val="tx1"/>
              </a:solidFill>
            </a:endParaRPr>
          </a:p>
          <a:p>
            <a:endParaRPr lang="cs-CZ" dirty="0">
              <a:solidFill>
                <a:schemeClr val="tx1"/>
              </a:solidFill>
            </a:endParaRPr>
          </a:p>
          <a:p>
            <a:endParaRPr lang="cs-CZ" dirty="0">
              <a:solidFill>
                <a:schemeClr val="tx1"/>
              </a:solidFill>
            </a:endParaRPr>
          </a:p>
          <a:p>
            <a:r>
              <a:rPr lang="en-US" dirty="0">
                <a:solidFill>
                  <a:schemeClr val="tx1"/>
                </a:solidFill>
              </a:rPr>
              <a:t>The web component of the model</a:t>
            </a:r>
          </a:p>
        </p:txBody>
      </p:sp>
      <p:pic>
        <p:nvPicPr>
          <p:cNvPr id="1030" name="Picture 6" descr="LEGO Storage box 25x50 cm">
            <a:extLst>
              <a:ext uri="{FF2B5EF4-FFF2-40B4-BE49-F238E27FC236}">
                <a16:creationId xmlns:a16="http://schemas.microsoft.com/office/drawing/2014/main" id="{AF04CAF9-5106-4743-BFD2-F1ED5FEA9AD0}"/>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99816" y="3407677"/>
            <a:ext cx="685844" cy="474920"/>
          </a:xfrm>
          <a:prstGeom prst="rect">
            <a:avLst/>
          </a:prstGeom>
          <a:noFill/>
          <a:extLst>
            <a:ext uri="{909E8E84-426E-40DD-AFC4-6F175D3DCCD1}">
              <a14:hiddenFill xmlns:a14="http://schemas.microsoft.com/office/drawing/2010/main">
                <a:solidFill>
                  <a:srgbClr val="FFFFFF"/>
                </a:solidFill>
              </a14:hiddenFill>
            </a:ext>
          </a:extLst>
        </p:spPr>
      </p:pic>
      <p:sp>
        <p:nvSpPr>
          <p:cNvPr id="21" name="Šipka: doprava 20">
            <a:extLst>
              <a:ext uri="{FF2B5EF4-FFF2-40B4-BE49-F238E27FC236}">
                <a16:creationId xmlns:a16="http://schemas.microsoft.com/office/drawing/2014/main" id="{7CCC58DA-5A9F-4140-9284-81922ACBE41C}"/>
              </a:ext>
            </a:extLst>
          </p:cNvPr>
          <p:cNvSpPr/>
          <p:nvPr/>
        </p:nvSpPr>
        <p:spPr>
          <a:xfrm>
            <a:off x="1601460" y="1725764"/>
            <a:ext cx="2663034" cy="1284350"/>
          </a:xfrm>
          <a:prstGeom prst="rightArrow">
            <a:avLst/>
          </a:prstGeom>
          <a:solidFill>
            <a:srgbClr val="FFA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a:solidFill>
                  <a:schemeClr val="tx1"/>
                </a:solidFill>
              </a:rPr>
              <a:t>CONCEPTUAL APPLICATION DESIGN</a:t>
            </a:r>
            <a:endParaRPr lang="en-US" dirty="0">
              <a:solidFill>
                <a:schemeClr val="tx1"/>
              </a:solidFill>
            </a:endParaRPr>
          </a:p>
        </p:txBody>
      </p:sp>
      <p:grpSp>
        <p:nvGrpSpPr>
          <p:cNvPr id="66" name="Skupina 65">
            <a:extLst>
              <a:ext uri="{FF2B5EF4-FFF2-40B4-BE49-F238E27FC236}">
                <a16:creationId xmlns:a16="http://schemas.microsoft.com/office/drawing/2014/main" id="{315A7222-EB29-4306-B094-D031D2EE0367}"/>
              </a:ext>
            </a:extLst>
          </p:cNvPr>
          <p:cNvGrpSpPr/>
          <p:nvPr/>
        </p:nvGrpSpPr>
        <p:grpSpPr>
          <a:xfrm rot="18542925">
            <a:off x="6971316" y="4726463"/>
            <a:ext cx="1981683" cy="1131180"/>
            <a:chOff x="4806526" y="2431062"/>
            <a:chExt cx="1862194" cy="1131180"/>
          </a:xfrm>
        </p:grpSpPr>
        <p:sp>
          <p:nvSpPr>
            <p:cNvPr id="67" name="Šipka: doprava 66">
              <a:extLst>
                <a:ext uri="{FF2B5EF4-FFF2-40B4-BE49-F238E27FC236}">
                  <a16:creationId xmlns:a16="http://schemas.microsoft.com/office/drawing/2014/main" id="{97A258E6-4ADC-4CF1-9167-800686B69A41}"/>
                </a:ext>
              </a:extLst>
            </p:cNvPr>
            <p:cNvSpPr/>
            <p:nvPr/>
          </p:nvSpPr>
          <p:spPr>
            <a:xfrm rot="207670">
              <a:off x="4806526" y="2431062"/>
              <a:ext cx="1862194" cy="1131180"/>
            </a:xfrm>
            <a:prstGeom prst="rightArrow">
              <a:avLst/>
            </a:prstGeom>
            <a:solidFill>
              <a:schemeClr val="bg1"/>
            </a:solidFill>
            <a:ln>
              <a:solidFill>
                <a:srgbClr val="4A4A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a:solidFill>
                    <a:schemeClr val="tx1"/>
                  </a:solidFill>
                </a:rPr>
                <a:t>BODYLIGHT </a:t>
              </a:r>
            </a:p>
            <a:p>
              <a:r>
                <a:rPr lang="cs-CZ" dirty="0">
                  <a:solidFill>
                    <a:schemeClr val="tx1"/>
                  </a:solidFill>
                </a:rPr>
                <a:t>TOOL</a:t>
              </a:r>
              <a:endParaRPr lang="en-US" dirty="0">
                <a:solidFill>
                  <a:schemeClr val="tx1"/>
                </a:solidFill>
              </a:endParaRPr>
            </a:p>
          </p:txBody>
        </p:sp>
        <p:pic>
          <p:nvPicPr>
            <p:cNvPr id="68" name="Obrázek 67">
              <a:extLst>
                <a:ext uri="{FF2B5EF4-FFF2-40B4-BE49-F238E27FC236}">
                  <a16:creationId xmlns:a16="http://schemas.microsoft.com/office/drawing/2014/main" id="{26EC55D0-61F1-4F23-89A6-DE4670933995}"/>
                </a:ext>
              </a:extLst>
            </p:cNvPr>
            <p:cNvPicPr>
              <a:picLocks noChangeAspect="1"/>
            </p:cNvPicPr>
            <p:nvPr/>
          </p:nvPicPr>
          <p:blipFill>
            <a:blip r:embed="rId11"/>
            <a:stretch>
              <a:fillRect/>
            </a:stretch>
          </p:blipFill>
          <p:spPr>
            <a:xfrm>
              <a:off x="6035220" y="2865764"/>
              <a:ext cx="408899" cy="371994"/>
            </a:xfrm>
            <a:prstGeom prst="rect">
              <a:avLst/>
            </a:prstGeom>
          </p:spPr>
        </p:pic>
      </p:grpSp>
      <p:grpSp>
        <p:nvGrpSpPr>
          <p:cNvPr id="69" name="Skupina 68">
            <a:extLst>
              <a:ext uri="{FF2B5EF4-FFF2-40B4-BE49-F238E27FC236}">
                <a16:creationId xmlns:a16="http://schemas.microsoft.com/office/drawing/2014/main" id="{857BF1E3-161B-48B8-A8EB-A5B7A2A9B6BB}"/>
              </a:ext>
            </a:extLst>
          </p:cNvPr>
          <p:cNvGrpSpPr/>
          <p:nvPr/>
        </p:nvGrpSpPr>
        <p:grpSpPr>
          <a:xfrm rot="1113568">
            <a:off x="6046624" y="635956"/>
            <a:ext cx="1715294" cy="1131178"/>
            <a:chOff x="4042159" y="-2243319"/>
            <a:chExt cx="2245467" cy="1131178"/>
          </a:xfrm>
        </p:grpSpPr>
        <p:sp>
          <p:nvSpPr>
            <p:cNvPr id="70" name="Šipka: doprava 69">
              <a:extLst>
                <a:ext uri="{FF2B5EF4-FFF2-40B4-BE49-F238E27FC236}">
                  <a16:creationId xmlns:a16="http://schemas.microsoft.com/office/drawing/2014/main" id="{F4BD87C9-A493-4EAE-9ED6-539D419DBC77}"/>
                </a:ext>
              </a:extLst>
            </p:cNvPr>
            <p:cNvSpPr/>
            <p:nvPr/>
          </p:nvSpPr>
          <p:spPr>
            <a:xfrm>
              <a:off x="4042159" y="-2243319"/>
              <a:ext cx="2245467" cy="1131178"/>
            </a:xfrm>
            <a:prstGeom prst="rightArrow">
              <a:avLst/>
            </a:prstGeom>
            <a:solidFill>
              <a:schemeClr val="bg1"/>
            </a:solidFill>
            <a:ln>
              <a:solidFill>
                <a:srgbClr val="4A4A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a:solidFill>
                    <a:schemeClr val="tx1"/>
                  </a:solidFill>
                </a:rPr>
                <a:t>BODYLIGHT </a:t>
              </a:r>
            </a:p>
            <a:p>
              <a:r>
                <a:rPr lang="cs-CZ" dirty="0">
                  <a:solidFill>
                    <a:schemeClr val="tx1"/>
                  </a:solidFill>
                </a:rPr>
                <a:t>TOOL</a:t>
              </a:r>
              <a:endParaRPr lang="en-US" dirty="0">
                <a:solidFill>
                  <a:schemeClr val="tx1"/>
                </a:solidFill>
              </a:endParaRPr>
            </a:p>
          </p:txBody>
        </p:sp>
        <p:pic>
          <p:nvPicPr>
            <p:cNvPr id="71" name="Obrázek 70">
              <a:extLst>
                <a:ext uri="{FF2B5EF4-FFF2-40B4-BE49-F238E27FC236}">
                  <a16:creationId xmlns:a16="http://schemas.microsoft.com/office/drawing/2014/main" id="{E6DC1E84-B973-4A4C-9D75-916EF1CAA7F0}"/>
                </a:ext>
              </a:extLst>
            </p:cNvPr>
            <p:cNvPicPr>
              <a:picLocks noChangeAspect="1"/>
            </p:cNvPicPr>
            <p:nvPr/>
          </p:nvPicPr>
          <p:blipFill>
            <a:blip r:embed="rId11"/>
            <a:stretch>
              <a:fillRect/>
            </a:stretch>
          </p:blipFill>
          <p:spPr>
            <a:xfrm>
              <a:off x="5568235" y="-1840842"/>
              <a:ext cx="408899" cy="371994"/>
            </a:xfrm>
            <a:prstGeom prst="rect">
              <a:avLst/>
            </a:prstGeom>
          </p:spPr>
        </p:pic>
      </p:grpSp>
      <p:sp>
        <p:nvSpPr>
          <p:cNvPr id="23" name="Šipka: doprava 22">
            <a:extLst>
              <a:ext uri="{FF2B5EF4-FFF2-40B4-BE49-F238E27FC236}">
                <a16:creationId xmlns:a16="http://schemas.microsoft.com/office/drawing/2014/main" id="{AC4E234C-CBE6-43C9-916D-E4388EC20A79}"/>
              </a:ext>
            </a:extLst>
          </p:cNvPr>
          <p:cNvSpPr/>
          <p:nvPr/>
        </p:nvSpPr>
        <p:spPr>
          <a:xfrm>
            <a:off x="2231984" y="5638461"/>
            <a:ext cx="1127132" cy="748982"/>
          </a:xfrm>
          <a:prstGeom prst="rightArrow">
            <a:avLst/>
          </a:prstGeom>
          <a:solidFill>
            <a:srgbClr val="FFA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dirty="0">
                <a:solidFill>
                  <a:schemeClr val="tx1"/>
                </a:solidFill>
              </a:rPr>
              <a:t>MODEL</a:t>
            </a:r>
            <a:endParaRPr lang="en-US" dirty="0">
              <a:solidFill>
                <a:schemeClr val="tx1"/>
              </a:solidFill>
            </a:endParaRPr>
          </a:p>
        </p:txBody>
      </p:sp>
      <p:sp>
        <p:nvSpPr>
          <p:cNvPr id="82" name="Šipka: doprava 81">
            <a:extLst>
              <a:ext uri="{FF2B5EF4-FFF2-40B4-BE49-F238E27FC236}">
                <a16:creationId xmlns:a16="http://schemas.microsoft.com/office/drawing/2014/main" id="{DFA55D8A-2C26-4856-A7AA-57C3826537FB}"/>
              </a:ext>
            </a:extLst>
          </p:cNvPr>
          <p:cNvSpPr/>
          <p:nvPr/>
        </p:nvSpPr>
        <p:spPr>
          <a:xfrm>
            <a:off x="7993487" y="2263495"/>
            <a:ext cx="2119464" cy="1131178"/>
          </a:xfrm>
          <a:prstGeom prst="rightArrow">
            <a:avLst/>
          </a:prstGeom>
          <a:solidFill>
            <a:schemeClr val="bg1"/>
          </a:solidFill>
          <a:ln>
            <a:solidFill>
              <a:srgbClr val="4A4A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a:solidFill>
                  <a:schemeClr val="tx1"/>
                </a:solidFill>
              </a:rPr>
              <a:t>BODYLIGHT </a:t>
            </a:r>
          </a:p>
          <a:p>
            <a:r>
              <a:rPr lang="cs-CZ" dirty="0">
                <a:solidFill>
                  <a:schemeClr val="tx1"/>
                </a:solidFill>
              </a:rPr>
              <a:t>TOOL</a:t>
            </a:r>
            <a:endParaRPr lang="en-US" dirty="0">
              <a:solidFill>
                <a:schemeClr val="tx1"/>
              </a:solidFill>
            </a:endParaRPr>
          </a:p>
        </p:txBody>
      </p:sp>
      <p:pic>
        <p:nvPicPr>
          <p:cNvPr id="83" name="Obrázek 82">
            <a:extLst>
              <a:ext uri="{FF2B5EF4-FFF2-40B4-BE49-F238E27FC236}">
                <a16:creationId xmlns:a16="http://schemas.microsoft.com/office/drawing/2014/main" id="{DBD6BF8B-219B-491F-BEA8-7753B8D4904E}"/>
              </a:ext>
            </a:extLst>
          </p:cNvPr>
          <p:cNvPicPr>
            <a:picLocks noChangeAspect="1"/>
          </p:cNvPicPr>
          <p:nvPr/>
        </p:nvPicPr>
        <p:blipFill>
          <a:blip r:embed="rId11"/>
          <a:stretch>
            <a:fillRect/>
          </a:stretch>
        </p:blipFill>
        <p:spPr>
          <a:xfrm>
            <a:off x="9230999" y="2635239"/>
            <a:ext cx="422925" cy="371994"/>
          </a:xfrm>
          <a:prstGeom prst="rect">
            <a:avLst/>
          </a:prstGeom>
        </p:spPr>
      </p:pic>
      <p:sp>
        <p:nvSpPr>
          <p:cNvPr id="22" name="Šipka: doprava 21">
            <a:extLst>
              <a:ext uri="{FF2B5EF4-FFF2-40B4-BE49-F238E27FC236}">
                <a16:creationId xmlns:a16="http://schemas.microsoft.com/office/drawing/2014/main" id="{582582E5-3F70-49A4-857A-BCD68A113394}"/>
              </a:ext>
            </a:extLst>
          </p:cNvPr>
          <p:cNvSpPr/>
          <p:nvPr/>
        </p:nvSpPr>
        <p:spPr>
          <a:xfrm>
            <a:off x="2061331" y="329735"/>
            <a:ext cx="2666340" cy="1063819"/>
          </a:xfrm>
          <a:prstGeom prst="rightArrow">
            <a:avLst/>
          </a:prstGeom>
          <a:solidFill>
            <a:srgbClr val="FFA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a:solidFill>
                  <a:schemeClr val="tx1"/>
                </a:solidFill>
              </a:rPr>
              <a:t>CREATION OF INTERACTIVE GRAPHICS</a:t>
            </a:r>
            <a:endParaRPr lang="en-US" dirty="0">
              <a:solidFill>
                <a:schemeClr val="tx1"/>
              </a:solidFill>
            </a:endParaRPr>
          </a:p>
        </p:txBody>
      </p:sp>
      <p:sp>
        <p:nvSpPr>
          <p:cNvPr id="84" name="Šipka: doprava 83">
            <a:extLst>
              <a:ext uri="{FF2B5EF4-FFF2-40B4-BE49-F238E27FC236}">
                <a16:creationId xmlns:a16="http://schemas.microsoft.com/office/drawing/2014/main" id="{0F2818D7-197D-4290-B6A4-1ECAB53522D3}"/>
              </a:ext>
            </a:extLst>
          </p:cNvPr>
          <p:cNvSpPr/>
          <p:nvPr/>
        </p:nvSpPr>
        <p:spPr>
          <a:xfrm>
            <a:off x="4865315" y="2539412"/>
            <a:ext cx="3194704" cy="587655"/>
          </a:xfrm>
          <a:prstGeom prst="rightArrow">
            <a:avLst/>
          </a:prstGeom>
          <a:solidFill>
            <a:srgbClr val="FFA100"/>
          </a:solidFill>
          <a:ln>
            <a:solidFill>
              <a:srgbClr val="4A4A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s-CZ" dirty="0">
                <a:solidFill>
                  <a:schemeClr val="tx1"/>
                </a:solidFill>
              </a:rPr>
              <a:t>APPLICATION CREATION</a:t>
            </a:r>
          </a:p>
        </p:txBody>
      </p:sp>
      <p:sp>
        <p:nvSpPr>
          <p:cNvPr id="9" name="TextovéPole 8">
            <a:extLst>
              <a:ext uri="{FF2B5EF4-FFF2-40B4-BE49-F238E27FC236}">
                <a16:creationId xmlns:a16="http://schemas.microsoft.com/office/drawing/2014/main" id="{5FC0B4E6-0B8E-49EC-A19E-4B44635B5303}"/>
              </a:ext>
            </a:extLst>
          </p:cNvPr>
          <p:cNvSpPr txBox="1"/>
          <p:nvPr/>
        </p:nvSpPr>
        <p:spPr>
          <a:xfrm>
            <a:off x="4804032" y="3986685"/>
            <a:ext cx="2804771" cy="584775"/>
          </a:xfrm>
          <a:prstGeom prst="rect">
            <a:avLst/>
          </a:prstGeom>
          <a:solidFill>
            <a:schemeClr val="bg1"/>
          </a:solidFill>
        </p:spPr>
        <p:txBody>
          <a:bodyPr wrap="square" rtlCol="0">
            <a:spAutoFit/>
          </a:bodyPr>
          <a:lstStyle/>
          <a:p>
            <a:pPr algn="ctr"/>
            <a:r>
              <a:rPr lang="cs-CZ" sz="1600" b="1" dirty="0"/>
              <a:t>BODYLIGHT </a:t>
            </a:r>
            <a:r>
              <a:rPr lang="cs-CZ" sz="1600" b="1" dirty="0" err="1"/>
              <a:t>WebComponents</a:t>
            </a:r>
            <a:r>
              <a:rPr lang="cs-CZ" sz="1600" b="1" dirty="0"/>
              <a:t> </a:t>
            </a:r>
            <a:r>
              <a:rPr lang="cs-CZ" sz="1600" b="1" dirty="0" err="1"/>
              <a:t>library</a:t>
            </a:r>
            <a:endParaRPr lang="cs-CZ" sz="1600" b="1" dirty="0"/>
          </a:p>
        </p:txBody>
      </p:sp>
      <p:sp>
        <p:nvSpPr>
          <p:cNvPr id="29" name="Šipka: doprava 28">
            <a:extLst>
              <a:ext uri="{FF2B5EF4-FFF2-40B4-BE49-F238E27FC236}">
                <a16:creationId xmlns:a16="http://schemas.microsoft.com/office/drawing/2014/main" id="{91E4DCB4-B545-42CD-9C93-37DD8046C572}"/>
              </a:ext>
            </a:extLst>
          </p:cNvPr>
          <p:cNvSpPr/>
          <p:nvPr/>
        </p:nvSpPr>
        <p:spPr>
          <a:xfrm>
            <a:off x="1601460" y="3651078"/>
            <a:ext cx="3326855" cy="1151560"/>
          </a:xfrm>
          <a:prstGeom prst="rightArrow">
            <a:avLst/>
          </a:prstGeom>
          <a:solidFill>
            <a:srgbClr val="FFA100"/>
          </a:solidFill>
          <a:ln>
            <a:solidFill>
              <a:srgbClr val="4A4A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CREATION OF APPLICATION SOFTWARE COMPONENTS</a:t>
            </a:r>
          </a:p>
        </p:txBody>
      </p:sp>
      <p:pic>
        <p:nvPicPr>
          <p:cNvPr id="17" name="Obrázek 16" descr="Obsah obrázku hračka&#10;&#10;Popis byl vytvořen automaticky">
            <a:extLst>
              <a:ext uri="{FF2B5EF4-FFF2-40B4-BE49-F238E27FC236}">
                <a16:creationId xmlns:a16="http://schemas.microsoft.com/office/drawing/2014/main" id="{621CFB78-0307-4835-A1FE-6BFCF7E43C0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52218" y="1487015"/>
            <a:ext cx="1265246" cy="1832729"/>
          </a:xfrm>
          <a:prstGeom prst="rect">
            <a:avLst/>
          </a:prstGeom>
          <a:ln w="9525">
            <a:solidFill>
              <a:schemeClr val="tx1"/>
            </a:solidFill>
          </a:ln>
        </p:spPr>
      </p:pic>
      <p:pic>
        <p:nvPicPr>
          <p:cNvPr id="43" name="Obrázek 3">
            <a:extLst>
              <a:ext uri="{FF2B5EF4-FFF2-40B4-BE49-F238E27FC236}">
                <a16:creationId xmlns:a16="http://schemas.microsoft.com/office/drawing/2014/main" id="{91BEEEFD-CA28-7179-F4F3-A60BB8066C5F}"/>
              </a:ext>
            </a:extLst>
          </p:cNvPr>
          <p:cNvPicPr>
            <a:picLocks noChangeAspect="1"/>
          </p:cNvPicPr>
          <p:nvPr/>
        </p:nvPicPr>
        <p:blipFill>
          <a:blip r:embed="rId15">
            <a:clrChange>
              <a:clrFrom>
                <a:srgbClr val="DEE7E9"/>
              </a:clrFrom>
              <a:clrTo>
                <a:srgbClr val="DEE7E9">
                  <a:alpha val="0"/>
                </a:srgbClr>
              </a:clrTo>
            </a:clrChange>
          </a:blip>
          <a:stretch>
            <a:fillRect/>
          </a:stretch>
        </p:blipFill>
        <p:spPr>
          <a:xfrm>
            <a:off x="-66168" y="4967534"/>
            <a:ext cx="1641282" cy="1681314"/>
          </a:xfrm>
          <a:prstGeom prst="rect">
            <a:avLst/>
          </a:prstGeom>
        </p:spPr>
      </p:pic>
    </p:spTree>
    <p:custDataLst>
      <p:tags r:id="rId1"/>
    </p:custDataLst>
    <p:extLst>
      <p:ext uri="{BB962C8B-B14F-4D97-AF65-F5344CB8AC3E}">
        <p14:creationId xmlns:p14="http://schemas.microsoft.com/office/powerpoint/2010/main" val="8495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par>
                                <p:cTn id="49" presetID="10"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par>
                                <p:cTn id="55" presetID="10" presetClass="entr" presetSubtype="0" fill="hold" nodeType="withEffect">
                                  <p:stCondLst>
                                    <p:cond delay="0"/>
                                  </p:stCondLst>
                                  <p:childTnLst>
                                    <p:set>
                                      <p:cBhvr>
                                        <p:cTn id="56" dur="1" fill="hold">
                                          <p:stCondLst>
                                            <p:cond delay="0"/>
                                          </p:stCondLst>
                                        </p:cTn>
                                        <p:tgtEl>
                                          <p:spTgt spid="1030"/>
                                        </p:tgtEl>
                                        <p:attrNameLst>
                                          <p:attrName>style.visibility</p:attrName>
                                        </p:attrNameLst>
                                      </p:cBhvr>
                                      <p:to>
                                        <p:strVal val="visible"/>
                                      </p:to>
                                    </p:set>
                                    <p:animEffect transition="in" filter="fade">
                                      <p:cBhvr>
                                        <p:cTn id="57" dur="500"/>
                                        <p:tgtEl>
                                          <p:spTgt spid="10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500"/>
                                        <p:tgtEl>
                                          <p:spTgt spid="9"/>
                                        </p:tgtEl>
                                      </p:cBhvr>
                                    </p:animEffect>
                                  </p:childTnLst>
                                </p:cTn>
                              </p:par>
                              <p:par>
                                <p:cTn id="66" presetID="10" presetClass="entr" presetSubtype="0"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4"/>
                                        </p:tgtEl>
                                        <p:attrNameLst>
                                          <p:attrName>style.visibility</p:attrName>
                                        </p:attrNameLst>
                                      </p:cBhvr>
                                      <p:to>
                                        <p:strVal val="visible"/>
                                      </p:to>
                                    </p:set>
                                    <p:animEffect transition="in" filter="fade">
                                      <p:cBhvr>
                                        <p:cTn id="78" dur="500"/>
                                        <p:tgtEl>
                                          <p:spTgt spid="8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par>
                                <p:cTn id="85" presetID="10" presetClass="entr" presetSubtype="0" fill="hold" nodeType="with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fade">
                                      <p:cBhvr>
                                        <p:cTn id="87" dur="500"/>
                                        <p:tgtEl>
                                          <p:spTgt spid="8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par>
                                <p:cTn id="93" presetID="10" presetClass="entr" presetSubtype="0" fill="hold" nodeType="with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fade">
                                      <p:cBhvr>
                                        <p:cTn id="9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42" grpId="0" animBg="1"/>
      <p:bldP spid="44" grpId="0" animBg="1"/>
      <p:bldP spid="45" grpId="0" animBg="1"/>
      <p:bldP spid="46" grpId="0" animBg="1"/>
      <p:bldP spid="47" grpId="0" animBg="1"/>
      <p:bldP spid="21" grpId="0" animBg="1"/>
      <p:bldP spid="23" grpId="0" animBg="1"/>
      <p:bldP spid="82" grpId="0" animBg="1"/>
      <p:bldP spid="22" grpId="0" animBg="1"/>
      <p:bldP spid="84" grpId="0" animBg="1"/>
      <p:bldP spid="9"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AF505D29-85EC-4342-975F-F86668E55DEC}"/>
              </a:ext>
            </a:extLst>
          </p:cNvPr>
          <p:cNvSpPr txBox="1"/>
          <p:nvPr/>
        </p:nvSpPr>
        <p:spPr>
          <a:xfrm>
            <a:off x="3657292" y="104972"/>
            <a:ext cx="4478827" cy="523220"/>
          </a:xfrm>
          <a:prstGeom prst="rect">
            <a:avLst/>
          </a:prstGeom>
          <a:noFill/>
        </p:spPr>
        <p:txBody>
          <a:bodyPr wrap="square" rtlCol="0">
            <a:spAutoFit/>
          </a:bodyPr>
          <a:lstStyle/>
          <a:p>
            <a:r>
              <a:rPr lang="cs-CZ" sz="2800" dirty="0"/>
              <a:t>INTERACTIVE DESIGN TOOL</a:t>
            </a:r>
          </a:p>
        </p:txBody>
      </p:sp>
      <p:sp>
        <p:nvSpPr>
          <p:cNvPr id="9" name="TextovéPole 8">
            <a:extLst>
              <a:ext uri="{FF2B5EF4-FFF2-40B4-BE49-F238E27FC236}">
                <a16:creationId xmlns:a16="http://schemas.microsoft.com/office/drawing/2014/main" id="{5FC0B4E6-0B8E-49EC-A19E-4B44635B5303}"/>
              </a:ext>
            </a:extLst>
          </p:cNvPr>
          <p:cNvSpPr txBox="1"/>
          <p:nvPr/>
        </p:nvSpPr>
        <p:spPr>
          <a:xfrm>
            <a:off x="5845041" y="5750783"/>
            <a:ext cx="4478827" cy="954107"/>
          </a:xfrm>
          <a:prstGeom prst="rect">
            <a:avLst/>
          </a:prstGeom>
          <a:noFill/>
        </p:spPr>
        <p:txBody>
          <a:bodyPr wrap="square" rtlCol="0">
            <a:spAutoFit/>
          </a:bodyPr>
          <a:lstStyle/>
          <a:p>
            <a:pPr algn="ctr"/>
            <a:r>
              <a:rPr lang="cs-CZ" sz="2800" b="1" dirty="0">
                <a:solidFill>
                  <a:srgbClr val="FFA100"/>
                </a:solidFill>
              </a:rPr>
              <a:t>BODYLIGHT </a:t>
            </a:r>
          </a:p>
          <a:p>
            <a:pPr algn="ctr"/>
            <a:r>
              <a:rPr lang="cs-CZ" sz="2800" b="1" dirty="0"/>
              <a:t>COMPOSER</a:t>
            </a:r>
          </a:p>
        </p:txBody>
      </p:sp>
      <p:pic>
        <p:nvPicPr>
          <p:cNvPr id="10" name="Obrázek 9">
            <a:extLst>
              <a:ext uri="{FF2B5EF4-FFF2-40B4-BE49-F238E27FC236}">
                <a16:creationId xmlns:a16="http://schemas.microsoft.com/office/drawing/2014/main" id="{DF683A06-743D-47E6-BF44-CF44E0C6F704}"/>
              </a:ext>
            </a:extLst>
          </p:cNvPr>
          <p:cNvPicPr>
            <a:picLocks noChangeAspect="1"/>
          </p:cNvPicPr>
          <p:nvPr/>
        </p:nvPicPr>
        <p:blipFill>
          <a:blip r:embed="rId4"/>
          <a:stretch>
            <a:fillRect/>
          </a:stretch>
        </p:blipFill>
        <p:spPr>
          <a:xfrm>
            <a:off x="5675252" y="5750783"/>
            <a:ext cx="1047501" cy="991385"/>
          </a:xfrm>
          <a:prstGeom prst="rect">
            <a:avLst/>
          </a:prstGeom>
        </p:spPr>
      </p:pic>
      <p:pic>
        <p:nvPicPr>
          <p:cNvPr id="14" name="Obrázek 13">
            <a:extLst>
              <a:ext uri="{FF2B5EF4-FFF2-40B4-BE49-F238E27FC236}">
                <a16:creationId xmlns:a16="http://schemas.microsoft.com/office/drawing/2014/main" id="{8A284D81-5A3D-4A5A-B900-EF663FD60CCB}"/>
              </a:ext>
            </a:extLst>
          </p:cNvPr>
          <p:cNvPicPr>
            <a:picLocks noChangeAspect="1"/>
          </p:cNvPicPr>
          <p:nvPr/>
        </p:nvPicPr>
        <p:blipFill>
          <a:blip r:embed="rId5"/>
          <a:stretch>
            <a:fillRect/>
          </a:stretch>
        </p:blipFill>
        <p:spPr>
          <a:xfrm>
            <a:off x="3815634" y="1635939"/>
            <a:ext cx="6639211" cy="3559548"/>
          </a:xfrm>
          <a:prstGeom prst="rect">
            <a:avLst/>
          </a:prstGeom>
        </p:spPr>
      </p:pic>
      <p:sp>
        <p:nvSpPr>
          <p:cNvPr id="15" name="Šipka: doprava 14">
            <a:extLst>
              <a:ext uri="{FF2B5EF4-FFF2-40B4-BE49-F238E27FC236}">
                <a16:creationId xmlns:a16="http://schemas.microsoft.com/office/drawing/2014/main" id="{04CBA2CB-1CB2-49F5-8F37-55388081B161}"/>
              </a:ext>
            </a:extLst>
          </p:cNvPr>
          <p:cNvSpPr/>
          <p:nvPr/>
        </p:nvSpPr>
        <p:spPr>
          <a:xfrm rot="1010675">
            <a:off x="1519663" y="2537110"/>
            <a:ext cx="1825715" cy="587655"/>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Šipka: doprava 15">
            <a:extLst>
              <a:ext uri="{FF2B5EF4-FFF2-40B4-BE49-F238E27FC236}">
                <a16:creationId xmlns:a16="http://schemas.microsoft.com/office/drawing/2014/main" id="{6F767D36-73A2-4C52-9B38-56D2695CB53C}"/>
              </a:ext>
            </a:extLst>
          </p:cNvPr>
          <p:cNvSpPr/>
          <p:nvPr/>
        </p:nvSpPr>
        <p:spPr>
          <a:xfrm rot="1582485">
            <a:off x="1997261" y="1428797"/>
            <a:ext cx="1548822" cy="587655"/>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Šipka: doprava 16">
            <a:extLst>
              <a:ext uri="{FF2B5EF4-FFF2-40B4-BE49-F238E27FC236}">
                <a16:creationId xmlns:a16="http://schemas.microsoft.com/office/drawing/2014/main" id="{935591D8-4C15-497A-9E87-021583496E98}"/>
              </a:ext>
            </a:extLst>
          </p:cNvPr>
          <p:cNvSpPr/>
          <p:nvPr/>
        </p:nvSpPr>
        <p:spPr>
          <a:xfrm rot="19146827">
            <a:off x="2208663" y="4871078"/>
            <a:ext cx="1692717" cy="587655"/>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Šipka: doprava 14">
            <a:extLst>
              <a:ext uri="{FF2B5EF4-FFF2-40B4-BE49-F238E27FC236}">
                <a16:creationId xmlns:a16="http://schemas.microsoft.com/office/drawing/2014/main" id="{FA875101-ABF9-4CCC-9444-E094E8899907}"/>
              </a:ext>
            </a:extLst>
          </p:cNvPr>
          <p:cNvSpPr/>
          <p:nvPr/>
        </p:nvSpPr>
        <p:spPr>
          <a:xfrm rot="20740231">
            <a:off x="1673207" y="3815044"/>
            <a:ext cx="1770933" cy="587655"/>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Obrázek 7" descr="Obsah obrázku text, počítač, stůl&#10;&#10;Popis byl vytvořen automaticky">
            <a:extLst>
              <a:ext uri="{FF2B5EF4-FFF2-40B4-BE49-F238E27FC236}">
                <a16:creationId xmlns:a16="http://schemas.microsoft.com/office/drawing/2014/main" id="{A092FDE6-A72A-4BBC-181D-AA87A44F8F44}"/>
              </a:ext>
            </a:extLst>
          </p:cNvPr>
          <p:cNvPicPr>
            <a:picLocks noChangeAspect="1"/>
          </p:cNvPicPr>
          <p:nvPr/>
        </p:nvPicPr>
        <p:blipFill rotWithShape="1">
          <a:blip r:embed="rId6">
            <a:extLst>
              <a:ext uri="{28A0092B-C50C-407E-A947-70E740481C1C}">
                <a14:useLocalDpi xmlns:a14="http://schemas.microsoft.com/office/drawing/2010/main" val="0"/>
              </a:ext>
            </a:extLst>
          </a:blip>
          <a:srcRect l="24259" t="22379" b="24931"/>
          <a:stretch/>
        </p:blipFill>
        <p:spPr>
          <a:xfrm>
            <a:off x="63660" y="3243718"/>
            <a:ext cx="1659945" cy="1558920"/>
          </a:xfrm>
          <a:prstGeom prst="rect">
            <a:avLst/>
          </a:prstGeom>
        </p:spPr>
      </p:pic>
      <p:sp>
        <p:nvSpPr>
          <p:cNvPr id="25" name="TextovéPole 2">
            <a:extLst>
              <a:ext uri="{FF2B5EF4-FFF2-40B4-BE49-F238E27FC236}">
                <a16:creationId xmlns:a16="http://schemas.microsoft.com/office/drawing/2014/main" id="{7EA66CA2-7AAD-7C95-E05F-8FBE0346C368}"/>
              </a:ext>
            </a:extLst>
          </p:cNvPr>
          <p:cNvSpPr txBox="1"/>
          <p:nvPr/>
        </p:nvSpPr>
        <p:spPr>
          <a:xfrm>
            <a:off x="0" y="6441338"/>
            <a:ext cx="1327608" cy="461665"/>
          </a:xfrm>
          <a:prstGeom prst="rect">
            <a:avLst/>
          </a:prstGeom>
          <a:noFill/>
        </p:spPr>
        <p:txBody>
          <a:bodyPr wrap="none" rtlCol="0">
            <a:spAutoFit/>
          </a:bodyPr>
          <a:lstStyle/>
          <a:p>
            <a:r>
              <a:rPr lang="cs-CZ" sz="2400" dirty="0" err="1"/>
              <a:t>Modeller</a:t>
            </a:r>
            <a:endParaRPr lang="en-US" sz="2400" dirty="0"/>
          </a:p>
        </p:txBody>
      </p:sp>
      <p:sp>
        <p:nvSpPr>
          <p:cNvPr id="27" name="TextovéPole 4">
            <a:extLst>
              <a:ext uri="{FF2B5EF4-FFF2-40B4-BE49-F238E27FC236}">
                <a16:creationId xmlns:a16="http://schemas.microsoft.com/office/drawing/2014/main" id="{4608786C-155B-D51E-EEE4-123E0529B41A}"/>
              </a:ext>
            </a:extLst>
          </p:cNvPr>
          <p:cNvSpPr txBox="1"/>
          <p:nvPr/>
        </p:nvSpPr>
        <p:spPr>
          <a:xfrm>
            <a:off x="35155" y="2890573"/>
            <a:ext cx="1295419" cy="461665"/>
          </a:xfrm>
          <a:prstGeom prst="rect">
            <a:avLst/>
          </a:prstGeom>
          <a:noFill/>
        </p:spPr>
        <p:txBody>
          <a:bodyPr wrap="none" rtlCol="0">
            <a:spAutoFit/>
          </a:bodyPr>
          <a:lstStyle/>
          <a:p>
            <a:r>
              <a:rPr lang="cs-CZ" sz="2400" dirty="0" err="1"/>
              <a:t>Educator</a:t>
            </a:r>
            <a:endParaRPr lang="en-US" sz="2800" dirty="0"/>
          </a:p>
        </p:txBody>
      </p:sp>
      <p:pic>
        <p:nvPicPr>
          <p:cNvPr id="28" name="Obrázek 5">
            <a:extLst>
              <a:ext uri="{FF2B5EF4-FFF2-40B4-BE49-F238E27FC236}">
                <a16:creationId xmlns:a16="http://schemas.microsoft.com/office/drawing/2014/main" id="{CBB8E4EE-7051-D229-C1BC-92CDB1FD3756}"/>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6127" y="-46851"/>
            <a:ext cx="821972" cy="1575813"/>
          </a:xfrm>
          <a:prstGeom prst="rect">
            <a:avLst/>
          </a:prstGeom>
        </p:spPr>
      </p:pic>
      <p:sp>
        <p:nvSpPr>
          <p:cNvPr id="29" name="TextovéPole 18">
            <a:extLst>
              <a:ext uri="{FF2B5EF4-FFF2-40B4-BE49-F238E27FC236}">
                <a16:creationId xmlns:a16="http://schemas.microsoft.com/office/drawing/2014/main" id="{CA400AFD-17E5-702D-6D13-217EE0A87E28}"/>
              </a:ext>
            </a:extLst>
          </p:cNvPr>
          <p:cNvSpPr txBox="1"/>
          <p:nvPr/>
        </p:nvSpPr>
        <p:spPr>
          <a:xfrm>
            <a:off x="-46922" y="1405107"/>
            <a:ext cx="862480" cy="461665"/>
          </a:xfrm>
          <a:prstGeom prst="rect">
            <a:avLst/>
          </a:prstGeom>
          <a:noFill/>
        </p:spPr>
        <p:txBody>
          <a:bodyPr wrap="none" rtlCol="0">
            <a:spAutoFit/>
          </a:bodyPr>
          <a:lstStyle/>
          <a:p>
            <a:r>
              <a:rPr lang="cs-CZ" sz="2400" dirty="0" err="1"/>
              <a:t>Artist</a:t>
            </a:r>
            <a:endParaRPr lang="en-US" sz="2400" dirty="0"/>
          </a:p>
        </p:txBody>
      </p:sp>
      <p:pic>
        <p:nvPicPr>
          <p:cNvPr id="30" name="Obrázek 11">
            <a:extLst>
              <a:ext uri="{FF2B5EF4-FFF2-40B4-BE49-F238E27FC236}">
                <a16:creationId xmlns:a16="http://schemas.microsoft.com/office/drawing/2014/main" id="{378E558F-640C-A399-DEDF-1EE512BE23B5}"/>
              </a:ext>
            </a:extLst>
          </p:cNvPr>
          <p:cNvPicPr>
            <a:picLocks noChangeAspect="1"/>
          </p:cNvPicPr>
          <p:nvPr/>
        </p:nvPicPr>
        <p:blipFill>
          <a:blip r:embed="rId8"/>
          <a:stretch>
            <a:fillRect/>
          </a:stretch>
        </p:blipFill>
        <p:spPr>
          <a:xfrm>
            <a:off x="1642302" y="5382760"/>
            <a:ext cx="869904" cy="845076"/>
          </a:xfrm>
          <a:prstGeom prst="rect">
            <a:avLst/>
          </a:prstGeom>
        </p:spPr>
      </p:pic>
      <p:pic>
        <p:nvPicPr>
          <p:cNvPr id="31" name="Obrázek 10">
            <a:extLst>
              <a:ext uri="{FF2B5EF4-FFF2-40B4-BE49-F238E27FC236}">
                <a16:creationId xmlns:a16="http://schemas.microsoft.com/office/drawing/2014/main" id="{807A1494-AA7C-653E-6334-2C8C9853EDAE}"/>
              </a:ext>
            </a:extLst>
          </p:cNvPr>
          <p:cNvPicPr>
            <a:picLocks noChangeAspect="1"/>
          </p:cNvPicPr>
          <p:nvPr/>
        </p:nvPicPr>
        <p:blipFill>
          <a:blip r:embed="rId9"/>
          <a:stretch>
            <a:fillRect/>
          </a:stretch>
        </p:blipFill>
        <p:spPr>
          <a:xfrm>
            <a:off x="1125637" y="391291"/>
            <a:ext cx="980192" cy="900778"/>
          </a:xfrm>
          <a:prstGeom prst="rect">
            <a:avLst/>
          </a:prstGeom>
        </p:spPr>
      </p:pic>
      <p:sp>
        <p:nvSpPr>
          <p:cNvPr id="32" name="TextovéPole 40">
            <a:extLst>
              <a:ext uri="{FF2B5EF4-FFF2-40B4-BE49-F238E27FC236}">
                <a16:creationId xmlns:a16="http://schemas.microsoft.com/office/drawing/2014/main" id="{84706515-D369-B66B-C80F-2F78C21DADA0}"/>
              </a:ext>
            </a:extLst>
          </p:cNvPr>
          <p:cNvSpPr txBox="1"/>
          <p:nvPr/>
        </p:nvSpPr>
        <p:spPr>
          <a:xfrm>
            <a:off x="39231" y="4674177"/>
            <a:ext cx="1759328" cy="461665"/>
          </a:xfrm>
          <a:prstGeom prst="rect">
            <a:avLst/>
          </a:prstGeom>
          <a:noFill/>
        </p:spPr>
        <p:txBody>
          <a:bodyPr wrap="none" rtlCol="0">
            <a:spAutoFit/>
          </a:bodyPr>
          <a:lstStyle/>
          <a:p>
            <a:r>
              <a:rPr lang="cs-CZ" sz="2400" dirty="0" err="1"/>
              <a:t>Programmer</a:t>
            </a:r>
            <a:endParaRPr lang="en-US" sz="2400" dirty="0"/>
          </a:p>
        </p:txBody>
      </p:sp>
      <p:pic>
        <p:nvPicPr>
          <p:cNvPr id="33" name="Obrázek 3">
            <a:extLst>
              <a:ext uri="{FF2B5EF4-FFF2-40B4-BE49-F238E27FC236}">
                <a16:creationId xmlns:a16="http://schemas.microsoft.com/office/drawing/2014/main" id="{2272A6CD-25BE-D89C-C5FD-F754E6D120C5}"/>
              </a:ext>
            </a:extLst>
          </p:cNvPr>
          <p:cNvPicPr>
            <a:picLocks noChangeAspect="1"/>
          </p:cNvPicPr>
          <p:nvPr/>
        </p:nvPicPr>
        <p:blipFill>
          <a:blip r:embed="rId10">
            <a:clrChange>
              <a:clrFrom>
                <a:srgbClr val="DEE7E9"/>
              </a:clrFrom>
              <a:clrTo>
                <a:srgbClr val="DEE7E9">
                  <a:alpha val="0"/>
                </a:srgbClr>
              </a:clrTo>
            </a:clrChange>
          </a:blip>
          <a:stretch>
            <a:fillRect/>
          </a:stretch>
        </p:blipFill>
        <p:spPr>
          <a:xfrm>
            <a:off x="-71032" y="4892411"/>
            <a:ext cx="1793219" cy="1836957"/>
          </a:xfrm>
          <a:prstGeom prst="rect">
            <a:avLst/>
          </a:prstGeom>
        </p:spPr>
      </p:pic>
      <p:pic>
        <p:nvPicPr>
          <p:cNvPr id="26" name="Obrázek 3">
            <a:extLst>
              <a:ext uri="{FF2B5EF4-FFF2-40B4-BE49-F238E27FC236}">
                <a16:creationId xmlns:a16="http://schemas.microsoft.com/office/drawing/2014/main" id="{F4731B35-25D0-19E1-D6A6-0009888F0F14}"/>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7785" y="1771492"/>
            <a:ext cx="1527329" cy="1244393"/>
          </a:xfrm>
          <a:prstGeom prst="rect">
            <a:avLst/>
          </a:prstGeom>
        </p:spPr>
      </p:pic>
      <p:pic>
        <p:nvPicPr>
          <p:cNvPr id="18" name="Obrázek 17">
            <a:extLst>
              <a:ext uri="{FF2B5EF4-FFF2-40B4-BE49-F238E27FC236}">
                <a16:creationId xmlns:a16="http://schemas.microsoft.com/office/drawing/2014/main" id="{A70693B0-D299-4ADE-9A10-BF608F0B1707}"/>
              </a:ext>
            </a:extLst>
          </p:cNvPr>
          <p:cNvPicPr>
            <a:picLocks noChangeAspect="1"/>
          </p:cNvPicPr>
          <p:nvPr/>
        </p:nvPicPr>
        <p:blipFill>
          <a:blip r:embed="rId5"/>
          <a:stretch>
            <a:fillRect/>
          </a:stretch>
        </p:blipFill>
        <p:spPr>
          <a:xfrm>
            <a:off x="-27455" y="0"/>
            <a:ext cx="12301378" cy="6966821"/>
          </a:xfrm>
          <a:prstGeom prst="rect">
            <a:avLst/>
          </a:prstGeom>
        </p:spPr>
      </p:pic>
    </p:spTree>
    <p:custDataLst>
      <p:tags r:id="rId1"/>
    </p:custDataLst>
    <p:extLst>
      <p:ext uri="{BB962C8B-B14F-4D97-AF65-F5344CB8AC3E}">
        <p14:creationId xmlns:p14="http://schemas.microsoft.com/office/powerpoint/2010/main" val="314146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Šipka: doprava 6">
            <a:extLst>
              <a:ext uri="{FF2B5EF4-FFF2-40B4-BE49-F238E27FC236}">
                <a16:creationId xmlns:a16="http://schemas.microsoft.com/office/drawing/2014/main" id="{5ABC18FF-CDCF-44A5-8B32-5E559623ABB4}"/>
              </a:ext>
            </a:extLst>
          </p:cNvPr>
          <p:cNvSpPr/>
          <p:nvPr/>
        </p:nvSpPr>
        <p:spPr>
          <a:xfrm rot="15383109">
            <a:off x="912327" y="4328546"/>
            <a:ext cx="1429107" cy="587655"/>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ovéPole 1">
            <a:extLst>
              <a:ext uri="{FF2B5EF4-FFF2-40B4-BE49-F238E27FC236}">
                <a16:creationId xmlns:a16="http://schemas.microsoft.com/office/drawing/2014/main" id="{D1D8D0D2-C428-495D-BB87-1103FD9459AE}"/>
              </a:ext>
            </a:extLst>
          </p:cNvPr>
          <p:cNvSpPr txBox="1"/>
          <p:nvPr/>
        </p:nvSpPr>
        <p:spPr>
          <a:xfrm>
            <a:off x="4695578" y="63676"/>
            <a:ext cx="1958893" cy="523220"/>
          </a:xfrm>
          <a:prstGeom prst="rect">
            <a:avLst/>
          </a:prstGeom>
          <a:noFill/>
        </p:spPr>
        <p:txBody>
          <a:bodyPr wrap="square" rtlCol="0">
            <a:spAutoFit/>
          </a:bodyPr>
          <a:lstStyle/>
          <a:p>
            <a:r>
              <a:rPr lang="cs-CZ" sz="2800" dirty="0"/>
              <a:t>RESULTS</a:t>
            </a:r>
          </a:p>
        </p:txBody>
      </p:sp>
      <p:pic>
        <p:nvPicPr>
          <p:cNvPr id="4" name="Obrázek 3">
            <a:extLst>
              <a:ext uri="{FF2B5EF4-FFF2-40B4-BE49-F238E27FC236}">
                <a16:creationId xmlns:a16="http://schemas.microsoft.com/office/drawing/2014/main" id="{87E2D179-B2AC-4D8B-B8CD-041CB5C0899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7937" y="996900"/>
            <a:ext cx="6776799" cy="3400458"/>
          </a:xfrm>
          <a:prstGeom prst="rect">
            <a:avLst/>
          </a:prstGeom>
        </p:spPr>
      </p:pic>
      <p:pic>
        <p:nvPicPr>
          <p:cNvPr id="5" name="Obrázek 4">
            <a:extLst>
              <a:ext uri="{FF2B5EF4-FFF2-40B4-BE49-F238E27FC236}">
                <a16:creationId xmlns:a16="http://schemas.microsoft.com/office/drawing/2014/main" id="{B69312B8-E0F6-41B1-A18E-411C076F0365}"/>
              </a:ext>
            </a:extLst>
          </p:cNvPr>
          <p:cNvPicPr>
            <a:picLocks noChangeAspect="1"/>
          </p:cNvPicPr>
          <p:nvPr/>
        </p:nvPicPr>
        <p:blipFill>
          <a:blip r:embed="rId5"/>
          <a:stretch>
            <a:fillRect/>
          </a:stretch>
        </p:blipFill>
        <p:spPr>
          <a:xfrm>
            <a:off x="7155917" y="709182"/>
            <a:ext cx="4819774" cy="5157002"/>
          </a:xfrm>
          <a:prstGeom prst="rect">
            <a:avLst/>
          </a:prstGeom>
        </p:spPr>
      </p:pic>
      <p:sp>
        <p:nvSpPr>
          <p:cNvPr id="8" name="Šipka: doprava 7">
            <a:extLst>
              <a:ext uri="{FF2B5EF4-FFF2-40B4-BE49-F238E27FC236}">
                <a16:creationId xmlns:a16="http://schemas.microsoft.com/office/drawing/2014/main" id="{0211CBB7-AAD1-48F8-ACC0-62CF7BF6509C}"/>
              </a:ext>
            </a:extLst>
          </p:cNvPr>
          <p:cNvSpPr/>
          <p:nvPr/>
        </p:nvSpPr>
        <p:spPr>
          <a:xfrm rot="17302606">
            <a:off x="1961108" y="4530709"/>
            <a:ext cx="1429107" cy="587655"/>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Šipka: doprava 8">
            <a:extLst>
              <a:ext uri="{FF2B5EF4-FFF2-40B4-BE49-F238E27FC236}">
                <a16:creationId xmlns:a16="http://schemas.microsoft.com/office/drawing/2014/main" id="{7A6CB39D-0F13-4264-AC33-72CD3888DC3B}"/>
              </a:ext>
            </a:extLst>
          </p:cNvPr>
          <p:cNvSpPr/>
          <p:nvPr/>
        </p:nvSpPr>
        <p:spPr>
          <a:xfrm rot="18595266">
            <a:off x="3062635" y="4530708"/>
            <a:ext cx="1429107" cy="587655"/>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ázek 5">
            <a:extLst>
              <a:ext uri="{FF2B5EF4-FFF2-40B4-BE49-F238E27FC236}">
                <a16:creationId xmlns:a16="http://schemas.microsoft.com/office/drawing/2014/main" id="{DBB60105-5781-4585-8C64-DF54477279C1}"/>
              </a:ext>
            </a:extLst>
          </p:cNvPr>
          <p:cNvPicPr>
            <a:picLocks noChangeAspect="1"/>
          </p:cNvPicPr>
          <p:nvPr/>
        </p:nvPicPr>
        <p:blipFill>
          <a:blip r:embed="rId6"/>
          <a:stretch>
            <a:fillRect/>
          </a:stretch>
        </p:blipFill>
        <p:spPr>
          <a:xfrm>
            <a:off x="1235596" y="5094770"/>
            <a:ext cx="2628481" cy="1374597"/>
          </a:xfrm>
          <a:prstGeom prst="rect">
            <a:avLst/>
          </a:prstGeom>
        </p:spPr>
      </p:pic>
      <p:sp>
        <p:nvSpPr>
          <p:cNvPr id="10" name="Šipka: doprava 9">
            <a:extLst>
              <a:ext uri="{FF2B5EF4-FFF2-40B4-BE49-F238E27FC236}">
                <a16:creationId xmlns:a16="http://schemas.microsoft.com/office/drawing/2014/main" id="{27F9499C-A64E-4F7C-84BD-D396180762BA}"/>
              </a:ext>
            </a:extLst>
          </p:cNvPr>
          <p:cNvSpPr/>
          <p:nvPr/>
        </p:nvSpPr>
        <p:spPr>
          <a:xfrm rot="20271694">
            <a:off x="6038268" y="1933565"/>
            <a:ext cx="1520263" cy="587655"/>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a:p>
            <a:pPr algn="ctr"/>
            <a:endParaRPr lang="cs-CZ" dirty="0"/>
          </a:p>
          <a:p>
            <a:pPr algn="ctr"/>
            <a:endParaRPr lang="cs-CZ" dirty="0"/>
          </a:p>
          <a:p>
            <a:pPr algn="ctr"/>
            <a:endParaRPr lang="cs-CZ" dirty="0"/>
          </a:p>
          <a:p>
            <a:pPr algn="ctr"/>
            <a:endParaRPr lang="cs-CZ" dirty="0"/>
          </a:p>
          <a:p>
            <a:pPr algn="ctr"/>
            <a:endParaRPr lang="en-US" dirty="0"/>
          </a:p>
        </p:txBody>
      </p:sp>
      <p:sp>
        <p:nvSpPr>
          <p:cNvPr id="11" name="Šipka: doprava 10">
            <a:extLst>
              <a:ext uri="{FF2B5EF4-FFF2-40B4-BE49-F238E27FC236}">
                <a16:creationId xmlns:a16="http://schemas.microsoft.com/office/drawing/2014/main" id="{9B6860D8-44EC-4C4E-B4FB-FDF0BEBB9417}"/>
              </a:ext>
            </a:extLst>
          </p:cNvPr>
          <p:cNvSpPr/>
          <p:nvPr/>
        </p:nvSpPr>
        <p:spPr>
          <a:xfrm rot="2611830">
            <a:off x="5763668" y="3059636"/>
            <a:ext cx="1682875" cy="587655"/>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Šipka: doprava 11">
            <a:extLst>
              <a:ext uri="{FF2B5EF4-FFF2-40B4-BE49-F238E27FC236}">
                <a16:creationId xmlns:a16="http://schemas.microsoft.com/office/drawing/2014/main" id="{71BB3E69-7BD1-4EBD-8063-EA96F096E52B}"/>
              </a:ext>
            </a:extLst>
          </p:cNvPr>
          <p:cNvSpPr/>
          <p:nvPr/>
        </p:nvSpPr>
        <p:spPr>
          <a:xfrm rot="1054284">
            <a:off x="6034319" y="2804525"/>
            <a:ext cx="3220592" cy="587655"/>
          </a:xfrm>
          <a:prstGeom prst="right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Obrázek 12">
            <a:extLst>
              <a:ext uri="{FF2B5EF4-FFF2-40B4-BE49-F238E27FC236}">
                <a16:creationId xmlns:a16="http://schemas.microsoft.com/office/drawing/2014/main" id="{AAFE8681-12A5-43A1-80D6-488E4CCB3619}"/>
              </a:ext>
            </a:extLst>
          </p:cNvPr>
          <p:cNvPicPr>
            <a:picLocks noChangeAspect="1"/>
          </p:cNvPicPr>
          <p:nvPr/>
        </p:nvPicPr>
        <p:blipFill>
          <a:blip r:embed="rId7"/>
          <a:stretch>
            <a:fillRect/>
          </a:stretch>
        </p:blipFill>
        <p:spPr>
          <a:xfrm>
            <a:off x="6754760" y="5935444"/>
            <a:ext cx="5370256" cy="863984"/>
          </a:xfrm>
          <a:prstGeom prst="rect">
            <a:avLst/>
          </a:prstGeom>
        </p:spPr>
      </p:pic>
    </p:spTree>
    <p:custDataLst>
      <p:tags r:id="rId1"/>
    </p:custDataLst>
    <p:extLst>
      <p:ext uri="{BB962C8B-B14F-4D97-AF65-F5344CB8AC3E}">
        <p14:creationId xmlns:p14="http://schemas.microsoft.com/office/powerpoint/2010/main" val="215714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ron">
            <a:hlinkClick r:id="" action="ppaction://media"/>
            <a:extLst>
              <a:ext uri="{FF2B5EF4-FFF2-40B4-BE49-F238E27FC236}">
                <a16:creationId xmlns:a16="http://schemas.microsoft.com/office/drawing/2014/main" id="{D24DCC49-38DD-4949-8B22-511FFFEDD3EA}"/>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18526" y="0"/>
            <a:ext cx="10779606" cy="6990735"/>
          </a:xfrm>
          <a:prstGeom prst="rect">
            <a:avLst/>
          </a:prstGeom>
        </p:spPr>
      </p:pic>
      <p:sp>
        <p:nvSpPr>
          <p:cNvPr id="3" name="Obdélník 2">
            <a:hlinkClick r:id="rId7"/>
            <a:extLst>
              <a:ext uri="{FF2B5EF4-FFF2-40B4-BE49-F238E27FC236}">
                <a16:creationId xmlns:a16="http://schemas.microsoft.com/office/drawing/2014/main" id="{2A764813-9B1B-44A1-8431-1C579063DAF1}"/>
              </a:ext>
            </a:extLst>
          </p:cNvPr>
          <p:cNvSpPr/>
          <p:nvPr/>
        </p:nvSpPr>
        <p:spPr>
          <a:xfrm>
            <a:off x="4025375" y="41295"/>
            <a:ext cx="4384334" cy="442451"/>
          </a:xfrm>
          <a:prstGeom prst="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rtlCol="0" anchor="ctr"/>
          <a:lstStyle/>
          <a:p>
            <a:pPr algn="ctr"/>
            <a:r>
              <a:rPr lang="cs-CZ" dirty="0"/>
              <a:t>http://physiome.cz/apps/IronMetabolism/</a:t>
            </a:r>
            <a:endParaRPr lang="en-US" dirty="0"/>
          </a:p>
        </p:txBody>
      </p:sp>
    </p:spTree>
    <p:custDataLst>
      <p:tags r:id="rId1"/>
    </p:custDataLst>
    <p:extLst>
      <p:ext uri="{BB962C8B-B14F-4D97-AF65-F5344CB8AC3E}">
        <p14:creationId xmlns:p14="http://schemas.microsoft.com/office/powerpoint/2010/main" val="84028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fron">
            <a:hlinkClick r:id="" action="ppaction://media"/>
            <a:extLst>
              <a:ext uri="{FF2B5EF4-FFF2-40B4-BE49-F238E27FC236}">
                <a16:creationId xmlns:a16="http://schemas.microsoft.com/office/drawing/2014/main" id="{3D61B3DD-391A-4F88-8E15-9320D1C5917B}"/>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51517" y="-1"/>
            <a:ext cx="11871365" cy="6854925"/>
          </a:xfrm>
          <a:prstGeom prst="rect">
            <a:avLst/>
          </a:prstGeom>
        </p:spPr>
      </p:pic>
      <p:sp>
        <p:nvSpPr>
          <p:cNvPr id="3" name="Obdélník 2">
            <a:hlinkClick r:id="rId7"/>
            <a:extLst>
              <a:ext uri="{FF2B5EF4-FFF2-40B4-BE49-F238E27FC236}">
                <a16:creationId xmlns:a16="http://schemas.microsoft.com/office/drawing/2014/main" id="{AEB65CDB-330B-48D6-A69C-01D002C0ECC5}"/>
              </a:ext>
            </a:extLst>
          </p:cNvPr>
          <p:cNvSpPr/>
          <p:nvPr/>
        </p:nvSpPr>
        <p:spPr>
          <a:xfrm>
            <a:off x="3907612" y="41295"/>
            <a:ext cx="4080340" cy="442451"/>
          </a:xfrm>
          <a:prstGeom prst="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rtlCol="0" anchor="ctr"/>
          <a:lstStyle/>
          <a:p>
            <a:pPr algn="ctr"/>
            <a:r>
              <a:rPr lang="cs-CZ" dirty="0"/>
              <a:t>http://www.physiome.cz/apps/Nephron/</a:t>
            </a:r>
            <a:endParaRPr lang="en-US" dirty="0"/>
          </a:p>
        </p:txBody>
      </p:sp>
    </p:spTree>
    <p:custDataLst>
      <p:tags r:id="rId1"/>
    </p:custDataLst>
    <p:extLst>
      <p:ext uri="{BB962C8B-B14F-4D97-AF65-F5344CB8AC3E}">
        <p14:creationId xmlns:p14="http://schemas.microsoft.com/office/powerpoint/2010/main" val="385843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vloops">
            <a:hlinkClick r:id="" action="ppaction://media"/>
            <a:extLst>
              <a:ext uri="{FF2B5EF4-FFF2-40B4-BE49-F238E27FC236}">
                <a16:creationId xmlns:a16="http://schemas.microsoft.com/office/drawing/2014/main" id="{EEABA909-0C1D-4227-B652-875D097693E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224244" y="73015"/>
            <a:ext cx="9394595" cy="6784985"/>
          </a:xfrm>
          <a:prstGeom prst="rect">
            <a:avLst/>
          </a:prstGeom>
        </p:spPr>
      </p:pic>
      <p:sp>
        <p:nvSpPr>
          <p:cNvPr id="3" name="Obdélník 2">
            <a:hlinkClick r:id="rId7"/>
            <a:extLst>
              <a:ext uri="{FF2B5EF4-FFF2-40B4-BE49-F238E27FC236}">
                <a16:creationId xmlns:a16="http://schemas.microsoft.com/office/drawing/2014/main" id="{56EECE3A-CD16-44F9-B924-F13B3E14AC7B}"/>
              </a:ext>
            </a:extLst>
          </p:cNvPr>
          <p:cNvSpPr/>
          <p:nvPr/>
        </p:nvSpPr>
        <p:spPr>
          <a:xfrm>
            <a:off x="4013575" y="0"/>
            <a:ext cx="4080340" cy="442451"/>
          </a:xfrm>
          <a:prstGeom prst="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rtlCol="0" anchor="ctr"/>
          <a:lstStyle/>
          <a:p>
            <a:pPr algn="ctr"/>
            <a:r>
              <a:rPr lang="cs-CZ" dirty="0"/>
              <a:t>https://physiome.cz/apps/pvloops/</a:t>
            </a:r>
            <a:endParaRPr lang="en-US" dirty="0"/>
          </a:p>
        </p:txBody>
      </p:sp>
    </p:spTree>
    <p:custDataLst>
      <p:tags r:id="rId1"/>
    </p:custDataLst>
    <p:extLst>
      <p:ext uri="{BB962C8B-B14F-4D97-AF65-F5344CB8AC3E}">
        <p14:creationId xmlns:p14="http://schemas.microsoft.com/office/powerpoint/2010/main" val="194357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6" name="Obdélník: se zakulacenými rohy 15">
            <a:extLst>
              <a:ext uri="{FF2B5EF4-FFF2-40B4-BE49-F238E27FC236}">
                <a16:creationId xmlns:a16="http://schemas.microsoft.com/office/drawing/2014/main" id="{0C0AEA96-929A-4519-BACF-A6DABB5CD5E3}"/>
              </a:ext>
            </a:extLst>
          </p:cNvPr>
          <p:cNvSpPr/>
          <p:nvPr/>
        </p:nvSpPr>
        <p:spPr>
          <a:xfrm>
            <a:off x="-13767" y="-35396"/>
            <a:ext cx="3704795" cy="369332"/>
          </a:xfrm>
          <a:prstGeom prst="roundRect">
            <a:avLst/>
          </a:prstGeom>
          <a:solidFill>
            <a:srgbClr val="FAE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a:extLst>
              <a:ext uri="{FF2B5EF4-FFF2-40B4-BE49-F238E27FC236}">
                <a16:creationId xmlns:a16="http://schemas.microsoft.com/office/drawing/2014/main" id="{FD8C406D-DA0C-413E-86A9-0E693FB64623}"/>
              </a:ext>
            </a:extLst>
          </p:cNvPr>
          <p:cNvPicPr>
            <a:picLocks noChangeAspect="1"/>
          </p:cNvPicPr>
          <p:nvPr/>
        </p:nvPicPr>
        <p:blipFill rotWithShape="1">
          <a:blip r:embed="rId4"/>
          <a:srcRect r="1722"/>
          <a:stretch/>
        </p:blipFill>
        <p:spPr>
          <a:xfrm>
            <a:off x="0" y="322089"/>
            <a:ext cx="3704795" cy="6561581"/>
          </a:xfrm>
          <a:prstGeom prst="rect">
            <a:avLst/>
          </a:prstGeom>
          <a:solidFill>
            <a:srgbClr val="FAEFD9"/>
          </a:solidFill>
          <a:ln>
            <a:noFill/>
          </a:ln>
        </p:spPr>
      </p:pic>
      <p:sp>
        <p:nvSpPr>
          <p:cNvPr id="6" name="Řečová bublina: obdélníkový bublinový popisek 5">
            <a:extLst>
              <a:ext uri="{FF2B5EF4-FFF2-40B4-BE49-F238E27FC236}">
                <a16:creationId xmlns:a16="http://schemas.microsoft.com/office/drawing/2014/main" id="{5699D0A3-7394-4755-BCE9-E2079FF2E1D4}"/>
              </a:ext>
            </a:extLst>
          </p:cNvPr>
          <p:cNvSpPr/>
          <p:nvPr/>
        </p:nvSpPr>
        <p:spPr>
          <a:xfrm>
            <a:off x="0" y="-35396"/>
            <a:ext cx="12235262" cy="595835"/>
          </a:xfrm>
          <a:prstGeom prst="wedgeRectCallout">
            <a:avLst>
              <a:gd name="adj1" fmla="val -31687"/>
              <a:gd name="adj2" fmla="val 76441"/>
            </a:avLst>
          </a:prstGeom>
          <a:solidFill>
            <a:srgbClr val="FFC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2800" b="1" dirty="0">
                <a:solidFill>
                  <a:schemeClr val="tx1"/>
                </a:solidFill>
              </a:rPr>
              <a:t>„I </a:t>
            </a:r>
            <a:r>
              <a:rPr lang="cs-CZ" sz="2800" b="1" dirty="0" err="1">
                <a:solidFill>
                  <a:schemeClr val="tx1"/>
                </a:solidFill>
              </a:rPr>
              <a:t>hear</a:t>
            </a:r>
            <a:r>
              <a:rPr lang="cs-CZ" sz="2800" b="1" dirty="0">
                <a:solidFill>
                  <a:schemeClr val="tx1"/>
                </a:solidFill>
              </a:rPr>
              <a:t> and I </a:t>
            </a:r>
            <a:r>
              <a:rPr lang="cs-CZ" sz="2800" b="1" dirty="0" err="1">
                <a:solidFill>
                  <a:schemeClr val="tx1"/>
                </a:solidFill>
              </a:rPr>
              <a:t>forget</a:t>
            </a:r>
            <a:r>
              <a:rPr lang="cs-CZ" sz="2800" b="1" dirty="0">
                <a:solidFill>
                  <a:schemeClr val="tx1"/>
                </a:solidFill>
              </a:rPr>
              <a:t>. I </a:t>
            </a:r>
            <a:r>
              <a:rPr lang="cs-CZ" sz="2800" b="1" dirty="0" err="1">
                <a:solidFill>
                  <a:schemeClr val="tx1"/>
                </a:solidFill>
              </a:rPr>
              <a:t>see</a:t>
            </a:r>
            <a:r>
              <a:rPr lang="cs-CZ" sz="2800" b="1" dirty="0">
                <a:solidFill>
                  <a:schemeClr val="tx1"/>
                </a:solidFill>
              </a:rPr>
              <a:t>, and I </a:t>
            </a:r>
            <a:r>
              <a:rPr lang="cs-CZ" sz="2800" b="1" dirty="0" err="1">
                <a:solidFill>
                  <a:schemeClr val="tx1"/>
                </a:solidFill>
              </a:rPr>
              <a:t>remember</a:t>
            </a:r>
            <a:r>
              <a:rPr lang="cs-CZ" sz="2800" b="1" dirty="0">
                <a:solidFill>
                  <a:schemeClr val="tx1"/>
                </a:solidFill>
              </a:rPr>
              <a:t>. I do, and I </a:t>
            </a:r>
            <a:r>
              <a:rPr lang="cs-CZ" sz="2800" b="1" dirty="0" err="1">
                <a:solidFill>
                  <a:schemeClr val="tx1"/>
                </a:solidFill>
              </a:rPr>
              <a:t>understand</a:t>
            </a:r>
            <a:r>
              <a:rPr lang="cs-CZ" sz="2800" b="1" dirty="0">
                <a:solidFill>
                  <a:schemeClr val="tx1"/>
                </a:solidFill>
              </a:rPr>
              <a:t>.“ (</a:t>
            </a:r>
            <a:r>
              <a:rPr lang="cs-CZ" sz="2800" b="1" dirty="0" err="1">
                <a:solidFill>
                  <a:schemeClr val="tx1"/>
                </a:solidFill>
              </a:rPr>
              <a:t>Confucius</a:t>
            </a:r>
            <a:r>
              <a:rPr lang="cs-CZ" sz="2800" b="1" dirty="0">
                <a:solidFill>
                  <a:schemeClr val="tx1"/>
                </a:solidFill>
              </a:rPr>
              <a:t>)</a:t>
            </a:r>
            <a:endParaRPr lang="en-US" sz="2800" b="1" dirty="0">
              <a:solidFill>
                <a:schemeClr val="tx1"/>
              </a:solidFill>
            </a:endParaRPr>
          </a:p>
        </p:txBody>
      </p:sp>
      <p:pic>
        <p:nvPicPr>
          <p:cNvPr id="11" name="Obrázek 10">
            <a:extLst>
              <a:ext uri="{FF2B5EF4-FFF2-40B4-BE49-F238E27FC236}">
                <a16:creationId xmlns:a16="http://schemas.microsoft.com/office/drawing/2014/main" id="{7C85F2AB-76BB-458C-9F0E-2764C70C618D}"/>
              </a:ext>
            </a:extLst>
          </p:cNvPr>
          <p:cNvPicPr>
            <a:picLocks noChangeAspect="1"/>
          </p:cNvPicPr>
          <p:nvPr/>
        </p:nvPicPr>
        <p:blipFill>
          <a:blip r:embed="rId5"/>
          <a:stretch>
            <a:fillRect/>
          </a:stretch>
        </p:blipFill>
        <p:spPr>
          <a:xfrm>
            <a:off x="7298455" y="565463"/>
            <a:ext cx="4933089" cy="6297561"/>
          </a:xfrm>
          <a:prstGeom prst="rect">
            <a:avLst/>
          </a:prstGeom>
        </p:spPr>
      </p:pic>
      <p:sp>
        <p:nvSpPr>
          <p:cNvPr id="12" name="Řečová bublina: obdélníkový bublinový popisek 11">
            <a:extLst>
              <a:ext uri="{FF2B5EF4-FFF2-40B4-BE49-F238E27FC236}">
                <a16:creationId xmlns:a16="http://schemas.microsoft.com/office/drawing/2014/main" id="{F9EB136D-ACAB-43BD-891F-F9FF722290E3}"/>
              </a:ext>
            </a:extLst>
          </p:cNvPr>
          <p:cNvSpPr/>
          <p:nvPr/>
        </p:nvSpPr>
        <p:spPr>
          <a:xfrm>
            <a:off x="3704795" y="6212273"/>
            <a:ext cx="4326971" cy="595834"/>
          </a:xfrm>
          <a:prstGeom prst="wedgeRectCallout">
            <a:avLst>
              <a:gd name="adj1" fmla="val 88841"/>
              <a:gd name="adj2" fmla="val -165016"/>
            </a:avLst>
          </a:prstGeom>
          <a:solidFill>
            <a:srgbClr val="FFC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2800" dirty="0" err="1">
                <a:solidFill>
                  <a:schemeClr val="tx1"/>
                </a:solidFill>
              </a:rPr>
              <a:t>Schola</a:t>
            </a:r>
            <a:r>
              <a:rPr lang="cs-CZ" sz="2800" dirty="0">
                <a:solidFill>
                  <a:schemeClr val="tx1"/>
                </a:solidFill>
              </a:rPr>
              <a:t> </a:t>
            </a:r>
            <a:r>
              <a:rPr lang="cs-CZ" sz="2800" dirty="0" err="1">
                <a:solidFill>
                  <a:schemeClr val="tx1"/>
                </a:solidFill>
              </a:rPr>
              <a:t>ludus</a:t>
            </a:r>
            <a:r>
              <a:rPr lang="cs-CZ" sz="2800" dirty="0">
                <a:solidFill>
                  <a:schemeClr val="tx1"/>
                </a:solidFill>
              </a:rPr>
              <a:t> (</a:t>
            </a:r>
            <a:r>
              <a:rPr lang="cs-CZ" sz="2800" dirty="0" err="1">
                <a:solidFill>
                  <a:schemeClr val="tx1"/>
                </a:solidFill>
              </a:rPr>
              <a:t>school</a:t>
            </a:r>
            <a:r>
              <a:rPr lang="cs-CZ" sz="2800" dirty="0">
                <a:solidFill>
                  <a:schemeClr val="tx1"/>
                </a:solidFill>
              </a:rPr>
              <a:t> by play)</a:t>
            </a:r>
            <a:endParaRPr lang="en-US" sz="2800" dirty="0">
              <a:solidFill>
                <a:schemeClr val="tx1"/>
              </a:solidFill>
            </a:endParaRPr>
          </a:p>
        </p:txBody>
      </p:sp>
      <p:sp>
        <p:nvSpPr>
          <p:cNvPr id="13" name="TextovéPole 12">
            <a:extLst>
              <a:ext uri="{FF2B5EF4-FFF2-40B4-BE49-F238E27FC236}">
                <a16:creationId xmlns:a16="http://schemas.microsoft.com/office/drawing/2014/main" id="{B1457BCD-BC6D-4A73-8D44-267E0A3AEE39}"/>
              </a:ext>
            </a:extLst>
          </p:cNvPr>
          <p:cNvSpPr txBox="1"/>
          <p:nvPr/>
        </p:nvSpPr>
        <p:spPr>
          <a:xfrm>
            <a:off x="64894" y="592410"/>
            <a:ext cx="1663619" cy="369332"/>
          </a:xfrm>
          <a:prstGeom prst="rect">
            <a:avLst/>
          </a:prstGeom>
          <a:noFill/>
        </p:spPr>
        <p:txBody>
          <a:bodyPr wrap="square" rtlCol="0">
            <a:spAutoFit/>
          </a:bodyPr>
          <a:lstStyle/>
          <a:p>
            <a:r>
              <a:rPr lang="cs-CZ" dirty="0"/>
              <a:t>5th </a:t>
            </a:r>
            <a:r>
              <a:rPr lang="cs-CZ" dirty="0" err="1"/>
              <a:t>century</a:t>
            </a:r>
            <a:r>
              <a:rPr lang="cs-CZ" dirty="0"/>
              <a:t> BC</a:t>
            </a:r>
            <a:endParaRPr lang="en-US" dirty="0"/>
          </a:p>
        </p:txBody>
      </p:sp>
      <p:sp>
        <p:nvSpPr>
          <p:cNvPr id="14" name="TextovéPole 13">
            <a:extLst>
              <a:ext uri="{FF2B5EF4-FFF2-40B4-BE49-F238E27FC236}">
                <a16:creationId xmlns:a16="http://schemas.microsoft.com/office/drawing/2014/main" id="{87BD700B-1651-4D79-9449-7965FC10D762}"/>
              </a:ext>
            </a:extLst>
          </p:cNvPr>
          <p:cNvSpPr txBox="1"/>
          <p:nvPr/>
        </p:nvSpPr>
        <p:spPr>
          <a:xfrm>
            <a:off x="7480252" y="769980"/>
            <a:ext cx="1764296" cy="369332"/>
          </a:xfrm>
          <a:prstGeom prst="rect">
            <a:avLst/>
          </a:prstGeom>
          <a:noFill/>
        </p:spPr>
        <p:txBody>
          <a:bodyPr wrap="square" rtlCol="0">
            <a:spAutoFit/>
          </a:bodyPr>
          <a:lstStyle/>
          <a:p>
            <a:r>
              <a:rPr lang="cs-CZ" dirty="0"/>
              <a:t>17th </a:t>
            </a:r>
            <a:r>
              <a:rPr lang="cs-CZ" dirty="0" err="1"/>
              <a:t>century</a:t>
            </a:r>
            <a:endParaRPr lang="en-US" dirty="0"/>
          </a:p>
        </p:txBody>
      </p:sp>
      <p:sp>
        <p:nvSpPr>
          <p:cNvPr id="17" name="Obdélník 16">
            <a:extLst>
              <a:ext uri="{FF2B5EF4-FFF2-40B4-BE49-F238E27FC236}">
                <a16:creationId xmlns:a16="http://schemas.microsoft.com/office/drawing/2014/main" id="{D1BB19C4-7D47-4B80-B26B-F2EDDE35F0B5}"/>
              </a:ext>
            </a:extLst>
          </p:cNvPr>
          <p:cNvSpPr/>
          <p:nvPr/>
        </p:nvSpPr>
        <p:spPr>
          <a:xfrm>
            <a:off x="8496453" y="6310135"/>
            <a:ext cx="2408121" cy="400110"/>
          </a:xfrm>
          <a:prstGeom prst="rect">
            <a:avLst/>
          </a:prstGeom>
          <a:solidFill>
            <a:srgbClr val="F9E5C2"/>
          </a:solidFill>
        </p:spPr>
        <p:txBody>
          <a:bodyPr wrap="square">
            <a:spAutoFit/>
          </a:bodyPr>
          <a:lstStyle/>
          <a:p>
            <a:pPr algn="ctr"/>
            <a:r>
              <a:rPr lang="en-US" sz="2000" dirty="0"/>
              <a:t>John Amos Comenius </a:t>
            </a:r>
          </a:p>
        </p:txBody>
      </p:sp>
    </p:spTree>
    <p:custDataLst>
      <p:tags r:id="rId1"/>
    </p:custDataLst>
    <p:extLst>
      <p:ext uri="{BB962C8B-B14F-4D97-AF65-F5344CB8AC3E}">
        <p14:creationId xmlns:p14="http://schemas.microsoft.com/office/powerpoint/2010/main" val="269153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EE9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E0513-DAD4-6EA6-9CC6-CA22253F95F2}"/>
              </a:ext>
            </a:extLst>
          </p:cNvPr>
          <p:cNvSpPr>
            <a:spLocks noGrp="1"/>
          </p:cNvSpPr>
          <p:nvPr>
            <p:ph type="title"/>
          </p:nvPr>
        </p:nvSpPr>
        <p:spPr>
          <a:xfrm>
            <a:off x="-66261" y="-174189"/>
            <a:ext cx="12191999" cy="1325563"/>
          </a:xfrm>
        </p:spPr>
        <p:txBody>
          <a:bodyPr>
            <a:normAutofit/>
          </a:bodyPr>
          <a:lstStyle/>
          <a:p>
            <a:pPr algn="ctr"/>
            <a:r>
              <a:rPr lang="cs-CZ" dirty="0" err="1"/>
              <a:t>Key</a:t>
            </a:r>
            <a:r>
              <a:rPr lang="cs-CZ" dirty="0"/>
              <a:t> - Creative Connections </a:t>
            </a:r>
            <a:r>
              <a:rPr lang="cs-CZ" dirty="0" err="1"/>
              <a:t>of</a:t>
            </a:r>
            <a:r>
              <a:rPr lang="cs-CZ" dirty="0"/>
              <a:t> </a:t>
            </a:r>
            <a:r>
              <a:rPr lang="cs-CZ" dirty="0" err="1"/>
              <a:t>Professionals</a:t>
            </a:r>
            <a:endParaRPr lang="en-US" dirty="0"/>
          </a:p>
        </p:txBody>
      </p:sp>
      <p:pic>
        <p:nvPicPr>
          <p:cNvPr id="9" name="Picture 8" descr="A picture containing text&#10;&#10;Description automatically generated">
            <a:extLst>
              <a:ext uri="{FF2B5EF4-FFF2-40B4-BE49-F238E27FC236}">
                <a16:creationId xmlns:a16="http://schemas.microsoft.com/office/drawing/2014/main" id="{F3A7D7D1-B205-138A-AF4E-C1C68F2DB6C8}"/>
              </a:ext>
            </a:extLst>
          </p:cNvPr>
          <p:cNvPicPr>
            <a:picLocks noChangeAspect="1"/>
          </p:cNvPicPr>
          <p:nvPr/>
        </p:nvPicPr>
        <p:blipFill>
          <a:blip r:embed="rId4"/>
          <a:stretch>
            <a:fillRect/>
          </a:stretch>
        </p:blipFill>
        <p:spPr>
          <a:xfrm>
            <a:off x="7227887" y="930024"/>
            <a:ext cx="1761057" cy="1867495"/>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B422BBD3-7292-A603-233E-9D9C0D8998B4}"/>
              </a:ext>
            </a:extLst>
          </p:cNvPr>
          <p:cNvPicPr>
            <a:picLocks noChangeAspect="1"/>
          </p:cNvPicPr>
          <p:nvPr/>
        </p:nvPicPr>
        <p:blipFill rotWithShape="1">
          <a:blip r:embed="rId5"/>
          <a:srcRect l="1294" t="1333" r="-1294" b="1387"/>
          <a:stretch/>
        </p:blipFill>
        <p:spPr>
          <a:xfrm>
            <a:off x="8015206" y="3773572"/>
            <a:ext cx="1583487" cy="2252032"/>
          </a:xfrm>
          <a:prstGeom prst="rect">
            <a:avLst/>
          </a:prstGeom>
        </p:spPr>
      </p:pic>
      <p:sp>
        <p:nvSpPr>
          <p:cNvPr id="25" name="TextBox 24">
            <a:extLst>
              <a:ext uri="{FF2B5EF4-FFF2-40B4-BE49-F238E27FC236}">
                <a16:creationId xmlns:a16="http://schemas.microsoft.com/office/drawing/2014/main" id="{C13853B2-59AA-8A78-7078-3E62B734514B}"/>
              </a:ext>
            </a:extLst>
          </p:cNvPr>
          <p:cNvSpPr txBox="1"/>
          <p:nvPr/>
        </p:nvSpPr>
        <p:spPr>
          <a:xfrm>
            <a:off x="7308435" y="2428789"/>
            <a:ext cx="4196475" cy="769441"/>
          </a:xfrm>
          <a:prstGeom prst="rect">
            <a:avLst/>
          </a:prstGeom>
          <a:noFill/>
        </p:spPr>
        <p:txBody>
          <a:bodyPr wrap="square" rtlCol="0">
            <a:spAutoFit/>
          </a:bodyPr>
          <a:lstStyle/>
          <a:p>
            <a:pPr algn="ctr"/>
            <a:r>
              <a:rPr lang="cs-CZ" sz="2400" dirty="0"/>
              <a:t>MODELLER</a:t>
            </a:r>
          </a:p>
          <a:p>
            <a:pPr algn="ctr"/>
            <a:r>
              <a:rPr lang="cs-CZ" sz="2000" dirty="0" err="1"/>
              <a:t>Mathematical</a:t>
            </a:r>
            <a:r>
              <a:rPr lang="cs-CZ" sz="2000" dirty="0"/>
              <a:t> model </a:t>
            </a:r>
            <a:r>
              <a:rPr lang="cs-CZ" sz="2000" dirty="0" err="1"/>
              <a:t>creator</a:t>
            </a:r>
            <a:endParaRPr lang="en-US" sz="2000" dirty="0"/>
          </a:p>
        </p:txBody>
      </p:sp>
      <p:pic>
        <p:nvPicPr>
          <p:cNvPr id="16" name="Picture 15" descr="A person sitting at a desk&#10;&#10;Description automatically generated with low confidence">
            <a:extLst>
              <a:ext uri="{FF2B5EF4-FFF2-40B4-BE49-F238E27FC236}">
                <a16:creationId xmlns:a16="http://schemas.microsoft.com/office/drawing/2014/main" id="{02BB21B8-700A-5603-C338-D210B12932B3}"/>
              </a:ext>
            </a:extLst>
          </p:cNvPr>
          <p:cNvPicPr>
            <a:picLocks noChangeAspect="1"/>
          </p:cNvPicPr>
          <p:nvPr/>
        </p:nvPicPr>
        <p:blipFill rotWithShape="1">
          <a:blip r:embed="rId6"/>
          <a:srcRect t="2952"/>
          <a:stretch/>
        </p:blipFill>
        <p:spPr>
          <a:xfrm>
            <a:off x="2295346" y="718459"/>
            <a:ext cx="2009675" cy="2222415"/>
          </a:xfrm>
          <a:prstGeom prst="rect">
            <a:avLst/>
          </a:prstGeom>
        </p:spPr>
      </p:pic>
      <p:sp>
        <p:nvSpPr>
          <p:cNvPr id="26" name="TextBox 25">
            <a:extLst>
              <a:ext uri="{FF2B5EF4-FFF2-40B4-BE49-F238E27FC236}">
                <a16:creationId xmlns:a16="http://schemas.microsoft.com/office/drawing/2014/main" id="{DB789053-6117-65B8-ECF6-450FCE79C1A6}"/>
              </a:ext>
            </a:extLst>
          </p:cNvPr>
          <p:cNvSpPr txBox="1"/>
          <p:nvPr/>
        </p:nvSpPr>
        <p:spPr>
          <a:xfrm>
            <a:off x="1945096" y="2914883"/>
            <a:ext cx="2426676" cy="769441"/>
          </a:xfrm>
          <a:prstGeom prst="rect">
            <a:avLst/>
          </a:prstGeom>
          <a:noFill/>
        </p:spPr>
        <p:txBody>
          <a:bodyPr wrap="square" rtlCol="0">
            <a:spAutoFit/>
          </a:bodyPr>
          <a:lstStyle/>
          <a:p>
            <a:pPr algn="ctr"/>
            <a:r>
              <a:rPr lang="cs-CZ" sz="2400" dirty="0"/>
              <a:t>PROGRAMMER</a:t>
            </a:r>
          </a:p>
          <a:p>
            <a:pPr algn="ctr"/>
            <a:r>
              <a:rPr lang="cs-CZ" sz="2000" dirty="0"/>
              <a:t>Software designer</a:t>
            </a:r>
            <a:endParaRPr lang="en-US" sz="2000" dirty="0"/>
          </a:p>
        </p:txBody>
      </p:sp>
      <p:grpSp>
        <p:nvGrpSpPr>
          <p:cNvPr id="30" name="Group 29">
            <a:extLst>
              <a:ext uri="{FF2B5EF4-FFF2-40B4-BE49-F238E27FC236}">
                <a16:creationId xmlns:a16="http://schemas.microsoft.com/office/drawing/2014/main" id="{0EEE15C6-762D-2593-0D8C-F979DD6CDD70}"/>
              </a:ext>
            </a:extLst>
          </p:cNvPr>
          <p:cNvGrpSpPr/>
          <p:nvPr/>
        </p:nvGrpSpPr>
        <p:grpSpPr>
          <a:xfrm>
            <a:off x="1234955" y="4156984"/>
            <a:ext cx="4032786" cy="2581697"/>
            <a:chOff x="2652314" y="3943425"/>
            <a:chExt cx="4032786" cy="2581697"/>
          </a:xfrm>
        </p:grpSpPr>
        <p:pic>
          <p:nvPicPr>
            <p:cNvPr id="21" name="Obrázek 3">
              <a:extLst>
                <a:ext uri="{FF2B5EF4-FFF2-40B4-BE49-F238E27FC236}">
                  <a16:creationId xmlns:a16="http://schemas.microsoft.com/office/drawing/2014/main" id="{942A7C90-5739-89D0-0E96-50E7A84C93A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522707" y="3943425"/>
              <a:ext cx="2368507" cy="1929745"/>
            </a:xfrm>
            <a:prstGeom prst="rect">
              <a:avLst/>
            </a:prstGeom>
          </p:spPr>
        </p:pic>
        <p:sp>
          <p:nvSpPr>
            <p:cNvPr id="27" name="TextBox 26">
              <a:extLst>
                <a:ext uri="{FF2B5EF4-FFF2-40B4-BE49-F238E27FC236}">
                  <a16:creationId xmlns:a16="http://schemas.microsoft.com/office/drawing/2014/main" id="{D9F02D72-2247-9481-2E0E-33375B48F39E}"/>
                </a:ext>
              </a:extLst>
            </p:cNvPr>
            <p:cNvSpPr txBox="1"/>
            <p:nvPr/>
          </p:nvSpPr>
          <p:spPr>
            <a:xfrm>
              <a:off x="2652314" y="5694125"/>
              <a:ext cx="4032786" cy="830997"/>
            </a:xfrm>
            <a:prstGeom prst="rect">
              <a:avLst/>
            </a:prstGeom>
            <a:noFill/>
          </p:spPr>
          <p:txBody>
            <a:bodyPr wrap="square" rtlCol="0">
              <a:spAutoFit/>
            </a:bodyPr>
            <a:lstStyle/>
            <a:p>
              <a:pPr algn="ctr"/>
              <a:r>
                <a:rPr lang="cs-CZ" sz="2400" dirty="0"/>
                <a:t>EDUCATOR</a:t>
              </a:r>
            </a:p>
            <a:p>
              <a:pPr algn="ctr"/>
              <a:r>
                <a:rPr lang="cs-CZ" sz="2400" dirty="0" err="1"/>
                <a:t>Creator</a:t>
              </a:r>
              <a:r>
                <a:rPr lang="cs-CZ" sz="2400" dirty="0"/>
                <a:t> </a:t>
              </a:r>
              <a:r>
                <a:rPr lang="cs-CZ" sz="2400" dirty="0" err="1"/>
                <a:t>of</a:t>
              </a:r>
              <a:r>
                <a:rPr lang="cs-CZ" sz="2400" dirty="0"/>
                <a:t> learning </a:t>
              </a:r>
              <a:r>
                <a:rPr lang="cs-CZ" sz="2400" dirty="0" err="1"/>
                <a:t>scenarios</a:t>
              </a:r>
              <a:endParaRPr lang="cs-CZ" sz="2400" dirty="0"/>
            </a:p>
          </p:txBody>
        </p:sp>
      </p:grpSp>
      <p:sp>
        <p:nvSpPr>
          <p:cNvPr id="28" name="TextBox 27">
            <a:extLst>
              <a:ext uri="{FF2B5EF4-FFF2-40B4-BE49-F238E27FC236}">
                <a16:creationId xmlns:a16="http://schemas.microsoft.com/office/drawing/2014/main" id="{4A61A694-86F3-CD45-78C6-DFE2BFA3652C}"/>
              </a:ext>
            </a:extLst>
          </p:cNvPr>
          <p:cNvSpPr txBox="1"/>
          <p:nvPr/>
        </p:nvSpPr>
        <p:spPr>
          <a:xfrm>
            <a:off x="6918123" y="5927976"/>
            <a:ext cx="3809200" cy="830997"/>
          </a:xfrm>
          <a:prstGeom prst="rect">
            <a:avLst/>
          </a:prstGeom>
          <a:noFill/>
        </p:spPr>
        <p:txBody>
          <a:bodyPr wrap="square" rtlCol="0">
            <a:spAutoFit/>
          </a:bodyPr>
          <a:lstStyle/>
          <a:p>
            <a:pPr algn="ctr"/>
            <a:r>
              <a:rPr lang="cs-CZ" sz="2400" dirty="0"/>
              <a:t>ARTIST</a:t>
            </a:r>
          </a:p>
          <a:p>
            <a:pPr algn="ctr"/>
            <a:r>
              <a:rPr lang="cs-CZ" sz="2400" dirty="0" err="1"/>
              <a:t>Interactive</a:t>
            </a:r>
            <a:r>
              <a:rPr lang="cs-CZ" sz="2400" dirty="0"/>
              <a:t> </a:t>
            </a:r>
            <a:r>
              <a:rPr lang="cs-CZ" sz="2400" dirty="0" err="1"/>
              <a:t>graphics</a:t>
            </a:r>
            <a:r>
              <a:rPr lang="cs-CZ" sz="2400" dirty="0"/>
              <a:t> designer</a:t>
            </a:r>
          </a:p>
        </p:txBody>
      </p:sp>
      <p:sp>
        <p:nvSpPr>
          <p:cNvPr id="15" name="Arrow: Quad 14">
            <a:extLst>
              <a:ext uri="{FF2B5EF4-FFF2-40B4-BE49-F238E27FC236}">
                <a16:creationId xmlns:a16="http://schemas.microsoft.com/office/drawing/2014/main" id="{3187F333-3292-AF52-C57B-2A259E3DCD7B}"/>
              </a:ext>
            </a:extLst>
          </p:cNvPr>
          <p:cNvSpPr/>
          <p:nvPr/>
        </p:nvSpPr>
        <p:spPr>
          <a:xfrm rot="2502662">
            <a:off x="3445713" y="1735306"/>
            <a:ext cx="5181384" cy="4479537"/>
          </a:xfrm>
          <a:prstGeom prst="quad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FB2E022-BAD8-664B-EA1A-21F8440F6B94}"/>
              </a:ext>
            </a:extLst>
          </p:cNvPr>
          <p:cNvSpPr txBox="1"/>
          <p:nvPr/>
        </p:nvSpPr>
        <p:spPr>
          <a:xfrm>
            <a:off x="4572559" y="5692406"/>
            <a:ext cx="2950728" cy="830997"/>
          </a:xfrm>
          <a:prstGeom prst="rect">
            <a:avLst/>
          </a:prstGeom>
          <a:noFill/>
        </p:spPr>
        <p:txBody>
          <a:bodyPr wrap="square" rtlCol="0">
            <a:spAutoFit/>
          </a:bodyPr>
          <a:lstStyle/>
          <a:p>
            <a:pPr algn="ctr"/>
            <a:r>
              <a:rPr lang="cs-CZ" sz="2400" dirty="0">
                <a:solidFill>
                  <a:srgbClr val="FF0000"/>
                </a:solidFill>
              </a:rPr>
              <a:t>STUDENTS</a:t>
            </a:r>
          </a:p>
          <a:p>
            <a:pPr algn="ctr"/>
            <a:r>
              <a:rPr lang="cs-CZ" sz="2400" dirty="0">
                <a:solidFill>
                  <a:srgbClr val="FF0000"/>
                </a:solidFill>
              </a:rPr>
              <a:t>User feedback</a:t>
            </a:r>
          </a:p>
        </p:txBody>
      </p:sp>
      <p:pic>
        <p:nvPicPr>
          <p:cNvPr id="22" name="Picture 21" descr="Icon&#10;&#10;Description automatically generated">
            <a:extLst>
              <a:ext uri="{FF2B5EF4-FFF2-40B4-BE49-F238E27FC236}">
                <a16:creationId xmlns:a16="http://schemas.microsoft.com/office/drawing/2014/main" id="{2B92440C-1FCE-6562-35DD-64BE7736592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314782" y="3322708"/>
            <a:ext cx="1466285" cy="132206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A8F4394-550A-7480-B711-E5B7A60BFC4F}"/>
              </a:ext>
            </a:extLst>
          </p:cNvPr>
          <p:cNvPicPr>
            <a:picLocks noChangeAspect="1"/>
          </p:cNvPicPr>
          <p:nvPr/>
        </p:nvPicPr>
        <p:blipFill>
          <a:blip r:embed="rId9"/>
          <a:stretch>
            <a:fillRect/>
          </a:stretch>
        </p:blipFill>
        <p:spPr>
          <a:xfrm>
            <a:off x="4687549" y="2644047"/>
            <a:ext cx="2574655" cy="2524540"/>
          </a:xfrm>
          <a:prstGeom prst="rect">
            <a:avLst/>
          </a:prstGeom>
        </p:spPr>
      </p:pic>
    </p:spTree>
    <p:custDataLst>
      <p:tags r:id="rId1"/>
    </p:custDataLst>
    <p:extLst>
      <p:ext uri="{BB962C8B-B14F-4D97-AF65-F5344CB8AC3E}">
        <p14:creationId xmlns:p14="http://schemas.microsoft.com/office/powerpoint/2010/main" val="265049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EE9EB"/>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9E8555-B390-A409-1F9B-4C97CCD683B4}"/>
              </a:ext>
            </a:extLst>
          </p:cNvPr>
          <p:cNvSpPr>
            <a:spLocks noGrp="1"/>
          </p:cNvSpPr>
          <p:nvPr>
            <p:ph type="title"/>
          </p:nvPr>
        </p:nvSpPr>
        <p:spPr/>
        <p:txBody>
          <a:bodyPr/>
          <a:lstStyle/>
          <a:p>
            <a:r>
              <a:rPr lang="cs-CZ" dirty="0" err="1"/>
              <a:t>eGolem</a:t>
            </a:r>
            <a:r>
              <a:rPr lang="cs-CZ" dirty="0"/>
              <a:t> </a:t>
            </a:r>
            <a:r>
              <a:rPr lang="cs-CZ" dirty="0" err="1"/>
              <a:t>project</a:t>
            </a:r>
            <a:r>
              <a:rPr lang="cs-CZ" dirty="0"/>
              <a:t> </a:t>
            </a:r>
            <a:r>
              <a:rPr lang="cs-CZ" dirty="0" err="1"/>
              <a:t>based</a:t>
            </a:r>
            <a:r>
              <a:rPr lang="cs-CZ" dirty="0"/>
              <a:t> on:</a:t>
            </a:r>
            <a:endParaRPr lang="en-US" dirty="0"/>
          </a:p>
        </p:txBody>
      </p:sp>
      <p:pic>
        <p:nvPicPr>
          <p:cNvPr id="8" name="Picture 7">
            <a:extLst>
              <a:ext uri="{FF2B5EF4-FFF2-40B4-BE49-F238E27FC236}">
                <a16:creationId xmlns:a16="http://schemas.microsoft.com/office/drawing/2014/main" id="{3B5AD0C1-2738-2305-856F-77851042D9C1}"/>
              </a:ext>
            </a:extLst>
          </p:cNvPr>
          <p:cNvPicPr>
            <a:picLocks noChangeAspect="1"/>
          </p:cNvPicPr>
          <p:nvPr/>
        </p:nvPicPr>
        <p:blipFill>
          <a:blip r:embed="rId4"/>
          <a:stretch>
            <a:fillRect/>
          </a:stretch>
        </p:blipFill>
        <p:spPr>
          <a:xfrm>
            <a:off x="596348" y="1588769"/>
            <a:ext cx="4776424" cy="5269230"/>
          </a:xfrm>
          <a:prstGeom prst="rect">
            <a:avLst/>
          </a:prstGeom>
        </p:spPr>
      </p:pic>
      <p:pic>
        <p:nvPicPr>
          <p:cNvPr id="9" name="Picture 8">
            <a:extLst>
              <a:ext uri="{FF2B5EF4-FFF2-40B4-BE49-F238E27FC236}">
                <a16:creationId xmlns:a16="http://schemas.microsoft.com/office/drawing/2014/main" id="{831B4D06-BE83-FA29-DCFA-871F7CE334EC}"/>
              </a:ext>
            </a:extLst>
          </p:cNvPr>
          <p:cNvPicPr>
            <a:picLocks noChangeAspect="1"/>
          </p:cNvPicPr>
          <p:nvPr/>
        </p:nvPicPr>
        <p:blipFill>
          <a:blip r:embed="rId5"/>
          <a:stretch>
            <a:fillRect/>
          </a:stretch>
        </p:blipFill>
        <p:spPr>
          <a:xfrm>
            <a:off x="7135302" y="1796957"/>
            <a:ext cx="4579622" cy="5061043"/>
          </a:xfrm>
          <a:prstGeom prst="rect">
            <a:avLst/>
          </a:prstGeom>
        </p:spPr>
      </p:pic>
      <p:sp>
        <p:nvSpPr>
          <p:cNvPr id="14" name="Rectangle: Folded Corner 13">
            <a:extLst>
              <a:ext uri="{FF2B5EF4-FFF2-40B4-BE49-F238E27FC236}">
                <a16:creationId xmlns:a16="http://schemas.microsoft.com/office/drawing/2014/main" id="{59BD7B83-EB11-3719-D955-BCA2F80555DF}"/>
              </a:ext>
            </a:extLst>
          </p:cNvPr>
          <p:cNvSpPr/>
          <p:nvPr/>
        </p:nvSpPr>
        <p:spPr>
          <a:xfrm>
            <a:off x="596348" y="1963824"/>
            <a:ext cx="4724400" cy="897500"/>
          </a:xfrm>
          <a:prstGeom prst="foldedCorner">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AE526E9-9403-659E-5A54-D9DED3981F4C}"/>
              </a:ext>
            </a:extLst>
          </p:cNvPr>
          <p:cNvSpPr txBox="1"/>
          <p:nvPr/>
        </p:nvSpPr>
        <p:spPr>
          <a:xfrm>
            <a:off x="912586" y="1956188"/>
            <a:ext cx="3997507" cy="923330"/>
          </a:xfrm>
          <a:prstGeom prst="rect">
            <a:avLst/>
          </a:prstGeom>
          <a:noFill/>
        </p:spPr>
        <p:txBody>
          <a:bodyPr wrap="square" rtlCol="0">
            <a:spAutoFit/>
          </a:bodyPr>
          <a:lstStyle/>
          <a:p>
            <a:r>
              <a:rPr lang="en-US" dirty="0"/>
              <a:t>Shareable scientific results: </a:t>
            </a:r>
            <a:endParaRPr lang="cs-CZ" dirty="0"/>
          </a:p>
          <a:p>
            <a:r>
              <a:rPr lang="en-US" dirty="0"/>
              <a:t>mathematical models of physiology</a:t>
            </a:r>
            <a:endParaRPr lang="cs-CZ" dirty="0"/>
          </a:p>
          <a:p>
            <a:r>
              <a:rPr lang="cs-CZ" dirty="0" err="1"/>
              <a:t>e.g</a:t>
            </a:r>
            <a:r>
              <a:rPr lang="cs-CZ" dirty="0"/>
              <a:t>. </a:t>
            </a:r>
            <a:r>
              <a:rPr lang="cs-CZ" dirty="0" err="1"/>
              <a:t>see</a:t>
            </a:r>
            <a:r>
              <a:rPr lang="cs-CZ" dirty="0"/>
              <a:t>: </a:t>
            </a:r>
            <a:r>
              <a:rPr lang="cs-CZ" dirty="0">
                <a:hlinkClick r:id="rId6"/>
              </a:rPr>
              <a:t>https://www.physiomodel.org/</a:t>
            </a:r>
            <a:endParaRPr lang="cs-CZ" dirty="0"/>
          </a:p>
        </p:txBody>
      </p:sp>
      <p:sp>
        <p:nvSpPr>
          <p:cNvPr id="15" name="Rectangle: Folded Corner 14">
            <a:extLst>
              <a:ext uri="{FF2B5EF4-FFF2-40B4-BE49-F238E27FC236}">
                <a16:creationId xmlns:a16="http://schemas.microsoft.com/office/drawing/2014/main" id="{559AA758-DA21-E370-D0D4-C73E7498938D}"/>
              </a:ext>
            </a:extLst>
          </p:cNvPr>
          <p:cNvSpPr/>
          <p:nvPr/>
        </p:nvSpPr>
        <p:spPr>
          <a:xfrm>
            <a:off x="7135302" y="4223384"/>
            <a:ext cx="4579622" cy="897500"/>
          </a:xfrm>
          <a:prstGeom prst="foldedCorner">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FF623EF-06FB-E2CF-572F-4FDB13CF45EB}"/>
              </a:ext>
            </a:extLst>
          </p:cNvPr>
          <p:cNvSpPr txBox="1"/>
          <p:nvPr/>
        </p:nvSpPr>
        <p:spPr>
          <a:xfrm>
            <a:off x="7307582" y="4327478"/>
            <a:ext cx="4480229" cy="646331"/>
          </a:xfrm>
          <a:prstGeom prst="rect">
            <a:avLst/>
          </a:prstGeom>
          <a:noFill/>
        </p:spPr>
        <p:txBody>
          <a:bodyPr wrap="square" rtlCol="0">
            <a:spAutoFit/>
          </a:bodyPr>
          <a:lstStyle/>
          <a:p>
            <a:r>
              <a:rPr lang="en-US" dirty="0"/>
              <a:t>Our open-source </a:t>
            </a:r>
            <a:r>
              <a:rPr lang="en-US" dirty="0" err="1"/>
              <a:t>Bodylight</a:t>
            </a:r>
            <a:r>
              <a:rPr lang="en-US" dirty="0"/>
              <a:t> technology for designing web simulation textbooks.</a:t>
            </a:r>
          </a:p>
        </p:txBody>
      </p:sp>
      <p:sp>
        <p:nvSpPr>
          <p:cNvPr id="16" name="TextBox 15">
            <a:extLst>
              <a:ext uri="{FF2B5EF4-FFF2-40B4-BE49-F238E27FC236}">
                <a16:creationId xmlns:a16="http://schemas.microsoft.com/office/drawing/2014/main" id="{E4C20621-682A-7821-9283-5A09A2E0F71F}"/>
              </a:ext>
            </a:extLst>
          </p:cNvPr>
          <p:cNvSpPr txBox="1"/>
          <p:nvPr/>
        </p:nvSpPr>
        <p:spPr>
          <a:xfrm>
            <a:off x="8581372" y="1663548"/>
            <a:ext cx="3088666" cy="369332"/>
          </a:xfrm>
          <a:prstGeom prst="rect">
            <a:avLst/>
          </a:prstGeom>
          <a:noFill/>
        </p:spPr>
        <p:txBody>
          <a:bodyPr wrap="none" rtlCol="0">
            <a:spAutoFit/>
          </a:bodyPr>
          <a:lstStyle/>
          <a:p>
            <a:r>
              <a:rPr lang="en-US" dirty="0">
                <a:hlinkClick r:id="rId7"/>
              </a:rPr>
              <a:t>https://bodylight.physiome.cz/</a:t>
            </a:r>
            <a:endParaRPr lang="en-US" dirty="0"/>
          </a:p>
        </p:txBody>
      </p:sp>
    </p:spTree>
    <p:custDataLst>
      <p:tags r:id="rId1"/>
    </p:custDataLst>
    <p:extLst>
      <p:ext uri="{BB962C8B-B14F-4D97-AF65-F5344CB8AC3E}">
        <p14:creationId xmlns:p14="http://schemas.microsoft.com/office/powerpoint/2010/main" val="140482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EE9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E0513-DAD4-6EA6-9CC6-CA22253F95F2}"/>
              </a:ext>
            </a:extLst>
          </p:cNvPr>
          <p:cNvSpPr>
            <a:spLocks noGrp="1"/>
          </p:cNvSpPr>
          <p:nvPr>
            <p:ph type="title"/>
          </p:nvPr>
        </p:nvSpPr>
        <p:spPr>
          <a:xfrm>
            <a:off x="1" y="-359719"/>
            <a:ext cx="12191999" cy="1325563"/>
          </a:xfrm>
        </p:spPr>
        <p:txBody>
          <a:bodyPr>
            <a:normAutofit/>
          </a:bodyPr>
          <a:lstStyle/>
          <a:p>
            <a:pPr algn="ctr"/>
            <a:r>
              <a:rPr lang="cs-CZ" dirty="0">
                <a:hlinkClick r:id="rId4"/>
              </a:rPr>
              <a:t>https://egolem.online/</a:t>
            </a:r>
            <a:endParaRPr lang="en-US" dirty="0"/>
          </a:p>
        </p:txBody>
      </p:sp>
      <p:pic>
        <p:nvPicPr>
          <p:cNvPr id="3" name="Picture 2">
            <a:extLst>
              <a:ext uri="{FF2B5EF4-FFF2-40B4-BE49-F238E27FC236}">
                <a16:creationId xmlns:a16="http://schemas.microsoft.com/office/drawing/2014/main" id="{16F4BD0F-5E4C-54AD-7915-F9C829AA3C15}"/>
              </a:ext>
            </a:extLst>
          </p:cNvPr>
          <p:cNvPicPr>
            <a:picLocks noChangeAspect="1"/>
          </p:cNvPicPr>
          <p:nvPr/>
        </p:nvPicPr>
        <p:blipFill>
          <a:blip r:embed="rId5"/>
          <a:stretch>
            <a:fillRect/>
          </a:stretch>
        </p:blipFill>
        <p:spPr>
          <a:xfrm>
            <a:off x="5892801" y="3416300"/>
            <a:ext cx="406397" cy="25400"/>
          </a:xfrm>
          <a:prstGeom prst="rect">
            <a:avLst/>
          </a:prstGeom>
        </p:spPr>
      </p:pic>
      <p:pic>
        <p:nvPicPr>
          <p:cNvPr id="11" name="Picture 10">
            <a:extLst>
              <a:ext uri="{FF2B5EF4-FFF2-40B4-BE49-F238E27FC236}">
                <a16:creationId xmlns:a16="http://schemas.microsoft.com/office/drawing/2014/main" id="{9D413EAA-1332-9D48-FBCF-EC6FFF5DEFD8}"/>
              </a:ext>
            </a:extLst>
          </p:cNvPr>
          <p:cNvPicPr>
            <a:picLocks noChangeAspect="1"/>
          </p:cNvPicPr>
          <p:nvPr/>
        </p:nvPicPr>
        <p:blipFill>
          <a:blip r:embed="rId6"/>
          <a:stretch>
            <a:fillRect/>
          </a:stretch>
        </p:blipFill>
        <p:spPr>
          <a:xfrm>
            <a:off x="0" y="641350"/>
            <a:ext cx="12192000" cy="6216650"/>
          </a:xfrm>
          <a:prstGeom prst="rect">
            <a:avLst/>
          </a:prstGeom>
        </p:spPr>
      </p:pic>
      <p:sp>
        <p:nvSpPr>
          <p:cNvPr id="12" name="Rectangle: Folded Corner 11">
            <a:extLst>
              <a:ext uri="{FF2B5EF4-FFF2-40B4-BE49-F238E27FC236}">
                <a16:creationId xmlns:a16="http://schemas.microsoft.com/office/drawing/2014/main" id="{C410EA41-06D9-8644-0708-5E9FE09D835F}"/>
              </a:ext>
            </a:extLst>
          </p:cNvPr>
          <p:cNvSpPr/>
          <p:nvPr/>
        </p:nvSpPr>
        <p:spPr>
          <a:xfrm>
            <a:off x="1610139" y="1742322"/>
            <a:ext cx="6420680" cy="897500"/>
          </a:xfrm>
          <a:prstGeom prst="foldedCorner">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The created web simulators are copyrighted work and have significant commercial potential.</a:t>
            </a:r>
          </a:p>
        </p:txBody>
      </p:sp>
      <p:sp>
        <p:nvSpPr>
          <p:cNvPr id="4" name="Rectangle: Folded Corner 3">
            <a:extLst>
              <a:ext uri="{FF2B5EF4-FFF2-40B4-BE49-F238E27FC236}">
                <a16:creationId xmlns:a16="http://schemas.microsoft.com/office/drawing/2014/main" id="{DE814F24-EA4C-4563-59C2-AA5C9D98EC23}"/>
              </a:ext>
            </a:extLst>
          </p:cNvPr>
          <p:cNvSpPr/>
          <p:nvPr/>
        </p:nvSpPr>
        <p:spPr>
          <a:xfrm>
            <a:off x="1100386" y="3697663"/>
            <a:ext cx="7673072" cy="1325562"/>
          </a:xfrm>
          <a:prstGeom prst="foldedCorner">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Web-based simulators materialize interdisciplinary cooperation and the results of scientific research - the creation of mathematical model</a:t>
            </a:r>
            <a:r>
              <a:rPr lang="cs-CZ" sz="2000" dirty="0">
                <a:solidFill>
                  <a:srgbClr val="FF0000"/>
                </a:solidFill>
              </a:rPr>
              <a:t>s</a:t>
            </a:r>
            <a:r>
              <a:rPr lang="en-US" sz="2000" dirty="0">
                <a:solidFill>
                  <a:srgbClr val="FF0000"/>
                </a:solidFill>
              </a:rPr>
              <a:t> - into a commercially salable product.</a:t>
            </a:r>
          </a:p>
        </p:txBody>
      </p:sp>
    </p:spTree>
    <p:custDataLst>
      <p:tags r:id="rId1"/>
    </p:custDataLst>
    <p:extLst>
      <p:ext uri="{BB962C8B-B14F-4D97-AF65-F5344CB8AC3E}">
        <p14:creationId xmlns:p14="http://schemas.microsoft.com/office/powerpoint/2010/main" val="1721980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E4C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50ED094-738A-C27C-A0FE-50F253BE0337}"/>
              </a:ext>
            </a:extLst>
          </p:cNvPr>
          <p:cNvGrpSpPr/>
          <p:nvPr/>
        </p:nvGrpSpPr>
        <p:grpSpPr>
          <a:xfrm>
            <a:off x="2848870" y="1324970"/>
            <a:ext cx="6395678" cy="6446044"/>
            <a:chOff x="6124567" y="1458905"/>
            <a:chExt cx="6058487" cy="6163791"/>
          </a:xfrm>
        </p:grpSpPr>
        <p:pic>
          <p:nvPicPr>
            <p:cNvPr id="15" name="Obrázek 3">
              <a:extLst>
                <a:ext uri="{FF2B5EF4-FFF2-40B4-BE49-F238E27FC236}">
                  <a16:creationId xmlns:a16="http://schemas.microsoft.com/office/drawing/2014/main" id="{D39064EE-2C87-5356-090E-A2E1B9DCE7C6}"/>
                </a:ext>
              </a:extLst>
            </p:cNvPr>
            <p:cNvPicPr>
              <a:picLocks noChangeAspect="1"/>
            </p:cNvPicPr>
            <p:nvPr/>
          </p:nvPicPr>
          <p:blipFill rotWithShape="1">
            <a:blip r:embed="rId4"/>
            <a:srcRect l="6641" t="21443" r="31999"/>
            <a:stretch/>
          </p:blipFill>
          <p:spPr>
            <a:xfrm>
              <a:off x="6124567" y="1805353"/>
              <a:ext cx="6058487" cy="5817343"/>
            </a:xfrm>
            <a:prstGeom prst="rect">
              <a:avLst/>
            </a:prstGeom>
          </p:spPr>
        </p:pic>
        <p:grpSp>
          <p:nvGrpSpPr>
            <p:cNvPr id="18" name="Skupina 58">
              <a:extLst>
                <a:ext uri="{FF2B5EF4-FFF2-40B4-BE49-F238E27FC236}">
                  <a16:creationId xmlns:a16="http://schemas.microsoft.com/office/drawing/2014/main" id="{F97DD0CF-A54C-2AAC-AC71-F6F0154A1816}"/>
                </a:ext>
              </a:extLst>
            </p:cNvPr>
            <p:cNvGrpSpPr/>
            <p:nvPr/>
          </p:nvGrpSpPr>
          <p:grpSpPr>
            <a:xfrm>
              <a:off x="7201233" y="1711894"/>
              <a:ext cx="1559581" cy="3442244"/>
              <a:chOff x="6328604" y="1711894"/>
              <a:chExt cx="1559581" cy="3442244"/>
            </a:xfrm>
          </p:grpSpPr>
          <p:cxnSp>
            <p:nvCxnSpPr>
              <p:cNvPr id="19" name="Přímá spojnice 14">
                <a:extLst>
                  <a:ext uri="{FF2B5EF4-FFF2-40B4-BE49-F238E27FC236}">
                    <a16:creationId xmlns:a16="http://schemas.microsoft.com/office/drawing/2014/main" id="{4DF04BB9-411C-AA75-6FAD-8286F2DC8C07}"/>
                  </a:ext>
                </a:extLst>
              </p:cNvPr>
              <p:cNvCxnSpPr>
                <a:cxnSpLocks/>
              </p:cNvCxnSpPr>
              <p:nvPr/>
            </p:nvCxnSpPr>
            <p:spPr>
              <a:xfrm flipH="1" flipV="1">
                <a:off x="7477402" y="2040100"/>
                <a:ext cx="61974" cy="1739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Přímá spojnice 28">
                <a:extLst>
                  <a:ext uri="{FF2B5EF4-FFF2-40B4-BE49-F238E27FC236}">
                    <a16:creationId xmlns:a16="http://schemas.microsoft.com/office/drawing/2014/main" id="{6EEF9F7A-D112-F3DB-0542-795913D9DFBE}"/>
                  </a:ext>
                </a:extLst>
              </p:cNvPr>
              <p:cNvCxnSpPr>
                <a:cxnSpLocks/>
              </p:cNvCxnSpPr>
              <p:nvPr/>
            </p:nvCxnSpPr>
            <p:spPr>
              <a:xfrm flipH="1" flipV="1">
                <a:off x="7387930" y="2040100"/>
                <a:ext cx="61974" cy="2122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31">
                <a:extLst>
                  <a:ext uri="{FF2B5EF4-FFF2-40B4-BE49-F238E27FC236}">
                    <a16:creationId xmlns:a16="http://schemas.microsoft.com/office/drawing/2014/main" id="{48E7E860-32D2-1776-61D3-61EBC6997FC9}"/>
                  </a:ext>
                </a:extLst>
              </p:cNvPr>
              <p:cNvCxnSpPr>
                <a:cxnSpLocks/>
              </p:cNvCxnSpPr>
              <p:nvPr/>
            </p:nvCxnSpPr>
            <p:spPr>
              <a:xfrm flipH="1" flipV="1">
                <a:off x="7292559" y="2051898"/>
                <a:ext cx="61974" cy="2122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Přímá spojnice 32">
                <a:extLst>
                  <a:ext uri="{FF2B5EF4-FFF2-40B4-BE49-F238E27FC236}">
                    <a16:creationId xmlns:a16="http://schemas.microsoft.com/office/drawing/2014/main" id="{FB5DBAD0-ACB8-AF39-19EB-C17200598ABB}"/>
                  </a:ext>
                </a:extLst>
              </p:cNvPr>
              <p:cNvCxnSpPr>
                <a:cxnSpLocks/>
              </p:cNvCxnSpPr>
              <p:nvPr/>
            </p:nvCxnSpPr>
            <p:spPr>
              <a:xfrm flipH="1" flipV="1">
                <a:off x="7219973" y="2051898"/>
                <a:ext cx="56887" cy="2181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34">
                <a:extLst>
                  <a:ext uri="{FF2B5EF4-FFF2-40B4-BE49-F238E27FC236}">
                    <a16:creationId xmlns:a16="http://schemas.microsoft.com/office/drawing/2014/main" id="{EA0559D7-4372-F3A4-832C-24EC0709C808}"/>
                  </a:ext>
                </a:extLst>
              </p:cNvPr>
              <p:cNvCxnSpPr>
                <a:cxnSpLocks/>
              </p:cNvCxnSpPr>
              <p:nvPr/>
            </p:nvCxnSpPr>
            <p:spPr>
              <a:xfrm flipH="1" flipV="1">
                <a:off x="7117892" y="2051898"/>
                <a:ext cx="56888" cy="2275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36">
                <a:extLst>
                  <a:ext uri="{FF2B5EF4-FFF2-40B4-BE49-F238E27FC236}">
                    <a16:creationId xmlns:a16="http://schemas.microsoft.com/office/drawing/2014/main" id="{0A59C113-9708-6657-61E7-D9E67C1CA9FF}"/>
                  </a:ext>
                </a:extLst>
              </p:cNvPr>
              <p:cNvCxnSpPr>
                <a:cxnSpLocks/>
              </p:cNvCxnSpPr>
              <p:nvPr/>
            </p:nvCxnSpPr>
            <p:spPr>
              <a:xfrm flipH="1" flipV="1">
                <a:off x="6992209" y="2057797"/>
                <a:ext cx="56888" cy="2275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Přímá spojnice 37">
                <a:extLst>
                  <a:ext uri="{FF2B5EF4-FFF2-40B4-BE49-F238E27FC236}">
                    <a16:creationId xmlns:a16="http://schemas.microsoft.com/office/drawing/2014/main" id="{3BF54131-DACB-71C6-EAF7-9BBB3C2A6245}"/>
                  </a:ext>
                </a:extLst>
              </p:cNvPr>
              <p:cNvCxnSpPr>
                <a:cxnSpLocks/>
              </p:cNvCxnSpPr>
              <p:nvPr/>
            </p:nvCxnSpPr>
            <p:spPr>
              <a:xfrm flipH="1" flipV="1">
                <a:off x="6783934" y="2081393"/>
                <a:ext cx="56888" cy="2275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římá spojnice 38">
                <a:extLst>
                  <a:ext uri="{FF2B5EF4-FFF2-40B4-BE49-F238E27FC236}">
                    <a16:creationId xmlns:a16="http://schemas.microsoft.com/office/drawing/2014/main" id="{51BB6514-E207-7435-2BF3-CA7690EB6657}"/>
                  </a:ext>
                </a:extLst>
              </p:cNvPr>
              <p:cNvCxnSpPr>
                <a:cxnSpLocks/>
              </p:cNvCxnSpPr>
              <p:nvPr/>
            </p:nvCxnSpPr>
            <p:spPr>
              <a:xfrm flipH="1" flipV="1">
                <a:off x="6722939" y="1988082"/>
                <a:ext cx="68889" cy="2522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40">
                <a:extLst>
                  <a:ext uri="{FF2B5EF4-FFF2-40B4-BE49-F238E27FC236}">
                    <a16:creationId xmlns:a16="http://schemas.microsoft.com/office/drawing/2014/main" id="{ECB6F7E4-84E3-80DF-E42E-D2ACB2368127}"/>
                  </a:ext>
                </a:extLst>
              </p:cNvPr>
              <p:cNvCxnSpPr>
                <a:cxnSpLocks/>
              </p:cNvCxnSpPr>
              <p:nvPr/>
            </p:nvCxnSpPr>
            <p:spPr>
              <a:xfrm flipH="1" flipV="1">
                <a:off x="6585253" y="2030452"/>
                <a:ext cx="68889" cy="25223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Přímá spojnice 41">
                <a:extLst>
                  <a:ext uri="{FF2B5EF4-FFF2-40B4-BE49-F238E27FC236}">
                    <a16:creationId xmlns:a16="http://schemas.microsoft.com/office/drawing/2014/main" id="{EE047724-9576-4330-8C19-978E26FA28F2}"/>
                  </a:ext>
                </a:extLst>
              </p:cNvPr>
              <p:cNvCxnSpPr>
                <a:cxnSpLocks/>
              </p:cNvCxnSpPr>
              <p:nvPr/>
            </p:nvCxnSpPr>
            <p:spPr>
              <a:xfrm flipH="1" flipV="1">
                <a:off x="6447568" y="2072823"/>
                <a:ext cx="86542" cy="2089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Přímá spojnice 43">
                <a:extLst>
                  <a:ext uri="{FF2B5EF4-FFF2-40B4-BE49-F238E27FC236}">
                    <a16:creationId xmlns:a16="http://schemas.microsoft.com/office/drawing/2014/main" id="{764AA49A-B175-F567-FE88-9AD616F059D5}"/>
                  </a:ext>
                </a:extLst>
              </p:cNvPr>
              <p:cNvCxnSpPr>
                <a:cxnSpLocks/>
              </p:cNvCxnSpPr>
              <p:nvPr/>
            </p:nvCxnSpPr>
            <p:spPr>
              <a:xfrm flipH="1" flipV="1">
                <a:off x="6328604" y="2072823"/>
                <a:ext cx="126811" cy="23356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Přímá spojnice 45">
                <a:extLst>
                  <a:ext uri="{FF2B5EF4-FFF2-40B4-BE49-F238E27FC236}">
                    <a16:creationId xmlns:a16="http://schemas.microsoft.com/office/drawing/2014/main" id="{205422BD-D821-D0FE-884F-233673405BD0}"/>
                  </a:ext>
                </a:extLst>
              </p:cNvPr>
              <p:cNvCxnSpPr>
                <a:cxnSpLocks/>
              </p:cNvCxnSpPr>
              <p:nvPr/>
            </p:nvCxnSpPr>
            <p:spPr>
              <a:xfrm flipH="1" flipV="1">
                <a:off x="6845490" y="1834701"/>
                <a:ext cx="83359" cy="3170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Přímá spojnice 48">
                <a:extLst>
                  <a:ext uri="{FF2B5EF4-FFF2-40B4-BE49-F238E27FC236}">
                    <a16:creationId xmlns:a16="http://schemas.microsoft.com/office/drawing/2014/main" id="{D8EC147A-0FC7-DB66-993F-407EC59EB50B}"/>
                  </a:ext>
                </a:extLst>
              </p:cNvPr>
              <p:cNvCxnSpPr>
                <a:cxnSpLocks/>
              </p:cNvCxnSpPr>
              <p:nvPr/>
            </p:nvCxnSpPr>
            <p:spPr>
              <a:xfrm flipH="1" flipV="1">
                <a:off x="7804826" y="1711894"/>
                <a:ext cx="83359" cy="3170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49">
                <a:extLst>
                  <a:ext uri="{FF2B5EF4-FFF2-40B4-BE49-F238E27FC236}">
                    <a16:creationId xmlns:a16="http://schemas.microsoft.com/office/drawing/2014/main" id="{F1EDD686-6447-4256-FC76-93FC7019704C}"/>
                  </a:ext>
                </a:extLst>
              </p:cNvPr>
              <p:cNvCxnSpPr>
                <a:cxnSpLocks/>
              </p:cNvCxnSpPr>
              <p:nvPr/>
            </p:nvCxnSpPr>
            <p:spPr>
              <a:xfrm flipH="1" flipV="1">
                <a:off x="7716799" y="1805353"/>
                <a:ext cx="57043" cy="2488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Přímá spojnice 51">
                <a:extLst>
                  <a:ext uri="{FF2B5EF4-FFF2-40B4-BE49-F238E27FC236}">
                    <a16:creationId xmlns:a16="http://schemas.microsoft.com/office/drawing/2014/main" id="{D96C17AA-6123-654E-D5D6-96CCB96544FD}"/>
                  </a:ext>
                </a:extLst>
              </p:cNvPr>
              <p:cNvCxnSpPr>
                <a:cxnSpLocks/>
              </p:cNvCxnSpPr>
              <p:nvPr/>
            </p:nvCxnSpPr>
            <p:spPr>
              <a:xfrm flipH="1" flipV="1">
                <a:off x="7043172" y="1973994"/>
                <a:ext cx="94004" cy="3180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Šipka: dolů 53">
              <a:extLst>
                <a:ext uri="{FF2B5EF4-FFF2-40B4-BE49-F238E27FC236}">
                  <a16:creationId xmlns:a16="http://schemas.microsoft.com/office/drawing/2014/main" id="{C2F1E00F-19FD-3407-93F4-191DB56BE277}"/>
                </a:ext>
              </a:extLst>
            </p:cNvPr>
            <p:cNvSpPr/>
            <p:nvPr/>
          </p:nvSpPr>
          <p:spPr>
            <a:xfrm rot="19024560">
              <a:off x="9049326" y="1458905"/>
              <a:ext cx="405756" cy="2342950"/>
            </a:xfrm>
            <a:prstGeom prst="down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bdélník: se zakulacenými rohy 16">
              <a:extLst>
                <a:ext uri="{FF2B5EF4-FFF2-40B4-BE49-F238E27FC236}">
                  <a16:creationId xmlns:a16="http://schemas.microsoft.com/office/drawing/2014/main" id="{DAC8F715-3775-91ED-5E70-196279E631A7}"/>
                </a:ext>
              </a:extLst>
            </p:cNvPr>
            <p:cNvSpPr/>
            <p:nvPr/>
          </p:nvSpPr>
          <p:spPr>
            <a:xfrm>
              <a:off x="7041569" y="1659599"/>
              <a:ext cx="2011680" cy="460150"/>
            </a:xfrm>
            <a:prstGeom prst="roundRect">
              <a:avLst>
                <a:gd name="adj" fmla="val 29488"/>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Simulation</a:t>
              </a:r>
              <a:r>
                <a:rPr lang="cs-CZ" dirty="0"/>
                <a:t> model</a:t>
              </a:r>
              <a:endParaRPr lang="en-US" dirty="0"/>
            </a:p>
          </p:txBody>
        </p:sp>
        <p:sp>
          <p:nvSpPr>
            <p:cNvPr id="36" name="Obdélník: se zakulacenými rohy 54">
              <a:extLst>
                <a:ext uri="{FF2B5EF4-FFF2-40B4-BE49-F238E27FC236}">
                  <a16:creationId xmlns:a16="http://schemas.microsoft.com/office/drawing/2014/main" id="{0EE04C27-5306-DFC3-CEEB-17EC78A759A5}"/>
                </a:ext>
              </a:extLst>
            </p:cNvPr>
            <p:cNvSpPr/>
            <p:nvPr/>
          </p:nvSpPr>
          <p:spPr>
            <a:xfrm>
              <a:off x="7583588" y="5438264"/>
              <a:ext cx="2011680" cy="460150"/>
            </a:xfrm>
            <a:prstGeom prst="roundRect">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Graphics</a:t>
              </a:r>
              <a:endParaRPr lang="en-US" dirty="0"/>
            </a:p>
          </p:txBody>
        </p:sp>
      </p:grpSp>
      <p:pic>
        <p:nvPicPr>
          <p:cNvPr id="11" name="Obrázek 10">
            <a:extLst>
              <a:ext uri="{FF2B5EF4-FFF2-40B4-BE49-F238E27FC236}">
                <a16:creationId xmlns:a16="http://schemas.microsoft.com/office/drawing/2014/main" id="{7C85F2AB-76BB-458C-9F0E-2764C70C618D}"/>
              </a:ext>
            </a:extLst>
          </p:cNvPr>
          <p:cNvPicPr>
            <a:picLocks noChangeAspect="1"/>
          </p:cNvPicPr>
          <p:nvPr/>
        </p:nvPicPr>
        <p:blipFill>
          <a:blip r:embed="rId5"/>
          <a:stretch>
            <a:fillRect/>
          </a:stretch>
        </p:blipFill>
        <p:spPr>
          <a:xfrm>
            <a:off x="7272697" y="550709"/>
            <a:ext cx="4933089" cy="6297561"/>
          </a:xfrm>
          <a:prstGeom prst="rect">
            <a:avLst/>
          </a:prstGeom>
        </p:spPr>
      </p:pic>
      <p:sp>
        <p:nvSpPr>
          <p:cNvPr id="16" name="Obdélník: se zakulacenými rohy 15">
            <a:extLst>
              <a:ext uri="{FF2B5EF4-FFF2-40B4-BE49-F238E27FC236}">
                <a16:creationId xmlns:a16="http://schemas.microsoft.com/office/drawing/2014/main" id="{0C0AEA96-929A-4519-BACF-A6DABB5CD5E3}"/>
              </a:ext>
            </a:extLst>
          </p:cNvPr>
          <p:cNvSpPr/>
          <p:nvPr/>
        </p:nvSpPr>
        <p:spPr>
          <a:xfrm>
            <a:off x="-13767" y="-35396"/>
            <a:ext cx="3704795" cy="369332"/>
          </a:xfrm>
          <a:prstGeom prst="roundRect">
            <a:avLst/>
          </a:prstGeom>
          <a:solidFill>
            <a:srgbClr val="FAE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a:extLst>
              <a:ext uri="{FF2B5EF4-FFF2-40B4-BE49-F238E27FC236}">
                <a16:creationId xmlns:a16="http://schemas.microsoft.com/office/drawing/2014/main" id="{FD8C406D-DA0C-413E-86A9-0E693FB64623}"/>
              </a:ext>
            </a:extLst>
          </p:cNvPr>
          <p:cNvPicPr>
            <a:picLocks noChangeAspect="1"/>
          </p:cNvPicPr>
          <p:nvPr/>
        </p:nvPicPr>
        <p:blipFill rotWithShape="1">
          <a:blip r:embed="rId6">
            <a:clrChange>
              <a:clrFrom>
                <a:srgbClr val="FCF0D6"/>
              </a:clrFrom>
              <a:clrTo>
                <a:srgbClr val="FCF0D6">
                  <a:alpha val="0"/>
                </a:srgbClr>
              </a:clrTo>
            </a:clrChange>
            <a:extLst>
              <a:ext uri="{BEBA8EAE-BF5A-486C-A8C5-ECC9F3942E4B}">
                <a14:imgProps xmlns:a14="http://schemas.microsoft.com/office/drawing/2010/main">
                  <a14:imgLayer r:embed="rId7">
                    <a14:imgEffect>
                      <a14:colorTemperature colorTemp="7200"/>
                    </a14:imgEffect>
                  </a14:imgLayer>
                </a14:imgProps>
              </a:ext>
            </a:extLst>
          </a:blip>
          <a:srcRect r="1722"/>
          <a:stretch/>
        </p:blipFill>
        <p:spPr>
          <a:xfrm>
            <a:off x="-5220" y="300631"/>
            <a:ext cx="3704795" cy="6561581"/>
          </a:xfrm>
          <a:prstGeom prst="rect">
            <a:avLst/>
          </a:prstGeom>
          <a:solidFill>
            <a:srgbClr val="FAEFD9"/>
          </a:solidFill>
          <a:ln>
            <a:noFill/>
          </a:ln>
        </p:spPr>
      </p:pic>
      <p:sp>
        <p:nvSpPr>
          <p:cNvPr id="6" name="Řečová bublina: obdélníkový bublinový popisek 5">
            <a:extLst>
              <a:ext uri="{FF2B5EF4-FFF2-40B4-BE49-F238E27FC236}">
                <a16:creationId xmlns:a16="http://schemas.microsoft.com/office/drawing/2014/main" id="{5699D0A3-7394-4755-BCE9-E2079FF2E1D4}"/>
              </a:ext>
            </a:extLst>
          </p:cNvPr>
          <p:cNvSpPr/>
          <p:nvPr/>
        </p:nvSpPr>
        <p:spPr>
          <a:xfrm>
            <a:off x="0" y="-35396"/>
            <a:ext cx="12235262" cy="595835"/>
          </a:xfrm>
          <a:prstGeom prst="wedgeRectCallout">
            <a:avLst>
              <a:gd name="adj1" fmla="val -31687"/>
              <a:gd name="adj2" fmla="val 76441"/>
            </a:avLst>
          </a:prstGeom>
          <a:solidFill>
            <a:srgbClr val="FFC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2800" b="1" dirty="0">
                <a:solidFill>
                  <a:schemeClr val="tx1"/>
                </a:solidFill>
              </a:rPr>
              <a:t>„I </a:t>
            </a:r>
            <a:r>
              <a:rPr lang="cs-CZ" sz="2800" b="1" dirty="0" err="1">
                <a:solidFill>
                  <a:schemeClr val="tx1"/>
                </a:solidFill>
              </a:rPr>
              <a:t>hear</a:t>
            </a:r>
            <a:r>
              <a:rPr lang="cs-CZ" sz="2800" b="1" dirty="0">
                <a:solidFill>
                  <a:schemeClr val="tx1"/>
                </a:solidFill>
              </a:rPr>
              <a:t> and I </a:t>
            </a:r>
            <a:r>
              <a:rPr lang="cs-CZ" sz="2800" b="1" dirty="0" err="1">
                <a:solidFill>
                  <a:schemeClr val="tx1"/>
                </a:solidFill>
              </a:rPr>
              <a:t>forget</a:t>
            </a:r>
            <a:r>
              <a:rPr lang="cs-CZ" sz="2800" b="1" dirty="0">
                <a:solidFill>
                  <a:schemeClr val="tx1"/>
                </a:solidFill>
              </a:rPr>
              <a:t>. I </a:t>
            </a:r>
            <a:r>
              <a:rPr lang="cs-CZ" sz="2800" b="1" dirty="0" err="1">
                <a:solidFill>
                  <a:schemeClr val="tx1"/>
                </a:solidFill>
              </a:rPr>
              <a:t>see</a:t>
            </a:r>
            <a:r>
              <a:rPr lang="cs-CZ" sz="2800" b="1" dirty="0">
                <a:solidFill>
                  <a:schemeClr val="tx1"/>
                </a:solidFill>
              </a:rPr>
              <a:t> and I </a:t>
            </a:r>
            <a:r>
              <a:rPr lang="cs-CZ" sz="2800" b="1" dirty="0" err="1">
                <a:solidFill>
                  <a:schemeClr val="tx1"/>
                </a:solidFill>
              </a:rPr>
              <a:t>remember</a:t>
            </a:r>
            <a:r>
              <a:rPr lang="cs-CZ" sz="2800" b="1" dirty="0">
                <a:solidFill>
                  <a:schemeClr val="tx1"/>
                </a:solidFill>
              </a:rPr>
              <a:t>. I do and I </a:t>
            </a:r>
            <a:r>
              <a:rPr lang="cs-CZ" sz="2800" b="1" dirty="0" err="1">
                <a:solidFill>
                  <a:schemeClr val="tx1"/>
                </a:solidFill>
              </a:rPr>
              <a:t>understand</a:t>
            </a:r>
            <a:r>
              <a:rPr lang="cs-CZ" sz="2800" b="1" dirty="0">
                <a:solidFill>
                  <a:schemeClr val="tx1"/>
                </a:solidFill>
              </a:rPr>
              <a:t>.“ (</a:t>
            </a:r>
            <a:r>
              <a:rPr lang="cs-CZ" sz="2800" b="1" dirty="0" err="1">
                <a:solidFill>
                  <a:schemeClr val="tx1"/>
                </a:solidFill>
              </a:rPr>
              <a:t>Confucius</a:t>
            </a:r>
            <a:r>
              <a:rPr lang="cs-CZ" sz="2800" b="1" dirty="0">
                <a:solidFill>
                  <a:schemeClr val="tx1"/>
                </a:solidFill>
              </a:rPr>
              <a:t>)</a:t>
            </a:r>
            <a:endParaRPr lang="en-US" sz="2800" b="1" dirty="0">
              <a:solidFill>
                <a:schemeClr val="tx1"/>
              </a:solidFill>
            </a:endParaRPr>
          </a:p>
        </p:txBody>
      </p:sp>
      <p:sp>
        <p:nvSpPr>
          <p:cNvPr id="12" name="Řečová bublina: obdélníkový bublinový popisek 11">
            <a:extLst>
              <a:ext uri="{FF2B5EF4-FFF2-40B4-BE49-F238E27FC236}">
                <a16:creationId xmlns:a16="http://schemas.microsoft.com/office/drawing/2014/main" id="{F9EB136D-ACAB-43BD-891F-F9FF722290E3}"/>
              </a:ext>
            </a:extLst>
          </p:cNvPr>
          <p:cNvSpPr/>
          <p:nvPr/>
        </p:nvSpPr>
        <p:spPr>
          <a:xfrm>
            <a:off x="4026257" y="6153541"/>
            <a:ext cx="4390848" cy="718223"/>
          </a:xfrm>
          <a:prstGeom prst="wedgeRectCallout">
            <a:avLst>
              <a:gd name="adj1" fmla="val 78275"/>
              <a:gd name="adj2" fmla="val -95591"/>
            </a:avLst>
          </a:prstGeom>
          <a:solidFill>
            <a:srgbClr val="FFC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cs-CZ" sz="2800" dirty="0" err="1">
                <a:solidFill>
                  <a:schemeClr val="tx1"/>
                </a:solidFill>
              </a:rPr>
              <a:t>Schola</a:t>
            </a:r>
            <a:r>
              <a:rPr lang="cs-CZ" sz="2800" dirty="0">
                <a:solidFill>
                  <a:schemeClr val="tx1"/>
                </a:solidFill>
              </a:rPr>
              <a:t> </a:t>
            </a:r>
            <a:r>
              <a:rPr lang="cs-CZ" sz="2800" dirty="0" err="1">
                <a:solidFill>
                  <a:schemeClr val="tx1"/>
                </a:solidFill>
              </a:rPr>
              <a:t>ludus</a:t>
            </a:r>
            <a:r>
              <a:rPr lang="cs-CZ" sz="2800" dirty="0">
                <a:solidFill>
                  <a:schemeClr val="tx1"/>
                </a:solidFill>
              </a:rPr>
              <a:t> (</a:t>
            </a:r>
            <a:r>
              <a:rPr lang="cs-CZ" sz="2800" dirty="0" err="1">
                <a:solidFill>
                  <a:schemeClr val="tx1"/>
                </a:solidFill>
              </a:rPr>
              <a:t>School</a:t>
            </a:r>
            <a:r>
              <a:rPr lang="cs-CZ" sz="2800" dirty="0">
                <a:solidFill>
                  <a:schemeClr val="tx1"/>
                </a:solidFill>
              </a:rPr>
              <a:t> by </a:t>
            </a:r>
            <a:r>
              <a:rPr lang="cs-CZ" sz="2800" dirty="0" err="1">
                <a:solidFill>
                  <a:schemeClr val="tx1"/>
                </a:solidFill>
              </a:rPr>
              <a:t>playl</a:t>
            </a:r>
            <a:endParaRPr lang="en-US" sz="2800" dirty="0">
              <a:solidFill>
                <a:schemeClr val="tx1"/>
              </a:solidFill>
            </a:endParaRPr>
          </a:p>
        </p:txBody>
      </p:sp>
      <p:sp>
        <p:nvSpPr>
          <p:cNvPr id="13" name="TextovéPole 12">
            <a:extLst>
              <a:ext uri="{FF2B5EF4-FFF2-40B4-BE49-F238E27FC236}">
                <a16:creationId xmlns:a16="http://schemas.microsoft.com/office/drawing/2014/main" id="{B1457BCD-BC6D-4A73-8D44-267E0A3AEE39}"/>
              </a:ext>
            </a:extLst>
          </p:cNvPr>
          <p:cNvSpPr txBox="1"/>
          <p:nvPr/>
        </p:nvSpPr>
        <p:spPr>
          <a:xfrm>
            <a:off x="64894" y="592410"/>
            <a:ext cx="1663619" cy="369332"/>
          </a:xfrm>
          <a:prstGeom prst="rect">
            <a:avLst/>
          </a:prstGeom>
          <a:noFill/>
        </p:spPr>
        <p:txBody>
          <a:bodyPr wrap="square" rtlCol="0">
            <a:spAutoFit/>
          </a:bodyPr>
          <a:lstStyle/>
          <a:p>
            <a:r>
              <a:rPr lang="cs-CZ" dirty="0"/>
              <a:t>5th </a:t>
            </a:r>
            <a:r>
              <a:rPr lang="cs-CZ" dirty="0" err="1"/>
              <a:t>century</a:t>
            </a:r>
            <a:r>
              <a:rPr lang="cs-CZ" dirty="0"/>
              <a:t> BC</a:t>
            </a:r>
            <a:endParaRPr lang="en-US" dirty="0"/>
          </a:p>
        </p:txBody>
      </p:sp>
      <p:sp>
        <p:nvSpPr>
          <p:cNvPr id="14" name="TextovéPole 13">
            <a:extLst>
              <a:ext uri="{FF2B5EF4-FFF2-40B4-BE49-F238E27FC236}">
                <a16:creationId xmlns:a16="http://schemas.microsoft.com/office/drawing/2014/main" id="{87BD700B-1651-4D79-9449-7965FC10D762}"/>
              </a:ext>
            </a:extLst>
          </p:cNvPr>
          <p:cNvSpPr txBox="1"/>
          <p:nvPr/>
        </p:nvSpPr>
        <p:spPr>
          <a:xfrm>
            <a:off x="7480252" y="769980"/>
            <a:ext cx="1764296" cy="369332"/>
          </a:xfrm>
          <a:prstGeom prst="rect">
            <a:avLst/>
          </a:prstGeom>
          <a:noFill/>
        </p:spPr>
        <p:txBody>
          <a:bodyPr wrap="square" rtlCol="0">
            <a:spAutoFit/>
          </a:bodyPr>
          <a:lstStyle/>
          <a:p>
            <a:r>
              <a:rPr lang="cs-CZ" dirty="0"/>
              <a:t>17th </a:t>
            </a:r>
            <a:r>
              <a:rPr lang="cs-CZ" dirty="0" err="1"/>
              <a:t>century</a:t>
            </a:r>
            <a:endParaRPr lang="en-US" dirty="0"/>
          </a:p>
        </p:txBody>
      </p:sp>
      <p:sp>
        <p:nvSpPr>
          <p:cNvPr id="17" name="Obdélník 16">
            <a:extLst>
              <a:ext uri="{FF2B5EF4-FFF2-40B4-BE49-F238E27FC236}">
                <a16:creationId xmlns:a16="http://schemas.microsoft.com/office/drawing/2014/main" id="{D1BB19C4-7D47-4B80-B26B-F2EDDE35F0B5}"/>
              </a:ext>
            </a:extLst>
          </p:cNvPr>
          <p:cNvSpPr/>
          <p:nvPr/>
        </p:nvSpPr>
        <p:spPr>
          <a:xfrm>
            <a:off x="8496453" y="6310135"/>
            <a:ext cx="2408121" cy="400110"/>
          </a:xfrm>
          <a:prstGeom prst="rect">
            <a:avLst/>
          </a:prstGeom>
          <a:solidFill>
            <a:srgbClr val="F9E5C2"/>
          </a:solidFill>
        </p:spPr>
        <p:txBody>
          <a:bodyPr wrap="square">
            <a:spAutoFit/>
          </a:bodyPr>
          <a:lstStyle/>
          <a:p>
            <a:pPr algn="ctr"/>
            <a:r>
              <a:rPr lang="en-US" sz="2000" dirty="0"/>
              <a:t>John Amos Comenius </a:t>
            </a:r>
          </a:p>
        </p:txBody>
      </p:sp>
      <p:sp>
        <p:nvSpPr>
          <p:cNvPr id="37" name="Nadpis 6">
            <a:extLst>
              <a:ext uri="{FF2B5EF4-FFF2-40B4-BE49-F238E27FC236}">
                <a16:creationId xmlns:a16="http://schemas.microsoft.com/office/drawing/2014/main" id="{5A3AF63D-89C5-9758-F961-0403A34814A8}"/>
              </a:ext>
            </a:extLst>
          </p:cNvPr>
          <p:cNvSpPr>
            <a:spLocks noGrp="1"/>
          </p:cNvSpPr>
          <p:nvPr>
            <p:ph type="title"/>
          </p:nvPr>
        </p:nvSpPr>
        <p:spPr>
          <a:xfrm>
            <a:off x="3651422" y="681367"/>
            <a:ext cx="3664198" cy="872282"/>
          </a:xfrm>
        </p:spPr>
        <p:txBody>
          <a:bodyPr>
            <a:normAutofit fontScale="90000"/>
          </a:bodyPr>
          <a:lstStyle/>
          <a:p>
            <a:pPr algn="ctr"/>
            <a:r>
              <a:rPr lang="cs-CZ" sz="3600" b="1" dirty="0" err="1">
                <a:solidFill>
                  <a:srgbClr val="FF0000"/>
                </a:solidFill>
              </a:rPr>
              <a:t>Schola</a:t>
            </a:r>
            <a:r>
              <a:rPr lang="cs-CZ" sz="3600" b="1" dirty="0">
                <a:solidFill>
                  <a:srgbClr val="FF0000"/>
                </a:solidFill>
              </a:rPr>
              <a:t> </a:t>
            </a:r>
            <a:r>
              <a:rPr lang="cs-CZ" sz="3600" b="1" dirty="0" err="1">
                <a:solidFill>
                  <a:srgbClr val="FF0000"/>
                </a:solidFill>
              </a:rPr>
              <a:t>Ludus</a:t>
            </a:r>
            <a:r>
              <a:rPr lang="cs-CZ" sz="3600" b="1" dirty="0">
                <a:solidFill>
                  <a:srgbClr val="FF0000"/>
                </a:solidFill>
              </a:rPr>
              <a:t> </a:t>
            </a:r>
            <a:r>
              <a:rPr lang="cs-CZ" sz="3600" b="1" dirty="0" err="1">
                <a:solidFill>
                  <a:srgbClr val="FF0000"/>
                </a:solidFill>
              </a:rPr>
              <a:t>for</a:t>
            </a:r>
            <a:r>
              <a:rPr lang="cs-CZ" sz="3600" b="1" dirty="0">
                <a:solidFill>
                  <a:srgbClr val="FF0000"/>
                </a:solidFill>
              </a:rPr>
              <a:t> 21th </a:t>
            </a:r>
            <a:r>
              <a:rPr lang="cs-CZ" sz="3600" b="1" dirty="0" err="1">
                <a:solidFill>
                  <a:srgbClr val="FF0000"/>
                </a:solidFill>
              </a:rPr>
              <a:t>century</a:t>
            </a:r>
            <a:endParaRPr lang="en-US" sz="3600" b="1" dirty="0">
              <a:solidFill>
                <a:srgbClr val="FF0000"/>
              </a:solidFill>
            </a:endParaRPr>
          </a:p>
        </p:txBody>
      </p:sp>
    </p:spTree>
    <p:custDataLst>
      <p:tags r:id="rId1"/>
    </p:custDataLst>
    <p:extLst>
      <p:ext uri="{BB962C8B-B14F-4D97-AF65-F5344CB8AC3E}">
        <p14:creationId xmlns:p14="http://schemas.microsoft.com/office/powerpoint/2010/main" val="304554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B0A69AC-C687-47A0-A0EF-DCC2085E5AA0}"/>
              </a:ext>
            </a:extLst>
          </p:cNvPr>
          <p:cNvPicPr>
            <a:picLocks noChangeAspect="1"/>
          </p:cNvPicPr>
          <p:nvPr/>
        </p:nvPicPr>
        <p:blipFill rotWithShape="1">
          <a:blip r:embed="rId4"/>
          <a:srcRect t="39140" b="1"/>
          <a:stretch/>
        </p:blipFill>
        <p:spPr>
          <a:xfrm>
            <a:off x="3305298" y="221160"/>
            <a:ext cx="5367647" cy="2174595"/>
          </a:xfrm>
          <a:prstGeom prst="rect">
            <a:avLst/>
          </a:prstGeom>
        </p:spPr>
      </p:pic>
      <p:pic>
        <p:nvPicPr>
          <p:cNvPr id="3" name="Picture 2">
            <a:extLst>
              <a:ext uri="{FF2B5EF4-FFF2-40B4-BE49-F238E27FC236}">
                <a16:creationId xmlns:a16="http://schemas.microsoft.com/office/drawing/2014/main" id="{9A9CA668-A257-DB19-D613-DA2EC3FBF36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99272" y="4041762"/>
            <a:ext cx="1357159" cy="1322060"/>
          </a:xfrm>
          <a:prstGeom prst="rect">
            <a:avLst/>
          </a:prstGeom>
        </p:spPr>
      </p:pic>
      <p:pic>
        <p:nvPicPr>
          <p:cNvPr id="4" name="Picture 3" descr="Icon&#10;&#10;Description automatically generated">
            <a:extLst>
              <a:ext uri="{FF2B5EF4-FFF2-40B4-BE49-F238E27FC236}">
                <a16:creationId xmlns:a16="http://schemas.microsoft.com/office/drawing/2014/main" id="{F3BFB7B1-18B3-522F-056C-997101672A6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975064" y="4193512"/>
            <a:ext cx="1568160" cy="1413914"/>
          </a:xfrm>
          <a:prstGeom prst="rect">
            <a:avLst/>
          </a:prstGeom>
        </p:spPr>
      </p:pic>
      <p:sp>
        <p:nvSpPr>
          <p:cNvPr id="2" name="TextBox 1">
            <a:extLst>
              <a:ext uri="{FF2B5EF4-FFF2-40B4-BE49-F238E27FC236}">
                <a16:creationId xmlns:a16="http://schemas.microsoft.com/office/drawing/2014/main" id="{5F11E6B6-895E-D1F0-3D3E-24B329697705}"/>
              </a:ext>
            </a:extLst>
          </p:cNvPr>
          <p:cNvSpPr txBox="1"/>
          <p:nvPr/>
        </p:nvSpPr>
        <p:spPr>
          <a:xfrm>
            <a:off x="2343129" y="2444971"/>
            <a:ext cx="6200095" cy="646331"/>
          </a:xfrm>
          <a:prstGeom prst="rect">
            <a:avLst/>
          </a:prstGeom>
          <a:noFill/>
        </p:spPr>
        <p:txBody>
          <a:bodyPr wrap="none" rtlCol="0">
            <a:spAutoFit/>
          </a:bodyPr>
          <a:lstStyle/>
          <a:p>
            <a:r>
              <a:rPr lang="cs-CZ" sz="3600" dirty="0">
                <a:solidFill>
                  <a:srgbClr val="FF0000"/>
                </a:solidFill>
              </a:rPr>
              <a:t>W</a:t>
            </a:r>
            <a:r>
              <a:rPr lang="en-US" sz="3600" dirty="0">
                <a:solidFill>
                  <a:srgbClr val="FF0000"/>
                </a:solidFill>
              </a:rPr>
              <a:t>e are looking for collaboration</a:t>
            </a:r>
          </a:p>
        </p:txBody>
      </p:sp>
      <p:sp>
        <p:nvSpPr>
          <p:cNvPr id="6" name="TextBox 5">
            <a:extLst>
              <a:ext uri="{FF2B5EF4-FFF2-40B4-BE49-F238E27FC236}">
                <a16:creationId xmlns:a16="http://schemas.microsoft.com/office/drawing/2014/main" id="{469BC62A-AEB9-5E55-E698-77623111F203}"/>
              </a:ext>
            </a:extLst>
          </p:cNvPr>
          <p:cNvSpPr txBox="1"/>
          <p:nvPr/>
        </p:nvSpPr>
        <p:spPr>
          <a:xfrm>
            <a:off x="625179" y="3177432"/>
            <a:ext cx="5426037" cy="523220"/>
          </a:xfrm>
          <a:prstGeom prst="rect">
            <a:avLst/>
          </a:prstGeom>
          <a:noFill/>
        </p:spPr>
        <p:txBody>
          <a:bodyPr wrap="none" rtlCol="0">
            <a:spAutoFit/>
          </a:bodyPr>
          <a:lstStyle/>
          <a:p>
            <a:pPr marL="457200" indent="-457200">
              <a:buFont typeface="Arial" panose="020B0604020202020204" pitchFamily="34" charset="0"/>
              <a:buChar char="•"/>
            </a:pPr>
            <a:r>
              <a:rPr lang="cs-CZ" sz="2800" dirty="0"/>
              <a:t>to </a:t>
            </a:r>
            <a:r>
              <a:rPr lang="cs-CZ" sz="2800" dirty="0" err="1"/>
              <a:t>develop</a:t>
            </a:r>
            <a:r>
              <a:rPr lang="cs-CZ" sz="2800" dirty="0"/>
              <a:t> </a:t>
            </a:r>
            <a:r>
              <a:rPr lang="cs-CZ" sz="2800" b="1" dirty="0" err="1"/>
              <a:t>Bodylight</a:t>
            </a:r>
            <a:r>
              <a:rPr lang="cs-CZ" sz="2800" b="1" dirty="0"/>
              <a:t> technology</a:t>
            </a:r>
            <a:endParaRPr lang="en-US" sz="2800" b="1" dirty="0"/>
          </a:p>
        </p:txBody>
      </p:sp>
      <p:sp>
        <p:nvSpPr>
          <p:cNvPr id="7" name="TextBox 6">
            <a:extLst>
              <a:ext uri="{FF2B5EF4-FFF2-40B4-BE49-F238E27FC236}">
                <a16:creationId xmlns:a16="http://schemas.microsoft.com/office/drawing/2014/main" id="{8FDBCE4F-8C5C-263F-6ED5-DECAC00D2412}"/>
              </a:ext>
            </a:extLst>
          </p:cNvPr>
          <p:cNvSpPr txBox="1"/>
          <p:nvPr/>
        </p:nvSpPr>
        <p:spPr>
          <a:xfrm>
            <a:off x="625179" y="3603895"/>
            <a:ext cx="11290720"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t>to exploit and create </a:t>
            </a:r>
            <a:r>
              <a:rPr lang="cs-CZ" sz="2800" b="1" dirty="0"/>
              <a:t>I</a:t>
            </a:r>
            <a:r>
              <a:rPr lang="en-US" sz="2800" b="1" dirty="0" err="1"/>
              <a:t>nteractive</a:t>
            </a:r>
            <a:r>
              <a:rPr lang="en-US" sz="2800" b="1" dirty="0"/>
              <a:t> simulation </a:t>
            </a:r>
            <a:r>
              <a:rPr lang="cs-CZ" sz="2800" b="1" dirty="0"/>
              <a:t>text</a:t>
            </a:r>
            <a:r>
              <a:rPr lang="en-US" sz="2800" b="1" dirty="0"/>
              <a:t>books</a:t>
            </a:r>
            <a:r>
              <a:rPr lang="cs-CZ" sz="2800" b="1" dirty="0"/>
              <a:t> in </a:t>
            </a:r>
            <a:r>
              <a:rPr lang="cs-CZ" sz="2800" b="1" dirty="0" err="1"/>
              <a:t>eGolem</a:t>
            </a:r>
            <a:r>
              <a:rPr lang="cs-CZ" sz="2800" b="1" dirty="0"/>
              <a:t> </a:t>
            </a:r>
            <a:r>
              <a:rPr lang="cs-CZ" sz="2800" b="1" dirty="0" err="1"/>
              <a:t>project</a:t>
            </a:r>
            <a:endParaRPr lang="en-US" sz="2800" b="1" dirty="0"/>
          </a:p>
        </p:txBody>
      </p:sp>
      <p:sp>
        <p:nvSpPr>
          <p:cNvPr id="8" name="TextBox 7">
            <a:extLst>
              <a:ext uri="{FF2B5EF4-FFF2-40B4-BE49-F238E27FC236}">
                <a16:creationId xmlns:a16="http://schemas.microsoft.com/office/drawing/2014/main" id="{375DFA6A-C11A-D494-4220-4A7DDBEBD98A}"/>
              </a:ext>
            </a:extLst>
          </p:cNvPr>
          <p:cNvSpPr txBox="1"/>
          <p:nvPr/>
        </p:nvSpPr>
        <p:spPr>
          <a:xfrm>
            <a:off x="3881710" y="6226853"/>
            <a:ext cx="4960589" cy="369332"/>
          </a:xfrm>
          <a:prstGeom prst="rect">
            <a:avLst/>
          </a:prstGeom>
          <a:noFill/>
        </p:spPr>
        <p:txBody>
          <a:bodyPr wrap="none" rtlCol="0">
            <a:spAutoFit/>
          </a:bodyPr>
          <a:lstStyle/>
          <a:p>
            <a:r>
              <a:rPr lang="cs-CZ" dirty="0" err="1"/>
              <a:t>Contact</a:t>
            </a:r>
            <a:r>
              <a:rPr lang="cs-CZ" dirty="0"/>
              <a:t>:  </a:t>
            </a:r>
            <a:r>
              <a:rPr lang="cs-CZ" dirty="0" err="1"/>
              <a:t>Jiri</a:t>
            </a:r>
            <a:r>
              <a:rPr lang="cs-CZ" dirty="0"/>
              <a:t> </a:t>
            </a:r>
            <a:r>
              <a:rPr lang="cs-CZ" dirty="0" err="1"/>
              <a:t>Kofranek</a:t>
            </a:r>
            <a:r>
              <a:rPr lang="cs-CZ" dirty="0"/>
              <a:t>, email: kofranek@gmail.com</a:t>
            </a:r>
            <a:endParaRPr lang="en-US" dirty="0"/>
          </a:p>
        </p:txBody>
      </p:sp>
      <p:sp>
        <p:nvSpPr>
          <p:cNvPr id="9" name="TextBox 8">
            <a:extLst>
              <a:ext uri="{FF2B5EF4-FFF2-40B4-BE49-F238E27FC236}">
                <a16:creationId xmlns:a16="http://schemas.microsoft.com/office/drawing/2014/main" id="{09C41447-4885-4615-291A-03EBF1025C8E}"/>
              </a:ext>
            </a:extLst>
          </p:cNvPr>
          <p:cNvSpPr txBox="1"/>
          <p:nvPr/>
        </p:nvSpPr>
        <p:spPr>
          <a:xfrm>
            <a:off x="3617641" y="5345816"/>
            <a:ext cx="2138923" cy="523220"/>
          </a:xfrm>
          <a:prstGeom prst="rect">
            <a:avLst/>
          </a:prstGeom>
          <a:noFill/>
        </p:spPr>
        <p:txBody>
          <a:bodyPr wrap="square" rtlCol="0">
            <a:spAutoFit/>
          </a:bodyPr>
          <a:lstStyle/>
          <a:p>
            <a:pPr algn="ctr"/>
            <a:r>
              <a:rPr lang="cs-CZ" sz="1400" dirty="0" err="1"/>
              <a:t>First</a:t>
            </a:r>
            <a:r>
              <a:rPr lang="cs-CZ" sz="1400" dirty="0"/>
              <a:t> Fakulty </a:t>
            </a:r>
            <a:r>
              <a:rPr lang="cs-CZ" sz="1400" dirty="0" err="1"/>
              <a:t>of</a:t>
            </a:r>
            <a:r>
              <a:rPr lang="cs-CZ" sz="1400" dirty="0"/>
              <a:t> </a:t>
            </a:r>
            <a:r>
              <a:rPr lang="cs-CZ" sz="1400" dirty="0" err="1"/>
              <a:t>Medicine</a:t>
            </a:r>
            <a:r>
              <a:rPr lang="cs-CZ" sz="1400" dirty="0"/>
              <a:t>, Charles University</a:t>
            </a:r>
            <a:endParaRPr lang="en-US" sz="1400" dirty="0"/>
          </a:p>
        </p:txBody>
      </p:sp>
    </p:spTree>
    <p:custDataLst>
      <p:tags r:id="rId1"/>
    </p:custDataLst>
    <p:extLst>
      <p:ext uri="{BB962C8B-B14F-4D97-AF65-F5344CB8AC3E}">
        <p14:creationId xmlns:p14="http://schemas.microsoft.com/office/powerpoint/2010/main" val="288772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9F7AEF6-A930-45A7-BA7D-1033C4DC4516}"/>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 y="141737"/>
            <a:ext cx="2884785" cy="6399928"/>
          </a:xfrm>
          <a:prstGeom prst="rect">
            <a:avLst/>
          </a:prstGeom>
        </p:spPr>
      </p:pic>
      <p:pic>
        <p:nvPicPr>
          <p:cNvPr id="8" name="Obrázek 7">
            <a:extLst>
              <a:ext uri="{FF2B5EF4-FFF2-40B4-BE49-F238E27FC236}">
                <a16:creationId xmlns:a16="http://schemas.microsoft.com/office/drawing/2014/main" id="{46EE756B-384D-42B4-84FE-AC529087CB91}"/>
              </a:ext>
            </a:extLst>
          </p:cNvPr>
          <p:cNvPicPr>
            <a:picLocks noChangeAspect="1"/>
          </p:cNvPicPr>
          <p:nvPr/>
        </p:nvPicPr>
        <p:blipFill>
          <a:blip r:embed="rId5"/>
          <a:stretch>
            <a:fillRect/>
          </a:stretch>
        </p:blipFill>
        <p:spPr>
          <a:xfrm>
            <a:off x="6514167" y="-218499"/>
            <a:ext cx="5744692" cy="7294998"/>
          </a:xfrm>
          <a:prstGeom prst="rect">
            <a:avLst/>
          </a:prstGeom>
        </p:spPr>
      </p:pic>
      <p:sp>
        <p:nvSpPr>
          <p:cNvPr id="9" name="TextovéPole 8">
            <a:extLst>
              <a:ext uri="{FF2B5EF4-FFF2-40B4-BE49-F238E27FC236}">
                <a16:creationId xmlns:a16="http://schemas.microsoft.com/office/drawing/2014/main" id="{797747FA-6AC4-4CDF-AD62-2F7E43FF8721}"/>
              </a:ext>
            </a:extLst>
          </p:cNvPr>
          <p:cNvSpPr txBox="1"/>
          <p:nvPr/>
        </p:nvSpPr>
        <p:spPr>
          <a:xfrm>
            <a:off x="188355" y="6501479"/>
            <a:ext cx="5827883" cy="400110"/>
          </a:xfrm>
          <a:prstGeom prst="rect">
            <a:avLst/>
          </a:prstGeom>
          <a:noFill/>
        </p:spPr>
        <p:txBody>
          <a:bodyPr wrap="square" rtlCol="0">
            <a:spAutoFit/>
          </a:bodyPr>
          <a:lstStyle/>
          <a:p>
            <a:r>
              <a:rPr lang="en-US" sz="2000" dirty="0"/>
              <a:t>John Amos Comenius - founder of </a:t>
            </a:r>
            <a:r>
              <a:rPr lang="cs-CZ" sz="2000" dirty="0" err="1"/>
              <a:t>European</a:t>
            </a:r>
            <a:r>
              <a:rPr lang="cs-CZ" sz="2000" dirty="0"/>
              <a:t> </a:t>
            </a:r>
            <a:r>
              <a:rPr lang="en-US" sz="2000" dirty="0"/>
              <a:t>pedagogy</a:t>
            </a:r>
          </a:p>
        </p:txBody>
      </p:sp>
      <p:sp>
        <p:nvSpPr>
          <p:cNvPr id="10" name="TextovéPole 9">
            <a:extLst>
              <a:ext uri="{FF2B5EF4-FFF2-40B4-BE49-F238E27FC236}">
                <a16:creationId xmlns:a16="http://schemas.microsoft.com/office/drawing/2014/main" id="{FB3A9D10-8D2E-4020-A2CA-D5A3C016D888}"/>
              </a:ext>
            </a:extLst>
          </p:cNvPr>
          <p:cNvSpPr txBox="1"/>
          <p:nvPr/>
        </p:nvSpPr>
        <p:spPr>
          <a:xfrm>
            <a:off x="3855404" y="2899648"/>
            <a:ext cx="2050096" cy="523220"/>
          </a:xfrm>
          <a:prstGeom prst="rect">
            <a:avLst/>
          </a:prstGeom>
          <a:noFill/>
        </p:spPr>
        <p:txBody>
          <a:bodyPr wrap="square" rtlCol="0">
            <a:spAutoFit/>
          </a:bodyPr>
          <a:lstStyle/>
          <a:p>
            <a:r>
              <a:rPr lang="cs-CZ" sz="2800" dirty="0"/>
              <a:t>17th</a:t>
            </a:r>
            <a:r>
              <a:rPr lang="cs-CZ" sz="2000" dirty="0"/>
              <a:t> </a:t>
            </a:r>
            <a:r>
              <a:rPr lang="cs-CZ" sz="2800" dirty="0" err="1"/>
              <a:t>century</a:t>
            </a:r>
            <a:endParaRPr lang="en-US" sz="2800" dirty="0"/>
          </a:p>
        </p:txBody>
      </p:sp>
    </p:spTree>
    <p:custDataLst>
      <p:tags r:id="rId1"/>
    </p:custDataLst>
    <p:extLst>
      <p:ext uri="{BB962C8B-B14F-4D97-AF65-F5344CB8AC3E}">
        <p14:creationId xmlns:p14="http://schemas.microsoft.com/office/powerpoint/2010/main" val="363660444"/>
      </p:ext>
    </p:extLst>
  </p:cSld>
  <p:clrMapOvr>
    <a:masterClrMapping/>
  </p:clrMapOvr>
  <mc:AlternateContent xmlns:mc="http://schemas.openxmlformats.org/markup-compatibility/2006" xmlns:p14="http://schemas.microsoft.com/office/powerpoint/2010/main">
    <mc:Choice Requires="p14">
      <p:transition spd="med" p14:dur="614">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1032" name="Picture 8" descr="Non-Pilot tries &amp; FAILS to Land Airliner = epic crash - 737-200 full motion  Level D sim - YouTube">
            <a:extLst>
              <a:ext uri="{FF2B5EF4-FFF2-40B4-BE49-F238E27FC236}">
                <a16:creationId xmlns:a16="http://schemas.microsoft.com/office/drawing/2014/main" id="{B8A33F6D-64E7-A671-A282-DB7A6C750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49"/>
            <a:ext cx="7111227" cy="4000066"/>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15">
            <a:extLst>
              <a:ext uri="{FF2B5EF4-FFF2-40B4-BE49-F238E27FC236}">
                <a16:creationId xmlns:a16="http://schemas.microsoft.com/office/drawing/2014/main" id="{5817ABFC-B63D-4C8B-80A5-2E203D3945DF}"/>
              </a:ext>
            </a:extLst>
          </p:cNvPr>
          <p:cNvPicPr>
            <a:picLocks noChangeAspect="1"/>
          </p:cNvPicPr>
          <p:nvPr/>
        </p:nvPicPr>
        <p:blipFill>
          <a:blip r:embed="rId5"/>
          <a:stretch>
            <a:fillRect/>
          </a:stretch>
        </p:blipFill>
        <p:spPr>
          <a:xfrm>
            <a:off x="6979528" y="3429000"/>
            <a:ext cx="5236551" cy="3493527"/>
          </a:xfrm>
          <a:prstGeom prst="rect">
            <a:avLst/>
          </a:prstGeom>
        </p:spPr>
      </p:pic>
      <p:sp>
        <p:nvSpPr>
          <p:cNvPr id="27" name="TextovéPole 26">
            <a:extLst>
              <a:ext uri="{FF2B5EF4-FFF2-40B4-BE49-F238E27FC236}">
                <a16:creationId xmlns:a16="http://schemas.microsoft.com/office/drawing/2014/main" id="{8F4C0B1B-1B8F-4986-8795-38596DABDB84}"/>
              </a:ext>
            </a:extLst>
          </p:cNvPr>
          <p:cNvSpPr txBox="1"/>
          <p:nvPr/>
        </p:nvSpPr>
        <p:spPr>
          <a:xfrm>
            <a:off x="7566647" y="3401583"/>
            <a:ext cx="3592269" cy="523220"/>
          </a:xfrm>
          <a:prstGeom prst="rect">
            <a:avLst/>
          </a:prstGeom>
          <a:noFill/>
        </p:spPr>
        <p:txBody>
          <a:bodyPr wrap="square" rtlCol="0">
            <a:spAutoFit/>
          </a:bodyPr>
          <a:lstStyle/>
          <a:p>
            <a:pPr algn="ctr"/>
            <a:r>
              <a:rPr lang="cs-CZ" sz="2800" dirty="0">
                <a:solidFill>
                  <a:schemeClr val="bg1"/>
                </a:solidFill>
              </a:rPr>
              <a:t>Learning by </a:t>
            </a:r>
            <a:r>
              <a:rPr lang="cs-CZ" sz="2800" dirty="0" err="1">
                <a:solidFill>
                  <a:schemeClr val="bg1"/>
                </a:solidFill>
              </a:rPr>
              <a:t>doing</a:t>
            </a:r>
            <a:endParaRPr lang="en-US" sz="2800" dirty="0">
              <a:solidFill>
                <a:schemeClr val="bg1"/>
              </a:solidFill>
            </a:endParaRPr>
          </a:p>
        </p:txBody>
      </p:sp>
      <p:pic>
        <p:nvPicPr>
          <p:cNvPr id="1026" name="Picture 2" descr="Ten beyond awesome VR flight experiences">
            <a:extLst>
              <a:ext uri="{FF2B5EF4-FFF2-40B4-BE49-F238E27FC236}">
                <a16:creationId xmlns:a16="http://schemas.microsoft.com/office/drawing/2014/main" id="{75D9BCB5-9C30-A604-7C03-6B296C04D8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9528" y="0"/>
            <a:ext cx="5180589" cy="34243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tting Started with a Home Flight Simulator - PilotWorkshops">
            <a:extLst>
              <a:ext uri="{FF2B5EF4-FFF2-40B4-BE49-F238E27FC236}">
                <a16:creationId xmlns:a16="http://schemas.microsoft.com/office/drawing/2014/main" id="{375026E5-7DF4-C352-1F7B-B0DEA1A86A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510" y="3872562"/>
            <a:ext cx="8282847" cy="31060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eing737 300-900 TRI SFI INSTRUCTORS COURSE">
            <a:extLst>
              <a:ext uri="{FF2B5EF4-FFF2-40B4-BE49-F238E27FC236}">
                <a16:creationId xmlns:a16="http://schemas.microsoft.com/office/drawing/2014/main" id="{C4782B9C-F5E8-F311-9767-2829813CCD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877175"/>
            <a:ext cx="5947324" cy="3090786"/>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9">
            <a:extLst>
              <a:ext uri="{FF2B5EF4-FFF2-40B4-BE49-F238E27FC236}">
                <a16:creationId xmlns:a16="http://schemas.microsoft.com/office/drawing/2014/main" id="{03672CB1-73F6-DC04-D795-36771A01F07F}"/>
              </a:ext>
            </a:extLst>
          </p:cNvPr>
          <p:cNvSpPr txBox="1"/>
          <p:nvPr/>
        </p:nvSpPr>
        <p:spPr>
          <a:xfrm>
            <a:off x="3721100" y="2937748"/>
            <a:ext cx="2006600" cy="523220"/>
          </a:xfrm>
          <a:prstGeom prst="rect">
            <a:avLst/>
          </a:prstGeom>
          <a:solidFill>
            <a:srgbClr val="E6E6E6"/>
          </a:solidFill>
        </p:spPr>
        <p:txBody>
          <a:bodyPr wrap="square" rtlCol="0">
            <a:spAutoFit/>
          </a:bodyPr>
          <a:lstStyle/>
          <a:p>
            <a:r>
              <a:rPr lang="cs-CZ" sz="2800" dirty="0"/>
              <a:t>21st </a:t>
            </a:r>
            <a:r>
              <a:rPr lang="cs-CZ" sz="2800" dirty="0" err="1"/>
              <a:t>century</a:t>
            </a:r>
            <a:endParaRPr lang="en-US" sz="2800" dirty="0"/>
          </a:p>
        </p:txBody>
      </p:sp>
    </p:spTree>
    <p:custDataLst>
      <p:tags r:id="rId1"/>
    </p:custDataLst>
    <p:extLst>
      <p:ext uri="{BB962C8B-B14F-4D97-AF65-F5344CB8AC3E}">
        <p14:creationId xmlns:p14="http://schemas.microsoft.com/office/powerpoint/2010/main" val="1710013891"/>
      </p:ext>
    </p:extLst>
  </p:cSld>
  <p:clrMapOvr>
    <a:masterClrMapping/>
  </p:clrMapOvr>
  <mc:AlternateContent xmlns:mc="http://schemas.openxmlformats.org/markup-compatibility/2006" xmlns:p14="http://schemas.microsoft.com/office/powerpoint/2010/main">
    <mc:Choice Requires="p14">
      <p:transition p14:dur="499">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D90D9F1-CEF2-4FE1-9784-11A51D0399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271338" y="0"/>
            <a:ext cx="2303436" cy="6858000"/>
          </a:xfrm>
          <a:prstGeom prst="rect">
            <a:avLst/>
          </a:prstGeom>
        </p:spPr>
      </p:pic>
      <p:pic>
        <p:nvPicPr>
          <p:cNvPr id="12" name="Obrázek 11">
            <a:extLst>
              <a:ext uri="{FF2B5EF4-FFF2-40B4-BE49-F238E27FC236}">
                <a16:creationId xmlns:a16="http://schemas.microsoft.com/office/drawing/2014/main" id="{08DB532C-A45C-4988-A4F7-CB9AF8F4E063}"/>
              </a:ext>
            </a:extLst>
          </p:cNvPr>
          <p:cNvPicPr>
            <a:picLocks noChangeAspect="1"/>
          </p:cNvPicPr>
          <p:nvPr/>
        </p:nvPicPr>
        <p:blipFill>
          <a:blip r:embed="rId5"/>
          <a:stretch>
            <a:fillRect/>
          </a:stretch>
        </p:blipFill>
        <p:spPr>
          <a:xfrm>
            <a:off x="7503090" y="0"/>
            <a:ext cx="4688909" cy="3536219"/>
          </a:xfrm>
          <a:prstGeom prst="rect">
            <a:avLst/>
          </a:prstGeom>
        </p:spPr>
      </p:pic>
      <p:pic>
        <p:nvPicPr>
          <p:cNvPr id="16" name="Obrázek 15">
            <a:extLst>
              <a:ext uri="{FF2B5EF4-FFF2-40B4-BE49-F238E27FC236}">
                <a16:creationId xmlns:a16="http://schemas.microsoft.com/office/drawing/2014/main" id="{5817ABFC-B63D-4C8B-80A5-2E203D3945DF}"/>
              </a:ext>
            </a:extLst>
          </p:cNvPr>
          <p:cNvPicPr>
            <a:picLocks noChangeAspect="1"/>
          </p:cNvPicPr>
          <p:nvPr/>
        </p:nvPicPr>
        <p:blipFill>
          <a:blip r:embed="rId6"/>
          <a:stretch>
            <a:fillRect/>
          </a:stretch>
        </p:blipFill>
        <p:spPr>
          <a:xfrm>
            <a:off x="6979528" y="3429000"/>
            <a:ext cx="5236551" cy="3493527"/>
          </a:xfrm>
          <a:prstGeom prst="rect">
            <a:avLst/>
          </a:prstGeom>
        </p:spPr>
      </p:pic>
      <p:pic>
        <p:nvPicPr>
          <p:cNvPr id="18" name="Obrázek 17">
            <a:extLst>
              <a:ext uri="{FF2B5EF4-FFF2-40B4-BE49-F238E27FC236}">
                <a16:creationId xmlns:a16="http://schemas.microsoft.com/office/drawing/2014/main" id="{B58A6F59-850E-4925-A5FF-DB8D6C9E4A69}"/>
              </a:ext>
            </a:extLst>
          </p:cNvPr>
          <p:cNvPicPr>
            <a:picLocks noChangeAspect="1"/>
          </p:cNvPicPr>
          <p:nvPr/>
        </p:nvPicPr>
        <p:blipFill>
          <a:blip r:embed="rId7"/>
          <a:stretch>
            <a:fillRect/>
          </a:stretch>
        </p:blipFill>
        <p:spPr>
          <a:xfrm>
            <a:off x="4704763" y="4025675"/>
            <a:ext cx="2571750" cy="2981325"/>
          </a:xfrm>
          <a:prstGeom prst="rect">
            <a:avLst/>
          </a:prstGeom>
        </p:spPr>
      </p:pic>
      <p:pic>
        <p:nvPicPr>
          <p:cNvPr id="14" name="Obrázek 13">
            <a:extLst>
              <a:ext uri="{FF2B5EF4-FFF2-40B4-BE49-F238E27FC236}">
                <a16:creationId xmlns:a16="http://schemas.microsoft.com/office/drawing/2014/main" id="{04363B26-9E4F-45DD-A522-6436785BEA6B}"/>
              </a:ext>
            </a:extLst>
          </p:cNvPr>
          <p:cNvPicPr>
            <a:picLocks noChangeAspect="1"/>
          </p:cNvPicPr>
          <p:nvPr/>
        </p:nvPicPr>
        <p:blipFill>
          <a:blip r:embed="rId8"/>
          <a:stretch>
            <a:fillRect/>
          </a:stretch>
        </p:blipFill>
        <p:spPr>
          <a:xfrm>
            <a:off x="4558355" y="16391"/>
            <a:ext cx="3661972" cy="2436876"/>
          </a:xfrm>
          <a:prstGeom prst="rect">
            <a:avLst/>
          </a:prstGeom>
        </p:spPr>
      </p:pic>
      <p:sp>
        <p:nvSpPr>
          <p:cNvPr id="27" name="TextovéPole 26">
            <a:extLst>
              <a:ext uri="{FF2B5EF4-FFF2-40B4-BE49-F238E27FC236}">
                <a16:creationId xmlns:a16="http://schemas.microsoft.com/office/drawing/2014/main" id="{8F4C0B1B-1B8F-4986-8795-38596DABDB84}"/>
              </a:ext>
            </a:extLst>
          </p:cNvPr>
          <p:cNvSpPr txBox="1"/>
          <p:nvPr/>
        </p:nvSpPr>
        <p:spPr>
          <a:xfrm>
            <a:off x="7566647" y="3401583"/>
            <a:ext cx="3592269" cy="523220"/>
          </a:xfrm>
          <a:prstGeom prst="rect">
            <a:avLst/>
          </a:prstGeom>
          <a:noFill/>
        </p:spPr>
        <p:txBody>
          <a:bodyPr wrap="square" rtlCol="0">
            <a:spAutoFit/>
          </a:bodyPr>
          <a:lstStyle/>
          <a:p>
            <a:pPr algn="ctr"/>
            <a:r>
              <a:rPr lang="cs-CZ" sz="2800" dirty="0">
                <a:solidFill>
                  <a:schemeClr val="bg1"/>
                </a:solidFill>
              </a:rPr>
              <a:t>Learning by </a:t>
            </a:r>
            <a:r>
              <a:rPr lang="cs-CZ" sz="2800" dirty="0" err="1">
                <a:solidFill>
                  <a:schemeClr val="bg1"/>
                </a:solidFill>
              </a:rPr>
              <a:t>doing</a:t>
            </a:r>
            <a:endParaRPr lang="en-US" sz="2800" dirty="0">
              <a:solidFill>
                <a:schemeClr val="bg1"/>
              </a:solidFill>
            </a:endParaRPr>
          </a:p>
        </p:txBody>
      </p:sp>
      <p:sp>
        <p:nvSpPr>
          <p:cNvPr id="9" name="TextovéPole 9">
            <a:extLst>
              <a:ext uri="{FF2B5EF4-FFF2-40B4-BE49-F238E27FC236}">
                <a16:creationId xmlns:a16="http://schemas.microsoft.com/office/drawing/2014/main" id="{13D582F8-887D-0E4E-CA50-A4F564A66B04}"/>
              </a:ext>
            </a:extLst>
          </p:cNvPr>
          <p:cNvSpPr txBox="1"/>
          <p:nvPr/>
        </p:nvSpPr>
        <p:spPr>
          <a:xfrm>
            <a:off x="3721100" y="2937748"/>
            <a:ext cx="2006600" cy="523220"/>
          </a:xfrm>
          <a:prstGeom prst="rect">
            <a:avLst/>
          </a:prstGeom>
          <a:solidFill>
            <a:srgbClr val="E6E6E6"/>
          </a:solidFill>
        </p:spPr>
        <p:txBody>
          <a:bodyPr wrap="square" rtlCol="0">
            <a:spAutoFit/>
          </a:bodyPr>
          <a:lstStyle/>
          <a:p>
            <a:r>
              <a:rPr lang="cs-CZ" sz="2800" dirty="0"/>
              <a:t>21st </a:t>
            </a:r>
            <a:r>
              <a:rPr lang="cs-CZ" sz="2800" dirty="0" err="1"/>
              <a:t>century</a:t>
            </a:r>
            <a:endParaRPr lang="en-US" sz="2800" dirty="0"/>
          </a:p>
        </p:txBody>
      </p:sp>
    </p:spTree>
    <p:custDataLst>
      <p:tags r:id="rId1"/>
    </p:custDataLst>
    <p:extLst>
      <p:ext uri="{BB962C8B-B14F-4D97-AF65-F5344CB8AC3E}">
        <p14:creationId xmlns:p14="http://schemas.microsoft.com/office/powerpoint/2010/main" val="396519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FB3A9D10-8D2E-4020-A2CA-D5A3C016D888}"/>
              </a:ext>
            </a:extLst>
          </p:cNvPr>
          <p:cNvSpPr txBox="1"/>
          <p:nvPr/>
        </p:nvSpPr>
        <p:spPr>
          <a:xfrm>
            <a:off x="3855404" y="2899648"/>
            <a:ext cx="1764296" cy="400110"/>
          </a:xfrm>
          <a:prstGeom prst="rect">
            <a:avLst/>
          </a:prstGeom>
          <a:noFill/>
        </p:spPr>
        <p:txBody>
          <a:bodyPr wrap="square" rtlCol="0">
            <a:spAutoFit/>
          </a:bodyPr>
          <a:lstStyle/>
          <a:p>
            <a:r>
              <a:rPr lang="cs-CZ" sz="2000" dirty="0"/>
              <a:t>21st </a:t>
            </a:r>
            <a:r>
              <a:rPr lang="cs-CZ" sz="2000" dirty="0" err="1"/>
              <a:t>century</a:t>
            </a:r>
            <a:endParaRPr lang="en-US" sz="2000" dirty="0"/>
          </a:p>
        </p:txBody>
      </p:sp>
      <p:pic>
        <p:nvPicPr>
          <p:cNvPr id="3" name="Obrázek 2">
            <a:extLst>
              <a:ext uri="{FF2B5EF4-FFF2-40B4-BE49-F238E27FC236}">
                <a16:creationId xmlns:a16="http://schemas.microsoft.com/office/drawing/2014/main" id="{FD90D9F1-CEF2-4FE1-9784-11A51D0399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271338" y="0"/>
            <a:ext cx="2303436" cy="6858000"/>
          </a:xfrm>
          <a:prstGeom prst="rect">
            <a:avLst/>
          </a:prstGeom>
        </p:spPr>
      </p:pic>
      <p:grpSp>
        <p:nvGrpSpPr>
          <p:cNvPr id="6" name="Skupina 5">
            <a:extLst>
              <a:ext uri="{FF2B5EF4-FFF2-40B4-BE49-F238E27FC236}">
                <a16:creationId xmlns:a16="http://schemas.microsoft.com/office/drawing/2014/main" id="{8380EE5F-197A-49E1-9F5A-6B38A4E3B46E}"/>
              </a:ext>
            </a:extLst>
          </p:cNvPr>
          <p:cNvGrpSpPr/>
          <p:nvPr/>
        </p:nvGrpSpPr>
        <p:grpSpPr>
          <a:xfrm>
            <a:off x="4696143" y="-231172"/>
            <a:ext cx="7708175" cy="7108927"/>
            <a:chOff x="4696143" y="-231172"/>
            <a:chExt cx="7708175" cy="7108927"/>
          </a:xfrm>
        </p:grpSpPr>
        <p:pic>
          <p:nvPicPr>
            <p:cNvPr id="1030" name="Picture 6">
              <a:extLst>
                <a:ext uri="{FF2B5EF4-FFF2-40B4-BE49-F238E27FC236}">
                  <a16:creationId xmlns:a16="http://schemas.microsoft.com/office/drawing/2014/main" id="{6CBD2CD7-F7F2-4260-B02A-5987A3EDA2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1485" y="-132287"/>
              <a:ext cx="2367601" cy="30686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Harrison's Principles of Internal Medicine, Twentieth Edition (Vol.1 &amp; Vol.2) 20th Edition">
              <a:extLst>
                <a:ext uri="{FF2B5EF4-FFF2-40B4-BE49-F238E27FC236}">
                  <a16:creationId xmlns:a16="http://schemas.microsoft.com/office/drawing/2014/main" id="{936CEE04-613C-4A67-A6DA-D84ABE80C1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3981" y="-231172"/>
              <a:ext cx="3440337" cy="36628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Pathology robinson">
              <a:extLst>
                <a:ext uri="{FF2B5EF4-FFF2-40B4-BE49-F238E27FC236}">
                  <a16:creationId xmlns:a16="http://schemas.microsoft.com/office/drawing/2014/main" id="{D1BC4960-53CE-4602-AC60-A7091FE663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4764" y="3789342"/>
              <a:ext cx="2403072" cy="306865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92240FBA-F808-49C0-9610-A5242064C3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75797" y="2172702"/>
              <a:ext cx="2287657" cy="3068658"/>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A1C0BBE3-EA01-438D-B54F-6EC318961B41}"/>
                </a:ext>
              </a:extLst>
            </p:cNvPr>
            <p:cNvPicPr>
              <a:picLocks noChangeAspect="1"/>
            </p:cNvPicPr>
            <p:nvPr/>
          </p:nvPicPr>
          <p:blipFill>
            <a:blip r:embed="rId9"/>
            <a:stretch>
              <a:fillRect/>
            </a:stretch>
          </p:blipFill>
          <p:spPr>
            <a:xfrm>
              <a:off x="4696143" y="3684526"/>
              <a:ext cx="2375581" cy="3068658"/>
            </a:xfrm>
            <a:prstGeom prst="rect">
              <a:avLst/>
            </a:prstGeom>
          </p:spPr>
        </p:pic>
        <p:pic>
          <p:nvPicPr>
            <p:cNvPr id="1028" name="Picture 4">
              <a:extLst>
                <a:ext uri="{FF2B5EF4-FFF2-40B4-BE49-F238E27FC236}">
                  <a16:creationId xmlns:a16="http://schemas.microsoft.com/office/drawing/2014/main" id="{1AF3C640-E624-4394-9DB1-B9B73CCEE4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40720" y="1765429"/>
              <a:ext cx="2398349" cy="30686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Emergency medicine book">
              <a:extLst>
                <a:ext uri="{FF2B5EF4-FFF2-40B4-BE49-F238E27FC236}">
                  <a16:creationId xmlns:a16="http://schemas.microsoft.com/office/drawing/2014/main" id="{55ECB59D-E6A4-4286-A78D-D8AE2E1306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86130" y="314251"/>
              <a:ext cx="2375581" cy="300688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Ophthalmology book">
              <a:extLst>
                <a:ext uri="{FF2B5EF4-FFF2-40B4-BE49-F238E27FC236}">
                  <a16:creationId xmlns:a16="http://schemas.microsoft.com/office/drawing/2014/main" id="{841123C3-9A77-475F-85CD-CDE89AC6E1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52123" y="3707031"/>
              <a:ext cx="2339877" cy="3170724"/>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4" descr="Amazon.com: Kindle Paperwhite – Now Waterproof with 2x the Storage ...">
            <a:extLst>
              <a:ext uri="{FF2B5EF4-FFF2-40B4-BE49-F238E27FC236}">
                <a16:creationId xmlns:a16="http://schemas.microsoft.com/office/drawing/2014/main" id="{192D44E3-D800-F3B1-71F1-144D5119264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30322" y="814"/>
            <a:ext cx="3897070" cy="389707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Skupina 8">
            <a:extLst>
              <a:ext uri="{FF2B5EF4-FFF2-40B4-BE49-F238E27FC236}">
                <a16:creationId xmlns:a16="http://schemas.microsoft.com/office/drawing/2014/main" id="{3028B3B1-EE93-228D-CA77-18CE7167123B}"/>
              </a:ext>
            </a:extLst>
          </p:cNvPr>
          <p:cNvGrpSpPr/>
          <p:nvPr/>
        </p:nvGrpSpPr>
        <p:grpSpPr>
          <a:xfrm>
            <a:off x="-21946" y="3664802"/>
            <a:ext cx="4762500" cy="3221318"/>
            <a:chOff x="-106129" y="1087718"/>
            <a:chExt cx="4762500" cy="3221318"/>
          </a:xfrm>
        </p:grpSpPr>
        <p:pic>
          <p:nvPicPr>
            <p:cNvPr id="14" name="Picture 2" descr="DATART | Dotykový tablet Huawei MediaPad T5 10 64 GB LTE černý (TA ...">
              <a:extLst>
                <a:ext uri="{FF2B5EF4-FFF2-40B4-BE49-F238E27FC236}">
                  <a16:creationId xmlns:a16="http://schemas.microsoft.com/office/drawing/2014/main" id="{6D91D423-C4E3-07B0-4D25-62B9D6A39A95}"/>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16241" b="16120"/>
            <a:stretch/>
          </p:blipFill>
          <p:spPr bwMode="auto">
            <a:xfrm>
              <a:off x="-106129" y="1087718"/>
              <a:ext cx="4762500" cy="3221318"/>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7">
              <a:extLst>
                <a:ext uri="{FF2B5EF4-FFF2-40B4-BE49-F238E27FC236}">
                  <a16:creationId xmlns:a16="http://schemas.microsoft.com/office/drawing/2014/main" id="{C4C69D24-E108-2A60-B7BB-F2F4E258E6A1}"/>
                </a:ext>
              </a:extLst>
            </p:cNvPr>
            <p:cNvPicPr>
              <a:picLocks noChangeAspect="1"/>
            </p:cNvPicPr>
            <p:nvPr/>
          </p:nvPicPr>
          <p:blipFill>
            <a:blip r:embed="rId15"/>
            <a:stretch>
              <a:fillRect/>
            </a:stretch>
          </p:blipFill>
          <p:spPr>
            <a:xfrm>
              <a:off x="143435" y="1320800"/>
              <a:ext cx="4242047" cy="2797418"/>
            </a:xfrm>
            <a:prstGeom prst="rect">
              <a:avLst/>
            </a:prstGeom>
          </p:spPr>
        </p:pic>
      </p:grpSp>
      <p:sp>
        <p:nvSpPr>
          <p:cNvPr id="18" name="Šipka: doleva 6">
            <a:extLst>
              <a:ext uri="{FF2B5EF4-FFF2-40B4-BE49-F238E27FC236}">
                <a16:creationId xmlns:a16="http://schemas.microsoft.com/office/drawing/2014/main" id="{39E062C0-FE4F-E731-A3CD-67192D62E26F}"/>
              </a:ext>
            </a:extLst>
          </p:cNvPr>
          <p:cNvSpPr/>
          <p:nvPr/>
        </p:nvSpPr>
        <p:spPr>
          <a:xfrm rot="19874790">
            <a:off x="2590859" y="2776570"/>
            <a:ext cx="7620675" cy="14104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t>Digital </a:t>
            </a:r>
            <a:r>
              <a:rPr lang="cs-CZ" sz="2400" dirty="0" err="1"/>
              <a:t>version</a:t>
            </a:r>
            <a:r>
              <a:rPr lang="cs-CZ" sz="2400" dirty="0"/>
              <a:t> </a:t>
            </a:r>
            <a:r>
              <a:rPr lang="cs-CZ" sz="2400" dirty="0" err="1"/>
              <a:t>of</a:t>
            </a:r>
            <a:r>
              <a:rPr lang="cs-CZ" sz="2400" dirty="0"/>
              <a:t> </a:t>
            </a:r>
            <a:r>
              <a:rPr lang="cs-CZ" sz="2400" dirty="0" err="1"/>
              <a:t>the</a:t>
            </a:r>
            <a:r>
              <a:rPr lang="cs-CZ" sz="2400" dirty="0"/>
              <a:t> </a:t>
            </a:r>
            <a:r>
              <a:rPr lang="cs-CZ" sz="2400" dirty="0" err="1"/>
              <a:t>book</a:t>
            </a:r>
            <a:r>
              <a:rPr lang="cs-CZ" sz="2400" dirty="0"/>
              <a:t> + </a:t>
            </a:r>
            <a:r>
              <a:rPr lang="cs-CZ" sz="2400" dirty="0" err="1"/>
              <a:t>accompanying</a:t>
            </a:r>
            <a:r>
              <a:rPr lang="cs-CZ" sz="2400" dirty="0"/>
              <a:t> </a:t>
            </a:r>
            <a:r>
              <a:rPr lang="cs-CZ" sz="2400" dirty="0" err="1"/>
              <a:t>material</a:t>
            </a:r>
            <a:endParaRPr lang="en-US" sz="2400" dirty="0"/>
          </a:p>
        </p:txBody>
      </p:sp>
    </p:spTree>
    <p:custDataLst>
      <p:tags r:id="rId1"/>
    </p:custDataLst>
    <p:extLst>
      <p:ext uri="{BB962C8B-B14F-4D97-AF65-F5344CB8AC3E}">
        <p14:creationId xmlns:p14="http://schemas.microsoft.com/office/powerpoint/2010/main" val="181945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ernet">
            <a:hlinkClick r:id="" action="ppaction://media"/>
            <a:extLst>
              <a:ext uri="{FF2B5EF4-FFF2-40B4-BE49-F238E27FC236}">
                <a16:creationId xmlns:a16="http://schemas.microsoft.com/office/drawing/2014/main" id="{C6E04AF2-38AC-49FC-91C4-A9C5E81C4D95}"/>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602972" cy="7089172"/>
          </a:xfrm>
          <a:prstGeom prst="rect">
            <a:avLst/>
          </a:prstGeom>
        </p:spPr>
      </p:pic>
      <p:pic>
        <p:nvPicPr>
          <p:cNvPr id="3" name="Obrázek 2">
            <a:extLst>
              <a:ext uri="{FF2B5EF4-FFF2-40B4-BE49-F238E27FC236}">
                <a16:creationId xmlns:a16="http://schemas.microsoft.com/office/drawing/2014/main" id="{FD90D9F1-CEF2-4FE1-9784-11A51D039953}"/>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271830" y="3044"/>
            <a:ext cx="2303436" cy="6858000"/>
          </a:xfrm>
          <a:prstGeom prst="rect">
            <a:avLst/>
          </a:prstGeom>
        </p:spPr>
      </p:pic>
      <p:pic>
        <p:nvPicPr>
          <p:cNvPr id="9" name="Obrázek 8">
            <a:extLst>
              <a:ext uri="{FF2B5EF4-FFF2-40B4-BE49-F238E27FC236}">
                <a16:creationId xmlns:a16="http://schemas.microsoft.com/office/drawing/2014/main" id="{4C616FCD-E703-4A87-928F-B08F969F2404}"/>
              </a:ext>
            </a:extLst>
          </p:cNvPr>
          <p:cNvPicPr>
            <a:picLocks noChangeAspect="1"/>
          </p:cNvPicPr>
          <p:nvPr/>
        </p:nvPicPr>
        <p:blipFill>
          <a:blip r:embed="rId8"/>
          <a:stretch>
            <a:fillRect/>
          </a:stretch>
        </p:blipFill>
        <p:spPr>
          <a:xfrm>
            <a:off x="4520421" y="0"/>
            <a:ext cx="9529446" cy="7147085"/>
          </a:xfrm>
          <a:prstGeom prst="rect">
            <a:avLst/>
          </a:prstGeom>
        </p:spPr>
      </p:pic>
      <p:sp>
        <p:nvSpPr>
          <p:cNvPr id="11" name="TextovéPole 10">
            <a:extLst>
              <a:ext uri="{FF2B5EF4-FFF2-40B4-BE49-F238E27FC236}">
                <a16:creationId xmlns:a16="http://schemas.microsoft.com/office/drawing/2014/main" id="{2997A32E-7D49-4DCD-B85D-785D91F0BF1F}"/>
              </a:ext>
            </a:extLst>
          </p:cNvPr>
          <p:cNvSpPr txBox="1"/>
          <p:nvPr/>
        </p:nvSpPr>
        <p:spPr>
          <a:xfrm>
            <a:off x="2638004" y="679731"/>
            <a:ext cx="2031100" cy="523220"/>
          </a:xfrm>
          <a:prstGeom prst="rect">
            <a:avLst/>
          </a:prstGeom>
          <a:noFill/>
        </p:spPr>
        <p:txBody>
          <a:bodyPr wrap="square" rtlCol="0">
            <a:spAutoFit/>
          </a:bodyPr>
          <a:lstStyle/>
          <a:p>
            <a:r>
              <a:rPr lang="cs-CZ" sz="2800" b="1" dirty="0">
                <a:solidFill>
                  <a:schemeClr val="bg1"/>
                </a:solidFill>
              </a:rPr>
              <a:t>INTERNET</a:t>
            </a:r>
            <a:endParaRPr lang="en-US" sz="2800" b="1" dirty="0">
              <a:solidFill>
                <a:schemeClr val="bg1"/>
              </a:solidFill>
            </a:endParaRPr>
          </a:p>
        </p:txBody>
      </p:sp>
      <p:sp>
        <p:nvSpPr>
          <p:cNvPr id="28" name="TextovéPole 27">
            <a:extLst>
              <a:ext uri="{FF2B5EF4-FFF2-40B4-BE49-F238E27FC236}">
                <a16:creationId xmlns:a16="http://schemas.microsoft.com/office/drawing/2014/main" id="{0FDF1C29-18E7-4D36-8722-3FC27F79DA68}"/>
              </a:ext>
            </a:extLst>
          </p:cNvPr>
          <p:cNvSpPr txBox="1"/>
          <p:nvPr/>
        </p:nvSpPr>
        <p:spPr>
          <a:xfrm>
            <a:off x="2393894" y="2814680"/>
            <a:ext cx="2031100" cy="523220"/>
          </a:xfrm>
          <a:prstGeom prst="rect">
            <a:avLst/>
          </a:prstGeom>
          <a:noFill/>
        </p:spPr>
        <p:txBody>
          <a:bodyPr wrap="square" rtlCol="0">
            <a:spAutoFit/>
          </a:bodyPr>
          <a:lstStyle/>
          <a:p>
            <a:r>
              <a:rPr lang="cs-CZ" sz="2800" b="1" dirty="0">
                <a:solidFill>
                  <a:schemeClr val="bg1"/>
                </a:solidFill>
              </a:rPr>
              <a:t>HYPERTEXT</a:t>
            </a:r>
            <a:endParaRPr lang="en-US" sz="2800" b="1" dirty="0">
              <a:solidFill>
                <a:schemeClr val="bg1"/>
              </a:solidFill>
            </a:endParaRPr>
          </a:p>
        </p:txBody>
      </p:sp>
      <p:sp>
        <p:nvSpPr>
          <p:cNvPr id="29" name="TextovéPole 28">
            <a:extLst>
              <a:ext uri="{FF2B5EF4-FFF2-40B4-BE49-F238E27FC236}">
                <a16:creationId xmlns:a16="http://schemas.microsoft.com/office/drawing/2014/main" id="{0177FD75-112B-4577-BE46-DC43C5669DF6}"/>
              </a:ext>
            </a:extLst>
          </p:cNvPr>
          <p:cNvSpPr txBox="1"/>
          <p:nvPr/>
        </p:nvSpPr>
        <p:spPr>
          <a:xfrm>
            <a:off x="2383166" y="3252586"/>
            <a:ext cx="2213110" cy="1384995"/>
          </a:xfrm>
          <a:prstGeom prst="rect">
            <a:avLst/>
          </a:prstGeom>
          <a:noFill/>
        </p:spPr>
        <p:txBody>
          <a:bodyPr wrap="square" rtlCol="0">
            <a:spAutoFit/>
          </a:bodyPr>
          <a:lstStyle/>
          <a:p>
            <a:pPr algn="ctr"/>
            <a:r>
              <a:rPr lang="cs-CZ" sz="2800" b="1" dirty="0">
                <a:solidFill>
                  <a:schemeClr val="bg1"/>
                </a:solidFill>
              </a:rPr>
              <a:t>+  </a:t>
            </a:r>
          </a:p>
          <a:p>
            <a:r>
              <a:rPr lang="cs-CZ" sz="2800" b="1" dirty="0">
                <a:solidFill>
                  <a:schemeClr val="bg1"/>
                </a:solidFill>
              </a:rPr>
              <a:t>INTERACTIVE MULTIMEDIA</a:t>
            </a:r>
            <a:endParaRPr lang="en-US" sz="2800" b="1" dirty="0">
              <a:solidFill>
                <a:schemeClr val="bg1"/>
              </a:solidFill>
            </a:endParaRPr>
          </a:p>
        </p:txBody>
      </p:sp>
      <p:sp>
        <p:nvSpPr>
          <p:cNvPr id="30" name="TextovéPole 29">
            <a:extLst>
              <a:ext uri="{FF2B5EF4-FFF2-40B4-BE49-F238E27FC236}">
                <a16:creationId xmlns:a16="http://schemas.microsoft.com/office/drawing/2014/main" id="{8A379A1A-D1C6-4259-8324-D270437C870F}"/>
              </a:ext>
            </a:extLst>
          </p:cNvPr>
          <p:cNvSpPr txBox="1"/>
          <p:nvPr/>
        </p:nvSpPr>
        <p:spPr>
          <a:xfrm>
            <a:off x="2043302" y="4608037"/>
            <a:ext cx="2763369" cy="954107"/>
          </a:xfrm>
          <a:prstGeom prst="rect">
            <a:avLst/>
          </a:prstGeom>
          <a:noFill/>
        </p:spPr>
        <p:txBody>
          <a:bodyPr wrap="square" rtlCol="0">
            <a:spAutoFit/>
          </a:bodyPr>
          <a:lstStyle/>
          <a:p>
            <a:pPr algn="ctr"/>
            <a:r>
              <a:rPr lang="cs-CZ" sz="2800" b="1" dirty="0">
                <a:solidFill>
                  <a:schemeClr val="bg1"/>
                </a:solidFill>
              </a:rPr>
              <a:t>+</a:t>
            </a:r>
          </a:p>
          <a:p>
            <a:pPr algn="ctr"/>
            <a:r>
              <a:rPr lang="cs-CZ" sz="2800" b="1" dirty="0">
                <a:solidFill>
                  <a:schemeClr val="bg1"/>
                </a:solidFill>
              </a:rPr>
              <a:t>SIMULATION</a:t>
            </a:r>
            <a:endParaRPr lang="en-US" sz="2800" b="1" dirty="0">
              <a:solidFill>
                <a:schemeClr val="bg1"/>
              </a:solidFill>
            </a:endParaRPr>
          </a:p>
        </p:txBody>
      </p:sp>
      <p:sp>
        <p:nvSpPr>
          <p:cNvPr id="5" name="Content Placeholder 4">
            <a:extLst>
              <a:ext uri="{FF2B5EF4-FFF2-40B4-BE49-F238E27FC236}">
                <a16:creationId xmlns:a16="http://schemas.microsoft.com/office/drawing/2014/main" id="{DEDD93E6-D81A-51CD-4AD8-EBE707F8DD66}"/>
              </a:ext>
            </a:extLst>
          </p:cNvPr>
          <p:cNvSpPr>
            <a:spLocks noGrp="1"/>
          </p:cNvSpPr>
          <p:nvPr>
            <p:ph idx="1"/>
          </p:nvPr>
        </p:nvSpPr>
        <p:spPr/>
        <p:txBody>
          <a:bodyPr/>
          <a:lstStyle/>
          <a:p>
            <a:endParaRPr lang="en-US"/>
          </a:p>
        </p:txBody>
      </p:sp>
      <p:sp>
        <p:nvSpPr>
          <p:cNvPr id="13" name="TextovéPole 15">
            <a:extLst>
              <a:ext uri="{FF2B5EF4-FFF2-40B4-BE49-F238E27FC236}">
                <a16:creationId xmlns:a16="http://schemas.microsoft.com/office/drawing/2014/main" id="{729B2BCD-FEF4-BFAC-3FEA-E08A9A3EA3E8}"/>
              </a:ext>
            </a:extLst>
          </p:cNvPr>
          <p:cNvSpPr txBox="1"/>
          <p:nvPr/>
        </p:nvSpPr>
        <p:spPr>
          <a:xfrm rot="21011777">
            <a:off x="5459814" y="2094240"/>
            <a:ext cx="4944850" cy="523220"/>
          </a:xfrm>
          <a:prstGeom prst="rect">
            <a:avLst/>
          </a:prstGeom>
          <a:noFill/>
        </p:spPr>
        <p:txBody>
          <a:bodyPr wrap="square" rtlCol="0">
            <a:spAutoFit/>
          </a:bodyPr>
          <a:lstStyle/>
          <a:p>
            <a:pPr algn="ctr"/>
            <a:r>
              <a:rPr lang="cs-CZ" sz="2800" b="1" spc="-150" dirty="0" err="1">
                <a:solidFill>
                  <a:srgbClr val="FFA100"/>
                </a:solidFill>
              </a:rPr>
              <a:t>Educational</a:t>
            </a:r>
            <a:r>
              <a:rPr lang="cs-CZ" sz="2800" b="1" spc="-150" dirty="0">
                <a:solidFill>
                  <a:srgbClr val="FFA100"/>
                </a:solidFill>
              </a:rPr>
              <a:t> </a:t>
            </a:r>
            <a:r>
              <a:rPr lang="cs-CZ" sz="2800" b="1" spc="-150" dirty="0" err="1">
                <a:solidFill>
                  <a:srgbClr val="FFA100"/>
                </a:solidFill>
              </a:rPr>
              <a:t>simulation</a:t>
            </a:r>
            <a:r>
              <a:rPr lang="cs-CZ" sz="2800" b="1" spc="-150" dirty="0">
                <a:solidFill>
                  <a:srgbClr val="FFA100"/>
                </a:solidFill>
              </a:rPr>
              <a:t> </a:t>
            </a:r>
            <a:r>
              <a:rPr lang="cs-CZ" sz="2800" b="1" spc="-150" dirty="0" err="1">
                <a:solidFill>
                  <a:srgbClr val="FFA100"/>
                </a:solidFill>
              </a:rPr>
              <a:t>games</a:t>
            </a:r>
            <a:endParaRPr lang="en-US" sz="2800" b="1" spc="-150" dirty="0">
              <a:solidFill>
                <a:srgbClr val="FFA100"/>
              </a:solidFill>
            </a:endParaRPr>
          </a:p>
        </p:txBody>
      </p:sp>
      <p:pic>
        <p:nvPicPr>
          <p:cNvPr id="14" name="Obrázek 6">
            <a:extLst>
              <a:ext uri="{FF2B5EF4-FFF2-40B4-BE49-F238E27FC236}">
                <a16:creationId xmlns:a16="http://schemas.microsoft.com/office/drawing/2014/main" id="{E9AB85E8-117F-475D-F31F-23F153E457E2}"/>
              </a:ext>
            </a:extLst>
          </p:cNvPr>
          <p:cNvPicPr>
            <a:picLocks noChangeAspect="1"/>
          </p:cNvPicPr>
          <p:nvPr/>
        </p:nvPicPr>
        <p:blipFill>
          <a:blip r:embed="rId9"/>
          <a:stretch>
            <a:fillRect/>
          </a:stretch>
        </p:blipFill>
        <p:spPr>
          <a:xfrm>
            <a:off x="1573089" y="1677072"/>
            <a:ext cx="9036106" cy="6777079"/>
          </a:xfrm>
          <a:prstGeom prst="rect">
            <a:avLst/>
          </a:prstGeom>
        </p:spPr>
      </p:pic>
      <p:grpSp>
        <p:nvGrpSpPr>
          <p:cNvPr id="17" name="Group 16">
            <a:extLst>
              <a:ext uri="{FF2B5EF4-FFF2-40B4-BE49-F238E27FC236}">
                <a16:creationId xmlns:a16="http://schemas.microsoft.com/office/drawing/2014/main" id="{F8D98D62-216D-302D-83F7-EDAA6AFD034D}"/>
              </a:ext>
            </a:extLst>
          </p:cNvPr>
          <p:cNvGrpSpPr/>
          <p:nvPr/>
        </p:nvGrpSpPr>
        <p:grpSpPr>
          <a:xfrm>
            <a:off x="3586169" y="-21218"/>
            <a:ext cx="3897070" cy="3897070"/>
            <a:chOff x="3430322" y="814"/>
            <a:chExt cx="3897070" cy="3897070"/>
          </a:xfrm>
        </p:grpSpPr>
        <p:sp>
          <p:nvSpPr>
            <p:cNvPr id="18" name="TextovéPole 9">
              <a:extLst>
                <a:ext uri="{FF2B5EF4-FFF2-40B4-BE49-F238E27FC236}">
                  <a16:creationId xmlns:a16="http://schemas.microsoft.com/office/drawing/2014/main" id="{B87E51BC-9F71-6B02-A2F3-3119E88F9E03}"/>
                </a:ext>
              </a:extLst>
            </p:cNvPr>
            <p:cNvSpPr txBox="1"/>
            <p:nvPr/>
          </p:nvSpPr>
          <p:spPr>
            <a:xfrm>
              <a:off x="3855404" y="2899648"/>
              <a:ext cx="1764296" cy="400110"/>
            </a:xfrm>
            <a:prstGeom prst="rect">
              <a:avLst/>
            </a:prstGeom>
            <a:noFill/>
          </p:spPr>
          <p:txBody>
            <a:bodyPr wrap="square" rtlCol="0">
              <a:spAutoFit/>
            </a:bodyPr>
            <a:lstStyle/>
            <a:p>
              <a:r>
                <a:rPr lang="cs-CZ" sz="2000" dirty="0"/>
                <a:t>21st </a:t>
              </a:r>
              <a:r>
                <a:rPr lang="cs-CZ" sz="2000" dirty="0" err="1"/>
                <a:t>century</a:t>
              </a:r>
              <a:endParaRPr lang="en-US" sz="2000" dirty="0"/>
            </a:p>
          </p:txBody>
        </p:sp>
        <p:pic>
          <p:nvPicPr>
            <p:cNvPr id="20" name="Picture 4" descr="Amazon.com: Kindle Paperwhite – Now Waterproof with 2x the Storage ...">
              <a:extLst>
                <a:ext uri="{FF2B5EF4-FFF2-40B4-BE49-F238E27FC236}">
                  <a16:creationId xmlns:a16="http://schemas.microsoft.com/office/drawing/2014/main" id="{FE98B47C-302E-4C0A-73B2-40F0911432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30322" y="814"/>
              <a:ext cx="3897070" cy="389707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5">
            <a:extLst>
              <a:ext uri="{FF2B5EF4-FFF2-40B4-BE49-F238E27FC236}">
                <a16:creationId xmlns:a16="http://schemas.microsoft.com/office/drawing/2014/main" id="{404033C1-4E0E-602E-9F97-BA549D733157}"/>
              </a:ext>
            </a:extLst>
          </p:cNvPr>
          <p:cNvSpPr>
            <a:spLocks noGrp="1"/>
          </p:cNvSpPr>
          <p:nvPr>
            <p:ph type="title"/>
          </p:nvPr>
        </p:nvSpPr>
        <p:spPr/>
        <p:txBody>
          <a:bodyPr/>
          <a:lstStyle/>
          <a:p>
            <a:endParaRPr lang="en-US"/>
          </a:p>
        </p:txBody>
      </p:sp>
      <p:sp>
        <p:nvSpPr>
          <p:cNvPr id="24" name="Title 1">
            <a:extLst>
              <a:ext uri="{FF2B5EF4-FFF2-40B4-BE49-F238E27FC236}">
                <a16:creationId xmlns:a16="http://schemas.microsoft.com/office/drawing/2014/main" id="{40AE8DCA-AD67-329F-F186-C6AB6E17D90E}"/>
              </a:ext>
            </a:extLst>
          </p:cNvPr>
          <p:cNvSpPr txBox="1">
            <a:spLocks/>
          </p:cNvSpPr>
          <p:nvPr/>
        </p:nvSpPr>
        <p:spPr>
          <a:xfrm>
            <a:off x="4138502" y="-141353"/>
            <a:ext cx="7510729" cy="1325563"/>
          </a:xfrm>
          <a:prstGeom prst="rect">
            <a:avLst/>
          </a:prstGeom>
          <a:effectLst>
            <a:glow rad="63500">
              <a:schemeClr val="accent1">
                <a:satMod val="175000"/>
                <a:alpha val="40000"/>
              </a:schemeClr>
            </a:glow>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800" b="1" dirty="0">
                <a:solidFill>
                  <a:srgbClr val="FF0000"/>
                </a:solidFill>
              </a:rPr>
              <a:t>New </a:t>
            </a:r>
            <a:r>
              <a:rPr lang="cs-CZ" sz="4800" b="1" dirty="0" err="1">
                <a:solidFill>
                  <a:srgbClr val="FF0000"/>
                </a:solidFill>
              </a:rPr>
              <a:t>kind</a:t>
            </a:r>
            <a:r>
              <a:rPr lang="cs-CZ" sz="4800" b="1" dirty="0">
                <a:solidFill>
                  <a:srgbClr val="FF0000"/>
                </a:solidFill>
              </a:rPr>
              <a:t> </a:t>
            </a:r>
            <a:r>
              <a:rPr lang="cs-CZ" sz="4800" b="1" dirty="0" err="1">
                <a:solidFill>
                  <a:srgbClr val="FF0000"/>
                </a:solidFill>
              </a:rPr>
              <a:t>of</a:t>
            </a:r>
            <a:r>
              <a:rPr lang="cs-CZ" sz="4800" b="1" dirty="0">
                <a:solidFill>
                  <a:srgbClr val="FF0000"/>
                </a:solidFill>
              </a:rPr>
              <a:t> </a:t>
            </a:r>
            <a:r>
              <a:rPr lang="cs-CZ" sz="4800" b="1" dirty="0" err="1">
                <a:solidFill>
                  <a:srgbClr val="FF0000"/>
                </a:solidFill>
              </a:rPr>
              <a:t>digital</a:t>
            </a:r>
            <a:r>
              <a:rPr lang="cs-CZ" sz="4800" b="1" dirty="0">
                <a:solidFill>
                  <a:srgbClr val="FF0000"/>
                </a:solidFill>
              </a:rPr>
              <a:t> </a:t>
            </a:r>
            <a:r>
              <a:rPr lang="cs-CZ" sz="4800" b="1" dirty="0" err="1">
                <a:solidFill>
                  <a:srgbClr val="FF0000"/>
                </a:solidFill>
              </a:rPr>
              <a:t>books</a:t>
            </a:r>
            <a:endParaRPr lang="en-US" sz="4800" b="1" dirty="0">
              <a:solidFill>
                <a:srgbClr val="FF0000"/>
              </a:solidFill>
            </a:endParaRPr>
          </a:p>
        </p:txBody>
      </p:sp>
      <p:grpSp>
        <p:nvGrpSpPr>
          <p:cNvPr id="4" name="Skupina 8">
            <a:extLst>
              <a:ext uri="{FF2B5EF4-FFF2-40B4-BE49-F238E27FC236}">
                <a16:creationId xmlns:a16="http://schemas.microsoft.com/office/drawing/2014/main" id="{69C19E76-CED5-C261-2613-F5DBAB40C4DA}"/>
              </a:ext>
            </a:extLst>
          </p:cNvPr>
          <p:cNvGrpSpPr/>
          <p:nvPr/>
        </p:nvGrpSpPr>
        <p:grpSpPr>
          <a:xfrm>
            <a:off x="-21946" y="3664802"/>
            <a:ext cx="4762500" cy="3221318"/>
            <a:chOff x="-106129" y="1087718"/>
            <a:chExt cx="4762500" cy="3221318"/>
          </a:xfrm>
        </p:grpSpPr>
        <p:pic>
          <p:nvPicPr>
            <p:cNvPr id="7" name="Picture 2" descr="DATART | Dotykový tablet Huawei MediaPad T5 10 64 GB LTE černý (TA ...">
              <a:extLst>
                <a:ext uri="{FF2B5EF4-FFF2-40B4-BE49-F238E27FC236}">
                  <a16:creationId xmlns:a16="http://schemas.microsoft.com/office/drawing/2014/main" id="{947D3B0E-6E9F-8E1C-3343-8A288DF81ADC}"/>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16241" b="16120"/>
            <a:stretch/>
          </p:blipFill>
          <p:spPr bwMode="auto">
            <a:xfrm>
              <a:off x="-106129" y="1087718"/>
              <a:ext cx="4762500" cy="3221318"/>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98D51224-05AA-72B1-7162-6DA4940486B9}"/>
                </a:ext>
              </a:extLst>
            </p:cNvPr>
            <p:cNvPicPr>
              <a:picLocks noChangeAspect="1"/>
            </p:cNvPicPr>
            <p:nvPr/>
          </p:nvPicPr>
          <p:blipFill>
            <a:blip r:embed="rId12"/>
            <a:stretch>
              <a:fillRect/>
            </a:stretch>
          </p:blipFill>
          <p:spPr>
            <a:xfrm>
              <a:off x="143435" y="1320800"/>
              <a:ext cx="4242047" cy="2797418"/>
            </a:xfrm>
            <a:prstGeom prst="rect">
              <a:avLst/>
            </a:prstGeom>
          </p:spPr>
        </p:pic>
      </p:grpSp>
      <p:sp>
        <p:nvSpPr>
          <p:cNvPr id="10" name="Šipka: doleva 6">
            <a:extLst>
              <a:ext uri="{FF2B5EF4-FFF2-40B4-BE49-F238E27FC236}">
                <a16:creationId xmlns:a16="http://schemas.microsoft.com/office/drawing/2014/main" id="{922F65DD-6584-BFFD-BB71-D9818A3EA568}"/>
              </a:ext>
            </a:extLst>
          </p:cNvPr>
          <p:cNvSpPr/>
          <p:nvPr/>
        </p:nvSpPr>
        <p:spPr>
          <a:xfrm rot="19874790">
            <a:off x="2590859" y="2776570"/>
            <a:ext cx="7620675" cy="14104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dirty="0"/>
              <a:t>Digital </a:t>
            </a:r>
            <a:r>
              <a:rPr lang="cs-CZ" sz="2400" dirty="0" err="1"/>
              <a:t>version</a:t>
            </a:r>
            <a:r>
              <a:rPr lang="cs-CZ" sz="2400" dirty="0"/>
              <a:t> </a:t>
            </a:r>
            <a:r>
              <a:rPr lang="cs-CZ" sz="2400" dirty="0" err="1"/>
              <a:t>of</a:t>
            </a:r>
            <a:r>
              <a:rPr lang="cs-CZ" sz="2400" dirty="0"/>
              <a:t> </a:t>
            </a:r>
            <a:r>
              <a:rPr lang="cs-CZ" sz="2400" dirty="0" err="1"/>
              <a:t>the</a:t>
            </a:r>
            <a:r>
              <a:rPr lang="cs-CZ" sz="2400" dirty="0"/>
              <a:t> </a:t>
            </a:r>
            <a:r>
              <a:rPr lang="cs-CZ" sz="2400" dirty="0" err="1"/>
              <a:t>book</a:t>
            </a:r>
            <a:r>
              <a:rPr lang="cs-CZ" sz="2400" dirty="0"/>
              <a:t> + </a:t>
            </a:r>
            <a:r>
              <a:rPr lang="cs-CZ" sz="2400" dirty="0" err="1"/>
              <a:t>accompanying</a:t>
            </a:r>
            <a:r>
              <a:rPr lang="cs-CZ" sz="2400" dirty="0"/>
              <a:t> </a:t>
            </a:r>
            <a:r>
              <a:rPr lang="cs-CZ" sz="2400" dirty="0" err="1"/>
              <a:t>material</a:t>
            </a:r>
            <a:endParaRPr lang="en-US" sz="2400" dirty="0"/>
          </a:p>
        </p:txBody>
      </p:sp>
    </p:spTree>
    <p:custDataLst>
      <p:tags r:id="rId1"/>
    </p:custDataLst>
    <p:extLst>
      <p:ext uri="{BB962C8B-B14F-4D97-AF65-F5344CB8AC3E}">
        <p14:creationId xmlns:p14="http://schemas.microsoft.com/office/powerpoint/2010/main" val="60400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6" fill="hold"/>
                                        <p:tgtEl>
                                          <p:spTgt spid="2"/>
                                        </p:tgtEl>
                                      </p:cBhvr>
                                    </p:cmd>
                                  </p:childTnLst>
                                </p:cTn>
                              </p:par>
                              <p:par>
                                <p:cTn id="7" presetID="10" presetClass="exit" presetSubtype="0" fill="hold" grpId="0" nodeType="withEffect">
                                  <p:stCondLst>
                                    <p:cond delay="0"/>
                                  </p:stCondLst>
                                  <p:childTnLst>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40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4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repeatCount="indefinite" fill="remove" display="0">
                  <p:stCondLst>
                    <p:cond delay="indefinite"/>
                  </p:stCondLst>
                </p:cTn>
                <p:tgtEl>
                  <p:spTgt spid="2"/>
                </p:tgtEl>
              </p:cMediaNode>
            </p:video>
          </p:childTnLst>
        </p:cTn>
      </p:par>
    </p:tnLst>
    <p:bldLst>
      <p:bldP spid="28" grpId="0"/>
      <p:bldP spid="29" grpId="0"/>
      <p:bldP spid="30" grpId="0"/>
      <p:bldP spid="13" grpId="0"/>
      <p:bldP spid="24"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ernet">
            <a:hlinkClick r:id="" action="ppaction://media"/>
            <a:extLst>
              <a:ext uri="{FF2B5EF4-FFF2-40B4-BE49-F238E27FC236}">
                <a16:creationId xmlns:a16="http://schemas.microsoft.com/office/drawing/2014/main" id="{C6E04AF2-38AC-49FC-91C4-A9C5E81C4D95}"/>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602972" cy="7089172"/>
          </a:xfrm>
          <a:prstGeom prst="rect">
            <a:avLst/>
          </a:prstGeom>
        </p:spPr>
      </p:pic>
      <p:pic>
        <p:nvPicPr>
          <p:cNvPr id="3" name="Obrázek 2">
            <a:extLst>
              <a:ext uri="{FF2B5EF4-FFF2-40B4-BE49-F238E27FC236}">
                <a16:creationId xmlns:a16="http://schemas.microsoft.com/office/drawing/2014/main" id="{FD90D9F1-CEF2-4FE1-9784-11A51D039953}"/>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271830" y="3044"/>
            <a:ext cx="2303436" cy="6858000"/>
          </a:xfrm>
          <a:prstGeom prst="rect">
            <a:avLst/>
          </a:prstGeom>
        </p:spPr>
      </p:pic>
      <p:pic>
        <p:nvPicPr>
          <p:cNvPr id="9" name="Obrázek 8">
            <a:extLst>
              <a:ext uri="{FF2B5EF4-FFF2-40B4-BE49-F238E27FC236}">
                <a16:creationId xmlns:a16="http://schemas.microsoft.com/office/drawing/2014/main" id="{4C616FCD-E703-4A87-928F-B08F969F2404}"/>
              </a:ext>
            </a:extLst>
          </p:cNvPr>
          <p:cNvPicPr>
            <a:picLocks noChangeAspect="1"/>
          </p:cNvPicPr>
          <p:nvPr/>
        </p:nvPicPr>
        <p:blipFill>
          <a:blip r:embed="rId8"/>
          <a:stretch>
            <a:fillRect/>
          </a:stretch>
        </p:blipFill>
        <p:spPr>
          <a:xfrm>
            <a:off x="4520421" y="0"/>
            <a:ext cx="9529446" cy="7147085"/>
          </a:xfrm>
          <a:prstGeom prst="rect">
            <a:avLst/>
          </a:prstGeom>
        </p:spPr>
      </p:pic>
      <p:sp>
        <p:nvSpPr>
          <p:cNvPr id="11" name="TextovéPole 10">
            <a:extLst>
              <a:ext uri="{FF2B5EF4-FFF2-40B4-BE49-F238E27FC236}">
                <a16:creationId xmlns:a16="http://schemas.microsoft.com/office/drawing/2014/main" id="{2997A32E-7D49-4DCD-B85D-785D91F0BF1F}"/>
              </a:ext>
            </a:extLst>
          </p:cNvPr>
          <p:cNvSpPr txBox="1"/>
          <p:nvPr/>
        </p:nvSpPr>
        <p:spPr>
          <a:xfrm>
            <a:off x="2638004" y="679731"/>
            <a:ext cx="2031100" cy="523220"/>
          </a:xfrm>
          <a:prstGeom prst="rect">
            <a:avLst/>
          </a:prstGeom>
          <a:noFill/>
        </p:spPr>
        <p:txBody>
          <a:bodyPr wrap="square" rtlCol="0">
            <a:spAutoFit/>
          </a:bodyPr>
          <a:lstStyle/>
          <a:p>
            <a:r>
              <a:rPr lang="cs-CZ" sz="2800" b="1" dirty="0">
                <a:solidFill>
                  <a:schemeClr val="bg1"/>
                </a:solidFill>
              </a:rPr>
              <a:t>INTERNET</a:t>
            </a:r>
            <a:endParaRPr lang="en-US" sz="2800" b="1" dirty="0">
              <a:solidFill>
                <a:schemeClr val="bg1"/>
              </a:solidFill>
            </a:endParaRPr>
          </a:p>
        </p:txBody>
      </p:sp>
      <p:sp>
        <p:nvSpPr>
          <p:cNvPr id="28" name="TextovéPole 27">
            <a:extLst>
              <a:ext uri="{FF2B5EF4-FFF2-40B4-BE49-F238E27FC236}">
                <a16:creationId xmlns:a16="http://schemas.microsoft.com/office/drawing/2014/main" id="{0FDF1C29-18E7-4D36-8722-3FC27F79DA68}"/>
              </a:ext>
            </a:extLst>
          </p:cNvPr>
          <p:cNvSpPr txBox="1"/>
          <p:nvPr/>
        </p:nvSpPr>
        <p:spPr>
          <a:xfrm>
            <a:off x="2393894" y="2814680"/>
            <a:ext cx="2031100" cy="523220"/>
          </a:xfrm>
          <a:prstGeom prst="rect">
            <a:avLst/>
          </a:prstGeom>
          <a:noFill/>
        </p:spPr>
        <p:txBody>
          <a:bodyPr wrap="square" rtlCol="0">
            <a:spAutoFit/>
          </a:bodyPr>
          <a:lstStyle/>
          <a:p>
            <a:r>
              <a:rPr lang="cs-CZ" sz="2800" b="1" dirty="0">
                <a:solidFill>
                  <a:schemeClr val="bg1"/>
                </a:solidFill>
              </a:rPr>
              <a:t>HYPERTEXT</a:t>
            </a:r>
            <a:endParaRPr lang="en-US" sz="2800" b="1" dirty="0">
              <a:solidFill>
                <a:schemeClr val="bg1"/>
              </a:solidFill>
            </a:endParaRPr>
          </a:p>
        </p:txBody>
      </p:sp>
      <p:sp>
        <p:nvSpPr>
          <p:cNvPr id="29" name="TextovéPole 28">
            <a:extLst>
              <a:ext uri="{FF2B5EF4-FFF2-40B4-BE49-F238E27FC236}">
                <a16:creationId xmlns:a16="http://schemas.microsoft.com/office/drawing/2014/main" id="{0177FD75-112B-4577-BE46-DC43C5669DF6}"/>
              </a:ext>
            </a:extLst>
          </p:cNvPr>
          <p:cNvSpPr txBox="1"/>
          <p:nvPr/>
        </p:nvSpPr>
        <p:spPr>
          <a:xfrm>
            <a:off x="2383166" y="3252586"/>
            <a:ext cx="2213110" cy="1384995"/>
          </a:xfrm>
          <a:prstGeom prst="rect">
            <a:avLst/>
          </a:prstGeom>
          <a:noFill/>
        </p:spPr>
        <p:txBody>
          <a:bodyPr wrap="square" rtlCol="0">
            <a:spAutoFit/>
          </a:bodyPr>
          <a:lstStyle/>
          <a:p>
            <a:pPr algn="ctr"/>
            <a:r>
              <a:rPr lang="cs-CZ" sz="2800" b="1" dirty="0">
                <a:solidFill>
                  <a:schemeClr val="bg1"/>
                </a:solidFill>
              </a:rPr>
              <a:t>+  </a:t>
            </a:r>
          </a:p>
          <a:p>
            <a:r>
              <a:rPr lang="cs-CZ" sz="2800" b="1" dirty="0">
                <a:solidFill>
                  <a:schemeClr val="bg1"/>
                </a:solidFill>
              </a:rPr>
              <a:t>INTERACTIVE MULTIMEDIA</a:t>
            </a:r>
            <a:endParaRPr lang="en-US" sz="2800" b="1" dirty="0">
              <a:solidFill>
                <a:schemeClr val="bg1"/>
              </a:solidFill>
            </a:endParaRPr>
          </a:p>
        </p:txBody>
      </p:sp>
      <p:sp>
        <p:nvSpPr>
          <p:cNvPr id="30" name="TextovéPole 29">
            <a:extLst>
              <a:ext uri="{FF2B5EF4-FFF2-40B4-BE49-F238E27FC236}">
                <a16:creationId xmlns:a16="http://schemas.microsoft.com/office/drawing/2014/main" id="{8A379A1A-D1C6-4259-8324-D270437C870F}"/>
              </a:ext>
            </a:extLst>
          </p:cNvPr>
          <p:cNvSpPr txBox="1"/>
          <p:nvPr/>
        </p:nvSpPr>
        <p:spPr>
          <a:xfrm>
            <a:off x="2043302" y="4608037"/>
            <a:ext cx="2763369" cy="954107"/>
          </a:xfrm>
          <a:prstGeom prst="rect">
            <a:avLst/>
          </a:prstGeom>
          <a:noFill/>
        </p:spPr>
        <p:txBody>
          <a:bodyPr wrap="square" rtlCol="0">
            <a:spAutoFit/>
          </a:bodyPr>
          <a:lstStyle/>
          <a:p>
            <a:pPr algn="ctr"/>
            <a:r>
              <a:rPr lang="cs-CZ" sz="2800" b="1" dirty="0">
                <a:solidFill>
                  <a:schemeClr val="bg1"/>
                </a:solidFill>
              </a:rPr>
              <a:t>+</a:t>
            </a:r>
          </a:p>
          <a:p>
            <a:pPr algn="ctr"/>
            <a:r>
              <a:rPr lang="cs-CZ" sz="2800" b="1" dirty="0">
                <a:solidFill>
                  <a:schemeClr val="bg1"/>
                </a:solidFill>
              </a:rPr>
              <a:t>SIMULATION</a:t>
            </a:r>
            <a:endParaRPr lang="en-US" sz="2800" b="1" dirty="0">
              <a:solidFill>
                <a:schemeClr val="bg1"/>
              </a:solidFill>
            </a:endParaRPr>
          </a:p>
        </p:txBody>
      </p:sp>
      <p:sp>
        <p:nvSpPr>
          <p:cNvPr id="5" name="Content Placeholder 4">
            <a:extLst>
              <a:ext uri="{FF2B5EF4-FFF2-40B4-BE49-F238E27FC236}">
                <a16:creationId xmlns:a16="http://schemas.microsoft.com/office/drawing/2014/main" id="{DEDD93E6-D81A-51CD-4AD8-EBE707F8DD66}"/>
              </a:ext>
            </a:extLst>
          </p:cNvPr>
          <p:cNvSpPr>
            <a:spLocks noGrp="1"/>
          </p:cNvSpPr>
          <p:nvPr>
            <p:ph idx="1"/>
          </p:nvPr>
        </p:nvSpPr>
        <p:spPr/>
        <p:txBody>
          <a:bodyPr/>
          <a:lstStyle/>
          <a:p>
            <a:endParaRPr lang="en-US" dirty="0"/>
          </a:p>
        </p:txBody>
      </p:sp>
      <p:sp>
        <p:nvSpPr>
          <p:cNvPr id="13" name="TextovéPole 15">
            <a:extLst>
              <a:ext uri="{FF2B5EF4-FFF2-40B4-BE49-F238E27FC236}">
                <a16:creationId xmlns:a16="http://schemas.microsoft.com/office/drawing/2014/main" id="{729B2BCD-FEF4-BFAC-3FEA-E08A9A3EA3E8}"/>
              </a:ext>
            </a:extLst>
          </p:cNvPr>
          <p:cNvSpPr txBox="1"/>
          <p:nvPr/>
        </p:nvSpPr>
        <p:spPr>
          <a:xfrm rot="21011777">
            <a:off x="5459814" y="2094240"/>
            <a:ext cx="4944850" cy="523220"/>
          </a:xfrm>
          <a:prstGeom prst="rect">
            <a:avLst/>
          </a:prstGeom>
          <a:noFill/>
        </p:spPr>
        <p:txBody>
          <a:bodyPr wrap="square" rtlCol="0">
            <a:spAutoFit/>
          </a:bodyPr>
          <a:lstStyle/>
          <a:p>
            <a:pPr algn="ctr"/>
            <a:r>
              <a:rPr lang="cs-CZ" sz="2800" b="1" spc="-150" dirty="0" err="1">
                <a:solidFill>
                  <a:srgbClr val="FFA100"/>
                </a:solidFill>
              </a:rPr>
              <a:t>Educational</a:t>
            </a:r>
            <a:r>
              <a:rPr lang="cs-CZ" sz="2800" b="1" spc="-150" dirty="0">
                <a:solidFill>
                  <a:srgbClr val="FFA100"/>
                </a:solidFill>
              </a:rPr>
              <a:t> </a:t>
            </a:r>
            <a:r>
              <a:rPr lang="cs-CZ" sz="2800" b="1" spc="-150" dirty="0" err="1">
                <a:solidFill>
                  <a:srgbClr val="FFA100"/>
                </a:solidFill>
              </a:rPr>
              <a:t>simulation</a:t>
            </a:r>
            <a:r>
              <a:rPr lang="cs-CZ" sz="2800" b="1" spc="-150" dirty="0">
                <a:solidFill>
                  <a:srgbClr val="FFA100"/>
                </a:solidFill>
              </a:rPr>
              <a:t> </a:t>
            </a:r>
            <a:r>
              <a:rPr lang="cs-CZ" sz="2800" b="1" spc="-150" dirty="0" err="1">
                <a:solidFill>
                  <a:srgbClr val="FFA100"/>
                </a:solidFill>
              </a:rPr>
              <a:t>games</a:t>
            </a:r>
            <a:endParaRPr lang="en-US" sz="2800" b="1" spc="-150" dirty="0">
              <a:solidFill>
                <a:srgbClr val="FFA100"/>
              </a:solidFill>
            </a:endParaRPr>
          </a:p>
        </p:txBody>
      </p:sp>
      <p:sp>
        <p:nvSpPr>
          <p:cNvPr id="32" name="Title 1">
            <a:extLst>
              <a:ext uri="{FF2B5EF4-FFF2-40B4-BE49-F238E27FC236}">
                <a16:creationId xmlns:a16="http://schemas.microsoft.com/office/drawing/2014/main" id="{160673B0-926B-577C-E5E4-4D7CBB951D69}"/>
              </a:ext>
            </a:extLst>
          </p:cNvPr>
          <p:cNvSpPr txBox="1">
            <a:spLocks/>
          </p:cNvSpPr>
          <p:nvPr/>
        </p:nvSpPr>
        <p:spPr>
          <a:xfrm>
            <a:off x="4551952" y="146082"/>
            <a:ext cx="5385888" cy="1325563"/>
          </a:xfrm>
          <a:prstGeom prst="rect">
            <a:avLst/>
          </a:prstGeom>
          <a:effectLst>
            <a:glow rad="63500">
              <a:schemeClr val="accent1">
                <a:satMod val="175000"/>
                <a:alpha val="40000"/>
              </a:schemeClr>
            </a:glow>
          </a:effectLst>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FFA100"/>
                </a:solidFill>
              </a:rPr>
              <a:t>Interactive </a:t>
            </a:r>
            <a:r>
              <a:rPr lang="cs-CZ" sz="4800" b="1" dirty="0">
                <a:solidFill>
                  <a:srgbClr val="FFA100"/>
                </a:solidFill>
              </a:rPr>
              <a:t>S</a:t>
            </a:r>
            <a:r>
              <a:rPr lang="en-US" sz="4800" b="1" dirty="0" err="1">
                <a:solidFill>
                  <a:srgbClr val="FFA100"/>
                </a:solidFill>
              </a:rPr>
              <a:t>imulation</a:t>
            </a:r>
            <a:r>
              <a:rPr lang="en-US" sz="4800" b="1" dirty="0">
                <a:solidFill>
                  <a:srgbClr val="FFA100"/>
                </a:solidFill>
              </a:rPr>
              <a:t> </a:t>
            </a:r>
            <a:br>
              <a:rPr lang="cs-CZ" sz="4800" b="1" dirty="0">
                <a:solidFill>
                  <a:srgbClr val="FFA100"/>
                </a:solidFill>
              </a:rPr>
            </a:br>
            <a:r>
              <a:rPr lang="cs-CZ" sz="4800" b="1" dirty="0">
                <a:solidFill>
                  <a:srgbClr val="FFA100"/>
                </a:solidFill>
              </a:rPr>
              <a:t>Digital </a:t>
            </a:r>
            <a:r>
              <a:rPr lang="cs-CZ" sz="4800" b="1" dirty="0" err="1">
                <a:solidFill>
                  <a:srgbClr val="FFA100"/>
                </a:solidFill>
              </a:rPr>
              <a:t>Textbooks</a:t>
            </a:r>
            <a:endParaRPr lang="en-US" sz="4800" b="1" dirty="0">
              <a:solidFill>
                <a:srgbClr val="FFA100"/>
              </a:solidFill>
            </a:endParaRPr>
          </a:p>
        </p:txBody>
      </p:sp>
    </p:spTree>
    <p:custDataLst>
      <p:tags r:id="rId1"/>
    </p:custDataLst>
    <p:extLst>
      <p:ext uri="{BB962C8B-B14F-4D97-AF65-F5344CB8AC3E}">
        <p14:creationId xmlns:p14="http://schemas.microsoft.com/office/powerpoint/2010/main" val="136452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repeatCount="indefinite" fill="remove"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ternet">
            <a:hlinkClick r:id="" action="ppaction://media"/>
            <a:extLst>
              <a:ext uri="{FF2B5EF4-FFF2-40B4-BE49-F238E27FC236}">
                <a16:creationId xmlns:a16="http://schemas.microsoft.com/office/drawing/2014/main" id="{C6E04AF2-38AC-49FC-91C4-A9C5E81C4D95}"/>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602972" cy="7089172"/>
          </a:xfrm>
          <a:prstGeom prst="rect">
            <a:avLst/>
          </a:prstGeom>
        </p:spPr>
      </p:pic>
      <p:pic>
        <p:nvPicPr>
          <p:cNvPr id="3" name="Obrázek 2">
            <a:extLst>
              <a:ext uri="{FF2B5EF4-FFF2-40B4-BE49-F238E27FC236}">
                <a16:creationId xmlns:a16="http://schemas.microsoft.com/office/drawing/2014/main" id="{FD90D9F1-CEF2-4FE1-9784-11A51D039953}"/>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271830" y="3044"/>
            <a:ext cx="2303436" cy="6858000"/>
          </a:xfrm>
          <a:prstGeom prst="rect">
            <a:avLst/>
          </a:prstGeom>
        </p:spPr>
      </p:pic>
      <p:pic>
        <p:nvPicPr>
          <p:cNvPr id="9" name="Obrázek 8">
            <a:extLst>
              <a:ext uri="{FF2B5EF4-FFF2-40B4-BE49-F238E27FC236}">
                <a16:creationId xmlns:a16="http://schemas.microsoft.com/office/drawing/2014/main" id="{4C616FCD-E703-4A87-928F-B08F969F2404}"/>
              </a:ext>
            </a:extLst>
          </p:cNvPr>
          <p:cNvPicPr>
            <a:picLocks noChangeAspect="1"/>
          </p:cNvPicPr>
          <p:nvPr/>
        </p:nvPicPr>
        <p:blipFill>
          <a:blip r:embed="rId8"/>
          <a:stretch>
            <a:fillRect/>
          </a:stretch>
        </p:blipFill>
        <p:spPr>
          <a:xfrm>
            <a:off x="4520421" y="0"/>
            <a:ext cx="9529446" cy="7147085"/>
          </a:xfrm>
          <a:prstGeom prst="rect">
            <a:avLst/>
          </a:prstGeom>
        </p:spPr>
      </p:pic>
      <p:sp>
        <p:nvSpPr>
          <p:cNvPr id="11" name="TextovéPole 10">
            <a:extLst>
              <a:ext uri="{FF2B5EF4-FFF2-40B4-BE49-F238E27FC236}">
                <a16:creationId xmlns:a16="http://schemas.microsoft.com/office/drawing/2014/main" id="{2997A32E-7D49-4DCD-B85D-785D91F0BF1F}"/>
              </a:ext>
            </a:extLst>
          </p:cNvPr>
          <p:cNvSpPr txBox="1"/>
          <p:nvPr/>
        </p:nvSpPr>
        <p:spPr>
          <a:xfrm>
            <a:off x="2638004" y="679731"/>
            <a:ext cx="2031100" cy="523220"/>
          </a:xfrm>
          <a:prstGeom prst="rect">
            <a:avLst/>
          </a:prstGeom>
          <a:noFill/>
        </p:spPr>
        <p:txBody>
          <a:bodyPr wrap="square" rtlCol="0">
            <a:spAutoFit/>
          </a:bodyPr>
          <a:lstStyle/>
          <a:p>
            <a:r>
              <a:rPr lang="cs-CZ" sz="2800" b="1" dirty="0">
                <a:solidFill>
                  <a:schemeClr val="bg1"/>
                </a:solidFill>
              </a:rPr>
              <a:t>INTERNET</a:t>
            </a:r>
            <a:endParaRPr lang="en-US" sz="2800" b="1" dirty="0">
              <a:solidFill>
                <a:schemeClr val="bg1"/>
              </a:solidFill>
            </a:endParaRPr>
          </a:p>
        </p:txBody>
      </p:sp>
      <p:sp>
        <p:nvSpPr>
          <p:cNvPr id="28" name="TextovéPole 27">
            <a:extLst>
              <a:ext uri="{FF2B5EF4-FFF2-40B4-BE49-F238E27FC236}">
                <a16:creationId xmlns:a16="http://schemas.microsoft.com/office/drawing/2014/main" id="{0FDF1C29-18E7-4D36-8722-3FC27F79DA68}"/>
              </a:ext>
            </a:extLst>
          </p:cNvPr>
          <p:cNvSpPr txBox="1"/>
          <p:nvPr/>
        </p:nvSpPr>
        <p:spPr>
          <a:xfrm>
            <a:off x="2393894" y="2814680"/>
            <a:ext cx="2031100" cy="523220"/>
          </a:xfrm>
          <a:prstGeom prst="rect">
            <a:avLst/>
          </a:prstGeom>
          <a:noFill/>
        </p:spPr>
        <p:txBody>
          <a:bodyPr wrap="square" rtlCol="0">
            <a:spAutoFit/>
          </a:bodyPr>
          <a:lstStyle/>
          <a:p>
            <a:r>
              <a:rPr lang="cs-CZ" sz="2800" b="1" dirty="0">
                <a:solidFill>
                  <a:schemeClr val="bg1"/>
                </a:solidFill>
              </a:rPr>
              <a:t>HYPERTEXT</a:t>
            </a:r>
            <a:endParaRPr lang="en-US" sz="2800" b="1" dirty="0">
              <a:solidFill>
                <a:schemeClr val="bg1"/>
              </a:solidFill>
            </a:endParaRPr>
          </a:p>
        </p:txBody>
      </p:sp>
      <p:sp>
        <p:nvSpPr>
          <p:cNvPr id="29" name="TextovéPole 28">
            <a:extLst>
              <a:ext uri="{FF2B5EF4-FFF2-40B4-BE49-F238E27FC236}">
                <a16:creationId xmlns:a16="http://schemas.microsoft.com/office/drawing/2014/main" id="{0177FD75-112B-4577-BE46-DC43C5669DF6}"/>
              </a:ext>
            </a:extLst>
          </p:cNvPr>
          <p:cNvSpPr txBox="1"/>
          <p:nvPr/>
        </p:nvSpPr>
        <p:spPr>
          <a:xfrm>
            <a:off x="2383166" y="3252586"/>
            <a:ext cx="2213110" cy="1384995"/>
          </a:xfrm>
          <a:prstGeom prst="rect">
            <a:avLst/>
          </a:prstGeom>
          <a:noFill/>
        </p:spPr>
        <p:txBody>
          <a:bodyPr wrap="square" rtlCol="0">
            <a:spAutoFit/>
          </a:bodyPr>
          <a:lstStyle/>
          <a:p>
            <a:pPr algn="ctr"/>
            <a:r>
              <a:rPr lang="cs-CZ" sz="2800" b="1" dirty="0">
                <a:solidFill>
                  <a:schemeClr val="bg1"/>
                </a:solidFill>
              </a:rPr>
              <a:t>+  </a:t>
            </a:r>
          </a:p>
          <a:p>
            <a:r>
              <a:rPr lang="cs-CZ" sz="2800" b="1" dirty="0">
                <a:solidFill>
                  <a:schemeClr val="bg1"/>
                </a:solidFill>
              </a:rPr>
              <a:t>INTERACTIVE MULTIMEDIA</a:t>
            </a:r>
            <a:endParaRPr lang="en-US" sz="2800" b="1" dirty="0">
              <a:solidFill>
                <a:schemeClr val="bg1"/>
              </a:solidFill>
            </a:endParaRPr>
          </a:p>
        </p:txBody>
      </p:sp>
      <p:sp>
        <p:nvSpPr>
          <p:cNvPr id="30" name="TextovéPole 29">
            <a:extLst>
              <a:ext uri="{FF2B5EF4-FFF2-40B4-BE49-F238E27FC236}">
                <a16:creationId xmlns:a16="http://schemas.microsoft.com/office/drawing/2014/main" id="{8A379A1A-D1C6-4259-8324-D270437C870F}"/>
              </a:ext>
            </a:extLst>
          </p:cNvPr>
          <p:cNvSpPr txBox="1"/>
          <p:nvPr/>
        </p:nvSpPr>
        <p:spPr>
          <a:xfrm>
            <a:off x="2043302" y="4608037"/>
            <a:ext cx="2763369" cy="954107"/>
          </a:xfrm>
          <a:prstGeom prst="rect">
            <a:avLst/>
          </a:prstGeom>
          <a:noFill/>
        </p:spPr>
        <p:txBody>
          <a:bodyPr wrap="square" rtlCol="0">
            <a:spAutoFit/>
          </a:bodyPr>
          <a:lstStyle/>
          <a:p>
            <a:pPr algn="ctr"/>
            <a:r>
              <a:rPr lang="cs-CZ" sz="2800" b="1" dirty="0">
                <a:solidFill>
                  <a:schemeClr val="bg1"/>
                </a:solidFill>
              </a:rPr>
              <a:t>+</a:t>
            </a:r>
          </a:p>
          <a:p>
            <a:pPr algn="ctr"/>
            <a:r>
              <a:rPr lang="cs-CZ" sz="2800" b="1" dirty="0">
                <a:solidFill>
                  <a:schemeClr val="bg1"/>
                </a:solidFill>
              </a:rPr>
              <a:t>SIMULATION</a:t>
            </a:r>
            <a:endParaRPr lang="en-US" sz="2800" b="1" dirty="0">
              <a:solidFill>
                <a:schemeClr val="bg1"/>
              </a:solidFill>
            </a:endParaRPr>
          </a:p>
        </p:txBody>
      </p:sp>
      <p:grpSp>
        <p:nvGrpSpPr>
          <p:cNvPr id="12" name="Skupina 58">
            <a:extLst>
              <a:ext uri="{FF2B5EF4-FFF2-40B4-BE49-F238E27FC236}">
                <a16:creationId xmlns:a16="http://schemas.microsoft.com/office/drawing/2014/main" id="{5A25B158-0A06-12F9-8B16-791ADF82EEA2}"/>
              </a:ext>
            </a:extLst>
          </p:cNvPr>
          <p:cNvGrpSpPr/>
          <p:nvPr/>
        </p:nvGrpSpPr>
        <p:grpSpPr>
          <a:xfrm>
            <a:off x="6208473" y="2455739"/>
            <a:ext cx="1453395" cy="2254805"/>
            <a:chOff x="6364904" y="1711894"/>
            <a:chExt cx="1523281" cy="3442244"/>
          </a:xfrm>
        </p:grpSpPr>
        <p:cxnSp>
          <p:nvCxnSpPr>
            <p:cNvPr id="14" name="Přímá spojnice 14">
              <a:extLst>
                <a:ext uri="{FF2B5EF4-FFF2-40B4-BE49-F238E27FC236}">
                  <a16:creationId xmlns:a16="http://schemas.microsoft.com/office/drawing/2014/main" id="{41177590-3367-9034-621E-D66BAF001E36}"/>
                </a:ext>
              </a:extLst>
            </p:cNvPr>
            <p:cNvCxnSpPr>
              <a:cxnSpLocks/>
            </p:cNvCxnSpPr>
            <p:nvPr/>
          </p:nvCxnSpPr>
          <p:spPr>
            <a:xfrm flipH="1" flipV="1">
              <a:off x="7477402" y="2040100"/>
              <a:ext cx="61974" cy="17397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Přímá spojnice 28">
              <a:extLst>
                <a:ext uri="{FF2B5EF4-FFF2-40B4-BE49-F238E27FC236}">
                  <a16:creationId xmlns:a16="http://schemas.microsoft.com/office/drawing/2014/main" id="{0986574A-F6AC-2296-AAA8-494177802F55}"/>
                </a:ext>
              </a:extLst>
            </p:cNvPr>
            <p:cNvCxnSpPr>
              <a:cxnSpLocks/>
            </p:cNvCxnSpPr>
            <p:nvPr/>
          </p:nvCxnSpPr>
          <p:spPr>
            <a:xfrm flipH="1" flipV="1">
              <a:off x="7387930" y="1754572"/>
              <a:ext cx="61974" cy="2122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Přímá spojnice 31">
              <a:extLst>
                <a:ext uri="{FF2B5EF4-FFF2-40B4-BE49-F238E27FC236}">
                  <a16:creationId xmlns:a16="http://schemas.microsoft.com/office/drawing/2014/main" id="{C31A5F92-B62C-D6BB-0981-7B35EBA99839}"/>
                </a:ext>
              </a:extLst>
            </p:cNvPr>
            <p:cNvCxnSpPr>
              <a:cxnSpLocks/>
            </p:cNvCxnSpPr>
            <p:nvPr/>
          </p:nvCxnSpPr>
          <p:spPr>
            <a:xfrm flipH="1" flipV="1">
              <a:off x="7292559" y="1745212"/>
              <a:ext cx="61974" cy="21222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Přímá spojnice 32">
              <a:extLst>
                <a:ext uri="{FF2B5EF4-FFF2-40B4-BE49-F238E27FC236}">
                  <a16:creationId xmlns:a16="http://schemas.microsoft.com/office/drawing/2014/main" id="{CC2DD87E-7E1E-D079-70DA-FF61674D7B96}"/>
                </a:ext>
              </a:extLst>
            </p:cNvPr>
            <p:cNvCxnSpPr>
              <a:cxnSpLocks/>
            </p:cNvCxnSpPr>
            <p:nvPr/>
          </p:nvCxnSpPr>
          <p:spPr>
            <a:xfrm flipH="1" flipV="1">
              <a:off x="7183672" y="1808668"/>
              <a:ext cx="56887" cy="2181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34">
              <a:extLst>
                <a:ext uri="{FF2B5EF4-FFF2-40B4-BE49-F238E27FC236}">
                  <a16:creationId xmlns:a16="http://schemas.microsoft.com/office/drawing/2014/main" id="{10BC9C60-C4D2-432E-9A8C-B1C40157B834}"/>
                </a:ext>
              </a:extLst>
            </p:cNvPr>
            <p:cNvCxnSpPr>
              <a:cxnSpLocks/>
            </p:cNvCxnSpPr>
            <p:nvPr/>
          </p:nvCxnSpPr>
          <p:spPr>
            <a:xfrm flipH="1" flipV="1">
              <a:off x="7117892" y="2051898"/>
              <a:ext cx="56888" cy="2275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36">
              <a:extLst>
                <a:ext uri="{FF2B5EF4-FFF2-40B4-BE49-F238E27FC236}">
                  <a16:creationId xmlns:a16="http://schemas.microsoft.com/office/drawing/2014/main" id="{D13F9652-3CF3-E54E-16D1-35E63C2E68FB}"/>
                </a:ext>
              </a:extLst>
            </p:cNvPr>
            <p:cNvCxnSpPr>
              <a:cxnSpLocks/>
            </p:cNvCxnSpPr>
            <p:nvPr/>
          </p:nvCxnSpPr>
          <p:spPr>
            <a:xfrm flipH="1" flipV="1">
              <a:off x="6992209" y="2057797"/>
              <a:ext cx="56888" cy="2275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Přímá spojnice 37">
              <a:extLst>
                <a:ext uri="{FF2B5EF4-FFF2-40B4-BE49-F238E27FC236}">
                  <a16:creationId xmlns:a16="http://schemas.microsoft.com/office/drawing/2014/main" id="{24D4F39A-0C50-7BE4-5AED-F18C1B40C6BC}"/>
                </a:ext>
              </a:extLst>
            </p:cNvPr>
            <p:cNvCxnSpPr>
              <a:cxnSpLocks/>
            </p:cNvCxnSpPr>
            <p:nvPr/>
          </p:nvCxnSpPr>
          <p:spPr>
            <a:xfrm flipH="1" flipV="1">
              <a:off x="6783934" y="2081393"/>
              <a:ext cx="56888" cy="22756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38">
              <a:extLst>
                <a:ext uri="{FF2B5EF4-FFF2-40B4-BE49-F238E27FC236}">
                  <a16:creationId xmlns:a16="http://schemas.microsoft.com/office/drawing/2014/main" id="{69CDABC7-BA61-435B-F958-55069DD4B7DA}"/>
                </a:ext>
              </a:extLst>
            </p:cNvPr>
            <p:cNvCxnSpPr>
              <a:cxnSpLocks/>
            </p:cNvCxnSpPr>
            <p:nvPr/>
          </p:nvCxnSpPr>
          <p:spPr>
            <a:xfrm flipH="1" flipV="1">
              <a:off x="6744719" y="1874975"/>
              <a:ext cx="68889" cy="25223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Přímá spojnice 40">
              <a:extLst>
                <a:ext uri="{FF2B5EF4-FFF2-40B4-BE49-F238E27FC236}">
                  <a16:creationId xmlns:a16="http://schemas.microsoft.com/office/drawing/2014/main" id="{39383025-4A9C-562C-0B92-58617A16B1CD}"/>
                </a:ext>
              </a:extLst>
            </p:cNvPr>
            <p:cNvCxnSpPr>
              <a:cxnSpLocks/>
            </p:cNvCxnSpPr>
            <p:nvPr/>
          </p:nvCxnSpPr>
          <p:spPr>
            <a:xfrm flipH="1" flipV="1">
              <a:off x="6592513" y="1870904"/>
              <a:ext cx="68889" cy="25223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41">
              <a:extLst>
                <a:ext uri="{FF2B5EF4-FFF2-40B4-BE49-F238E27FC236}">
                  <a16:creationId xmlns:a16="http://schemas.microsoft.com/office/drawing/2014/main" id="{24BDB8D1-9E4A-3AA9-5AB9-85AC93414EA4}"/>
                </a:ext>
              </a:extLst>
            </p:cNvPr>
            <p:cNvCxnSpPr>
              <a:cxnSpLocks/>
            </p:cNvCxnSpPr>
            <p:nvPr/>
          </p:nvCxnSpPr>
          <p:spPr>
            <a:xfrm flipH="1" flipV="1">
              <a:off x="6447568" y="2072823"/>
              <a:ext cx="86542" cy="2089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43">
              <a:extLst>
                <a:ext uri="{FF2B5EF4-FFF2-40B4-BE49-F238E27FC236}">
                  <a16:creationId xmlns:a16="http://schemas.microsoft.com/office/drawing/2014/main" id="{63AA143D-CD2D-C8A2-1BEC-EBB84E1A80C2}"/>
                </a:ext>
              </a:extLst>
            </p:cNvPr>
            <p:cNvCxnSpPr>
              <a:cxnSpLocks/>
            </p:cNvCxnSpPr>
            <p:nvPr/>
          </p:nvCxnSpPr>
          <p:spPr>
            <a:xfrm flipH="1" flipV="1">
              <a:off x="6364904" y="2083398"/>
              <a:ext cx="126811" cy="2335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Přímá spojnice 45">
              <a:extLst>
                <a:ext uri="{FF2B5EF4-FFF2-40B4-BE49-F238E27FC236}">
                  <a16:creationId xmlns:a16="http://schemas.microsoft.com/office/drawing/2014/main" id="{10F85112-553D-7DF2-0E81-5A822FCFEEF3}"/>
                </a:ext>
              </a:extLst>
            </p:cNvPr>
            <p:cNvCxnSpPr>
              <a:cxnSpLocks/>
            </p:cNvCxnSpPr>
            <p:nvPr/>
          </p:nvCxnSpPr>
          <p:spPr>
            <a:xfrm flipH="1" flipV="1">
              <a:off x="6845490" y="1887567"/>
              <a:ext cx="56888" cy="30702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římá spojnice 48">
              <a:extLst>
                <a:ext uri="{FF2B5EF4-FFF2-40B4-BE49-F238E27FC236}">
                  <a16:creationId xmlns:a16="http://schemas.microsoft.com/office/drawing/2014/main" id="{A8E3C029-7F47-70BC-20D3-020385251624}"/>
                </a:ext>
              </a:extLst>
            </p:cNvPr>
            <p:cNvCxnSpPr>
              <a:cxnSpLocks/>
            </p:cNvCxnSpPr>
            <p:nvPr/>
          </p:nvCxnSpPr>
          <p:spPr>
            <a:xfrm flipH="1" flipV="1">
              <a:off x="7804826" y="1711894"/>
              <a:ext cx="83359" cy="3170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49">
              <a:extLst>
                <a:ext uri="{FF2B5EF4-FFF2-40B4-BE49-F238E27FC236}">
                  <a16:creationId xmlns:a16="http://schemas.microsoft.com/office/drawing/2014/main" id="{25F6692C-4135-531B-CCD1-94906EBDEF78}"/>
                </a:ext>
              </a:extLst>
            </p:cNvPr>
            <p:cNvCxnSpPr>
              <a:cxnSpLocks/>
            </p:cNvCxnSpPr>
            <p:nvPr/>
          </p:nvCxnSpPr>
          <p:spPr>
            <a:xfrm flipH="1" flipV="1">
              <a:off x="7716799" y="1805353"/>
              <a:ext cx="57043" cy="2488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51">
              <a:extLst>
                <a:ext uri="{FF2B5EF4-FFF2-40B4-BE49-F238E27FC236}">
                  <a16:creationId xmlns:a16="http://schemas.microsoft.com/office/drawing/2014/main" id="{BCD14D38-CAA5-FA48-81CF-6A6F78BAAFB0}"/>
                </a:ext>
              </a:extLst>
            </p:cNvPr>
            <p:cNvCxnSpPr>
              <a:cxnSpLocks/>
            </p:cNvCxnSpPr>
            <p:nvPr/>
          </p:nvCxnSpPr>
          <p:spPr>
            <a:xfrm flipH="1" flipV="1">
              <a:off x="7043172" y="1973994"/>
              <a:ext cx="94004" cy="3180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Šipka: dolů 53">
            <a:extLst>
              <a:ext uri="{FF2B5EF4-FFF2-40B4-BE49-F238E27FC236}">
                <a16:creationId xmlns:a16="http://schemas.microsoft.com/office/drawing/2014/main" id="{BC5FE507-8969-F35B-D2E8-5B333848E8E8}"/>
              </a:ext>
            </a:extLst>
          </p:cNvPr>
          <p:cNvSpPr/>
          <p:nvPr/>
        </p:nvSpPr>
        <p:spPr>
          <a:xfrm rot="17632345">
            <a:off x="8116164" y="1733484"/>
            <a:ext cx="405756" cy="2408570"/>
          </a:xfrm>
          <a:prstGeom prst="downArrow">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bdélník: se zakulacenými rohy 16">
            <a:extLst>
              <a:ext uri="{FF2B5EF4-FFF2-40B4-BE49-F238E27FC236}">
                <a16:creationId xmlns:a16="http://schemas.microsoft.com/office/drawing/2014/main" id="{46D8BD2B-6CAD-6DE2-A7AD-5DED77160DD8}"/>
              </a:ext>
            </a:extLst>
          </p:cNvPr>
          <p:cNvSpPr/>
          <p:nvPr/>
        </p:nvSpPr>
        <p:spPr>
          <a:xfrm>
            <a:off x="5765460" y="2280681"/>
            <a:ext cx="2011680" cy="460150"/>
          </a:xfrm>
          <a:prstGeom prst="roundRect">
            <a:avLst>
              <a:gd name="adj" fmla="val 29488"/>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Simulation</a:t>
            </a:r>
            <a:r>
              <a:rPr lang="cs-CZ" dirty="0"/>
              <a:t> model</a:t>
            </a:r>
            <a:endParaRPr lang="en-US" dirty="0"/>
          </a:p>
        </p:txBody>
      </p:sp>
      <p:sp>
        <p:nvSpPr>
          <p:cNvPr id="35" name="Obdélník: se zakulacenými rohy 54">
            <a:extLst>
              <a:ext uri="{FF2B5EF4-FFF2-40B4-BE49-F238E27FC236}">
                <a16:creationId xmlns:a16="http://schemas.microsoft.com/office/drawing/2014/main" id="{0C5C5887-E1A2-0A13-AB46-4DBF0E1F1284}"/>
              </a:ext>
            </a:extLst>
          </p:cNvPr>
          <p:cNvSpPr/>
          <p:nvPr/>
        </p:nvSpPr>
        <p:spPr>
          <a:xfrm>
            <a:off x="6426493" y="4940030"/>
            <a:ext cx="2011680" cy="460150"/>
          </a:xfrm>
          <a:prstGeom prst="roundRect">
            <a:avLst/>
          </a:prstGeom>
          <a:solidFill>
            <a:srgbClr val="FFA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Graphics</a:t>
            </a:r>
            <a:endParaRPr lang="en-US" dirty="0"/>
          </a:p>
        </p:txBody>
      </p:sp>
      <p:sp>
        <p:nvSpPr>
          <p:cNvPr id="37" name="Title 1">
            <a:extLst>
              <a:ext uri="{FF2B5EF4-FFF2-40B4-BE49-F238E27FC236}">
                <a16:creationId xmlns:a16="http://schemas.microsoft.com/office/drawing/2014/main" id="{3D6CB644-D959-0AF0-42F3-4607B9B5E9CA}"/>
              </a:ext>
            </a:extLst>
          </p:cNvPr>
          <p:cNvSpPr txBox="1">
            <a:spLocks/>
          </p:cNvSpPr>
          <p:nvPr/>
        </p:nvSpPr>
        <p:spPr>
          <a:xfrm>
            <a:off x="4551952" y="146082"/>
            <a:ext cx="5385888" cy="1325563"/>
          </a:xfrm>
          <a:prstGeom prst="rect">
            <a:avLst/>
          </a:prstGeom>
          <a:effectLst>
            <a:glow rad="63500">
              <a:schemeClr val="accent1">
                <a:satMod val="175000"/>
                <a:alpha val="40000"/>
              </a:schemeClr>
            </a:glow>
          </a:effectLst>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rgbClr val="FF0000"/>
                </a:solidFill>
              </a:rPr>
              <a:t>Interactive </a:t>
            </a:r>
            <a:r>
              <a:rPr lang="cs-CZ" sz="4800" b="1" dirty="0">
                <a:solidFill>
                  <a:srgbClr val="FF0000"/>
                </a:solidFill>
              </a:rPr>
              <a:t>S</a:t>
            </a:r>
            <a:r>
              <a:rPr lang="en-US" sz="4800" b="1" dirty="0" err="1">
                <a:solidFill>
                  <a:srgbClr val="FF0000"/>
                </a:solidFill>
              </a:rPr>
              <a:t>imulation</a:t>
            </a:r>
            <a:r>
              <a:rPr lang="en-US" sz="4800" b="1" dirty="0">
                <a:solidFill>
                  <a:srgbClr val="FF0000"/>
                </a:solidFill>
              </a:rPr>
              <a:t> </a:t>
            </a:r>
            <a:br>
              <a:rPr lang="cs-CZ" sz="4800" b="1" dirty="0">
                <a:solidFill>
                  <a:srgbClr val="FF0000"/>
                </a:solidFill>
              </a:rPr>
            </a:br>
            <a:r>
              <a:rPr lang="cs-CZ" sz="4800" b="1" dirty="0">
                <a:solidFill>
                  <a:srgbClr val="FF0000"/>
                </a:solidFill>
              </a:rPr>
              <a:t>Digital </a:t>
            </a:r>
            <a:r>
              <a:rPr lang="cs-CZ" sz="4800" b="1" dirty="0" err="1">
                <a:solidFill>
                  <a:srgbClr val="FF0000"/>
                </a:solidFill>
              </a:rPr>
              <a:t>Textbooks</a:t>
            </a:r>
            <a:endParaRPr lang="en-US" sz="4800" b="1" dirty="0">
              <a:solidFill>
                <a:srgbClr val="FF0000"/>
              </a:solidFill>
            </a:endParaRPr>
          </a:p>
        </p:txBody>
      </p:sp>
    </p:spTree>
    <p:custDataLst>
      <p:tags r:id="rId1"/>
    </p:custDataLst>
    <p:extLst>
      <p:ext uri="{BB962C8B-B14F-4D97-AF65-F5344CB8AC3E}">
        <p14:creationId xmlns:p14="http://schemas.microsoft.com/office/powerpoint/2010/main" val="175864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remove" display="0">
                  <p:stCondLst>
                    <p:cond delay="indefinite"/>
                  </p:stCondLst>
                </p:cTn>
                <p:tgtEl>
                  <p:spTgt spid="2"/>
                </p:tgtEl>
              </p:cMediaNode>
            </p:video>
          </p:childTnLst>
        </p:cTn>
      </p:par>
    </p:tnLst>
    <p:bldLst>
      <p:bldP spid="33" grpId="0" animBg="1"/>
      <p:bldP spid="3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OJECT_VERSION" val="9.3"/>
  <p:tag name="ISPRING_PROJECT_FOLDER_UPDATED" val="1"/>
  <p:tag name="ISPRING_UUID" val="{D9C21EEB-3660-4EE9-8CD5-ED7ED53617B7}"/>
  <p:tag name="ISPRING_LMS_API_VERSION" val="SCORM 2004 (4th edition)"/>
  <p:tag name="ISPRING_ULTRA_SCORM_COURSE_ID" val="C6A28427-EF1E-4E99-8A81-652D551E369C"/>
  <p:tag name="ISPRING_CMI5_LAUNCH_METHOD" val="any window"/>
  <p:tag name="ISPRING_SCORM_RATE_SLIDES" val="1"/>
  <p:tag name="ISPRINGCLOUDFOLDERID" val="1"/>
  <p:tag name="ISPRINGONLINEFOLDERID" val="1"/>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no-video&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PASSING_SCORE" val="100.000000"/>
  <p:tag name="ISPRING_CURRENT_PLAYER_ID" val="universal-no-video"/>
  <p:tag name="ISPRING_RESOURCE_FOLDER" val="D:\KONFERENCE-KONGRESY\Olomouc 2022\prac Olomouc 2022\e-golem project\"/>
  <p:tag name="ISPRING_PRESENTATION_PATH" val="D:\KONFERENCE-KONGRESY\Olomouc 2022\prac Olomouc 2022\e-golem project.pptx"/>
  <p:tag name="ISPRING_PRESENTATION_COURSE_TITLE" val="1_Webové simulátory eng"/>
  <p:tag name="ISPRING_SCORM_ENDPOINT" val="&lt;endpoint&gt;&lt;enable&gt;0&lt;/enable&gt;&lt;lrs&gt;https://&lt;/lrs&gt;&lt;auth&gt;0&lt;/auth&gt;&lt;login&gt;&lt;/login&gt;&lt;password&gt;&lt;/password&gt;&lt;key&gt;&lt;/key&gt;&lt;name&gt;&lt;/name&gt;&lt;email&gt;&lt;/email&gt;&lt;/endpoint&gt;&#10;"/>
  <p:tag name="ISPRING_OUTPUT_FOLDER" val="[[&quot;\uFFFD\uFFFD8T{1EB80F1C-A64A-418D-9A9B-C03BD1BF879C}&quot;,&quot;D:\\KONFERENCE-KONGRESY\\Olomouc 2022&quot;]]"/>
  <p:tag name="ISPRING_ULTRA_SCORM_COURCE_TITLE" val="e-Golem project"/>
  <p:tag name="ISPRING_PRESENTATION_TITLE" val="e-Golem project"/>
  <p:tag name="FLASHSPRING_ZOOM_TAG" val="47"/>
  <p:tag name="ISPRING_PRESENTATION_INFO_2" val="&lt;?xml version=&quot;1.0&quot; encoding=&quot;UTF-8&quot; standalone=&quot;no&quot; ?&gt;&#10;&lt;presentation2&gt;&#10;&#10;  &lt;slides&gt;&#10;    &lt;slide id=&quot;{03640609-C9BE-4D18-B684-D8ED6A966FB7}&quot; pptId=&quot;275&quot;/&gt;&#10;    &lt;slide id=&quot;{EECB8CCE-62BD-42D8-8304-A061F11026DE}&quot; pptId=&quot;304&quot;/&gt;&#10;    &lt;slide id=&quot;{13F3D465-142F-4C0C-AECA-EE75AFEA7AFA}&quot; pptId=&quot;277&quot;/&gt;&#10;    &lt;slide id=&quot;{560B5CE7-4B72-4976-9F64-B75AB9ED7186}&quot; pptId=&quot;278&quot;/&gt;&#10;    &lt;slide id=&quot;{FEAB4D5C-B24A-465E-AC66-4EB560D001AC}&quot; pptId=&quot;322&quot;/&gt;&#10;    &lt;slide id=&quot;{6219CD8E-3958-4D03-A103-2ADAF40A2F75}&quot; pptId=&quot;318&quot;/&gt;&#10;    &lt;slide id=&quot;{7C496F60-69E5-4902-8D4B-AD4F1F285FB0}&quot; pptId=&quot;328&quot;/&gt;&#10;    &lt;slide id=&quot;{D4DC22F1-A7EE-48E6-93D9-486D15BBB97F}&quot; pptId=&quot;329&quot;/&gt;&#10;    &lt;slide id=&quot;{4B0225C1-85D6-4FE6-880C-C66474E955AD}&quot; pptId=&quot;326&quot;/&gt;&#10;    &lt;slide id=&quot;{70C11BDB-5B9D-4CAF-8157-28CCCB472C2C}&quot; pptId=&quot;282&quot;/&gt;&#10;    &lt;slide id=&quot;{9ACBF0BC-F57D-4163-85FC-D0906CC26C18}&quot; pptId=&quot;281&quot;/&gt;&#10;    &lt;slide id=&quot;{9FABE9FA-FE67-4F14-BF41-ED1191F7BEC9}&quot; pptId=&quot;296&quot;/&gt;&#10;    &lt;slide id=&quot;{3A102EB8-A03B-4329-A0DD-E37D2A6C3A23}&quot; pptId=&quot;291&quot;/&gt;&#10;    &lt;slide id=&quot;{70262C36-FC70-4B45-85F7-1E549FE0E147}&quot; pptId=&quot;321&quot;/&gt;&#10;    &lt;slide id=&quot;{61CDB6AA-1AE9-46A5-89E4-5BB016B9F7ED}&quot; pptId=&quot;292&quot;/&gt;&#10;    &lt;slide id=&quot;{B8429B05-9D23-4452-8F72-ABB353E6EB28}&quot; pptId=&quot;293&quot;/&gt;&#10;    &lt;slide id=&quot;{A97CA0D4-AB90-4675-AD0D-3907351B3E22}&quot; pptId=&quot;294&quot;/&gt;&#10;    &lt;slide id=&quot;{59CDAC45-6496-45D8-A637-27BC555D5159}&quot; pptId=&quot;299&quot;/&gt;&#10;    &lt;slide id=&quot;{9A9FC0BB-B249-4E8B-A0B6-C4B3B57F9A4E}&quot; pptId=&quot;300&quot;/&gt;&#10;    &lt;slide id=&quot;{9D420B34-34EF-4BF8-BEB9-D3FCFAD0B4E8}&quot; pptId=&quot;331&quot;/&gt;&#10;    &lt;slide id=&quot;{A76AD9F9-AFD6-4E68-8989-FC3461F8B5D1}&quot; pptId=&quot;332&quot;/&gt;&#10;    &lt;slide id=&quot;{2767191B-F92E-4572-824D-4B3033525BF8}&quot; pptId=&quot;334&quot;/&gt;&#10;    &lt;slide id=&quot;{BBACCB9C-9C4E-4291-BF9F-A57865E81D2D}&quot; pptId=&quot;333&quot;/&gt;&#10;    &lt;slide id=&quot;{0CD53BCF-5962-44A8-8762-AC6E8EC02126}&quot; pptId=&quot;320&quot;/&gt;&#10;    &lt;slide id=&quot;{D3590778-D858-4600-BF5B-B0ACA676244D}&quot; pptId=&quot;280&quot;/&gt;&#10;  &lt;/slides&gt;&#10;&#10;  &lt;narration&gt;&#10;    &lt;audioTracks&gt;&#10;      &lt;audioTrack muted=&quot;false&quot; name=&quot;Audio 4&quot; resource=&quot;4692efaa&quot; slideId=&quot;{6219CD8E-3958-4D03-A103-2ADAF40A2F75}&quot; startTime=&quot;0&quot; volume=&quot;1&quot;&gt;&#10;        &lt;audio channels=&quot;1&quot; format=&quot;s16&quot; sampleRate=&quot;44100&quot;/&gt;&#10;      &lt;/audioTrack&gt;&#10;      &lt;audioTrack muted=&quot;false&quot; name=&quot;Audio 12&quot; resource=&quot;8e95c924&quot; slideId=&quot;{3A102EB8-A03B-4329-A0DD-E37D2A6C3A23}&quot; startTime=&quot;0&quot; volume=&quot;1&quot;&gt;&#10;        &lt;audio channels=&quot;1&quot; format=&quot;s16&quot; sampleRate=&quot;44100&quot;/&gt;&#10;      &lt;/audioTrack&gt;&#10;      &lt;audioTrack muted=&quot;false&quot; name=&quot;Audio 14&quot; resource=&quot;e5f4f8e7&quot; slideId=&quot;{70262C36-FC70-4B45-85F7-1E549FE0E147}&quot; startTime=&quot;0&quot; volume=&quot;1&quot;&gt;&#10;        &lt;audio channels=&quot;1&quot; format=&quot;s16&quot; sampleRate=&quot;44100&quot;/&gt;&#10;      &lt;/audioTrack&gt;&#10;      &lt;audioTrack muted=&quot;false&quot; name=&quot;Audio 15&quot; resource=&quot;6e7a1443&quot; slideId=&quot;{61CDB6AA-1AE9-46A5-89E4-5BB016B9F7ED}&quot; startTime=&quot;0&quot; volume=&quot;1&quot;&gt;&#10;        &lt;audio channels=&quot;1&quot; format=&quot;s16&quot; sampleRate=&quot;44100&quot;/&gt;&#10;      &lt;/audioTrack&gt;&#10;      &lt;audioTrack muted=&quot;false&quot; name=&quot;Audio 16&quot; resource=&quot;1d72496c&quot; slideId=&quot;{B8429B05-9D23-4452-8F72-ABB353E6EB28}&quot; startTime=&quot;0&quot; volume=&quot;1&quot;&gt;&#10;        &lt;audio channels=&quot;1&quot; format=&quot;s16&quot; sampleRate=&quot;44100&quot;/&gt;&#10;      &lt;/audioTrack&gt;&#10;      &lt;audioTrack muted=&quot;false&quot; name=&quot;Audio 17&quot; resource=&quot;89beecfb&quot; slideId=&quot;{A97CA0D4-AB90-4675-AD0D-3907351B3E22}&quot; startTime=&quot;0&quot; volume=&quot;1&quot;&gt;&#10;        &lt;audio channels=&quot;1&quot; format=&quot;s16&quot; sampleRate=&quot;44100&quot;/&gt;&#10;      &lt;/audioTrack&gt;&#10;      &lt;audioTrack muted=&quot;false&quot; name=&quot;Audio 18&quot; resource=&quot;5e034bbc&quot; slideId=&quot;{59CDAC45-6496-45D8-A637-27BC555D5159}&quot; startTime=&quot;0&quot; volume=&quot;1&quot;&gt;&#10;        &lt;audio channels=&quot;1&quot; format=&quot;s16&quot; sampleRate=&quot;44100&quot;/&gt;&#10;      &lt;/audioTrack&gt;&#10;      &lt;audioTrack muted=&quot;false&quot; name=&quot;Audio 19&quot; resource=&quot;3dd2a6d8&quot; slideId=&quot;{9A9FC0BB-B249-4E8B-A0B6-C4B3B57F9A4E}&quot; startTime=&quot;0&quot; volume=&quot;1&quot;&gt;&#10;        &lt;audio channels=&quot;1&quot; format=&quot;s16&quot; sampleRate=&quot;44100&quot;/&gt;&#10;      &lt;/audioTrack&gt;&#10;      &lt;audioTrack muted=&quot;false&quot; name=&quot;Audio 26&quot; resource=&quot;61c6b570&quot; slideId=&quot;{9FABE9FA-FE67-4F14-BF41-ED1191F7BEC9}&quot; startTime=&quot;0&quot; volume=&quot;1&quot;&gt;&#10;        &lt;audio channels=&quot;1&quot; format=&quot;s16&quot; sampleRate=&quot;44100&quot;/&gt;&#10;      &lt;/audioTrack&gt;&#10;      &lt;audioTrack muted=&quot;false&quot; name=&quot;Audio 28&quot; resource=&quot;8c362b01&quot; slideId=&quot;{FEAB4D5C-B24A-465E-AC66-4EB560D001AC}&quot; startTime=&quot;0&quot; volume=&quot;1&quot;&gt;&#10;        &lt;audio channels=&quot;1&quot; format=&quot;s16&quot; sampleRate=&quot;44100&quot;/&gt;&#10;      &lt;/audioTrack&gt;&#10;      &lt;audioTrack muted=&quot;false&quot; name=&quot;Audio 33&quot; resource=&quot;cac57a68&quot; slideId=&quot;{7C496F60-69E5-4902-8D4B-AD4F1F285FB0}&quot; startTime=&quot;0&quot; volume=&quot;1&quot;&gt;&#10;        &lt;audio channels=&quot;1&quot; format=&quot;s16&quot; sampleRate=&quot;44100&quot;/&gt;&#10;      &lt;/audioTrack&gt;&#10;      &lt;audioTrack muted=&quot;false&quot; name=&quot;Audio 36&quot; resource=&quot;c86b2a28&quot; slideId=&quot;{EECB8CCE-62BD-42D8-8304-A061F11026DE}&quot; startTime=&quot;0&quot; volume=&quot;1&quot;&gt;&#10;        &lt;audio channels=&quot;1&quot; format=&quot;s16&quot; sampleRate=&quot;44100&quot;/&gt;&#10;      &lt;/audioTrack&gt;&#10;      &lt;audioTrack muted=&quot;false&quot; name=&quot;Audio 37&quot; resource=&quot;e7a91f37&quot; slideId=&quot;{13F3D465-142F-4C0C-AECA-EE75AFEA7AFA}&quot; startTime=&quot;9985&quot; stepIndex=&quot;0&quot; volume=&quot;1&quot;&gt;&#10;        &lt;audio channels=&quot;1&quot; format=&quot;s16&quot; sampleRate=&quot;44100&quot;/&gt;&#10;      &lt;/audioTrack&gt;&#10;      &lt;audioTrack muted=&quot;false&quot; name=&quot;Audio 38&quot; resource=&quot;94e56be8&quot; slideId=&quot;{13F3D465-142F-4C0C-AECA-EE75AFEA7AFA}&quot; startTime=&quot;0&quot; volume=&quot;1&quot;&gt;&#10;        &lt;audio channels=&quot;1&quot; format=&quot;s16&quot; sampleRate=&quot;44100&quot;/&gt;&#10;      &lt;/audioTrack&gt;&#10;      &lt;audioTrack muted=&quot;false&quot; name=&quot;Audio 39&quot; resource=&quot;f60205d2&quot; slideId=&quot;{560B5CE7-4B72-4976-9F64-B75AB9ED7186}&quot; startTime=&quot;0&quot; volume=&quot;1&quot;&gt;&#10;        &lt;audio channels=&quot;1&quot; format=&quot;s16&quot; sampleRate=&quot;44100&quot;/&gt;&#10;      &lt;/audioTrack&gt;&#10;      &lt;audioTrack muted=&quot;false&quot; name=&quot;Audio 41&quot; resource=&quot;4b0908d1&quot; slideId=&quot;{D4DC22F1-A7EE-48E6-93D9-486D15BBB97F}&quot; startTime=&quot;1&quot; volume=&quot;1&quot;&gt;&#10;        &lt;audio channels=&quot;1&quot; format=&quot;s16&quot; sampleRate=&quot;44100&quot;/&gt;&#10;      &lt;/audioTrack&gt;&#10;      &lt;audioTrack muted=&quot;false&quot; name=&quot;Audio 42&quot; resource=&quot;dc39cd86&quot; slideId=&quot;{4B0225C1-85D6-4FE6-880C-C66474E955AD}&quot; startTime=&quot;0&quot; volume=&quot;1&quot;&gt;&#10;        &lt;audio channels=&quot;1&quot; format=&quot;s16&quot; sampleRate=&quot;44100&quot;/&gt;&#10;      &lt;/audioTrack&gt;&#10;      &lt;audioTrack muted=&quot;false&quot; name=&quot;Audio 49&quot; resource=&quot;213daa35&quot; slideId=&quot;{70C11BDB-5B9D-4CAF-8157-28CCCB472C2C}&quot; startTime=&quot;0&quot; volume=&quot;1&quot;&gt;&#10;        &lt;audio channels=&quot;1&quot; format=&quot;s16&quot; sampleRate=&quot;44100&quot;/&gt;&#10;      &lt;/audioTrack&gt;&#10;      &lt;audioTrack muted=&quot;false&quot; name=&quot;Audio 51&quot; resource=&quot;ed2b2bb1&quot; slideId=&quot;{9ACBF0BC-F57D-4163-85FC-D0906CC26C18}&quot; startTime=&quot;0&quot; volume=&quot;1&quot;&gt;&#10;        &lt;audio channels=&quot;1&quot; format=&quot;s16&quot; sampleRate=&quot;44100&quot;/&gt;&#10;      &lt;/audioTrack&gt;&#10;      &lt;audioTrack muted=&quot;false&quot; name=&quot;Audio 57&quot; resource=&quot;4e5a7aba&quot; slideId=&quot;{9D420B34-34EF-4BF8-BEB9-D3FCFAD0B4E8}&quot; startTime=&quot;0&quot; stepIndex=&quot;0&quot; volume=&quot;1&quot;&gt;&#10;        &lt;audio channels=&quot;1&quot; format=&quot;s16&quot; sampleRate=&quot;44100&quot;/&gt;&#10;      &lt;/audioTrack&gt;&#10;      &lt;audioTrack muted=&quot;false&quot; name=&quot;Audio 88&quot; resource=&quot;956bd147&quot; slideId=&quot;{A76AD9F9-AFD6-4E68-8989-FC3461F8B5D1}&quot; startTime=&quot;0&quot; stepIndex=&quot;0&quot; volume=&quot;1&quot;&gt;&#10;        &lt;audio channels=&quot;1&quot; format=&quot;s16&quot; sampleRate=&quot;44100&quot;/&gt;&#10;      &lt;/audioTrack&gt;&#10;      &lt;audioTrack muted=&quot;false&quot; name=&quot;Audio 92&quot; resource=&quot;a8f0d985&quot; slideId=&quot;{2767191B-F92E-4572-824D-4B3033525BF8}&quot; startTime=&quot;0&quot; volume=&quot;1&quot;&gt;&#10;        &lt;audio channels=&quot;1&quot; format=&quot;s16&quot; sampleRate=&quot;44100&quot;/&gt;&#10;      &lt;/audioTrack&gt;&#10;      &lt;audioTrack muted=&quot;false&quot; name=&quot;Audio 93&quot; resource=&quot;4b915d10&quot; slideId=&quot;{0CD53BCF-5962-44A8-8762-AC6E8EC02126}&quot; startTime=&quot;0&quot; volume=&quot;1&quot;&gt;&#10;        &lt;audio channels=&quot;1&quot; format=&quot;s16&quot; sampleRate=&quot;44100&quot;/&gt;&#10;      &lt;/audioTrack&gt;&#10;      &lt;audioTrack muted=&quot;false&quot; name=&quot;Audio 94&quot; resource=&quot;1009f541&quot; slideId=&quot;{0CD53BCF-5962-44A8-8762-AC6E8EC02126}&quot; startTime=&quot;262&quot; volume=&quot;1&quot;&gt;&#10;        &lt;audio channels=&quot;1&quot; format=&quot;s16&quot; sampleRate=&quot;44100&quot;/&gt;&#10;      &lt;/audioTrack&gt;&#10;      &lt;audioTrack muted=&quot;false&quot; name=&quot;Audio 95&quot; resource=&quot;0da7b12f&quot; slideId=&quot;{D3590778-D858-4600-BF5B-B0ACA676244D}&quot; startTime=&quot;0&quot; volume=&quot;1&quot;&gt;&#10;        &lt;audio channels=&quot;1&quot; format=&quot;s16&quot; sampleRate=&quot;44100&quot;/&gt;&#10;      &lt;/audioTrack&gt;&#10;      &lt;audioTrack muted=&quot;false&quot; name=&quot;Audio 98&quot; resource=&quot;ccccc941&quot; slideId=&quot;{BBACCB9C-9C4E-4291-BF9F-A57865E81D2D}&quot; startTime=&quot;0&quot; volume=&quot;1&quot;&gt;&#10;        &lt;audio channels=&quot;1&quot; format=&quot;s16&quot; sampleRate=&quot;44100&quot;/&gt;&#10;      &lt;/audioTrack&gt;&#10;      &lt;audioTrack muted=&quot;false&quot; name=&quot;Audio 99&quot; resource=&quot;268c3f1b&quot; slideId=&quot;{03640609-C9BE-4D18-B684-D8ED6A966FB7}&quot; startTime=&quot;0&quot; volume=&quot;1&quot;&gt;&#10;        &lt;audio channels=&quot;1&quot; format=&quot;s16&quot; sampleRate=&quot;44100&quot;/&gt;&#10;      &lt;/audioTrack&gt;&#10;    &lt;/audioTracks&gt;&#10;    &lt;videoTracks/&gt;&#10;  &lt;/narration&gt;&#10;&#10;&lt;/presentation2&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6329C0D8-C644-4239-B425-528640128EAC}:326"/>
  <p:tag name="ISPRING_CUSTOM_TIMING_USED" val="1"/>
  <p:tag name="TIMING" val="|20.918|9.859|3.749"/>
  <p:tag name="GENSWF_ADVANCE_TIME" val="45.085"/>
  <p:tag name="ISPRING_SLIDE_ID_2" val="{4B0225C1-85D6-4FE6-880C-C66474E955AD}"/>
</p:tagLst>
</file>

<file path=ppt/tags/tag11.xml><?xml version="1.0" encoding="utf-8"?>
<p:tagLst xmlns:a="http://schemas.openxmlformats.org/drawingml/2006/main" xmlns:r="http://schemas.openxmlformats.org/officeDocument/2006/relationships" xmlns:p="http://schemas.openxmlformats.org/presentationml/2006/main">
  <p:tag name="GENSWF_SLIDE_UID" val="{FEF1675F-972D-4F0B-B32B-D39796CF0227}:282"/>
  <p:tag name="ISPRING_CUSTOM_TIMING_USED" val="1"/>
  <p:tag name="GENSWF_ADVANCE_TIME" val="75.167"/>
  <p:tag name="TIMING" val="|7.029|13.972|4.227|24.199|15.401"/>
  <p:tag name="ISPRING_SLIDE_ID_2" val="{70C11BDB-5B9D-4CAF-8157-28CCCB472C2C}"/>
</p:tagLst>
</file>

<file path=ppt/tags/tag12.xml><?xml version="1.0" encoding="utf-8"?>
<p:tagLst xmlns:a="http://schemas.openxmlformats.org/drawingml/2006/main" xmlns:r="http://schemas.openxmlformats.org/officeDocument/2006/relationships" xmlns:p="http://schemas.openxmlformats.org/presentationml/2006/main">
  <p:tag name="GENSWF_SLIDE_UID" val="{E263676E-9AFC-4BD9-8763-0C35B7876613}:281"/>
  <p:tag name="ISPRING_CUSTOM_TIMING_USED" val="1"/>
  <p:tag name="GENSWF_ADVANCE_TIME" val="34.594"/>
  <p:tag name="TIMING" val="|21.159"/>
  <p:tag name="ISPRING_SLIDE_ID_2" val="{9ACBF0BC-F57D-4163-85FC-D0906CC26C18}"/>
</p:tagLst>
</file>

<file path=ppt/tags/tag13.xml><?xml version="1.0" encoding="utf-8"?>
<p:tagLst xmlns:a="http://schemas.openxmlformats.org/drawingml/2006/main" xmlns:r="http://schemas.openxmlformats.org/officeDocument/2006/relationships" xmlns:p="http://schemas.openxmlformats.org/presentationml/2006/main">
  <p:tag name="GENSWF_SLIDE_UID" val="{8FA8410D-C703-4100-A89E-D52BF45CDA5E}:296"/>
  <p:tag name="ISPRING_CUSTOM_TIMING_USED" val="1"/>
  <p:tag name="GENSWF_ADVANCE_TIME" val="92.085"/>
  <p:tag name="TIMING" val="|3.182|16.667|7.28|18.233|37.867"/>
  <p:tag name="ISPRING_SLIDE_ID_2" val="{9FABE9FA-FE67-4F14-BF41-ED1191F7BEC9}"/>
</p:tagLst>
</file>

<file path=ppt/tags/tag14.xml><?xml version="1.0" encoding="utf-8"?>
<p:tagLst xmlns:a="http://schemas.openxmlformats.org/drawingml/2006/main" xmlns:r="http://schemas.openxmlformats.org/officeDocument/2006/relationships" xmlns:p="http://schemas.openxmlformats.org/presentationml/2006/main">
  <p:tag name="GENSWF_SLIDE_UID" val="{6FAA295E-2E04-47E2-9ED2-16A63ADA53CA}:291"/>
  <p:tag name="ISPRING_CUSTOM_TIMING_USED" val="1"/>
  <p:tag name="GENSWF_ADVANCE_TIME" val="127.028"/>
  <p:tag name="TIMING" val="|3.891|9.577|6.928|32.587|13.878|7.562|9.303|26.061"/>
  <p:tag name="ISPRING_SLIDE_ID_2" val="{3A102EB8-A03B-4329-A0DD-E37D2A6C3A23}"/>
</p:tagLst>
</file>

<file path=ppt/tags/tag15.xml><?xml version="1.0" encoding="utf-8"?>
<p:tagLst xmlns:a="http://schemas.openxmlformats.org/drawingml/2006/main" xmlns:r="http://schemas.openxmlformats.org/officeDocument/2006/relationships" xmlns:p="http://schemas.openxmlformats.org/presentationml/2006/main">
  <p:tag name="GENSWF_SLIDE_UID" val="{1ADBC2EE-3A78-413D-9789-3B6D51B78118}:321"/>
  <p:tag name="ISPRING_CUSTOM_TIMING_USED" val="1"/>
  <p:tag name="GENSWF_ADVANCE_TIME" val="113.756"/>
  <p:tag name="TIMING" val="|0.546|4.276|14.716|9.035|17.88|20.635|13.089|11.746|10.683"/>
  <p:tag name="ISPRING_SLIDE_ID_2" val="{70262C36-FC70-4B45-85F7-1E549FE0E147}"/>
</p:tagLst>
</file>

<file path=ppt/tags/tag16.xml><?xml version="1.0" encoding="utf-8"?>
<p:tagLst xmlns:a="http://schemas.openxmlformats.org/drawingml/2006/main" xmlns:r="http://schemas.openxmlformats.org/officeDocument/2006/relationships" xmlns:p="http://schemas.openxmlformats.org/presentationml/2006/main">
  <p:tag name="GENSWF_SLIDE_UID" val="{40C605FE-3AA5-4DE8-B626-C07726DFC5F9}:292"/>
  <p:tag name="ISPRING_CUSTOM_TIMING_USED" val="1"/>
  <p:tag name="GENSWF_ADVANCE_TIME" val="13.058"/>
  <p:tag name="TIMING" val="|9.067"/>
  <p:tag name="ISPRING_SLIDE_ID_2" val="{61CDB6AA-1AE9-46A5-89E4-5BB016B9F7ED}"/>
</p:tagLst>
</file>

<file path=ppt/tags/tag17.xml><?xml version="1.0" encoding="utf-8"?>
<p:tagLst xmlns:a="http://schemas.openxmlformats.org/drawingml/2006/main" xmlns:r="http://schemas.openxmlformats.org/officeDocument/2006/relationships" xmlns:p="http://schemas.openxmlformats.org/presentationml/2006/main">
  <p:tag name="GENSWF_SLIDE_UID" val="{E8A36BF7-A141-4D8E-A550-04262EAE9367}:293"/>
  <p:tag name="ISPRING_CUSTOM_TIMING_USED" val="1"/>
  <p:tag name="GENSWF_ADVANCE_TIME" val="16.948"/>
  <p:tag name="TIMING" val="|3.24"/>
  <p:tag name="ISPRING_SLIDE_ID_2" val="{B8429B05-9D23-4452-8F72-ABB353E6EB28}"/>
</p:tagLst>
</file>

<file path=ppt/tags/tag18.xml><?xml version="1.0" encoding="utf-8"?>
<p:tagLst xmlns:a="http://schemas.openxmlformats.org/drawingml/2006/main" xmlns:r="http://schemas.openxmlformats.org/officeDocument/2006/relationships" xmlns:p="http://schemas.openxmlformats.org/presentationml/2006/main">
  <p:tag name="GENSWF_SLIDE_UID" val="{87F8FE2E-3296-48CD-B88E-941582431F78}:294"/>
  <p:tag name="ISPRING_CUSTOM_TIMING_USED" val="1"/>
  <p:tag name="GENSWF_ADVANCE_TIME" val="36.632"/>
  <p:tag name="TIMING" val="|3.831"/>
  <p:tag name="ISPRING_SLIDE_ID_2" val="{A97CA0D4-AB90-4675-AD0D-3907351B3E22}"/>
</p:tagLst>
</file>

<file path=ppt/tags/tag19.xml><?xml version="1.0" encoding="utf-8"?>
<p:tagLst xmlns:a="http://schemas.openxmlformats.org/drawingml/2006/main" xmlns:r="http://schemas.openxmlformats.org/officeDocument/2006/relationships" xmlns:p="http://schemas.openxmlformats.org/presentationml/2006/main">
  <p:tag name="GENSWF_SLIDE_UID" val="{4D94DFE5-7637-48AD-905F-E796228A08E2}:299"/>
  <p:tag name="ISPRING_CUSTOM_TIMING_USED" val="1"/>
  <p:tag name="GENSWF_ADVANCE_TIME" val="36.959"/>
  <p:tag name="TIMING" val="|3.593"/>
  <p:tag name="ISPRING_SLIDE_ID_2" val="{59CDAC45-6496-45D8-A637-27BC555D5159}"/>
</p:tagLst>
</file>

<file path=ppt/tags/tag2.xml><?xml version="1.0" encoding="utf-8"?>
<p:tagLst xmlns:a="http://schemas.openxmlformats.org/drawingml/2006/main" xmlns:r="http://schemas.openxmlformats.org/officeDocument/2006/relationships" xmlns:p="http://schemas.openxmlformats.org/presentationml/2006/main">
  <p:tag name="GENSWF_SLIDE_UID" val="{238ADEAB-735F-4CFA-AF67-1840191EFE01}:275"/>
  <p:tag name="ISPRING_CUSTOM_TIMING_USED" val="1"/>
  <p:tag name="ISPRING_SLIDE_ID_2" val="{03640609-C9BE-4D18-B684-D8ED6A966FB7}"/>
  <p:tag name="GENSWF_ADVANCE_TIME" val="29.268"/>
</p:tagLst>
</file>

<file path=ppt/tags/tag20.xml><?xml version="1.0" encoding="utf-8"?>
<p:tagLst xmlns:a="http://schemas.openxmlformats.org/drawingml/2006/main" xmlns:r="http://schemas.openxmlformats.org/officeDocument/2006/relationships" xmlns:p="http://schemas.openxmlformats.org/presentationml/2006/main">
  <p:tag name="GENSWF_SLIDE_UID" val="{9DCC2E12-618D-4EA1-8FE5-BF687AB692CD}:300"/>
  <p:tag name="ISPRING_CUSTOM_TIMING_USED" val="1"/>
  <p:tag name="TIMING" val="|3.735"/>
  <p:tag name="GENSWF_ADVANCE_TIME" val="21.140"/>
  <p:tag name="ISPRING_SLIDE_ID_2" val="{9A9FC0BB-B249-4E8B-A0B6-C4B3B57F9A4E}"/>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91E2ABE5-E465-407C-BD57-69067DFD64D7}:331"/>
  <p:tag name="GENSWF_ADVANCE_TIME" val="37.761"/>
  <p:tag name="TIMING" val="|21.427"/>
  <p:tag name="ISPRING_SLIDE_ID_2" val="{9D420B34-34EF-4BF8-BEB9-D3FCFAD0B4E8}"/>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90C714A9-F830-4F2A-80DD-8CA8CC232653}:334"/>
  <p:tag name="GENSWF_ADVANCE_TIME" val="28.184"/>
  <p:tag name="ISPRING_SLIDE_ID_2" val="{2767191B-F92E-4572-824D-4B3033525BF8}"/>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9E79BC5-7952-4EF3-A9E6-F3DC3DBA77DC}:333"/>
  <p:tag name="GENSWF_ADVANCE_TIME" val="32.507"/>
  <p:tag name="TIMING" val="|11.35"/>
  <p:tag name="ISPRING_SLIDE_ID_2" val="{BBACCB9C-9C4E-4291-BF9F-A57865E81D2D}"/>
</p:tagLst>
</file>

<file path=ppt/tags/tag24.xml><?xml version="1.0" encoding="utf-8"?>
<p:tagLst xmlns:a="http://schemas.openxmlformats.org/drawingml/2006/main" xmlns:r="http://schemas.openxmlformats.org/officeDocument/2006/relationships" xmlns:p="http://schemas.openxmlformats.org/presentationml/2006/main">
  <p:tag name="GENSWF_SLIDE_UID" val="{7000D7FC-7779-4E99-8EAE-2806FA6BE785}:320"/>
  <p:tag name="ISPRING_CUSTOM_TIMING_USED" val="1"/>
  <p:tag name="GENSWF_ADVANCE_TIME" val="25.049"/>
  <p:tag name="ISPRING_SLIDE_ID_2" val="{0CD53BCF-5962-44A8-8762-AC6E8EC02126}"/>
</p:tagLst>
</file>

<file path=ppt/tags/tag25.xml><?xml version="1.0" encoding="utf-8"?>
<p:tagLst xmlns:a="http://schemas.openxmlformats.org/drawingml/2006/main" xmlns:r="http://schemas.openxmlformats.org/officeDocument/2006/relationships" xmlns:p="http://schemas.openxmlformats.org/presentationml/2006/main">
  <p:tag name="GENSWF_SLIDE_UID" val="{620A7DE3-4B42-4E46-8AB9-8EC2185707C9}:280"/>
  <p:tag name="ISPRING_CUSTOM_TIMING_USED" val="1"/>
  <p:tag name="GENSWF_ADVANCE_TIME" val="20.651"/>
  <p:tag name="ISPRING_SLIDE_ID_2" val="{D3590778-D858-4600-BF5B-B0ACA676244D}"/>
</p:tagLst>
</file>

<file path=ppt/tags/tag3.xml><?xml version="1.0" encoding="utf-8"?>
<p:tagLst xmlns:a="http://schemas.openxmlformats.org/drawingml/2006/main" xmlns:r="http://schemas.openxmlformats.org/officeDocument/2006/relationships" xmlns:p="http://schemas.openxmlformats.org/presentationml/2006/main">
  <p:tag name="GENSWF_SLIDE_UID" val="{38E6DC65-2D08-4D5C-9E20-7A4E789C5F6A}:304"/>
  <p:tag name="ISPRING_CUSTOM_TIMING_USED" val="1"/>
  <p:tag name="GENSWF_ADVANCE_TIME" val="32.763"/>
  <p:tag name="TIMING" val="|5.975|12.097|10.57"/>
  <p:tag name="ISPRING_SLIDE_ID_2" val="{EECB8CCE-62BD-42D8-8304-A061F11026DE}"/>
</p:tagLst>
</file>

<file path=ppt/tags/tag4.xml><?xml version="1.0" encoding="utf-8"?>
<p:tagLst xmlns:a="http://schemas.openxmlformats.org/drawingml/2006/main" xmlns:r="http://schemas.openxmlformats.org/officeDocument/2006/relationships" xmlns:p="http://schemas.openxmlformats.org/presentationml/2006/main">
  <p:tag name="GENSWF_SLIDE_UID" val="{5B16003D-863E-42C1-B7F5-AD396FD7F241}:277"/>
  <p:tag name="ISPRING_CUSTOM_TIMING_USED" val="1"/>
  <p:tag name="GENSWF_ADVANCE_TIME" val="10.187"/>
  <p:tag name="ISPRING_SLIDE_ID_2" val="{13F3D465-142F-4C0C-AECA-EE75AFEA7AFA}"/>
</p:tagLst>
</file>

<file path=ppt/tags/tag5.xml><?xml version="1.0" encoding="utf-8"?>
<p:tagLst xmlns:a="http://schemas.openxmlformats.org/drawingml/2006/main" xmlns:r="http://schemas.openxmlformats.org/officeDocument/2006/relationships" xmlns:p="http://schemas.openxmlformats.org/presentationml/2006/main">
  <p:tag name="GENSWF_SLIDE_UID" val="{D44008EE-6632-48D0-85B1-0F5B26671DE2}:278"/>
  <p:tag name="ISPRING_CUSTOM_TIMING_USED" val="1"/>
  <p:tag name="GENSWF_ADVANCE_TIME" val="34.307"/>
  <p:tag name="ISPRING_SLIDE_ID_2" val="{560B5CE7-4B72-4976-9F64-B75AB9ED7186}"/>
</p:tagLst>
</file>

<file path=ppt/tags/tag6.xml><?xml version="1.0" encoding="utf-8"?>
<p:tagLst xmlns:a="http://schemas.openxmlformats.org/drawingml/2006/main" xmlns:r="http://schemas.openxmlformats.org/officeDocument/2006/relationships" xmlns:p="http://schemas.openxmlformats.org/presentationml/2006/main">
  <p:tag name="GENSWF_SLIDE_UID" val="{339BD3EF-8452-469C-BC7F-2345F515A12E}:322"/>
  <p:tag name="ISPRING_CUSTOM_TIMING_USED" val="1"/>
  <p:tag name="GENSWF_ADVANCE_TIME" val="34.288"/>
  <p:tag name="ISPRING_SLIDE_ID_2" val="{FEAB4D5C-B24A-465E-AC66-4EB560D001AC}"/>
</p:tagLst>
</file>

<file path=ppt/tags/tag7.xml><?xml version="1.0" encoding="utf-8"?>
<p:tagLst xmlns:a="http://schemas.openxmlformats.org/drawingml/2006/main" xmlns:r="http://schemas.openxmlformats.org/officeDocument/2006/relationships" xmlns:p="http://schemas.openxmlformats.org/presentationml/2006/main">
  <p:tag name="GENSWF_SLIDE_UID" val="{2412C019-3563-4677-A87A-39BE88EABD47}:318"/>
  <p:tag name="ISPRING_CUSTOM_TIMING_USED" val="1"/>
  <p:tag name="GENSWF_ADVANCE_TIME" val="20.378"/>
  <p:tag name="TIMING" val="|4.954"/>
  <p:tag name="ISPRING_SLIDE_ID_2" val="{6219CD8E-3958-4D03-A103-2ADAF40A2F75}"/>
</p:tagLst>
</file>

<file path=ppt/tags/tag8.xml><?xml version="1.0" encoding="utf-8"?>
<p:tagLst xmlns:a="http://schemas.openxmlformats.org/drawingml/2006/main" xmlns:r="http://schemas.openxmlformats.org/officeDocument/2006/relationships" xmlns:p="http://schemas.openxmlformats.org/presentationml/2006/main">
  <p:tag name="GENSWF_SLIDE_UID" val="{4AFA56DF-9543-413E-938A-0B2F98597B3F}:328"/>
  <p:tag name="ISPRING_CUSTOM_TIMING_USED" val="1"/>
  <p:tag name="GENSWF_ADVANCE_TIME" val="101.510"/>
  <p:tag name="TIMING" val="|18.551|6.613"/>
  <p:tag name="ISPRING_SLIDE_ID_2" val="{7C496F60-69E5-4902-8D4B-AD4F1F285FB0}"/>
</p:tagLst>
</file>

<file path=ppt/tags/tag9.xml><?xml version="1.0" encoding="utf-8"?>
<p:tagLst xmlns:a="http://schemas.openxmlformats.org/drawingml/2006/main" xmlns:r="http://schemas.openxmlformats.org/officeDocument/2006/relationships" xmlns:p="http://schemas.openxmlformats.org/presentationml/2006/main">
  <p:tag name="GENSWF_SLIDE_UID" val="{C9BE73CB-3B95-4B31-83AA-A9E99B89321D}:329"/>
  <p:tag name="ISPRING_CUSTOM_TIMING_USED" val="1"/>
  <p:tag name="GENSWF_ADVANCE_TIME" val="14.924"/>
  <p:tag name="ISPRING_SLIDE_ID_2" val="{D4DC22F1-A7EE-48E6-93D9-486D15BBB97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7490</TotalTime>
  <Words>2332</Words>
  <Application>Microsoft Office PowerPoint</Application>
  <PresentationFormat>Širokoúhlá obrazovka</PresentationFormat>
  <Paragraphs>264</Paragraphs>
  <Slides>24</Slides>
  <Notes>24</Notes>
  <HiddenSlides>0</HiddenSlides>
  <MMClips>6</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24</vt:i4>
      </vt:variant>
    </vt:vector>
  </HeadingPairs>
  <TitlesOfParts>
    <vt:vector size="29" baseType="lpstr">
      <vt:lpstr>Arial</vt:lpstr>
      <vt:lpstr>Calibri</vt:lpstr>
      <vt:lpstr>Calibri Light</vt:lpstr>
      <vt:lpstr>Times New Roman</vt:lpstr>
      <vt:lpstr>Office Theme</vt:lpstr>
      <vt:lpstr>E-Golem and Bodylight project   Web Simulators – new kind of digital textbooks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How to create Interactive Simulation Texbooks?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Key - Creative Connections of Professionals</vt:lpstr>
      <vt:lpstr>eGolem project based on:</vt:lpstr>
      <vt:lpstr>https://egolem.online/</vt:lpstr>
      <vt:lpstr>Schola Ludus for 21th century</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e-Golem project</dc:title>
  <dc:creator>Microsoft Office User</dc:creator>
  <cp:lastModifiedBy>Jiří Kofránek</cp:lastModifiedBy>
  <cp:revision>180</cp:revision>
  <dcterms:created xsi:type="dcterms:W3CDTF">2019-08-26T11:57:01Z</dcterms:created>
  <dcterms:modified xsi:type="dcterms:W3CDTF">2023-05-26T11:36:02Z</dcterms:modified>
</cp:coreProperties>
</file>